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95" r:id="rId1"/>
  </p:sldMasterIdLst>
  <p:notesMasterIdLst>
    <p:notesMasterId r:id="rId28"/>
  </p:notesMasterIdLst>
  <p:handoutMasterIdLst>
    <p:handoutMasterId r:id="rId29"/>
  </p:handoutMasterIdLst>
  <p:sldIdLst>
    <p:sldId id="610" r:id="rId2"/>
    <p:sldId id="612" r:id="rId3"/>
    <p:sldId id="601" r:id="rId4"/>
    <p:sldId id="602" r:id="rId5"/>
    <p:sldId id="598" r:id="rId6"/>
    <p:sldId id="600" r:id="rId7"/>
    <p:sldId id="603" r:id="rId8"/>
    <p:sldId id="613" r:id="rId9"/>
    <p:sldId id="604" r:id="rId10"/>
    <p:sldId id="614" r:id="rId11"/>
    <p:sldId id="615" r:id="rId12"/>
    <p:sldId id="605" r:id="rId13"/>
    <p:sldId id="616" r:id="rId14"/>
    <p:sldId id="606" r:id="rId15"/>
    <p:sldId id="607" r:id="rId16"/>
    <p:sldId id="619" r:id="rId17"/>
    <p:sldId id="620" r:id="rId18"/>
    <p:sldId id="622" r:id="rId19"/>
    <p:sldId id="623" r:id="rId20"/>
    <p:sldId id="624" r:id="rId21"/>
    <p:sldId id="625" r:id="rId22"/>
    <p:sldId id="608" r:id="rId23"/>
    <p:sldId id="617" r:id="rId24"/>
    <p:sldId id="618" r:id="rId25"/>
    <p:sldId id="609" r:id="rId26"/>
    <p:sldId id="599" r:id="rId27"/>
  </p:sldIdLst>
  <p:sldSz cx="9144000" cy="6858000" type="screen4x3"/>
  <p:notesSz cx="7099300" cy="10234613"/>
  <p:embeddedFontLst>
    <p:embeddedFont>
      <p:font typeface="Arial Black" pitchFamily="34" charset="0"/>
      <p:bold r:id="rId30"/>
    </p:embeddedFont>
    <p:embeddedFont>
      <p:font typeface="Tahoma" pitchFamily="34" charset="0"/>
      <p:regular r:id="rId31"/>
      <p:bold r:id="rId32"/>
    </p:embeddedFont>
  </p:embeddedFontLst>
  <p:defaultTextStyle>
    <a:defPPr>
      <a:defRPr lang="en-US"/>
    </a:defPPr>
    <a:lvl1pPr algn="l" rtl="0" fontAlgn="base">
      <a:spcBef>
        <a:spcPct val="20000"/>
      </a:spcBef>
      <a:spcAft>
        <a:spcPct val="0"/>
      </a:spcAft>
      <a:buClr>
        <a:schemeClr val="bg2"/>
      </a:buClr>
      <a:buSzPct val="70000"/>
      <a:buFont typeface="Wingdings" pitchFamily="2" charset="2"/>
      <a:defRPr sz="1000" kern="1200">
        <a:solidFill>
          <a:schemeClr val="bg1"/>
        </a:solidFill>
        <a:latin typeface="Arial" pitchFamily="34" charset="0"/>
        <a:ea typeface="+mn-ea"/>
        <a:cs typeface="+mn-cs"/>
      </a:defRPr>
    </a:lvl1pPr>
    <a:lvl2pPr marL="457200" algn="l" rtl="0" fontAlgn="base">
      <a:spcBef>
        <a:spcPct val="20000"/>
      </a:spcBef>
      <a:spcAft>
        <a:spcPct val="0"/>
      </a:spcAft>
      <a:buClr>
        <a:schemeClr val="bg2"/>
      </a:buClr>
      <a:buSzPct val="70000"/>
      <a:buFont typeface="Wingdings" pitchFamily="2" charset="2"/>
      <a:defRPr sz="1000" kern="1200">
        <a:solidFill>
          <a:schemeClr val="bg1"/>
        </a:solidFill>
        <a:latin typeface="Arial" pitchFamily="34" charset="0"/>
        <a:ea typeface="+mn-ea"/>
        <a:cs typeface="+mn-cs"/>
      </a:defRPr>
    </a:lvl2pPr>
    <a:lvl3pPr marL="914400" algn="l" rtl="0" fontAlgn="base">
      <a:spcBef>
        <a:spcPct val="20000"/>
      </a:spcBef>
      <a:spcAft>
        <a:spcPct val="0"/>
      </a:spcAft>
      <a:buClr>
        <a:schemeClr val="bg2"/>
      </a:buClr>
      <a:buSzPct val="70000"/>
      <a:buFont typeface="Wingdings" pitchFamily="2" charset="2"/>
      <a:defRPr sz="1000" kern="1200">
        <a:solidFill>
          <a:schemeClr val="bg1"/>
        </a:solidFill>
        <a:latin typeface="Arial" pitchFamily="34" charset="0"/>
        <a:ea typeface="+mn-ea"/>
        <a:cs typeface="+mn-cs"/>
      </a:defRPr>
    </a:lvl3pPr>
    <a:lvl4pPr marL="1371600" algn="l" rtl="0" fontAlgn="base">
      <a:spcBef>
        <a:spcPct val="20000"/>
      </a:spcBef>
      <a:spcAft>
        <a:spcPct val="0"/>
      </a:spcAft>
      <a:buClr>
        <a:schemeClr val="bg2"/>
      </a:buClr>
      <a:buSzPct val="70000"/>
      <a:buFont typeface="Wingdings" pitchFamily="2" charset="2"/>
      <a:defRPr sz="1000" kern="1200">
        <a:solidFill>
          <a:schemeClr val="bg1"/>
        </a:solidFill>
        <a:latin typeface="Arial" pitchFamily="34" charset="0"/>
        <a:ea typeface="+mn-ea"/>
        <a:cs typeface="+mn-cs"/>
      </a:defRPr>
    </a:lvl4pPr>
    <a:lvl5pPr marL="1828800" algn="l" rtl="0" fontAlgn="base">
      <a:spcBef>
        <a:spcPct val="20000"/>
      </a:spcBef>
      <a:spcAft>
        <a:spcPct val="0"/>
      </a:spcAft>
      <a:buClr>
        <a:schemeClr val="bg2"/>
      </a:buClr>
      <a:buSzPct val="70000"/>
      <a:buFont typeface="Wingdings" pitchFamily="2" charset="2"/>
      <a:defRPr sz="1000" kern="1200">
        <a:solidFill>
          <a:schemeClr val="bg1"/>
        </a:solidFill>
        <a:latin typeface="Arial" pitchFamily="34" charset="0"/>
        <a:ea typeface="+mn-ea"/>
        <a:cs typeface="+mn-cs"/>
      </a:defRPr>
    </a:lvl5pPr>
    <a:lvl6pPr marL="2286000" algn="l" defTabSz="914400" rtl="0" eaLnBrk="1" latinLnBrk="0" hangingPunct="1">
      <a:defRPr sz="1000" kern="1200">
        <a:solidFill>
          <a:schemeClr val="bg1"/>
        </a:solidFill>
        <a:latin typeface="Arial" pitchFamily="34" charset="0"/>
        <a:ea typeface="+mn-ea"/>
        <a:cs typeface="+mn-cs"/>
      </a:defRPr>
    </a:lvl6pPr>
    <a:lvl7pPr marL="2743200" algn="l" defTabSz="914400" rtl="0" eaLnBrk="1" latinLnBrk="0" hangingPunct="1">
      <a:defRPr sz="1000" kern="1200">
        <a:solidFill>
          <a:schemeClr val="bg1"/>
        </a:solidFill>
        <a:latin typeface="Arial" pitchFamily="34" charset="0"/>
        <a:ea typeface="+mn-ea"/>
        <a:cs typeface="+mn-cs"/>
      </a:defRPr>
    </a:lvl7pPr>
    <a:lvl8pPr marL="3200400" algn="l" defTabSz="914400" rtl="0" eaLnBrk="1" latinLnBrk="0" hangingPunct="1">
      <a:defRPr sz="1000" kern="1200">
        <a:solidFill>
          <a:schemeClr val="bg1"/>
        </a:solidFill>
        <a:latin typeface="Arial" pitchFamily="34" charset="0"/>
        <a:ea typeface="+mn-ea"/>
        <a:cs typeface="+mn-cs"/>
      </a:defRPr>
    </a:lvl8pPr>
    <a:lvl9pPr marL="3657600" algn="l" defTabSz="914400" rtl="0" eaLnBrk="1" latinLnBrk="0" hangingPunct="1">
      <a:defRPr sz="1000" kern="1200">
        <a:solidFill>
          <a:schemeClr val="bg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000066"/>
    <a:srgbClr val="CBDAC4"/>
    <a:srgbClr val="ACC8E4"/>
    <a:srgbClr val="FFFF99"/>
    <a:srgbClr val="FFFF66"/>
    <a:srgbClr val="BDD0B4"/>
    <a:srgbClr val="FFC113"/>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3" autoAdjust="0"/>
    <p:restoredTop sz="91695" autoAdjust="0"/>
  </p:normalViewPr>
  <p:slideViewPr>
    <p:cSldViewPr>
      <p:cViewPr varScale="1">
        <p:scale>
          <a:sx n="62" d="100"/>
          <a:sy n="62" d="100"/>
        </p:scale>
        <p:origin x="-714" y="-84"/>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30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buClrTx/>
              <a:buSzTx/>
              <a:buFontTx/>
              <a:buNone/>
              <a:defRPr sz="1300">
                <a:solidFill>
                  <a:schemeClr val="tx1"/>
                </a:solidFill>
                <a:latin typeface="Tahoma" pitchFamily="34" charset="0"/>
              </a:defRPr>
            </a:lvl1pPr>
          </a:lstStyle>
          <a:p>
            <a:endParaRPr lang="es-ES"/>
          </a:p>
        </p:txBody>
      </p:sp>
      <p:sp>
        <p:nvSpPr>
          <p:cNvPr id="3727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buClrTx/>
              <a:buSzTx/>
              <a:buFontTx/>
              <a:buNone/>
              <a:defRPr sz="1300">
                <a:solidFill>
                  <a:schemeClr val="tx1"/>
                </a:solidFill>
                <a:latin typeface="Tahoma" pitchFamily="34" charset="0"/>
              </a:defRPr>
            </a:lvl1pPr>
          </a:lstStyle>
          <a:p>
            <a:endParaRPr lang="es-ES"/>
          </a:p>
        </p:txBody>
      </p:sp>
      <p:sp>
        <p:nvSpPr>
          <p:cNvPr id="3727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buClrTx/>
              <a:buSzTx/>
              <a:buFontTx/>
              <a:buNone/>
              <a:defRPr sz="1300">
                <a:solidFill>
                  <a:schemeClr val="tx1"/>
                </a:solidFill>
                <a:latin typeface="Tahoma" pitchFamily="34" charset="0"/>
              </a:defRPr>
            </a:lvl1pPr>
          </a:lstStyle>
          <a:p>
            <a:endParaRPr lang="es-ES"/>
          </a:p>
        </p:txBody>
      </p:sp>
      <p:sp>
        <p:nvSpPr>
          <p:cNvPr id="3727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buClrTx/>
              <a:buSzTx/>
              <a:buFontTx/>
              <a:buNone/>
              <a:defRPr sz="1300">
                <a:solidFill>
                  <a:schemeClr val="tx1"/>
                </a:solidFill>
                <a:latin typeface="Tahoma" pitchFamily="34" charset="0"/>
              </a:defRPr>
            </a:lvl1pPr>
          </a:lstStyle>
          <a:p>
            <a:fld id="{D6612987-868B-4325-9E50-148AF43D5513}"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10" name="Rectangle 14"/>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0" hangingPunct="0">
              <a:buClrTx/>
              <a:buSzTx/>
              <a:buFontTx/>
              <a:buNone/>
              <a:defRPr sz="1300">
                <a:solidFill>
                  <a:schemeClr val="tx1"/>
                </a:solidFill>
                <a:latin typeface="Tahoma" pitchFamily="34" charset="0"/>
              </a:defRPr>
            </a:lvl1pPr>
          </a:lstStyle>
          <a:p>
            <a:endParaRPr lang="es-ES"/>
          </a:p>
        </p:txBody>
      </p:sp>
      <p:sp>
        <p:nvSpPr>
          <p:cNvPr id="362511" name="Rectangle 15"/>
          <p:cNvSpPr>
            <a:spLocks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362512" name="Rectangle 16"/>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62513" name="Rectangle 17"/>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0" hangingPunct="0">
              <a:buClrTx/>
              <a:buSzTx/>
              <a:buFontTx/>
              <a:buNone/>
              <a:defRPr sz="1300">
                <a:solidFill>
                  <a:schemeClr val="tx1"/>
                </a:solidFill>
                <a:latin typeface="Tahoma" pitchFamily="34" charset="0"/>
              </a:defRPr>
            </a:lvl1pPr>
          </a:lstStyle>
          <a:p>
            <a:endParaRPr lang="es-ES"/>
          </a:p>
        </p:txBody>
      </p:sp>
      <p:sp>
        <p:nvSpPr>
          <p:cNvPr id="362514" name="Rectangle 18"/>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0" hangingPunct="0">
              <a:buClrTx/>
              <a:buSzTx/>
              <a:buFontTx/>
              <a:buNone/>
              <a:defRPr sz="1300">
                <a:solidFill>
                  <a:schemeClr val="tx1"/>
                </a:solidFill>
                <a:latin typeface="Tahoma" pitchFamily="34" charset="0"/>
              </a:defRPr>
            </a:lvl1pPr>
          </a:lstStyle>
          <a:p>
            <a:endParaRPr lang="es-ES"/>
          </a:p>
        </p:txBody>
      </p:sp>
      <p:sp>
        <p:nvSpPr>
          <p:cNvPr id="362515" name="Rectangle 19"/>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0" hangingPunct="0">
              <a:buClrTx/>
              <a:buSzTx/>
              <a:buFontTx/>
              <a:buNone/>
              <a:defRPr sz="1300">
                <a:solidFill>
                  <a:schemeClr val="tx1"/>
                </a:solidFill>
                <a:latin typeface="Tahoma" pitchFamily="34" charset="0"/>
              </a:defRPr>
            </a:lvl1pPr>
          </a:lstStyle>
          <a:p>
            <a:fld id="{03226C3A-60E1-4E19-9349-B8D16987C3D8}"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Grp="1" noChangeArrowheads="1"/>
          </p:cNvSpPr>
          <p:nvPr>
            <p:ph type="sldNum" sz="quarter" idx="5"/>
          </p:nvPr>
        </p:nvSpPr>
        <p:spPr>
          <a:ln/>
        </p:spPr>
        <p:txBody>
          <a:bodyPr/>
          <a:lstStyle/>
          <a:p>
            <a:fld id="{F4005F4A-6CB9-4A55-84EE-2FB17FD01AFA}" type="slidenum">
              <a:rPr lang="es-ES"/>
              <a:pPr/>
              <a:t>5</a:t>
            </a:fld>
            <a:endParaRPr lang="es-ES"/>
          </a:p>
        </p:txBody>
      </p:sp>
      <p:sp>
        <p:nvSpPr>
          <p:cNvPr id="1050626" name="Rectangle 2"/>
          <p:cNvSpPr>
            <a:spLocks noChangeArrowheads="1" noTextEdit="1"/>
          </p:cNvSpPr>
          <p:nvPr>
            <p:ph type="sldImg"/>
          </p:nvPr>
        </p:nvSpPr>
        <p:spPr>
          <a:xfrm>
            <a:off x="992188" y="768350"/>
            <a:ext cx="5114925" cy="3836988"/>
          </a:xfrm>
          <a:ln/>
        </p:spPr>
      </p:sp>
      <p:sp>
        <p:nvSpPr>
          <p:cNvPr id="1050627" name="Rectangle 3"/>
          <p:cNvSpPr>
            <a:spLocks noGrp="1" noChangeArrowheads="1"/>
          </p:cNvSpPr>
          <p:nvPr>
            <p:ph type="body" idx="1"/>
          </p:nvPr>
        </p:nvSpPr>
        <p:spPr/>
        <p:txBody>
          <a:bodyPr/>
          <a:lstStyle/>
          <a:p>
            <a:endParaRPr lang="es-N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Grp="1" noChangeArrowheads="1"/>
          </p:cNvSpPr>
          <p:nvPr>
            <p:ph type="sldNum" sz="quarter" idx="5"/>
          </p:nvPr>
        </p:nvSpPr>
        <p:spPr>
          <a:ln/>
        </p:spPr>
        <p:txBody>
          <a:bodyPr/>
          <a:lstStyle/>
          <a:p>
            <a:fld id="{4F60C255-F138-4D43-8CA9-B0942F6D3DA2}" type="slidenum">
              <a:rPr lang="es-ES"/>
              <a:pPr/>
              <a:t>26</a:t>
            </a:fld>
            <a:endParaRPr lang="es-ES"/>
          </a:p>
        </p:txBody>
      </p:sp>
      <p:sp>
        <p:nvSpPr>
          <p:cNvPr id="1051650" name="Rectangle 2"/>
          <p:cNvSpPr>
            <a:spLocks noChangeArrowheads="1" noTextEdit="1"/>
          </p:cNvSpPr>
          <p:nvPr>
            <p:ph type="sldImg"/>
          </p:nvPr>
        </p:nvSpPr>
        <p:spPr>
          <a:xfrm>
            <a:off x="992188" y="768350"/>
            <a:ext cx="5114925" cy="3836988"/>
          </a:xfrm>
          <a:ln/>
        </p:spPr>
      </p:sp>
      <p:sp>
        <p:nvSpPr>
          <p:cNvPr id="1051651" name="Rectangle 3"/>
          <p:cNvSpPr>
            <a:spLocks noGrp="1" noChangeArrowheads="1"/>
          </p:cNvSpPr>
          <p:nvPr>
            <p:ph type="body" idx="1"/>
          </p:nvPr>
        </p:nvSpPr>
        <p:spPr/>
        <p:txBody>
          <a:bodyPr/>
          <a:lstStyle/>
          <a:p>
            <a:endParaRPr lang="es-N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09283" name="Rectangle 3"/>
          <p:cNvSpPr>
            <a:spLocks noGrp="1" noChangeArrowheads="1"/>
          </p:cNvSpPr>
          <p:nvPr>
            <p:ph type="ctrTitle"/>
          </p:nvPr>
        </p:nvSpPr>
        <p:spPr>
          <a:xfrm>
            <a:off x="762000" y="1371600"/>
            <a:ext cx="7696200" cy="2057400"/>
          </a:xfrm>
        </p:spPr>
        <p:txBody>
          <a:bodyPr/>
          <a:lstStyle>
            <a:lvl1pPr>
              <a:defRPr sz="5400"/>
            </a:lvl1pPr>
          </a:lstStyle>
          <a:p>
            <a:r>
              <a:rPr lang="en-US"/>
              <a:t>Haga clic para cambiar el estilo de título	</a:t>
            </a:r>
          </a:p>
        </p:txBody>
      </p:sp>
      <p:sp>
        <p:nvSpPr>
          <p:cNvPr id="60928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pitchFamily="34" charset="0"/>
              </a:defRPr>
            </a:lvl1pPr>
          </a:lstStyle>
          <a:p>
            <a:r>
              <a:rPr lang="en-US"/>
              <a:t>Haga clic para modificar el estilo de subtítulo del patrón</a:t>
            </a:r>
          </a:p>
        </p:txBody>
      </p:sp>
      <p:sp>
        <p:nvSpPr>
          <p:cNvPr id="609285" name="Rectangle 5"/>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609286" name="Rectangle 6"/>
          <p:cNvSpPr>
            <a:spLocks noGrp="1" noChangeArrowheads="1"/>
          </p:cNvSpPr>
          <p:nvPr>
            <p:ph type="ftr" sz="quarter" idx="3"/>
          </p:nvPr>
        </p:nvSpPr>
        <p:spPr/>
        <p:txBody>
          <a:bodyPr/>
          <a:lstStyle>
            <a:lvl1pPr>
              <a:defRPr/>
            </a:lvl1pPr>
          </a:lstStyle>
          <a:p>
            <a:endParaRPr lang="en-US"/>
          </a:p>
        </p:txBody>
      </p:sp>
      <p:sp>
        <p:nvSpPr>
          <p:cNvPr id="609287" name="Rectangle 7"/>
          <p:cNvSpPr>
            <a:spLocks noGrp="1" noChangeArrowheads="1"/>
          </p:cNvSpPr>
          <p:nvPr>
            <p:ph type="sldNum" sz="quarter" idx="4"/>
          </p:nvPr>
        </p:nvSpPr>
        <p:spPr>
          <a:xfrm>
            <a:off x="6553200" y="6524625"/>
            <a:ext cx="2133600" cy="180975"/>
          </a:xfrm>
        </p:spPr>
        <p:txBody>
          <a:bodyPr/>
          <a:lstStyle>
            <a:lvl1pPr>
              <a:defRPr/>
            </a:lvl1pPr>
          </a:lstStyle>
          <a:p>
            <a:r>
              <a:rPr lang="en-US"/>
              <a:t>Clacayo</a:t>
            </a: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229600" cy="4302125"/>
          </a:xfrm>
        </p:spPr>
        <p:txBody>
          <a:bodyPr/>
          <a:lstStyle/>
          <a:p>
            <a:endParaRPr lang="en-US"/>
          </a:p>
        </p:txBody>
      </p:sp>
      <p:sp>
        <p:nvSpPr>
          <p:cNvPr id="4" name="Date Placeholder 3"/>
          <p:cNvSpPr>
            <a:spLocks noGrp="1"/>
          </p:cNvSpPr>
          <p:nvPr>
            <p:ph type="dt" sz="half" idx="10"/>
          </p:nvPr>
        </p:nvSpPr>
        <p:spPr>
          <a:xfrm>
            <a:off x="457200" y="6248400"/>
            <a:ext cx="16764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524625"/>
            <a:ext cx="1905000" cy="180975"/>
          </a:xfrm>
        </p:spPr>
        <p:txBody>
          <a:bodyPr/>
          <a:lstStyle>
            <a:lvl1pPr>
              <a:defRPr/>
            </a:lvl1pPr>
          </a:lstStyle>
          <a:p>
            <a:r>
              <a:rPr lang="en-US"/>
              <a:t>Clacayo</a:t>
            </a: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Clacayo</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Haga clic para cambiar el estilo de título	</a:t>
            </a:r>
          </a:p>
        </p:txBody>
      </p:sp>
      <p:sp>
        <p:nvSpPr>
          <p:cNvPr id="608259"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60826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a:solidFill>
                  <a:schemeClr val="tx1"/>
                </a:solidFill>
              </a:defRPr>
            </a:lvl1pPr>
          </a:lstStyle>
          <a:p>
            <a:endParaRPr lang="en-US"/>
          </a:p>
        </p:txBody>
      </p:sp>
      <p:sp>
        <p:nvSpPr>
          <p:cNvPr id="6082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a:solidFill>
                  <a:schemeClr val="tx1"/>
                </a:solidFill>
              </a:defRPr>
            </a:lvl1pPr>
          </a:lstStyle>
          <a:p>
            <a:endParaRPr lang="en-US"/>
          </a:p>
        </p:txBody>
      </p:sp>
      <p:sp>
        <p:nvSpPr>
          <p:cNvPr id="608262" name="Rectangle 6"/>
          <p:cNvSpPr>
            <a:spLocks noGrp="1" noChangeArrowheads="1"/>
          </p:cNvSpPr>
          <p:nvPr>
            <p:ph type="sldNum" sz="quarter" idx="4"/>
          </p:nvPr>
        </p:nvSpPr>
        <p:spPr bwMode="auto">
          <a:xfrm>
            <a:off x="6781800" y="6524625"/>
            <a:ext cx="1905000" cy="180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b="1" noProof="1"/>
            </a:lvl1pPr>
          </a:lstStyle>
          <a:p>
            <a:r>
              <a:rPr lang="en-US"/>
              <a:t>Clacayo</a:t>
            </a:r>
          </a:p>
        </p:txBody>
      </p:sp>
    </p:spTree>
  </p:cSld>
  <p:clrMap bg1="dk2" tx1="lt1" bg2="dk1"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transition>
    <p:random/>
  </p:transition>
  <p:timing>
    <p:tnLst>
      <p:par>
        <p:cTn id="1" dur="indefinite" restart="never" nodeType="tmRoot"/>
      </p:par>
    </p:tnLst>
  </p:timing>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Microsoft_Office_Excel_Chart8.xls"/><Relationship Id="rId4" Type="http://schemas.openxmlformats.org/officeDocument/2006/relationships/oleObject" Target="../embeddings/Microsoft_Office_Excel_Chart7.xls"/></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Microsoft_Office_Excel_Chart4.xls"/><Relationship Id="rId4" Type="http://schemas.openxmlformats.org/officeDocument/2006/relationships/oleObject" Target="../embeddings/Microsoft_Office_Excel_Chart3.xls"/></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Microsoft_Office_Excel_Chart6.xls"/><Relationship Id="rId4" Type="http://schemas.openxmlformats.org/officeDocument/2006/relationships/slide" Target="slide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52676" name="Picture 4" descr="pobextema"/>
          <p:cNvPicPr>
            <a:picLocks noChangeAspect="1" noChangeArrowheads="1"/>
          </p:cNvPicPr>
          <p:nvPr/>
        </p:nvPicPr>
        <p:blipFill>
          <a:blip r:embed="rId2" cstate="print"/>
          <a:srcRect/>
          <a:stretch>
            <a:fillRect/>
          </a:stretch>
        </p:blipFill>
        <p:spPr bwMode="auto">
          <a:xfrm>
            <a:off x="3197225" y="1427163"/>
            <a:ext cx="5537200" cy="4448175"/>
          </a:xfrm>
          <a:prstGeom prst="rect">
            <a:avLst/>
          </a:prstGeom>
          <a:solidFill>
            <a:schemeClr val="tx1"/>
          </a:solidFill>
          <a:ln w="9525">
            <a:solidFill>
              <a:schemeClr val="bg1"/>
            </a:solidFill>
            <a:miter lim="800000"/>
            <a:headEnd/>
            <a:tailEnd/>
          </a:ln>
          <a:effectLst>
            <a:outerShdw dist="107763" dir="2700000" algn="ctr" rotWithShape="0">
              <a:srgbClr val="808080">
                <a:alpha val="50000"/>
              </a:srgbClr>
            </a:outerShdw>
          </a:effectLst>
        </p:spPr>
      </p:pic>
      <p:sp>
        <p:nvSpPr>
          <p:cNvPr id="1052674" name="Rectangle 2"/>
          <p:cNvSpPr>
            <a:spLocks noGrp="1" noChangeArrowheads="1"/>
          </p:cNvSpPr>
          <p:nvPr>
            <p:ph type="ctrTitle"/>
          </p:nvPr>
        </p:nvSpPr>
        <p:spPr>
          <a:xfrm>
            <a:off x="250825" y="188913"/>
            <a:ext cx="8642350" cy="1008062"/>
          </a:xfrm>
        </p:spPr>
        <p:txBody>
          <a:bodyPr/>
          <a:lstStyle/>
          <a:p>
            <a:pPr algn="ctr"/>
            <a:r>
              <a:rPr lang="es-ES" sz="2000">
                <a:solidFill>
                  <a:srgbClr val="000066"/>
                </a:solidFill>
                <a:latin typeface="Arial Black" pitchFamily="34" charset="0"/>
              </a:rPr>
              <a:t>¿Pueden las estrategias nacionales mejorar el impacto de los programas de reducción de la pobreza? </a:t>
            </a:r>
            <a:br>
              <a:rPr lang="es-ES" sz="2000">
                <a:solidFill>
                  <a:srgbClr val="000066"/>
                </a:solidFill>
                <a:latin typeface="Arial Black" pitchFamily="34" charset="0"/>
              </a:rPr>
            </a:br>
            <a:r>
              <a:rPr lang="es-ES" sz="2000">
                <a:solidFill>
                  <a:srgbClr val="000066"/>
                </a:solidFill>
                <a:latin typeface="Arial Black" pitchFamily="34" charset="0"/>
              </a:rPr>
              <a:t>El caso de Nicaragua.</a:t>
            </a:r>
            <a:r>
              <a:rPr lang="es-NI" sz="2000">
                <a:solidFill>
                  <a:srgbClr val="000066"/>
                </a:solidFill>
                <a:latin typeface="Arial Black" pitchFamily="34" charset="0"/>
              </a:rPr>
              <a:t> </a:t>
            </a:r>
          </a:p>
        </p:txBody>
      </p:sp>
      <p:sp>
        <p:nvSpPr>
          <p:cNvPr id="1052675" name="AutoShape 3"/>
          <p:cNvSpPr>
            <a:spLocks noChangeArrowheads="1"/>
          </p:cNvSpPr>
          <p:nvPr>
            <p:ph type="subTitle" idx="1"/>
          </p:nvPr>
        </p:nvSpPr>
        <p:spPr>
          <a:xfrm>
            <a:off x="457200" y="1524000"/>
            <a:ext cx="1981200" cy="4038600"/>
          </a:xfrm>
          <a:prstGeom prst="flowChartAlternateProcess">
            <a:avLst/>
          </a:prstGeom>
          <a:solidFill>
            <a:srgbClr val="ACC8E4"/>
          </a:solidFill>
          <a:ln/>
          <a:effectLst>
            <a:outerShdw dist="81320" dir="3080412" algn="ctr" rotWithShape="0">
              <a:schemeClr val="bg1">
                <a:alpha val="50000"/>
              </a:schemeClr>
            </a:outerShdw>
          </a:effectLst>
        </p:spPr>
        <p:txBody>
          <a:bodyPr lIns="162000" rIns="162000" anchor="ctr" anchorCtr="1"/>
          <a:lstStyle/>
          <a:p>
            <a:r>
              <a:rPr lang="en-US" sz="1000" noProof="1">
                <a:solidFill>
                  <a:schemeClr val="bg1"/>
                </a:solidFill>
              </a:rPr>
              <a:t>Cuando grandes sectores de la población están excluidos de las oportunidades educacionales más elementales, las capacidades básicas para vivir una vida digna con libertad </a:t>
            </a:r>
            <a:r>
              <a:rPr lang="es-ES" sz="1000">
                <a:solidFill>
                  <a:schemeClr val="bg1"/>
                </a:solidFill>
              </a:rPr>
              <a:t>mínima</a:t>
            </a:r>
            <a:r>
              <a:rPr lang="es-ES" sz="1000" noProof="1">
                <a:solidFill>
                  <a:schemeClr val="bg1"/>
                </a:solidFill>
              </a:rPr>
              <a:t> y la gobernabilidad misma del país, están severamente comprometidas, además que reducen las posibilidades de la inversión extranjera, aún cuando las reglas del juego sean claras y la situación política estable.</a:t>
            </a:r>
          </a:p>
          <a:p>
            <a:pPr algn="just">
              <a:lnSpc>
                <a:spcPct val="80000"/>
              </a:lnSpc>
            </a:pPr>
            <a:endParaRPr lang="es-ES" sz="1000" noProof="1">
              <a:solidFill>
                <a:schemeClr val="bg1"/>
              </a:solidFill>
            </a:endParaRPr>
          </a:p>
          <a:p>
            <a:pPr algn="just">
              <a:lnSpc>
                <a:spcPct val="80000"/>
              </a:lnSpc>
            </a:pPr>
            <a:endParaRPr lang="es-ES" sz="900" noProof="1">
              <a:solidFill>
                <a:schemeClr val="bg1"/>
              </a:solidFill>
            </a:endParaRPr>
          </a:p>
          <a:p>
            <a:pPr algn="just">
              <a:lnSpc>
                <a:spcPct val="80000"/>
              </a:lnSpc>
            </a:pPr>
            <a:endParaRPr lang="es-ES" sz="900" noProof="1">
              <a:solidFill>
                <a:schemeClr val="bg1"/>
              </a:solidFill>
            </a:endParaRPr>
          </a:p>
          <a:p>
            <a:pPr algn="ctr">
              <a:lnSpc>
                <a:spcPct val="80000"/>
              </a:lnSpc>
            </a:pPr>
            <a:r>
              <a:rPr lang="es-ES" sz="800" b="1" noProof="1">
                <a:solidFill>
                  <a:srgbClr val="000066"/>
                </a:solidFill>
              </a:rPr>
              <a:t>Carlos Lacayo</a:t>
            </a:r>
          </a:p>
          <a:p>
            <a:pPr algn="ctr">
              <a:lnSpc>
                <a:spcPct val="80000"/>
              </a:lnSpc>
            </a:pPr>
            <a:r>
              <a:rPr lang="es-ES" sz="800" b="1" noProof="1">
                <a:solidFill>
                  <a:srgbClr val="000066"/>
                </a:solidFill>
              </a:rPr>
              <a:t>Consultor</a:t>
            </a:r>
          </a:p>
          <a:p>
            <a:pPr algn="ctr">
              <a:lnSpc>
                <a:spcPct val="80000"/>
              </a:lnSpc>
            </a:pPr>
            <a:r>
              <a:rPr lang="es-ES" sz="800" b="1" noProof="1">
                <a:solidFill>
                  <a:srgbClr val="000066"/>
                </a:solidFill>
              </a:rPr>
              <a:t>clacayo@ibw.com.ni</a:t>
            </a:r>
            <a:endParaRPr lang="es-ES" sz="900" b="1" noProof="1">
              <a:solidFill>
                <a:srgbClr val="000066"/>
              </a:solidFill>
            </a:endParaRPr>
          </a:p>
        </p:txBody>
      </p:sp>
      <p:sp>
        <p:nvSpPr>
          <p:cNvPr id="1052677" name="Text Box 5"/>
          <p:cNvSpPr txBox="1">
            <a:spLocks noChangeArrowheads="1"/>
          </p:cNvSpPr>
          <p:nvPr/>
        </p:nvSpPr>
        <p:spPr bwMode="auto">
          <a:xfrm>
            <a:off x="323850" y="6089650"/>
            <a:ext cx="8640763" cy="668338"/>
          </a:xfrm>
          <a:prstGeom prst="rect">
            <a:avLst/>
          </a:prstGeom>
          <a:noFill/>
          <a:ln w="9525">
            <a:noFill/>
            <a:miter lim="800000"/>
            <a:headEnd/>
            <a:tailEnd/>
          </a:ln>
          <a:effectLst/>
        </p:spPr>
        <p:txBody>
          <a:bodyPr>
            <a:spAutoFit/>
          </a:bodyPr>
          <a:lstStyle/>
          <a:p>
            <a:pPr algn="ctr">
              <a:lnSpc>
                <a:spcPct val="90000"/>
              </a:lnSpc>
              <a:spcBef>
                <a:spcPct val="0"/>
              </a:spcBef>
              <a:buClrTx/>
              <a:buSzTx/>
              <a:buFontTx/>
              <a:buNone/>
            </a:pPr>
            <a:r>
              <a:rPr lang="es-MX" sz="1400" b="1">
                <a:solidFill>
                  <a:srgbClr val="000066"/>
                </a:solidFill>
                <a:latin typeface="Times New Roman" pitchFamily="18" charset="0"/>
              </a:rPr>
              <a:t>BID – Diálogo Regional de Política</a:t>
            </a:r>
          </a:p>
          <a:p>
            <a:pPr algn="ctr">
              <a:lnSpc>
                <a:spcPct val="90000"/>
              </a:lnSpc>
              <a:spcBef>
                <a:spcPct val="0"/>
              </a:spcBef>
              <a:buClrTx/>
              <a:buSzTx/>
              <a:buFontTx/>
              <a:buNone/>
            </a:pPr>
            <a:r>
              <a:rPr lang="es-MX" sz="1400">
                <a:solidFill>
                  <a:srgbClr val="000066"/>
                </a:solidFill>
                <a:latin typeface="Times New Roman" pitchFamily="18" charset="0"/>
              </a:rPr>
              <a:t>VI Reunión para la Red para la Reducción de la Pobreza y la P</a:t>
            </a:r>
          </a:p>
          <a:p>
            <a:pPr algn="ctr">
              <a:lnSpc>
                <a:spcPct val="90000"/>
              </a:lnSpc>
              <a:spcBef>
                <a:spcPct val="0"/>
              </a:spcBef>
              <a:buClrTx/>
              <a:buSzTx/>
              <a:buFontTx/>
              <a:buNone/>
            </a:pPr>
            <a:r>
              <a:rPr lang="es-MX" sz="1400">
                <a:solidFill>
                  <a:srgbClr val="000066"/>
                </a:solidFill>
                <a:latin typeface="Times New Roman" pitchFamily="18" charset="0"/>
              </a:rPr>
              <a:t>9-10 de Diciembre 2003</a:t>
            </a:r>
            <a:endParaRPr lang="es-NI" sz="1400">
              <a:solidFill>
                <a:srgbClr val="000066"/>
              </a:solidFill>
              <a:latin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052676"/>
                                        </p:tgtEl>
                                        <p:attrNameLst>
                                          <p:attrName>style.visibility</p:attrName>
                                        </p:attrNameLst>
                                      </p:cBhvr>
                                      <p:to>
                                        <p:strVal val="visible"/>
                                      </p:to>
                                    </p:set>
                                  </p:childTnLst>
                                </p:cTn>
                              </p:par>
                            </p:childTnLst>
                          </p:cTn>
                        </p:par>
                        <p:par>
                          <p:cTn id="7" fill="hold">
                            <p:stCondLst>
                              <p:cond delay="500"/>
                            </p:stCondLst>
                            <p:childTnLst>
                              <p:par>
                                <p:cTn id="8" presetID="4" presetClass="entr" presetSubtype="16" fill="hold" grpId="0" nodeType="afterEffect">
                                  <p:stCondLst>
                                    <p:cond delay="0"/>
                                  </p:stCondLst>
                                  <p:childTnLst>
                                    <p:set>
                                      <p:cBhvr>
                                        <p:cTn id="9" dur="1" fill="hold">
                                          <p:stCondLst>
                                            <p:cond delay="0"/>
                                          </p:stCondLst>
                                        </p:cTn>
                                        <p:tgtEl>
                                          <p:spTgt spid="1052675">
                                            <p:bg/>
                                          </p:spTgt>
                                        </p:tgtEl>
                                        <p:attrNameLst>
                                          <p:attrName>style.visibility</p:attrName>
                                        </p:attrNameLst>
                                      </p:cBhvr>
                                      <p:to>
                                        <p:strVal val="visible"/>
                                      </p:to>
                                    </p:set>
                                    <p:animEffect transition="in" filter="box(in)">
                                      <p:cBhvr>
                                        <p:cTn id="10" dur="500"/>
                                        <p:tgtEl>
                                          <p:spTgt spid="1052675">
                                            <p:bg/>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52675">
                                            <p:txEl>
                                              <p:pRg st="0" end="0"/>
                                            </p:txEl>
                                          </p:spTgt>
                                        </p:tgtEl>
                                        <p:attrNameLst>
                                          <p:attrName>style.visibility</p:attrName>
                                        </p:attrNameLst>
                                      </p:cBhvr>
                                      <p:to>
                                        <p:strVal val="visible"/>
                                      </p:to>
                                    </p:set>
                                    <p:animEffect transition="in" filter="box(in)">
                                      <p:cBhvr>
                                        <p:cTn id="15" dur="500"/>
                                        <p:tgtEl>
                                          <p:spTgt spid="105267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52675">
                                            <p:txEl>
                                              <p:pRg st="4" end="4"/>
                                            </p:txEl>
                                          </p:spTgt>
                                        </p:tgtEl>
                                        <p:attrNameLst>
                                          <p:attrName>style.visibility</p:attrName>
                                        </p:attrNameLst>
                                      </p:cBhvr>
                                      <p:to>
                                        <p:strVal val="visible"/>
                                      </p:to>
                                    </p:set>
                                    <p:animEffect transition="in" filter="box(in)">
                                      <p:cBhvr>
                                        <p:cTn id="20" dur="500"/>
                                        <p:tgtEl>
                                          <p:spTgt spid="105267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52675">
                                            <p:txEl>
                                              <p:pRg st="5" end="5"/>
                                            </p:txEl>
                                          </p:spTgt>
                                        </p:tgtEl>
                                        <p:attrNameLst>
                                          <p:attrName>style.visibility</p:attrName>
                                        </p:attrNameLst>
                                      </p:cBhvr>
                                      <p:to>
                                        <p:strVal val="visible"/>
                                      </p:to>
                                    </p:set>
                                    <p:animEffect transition="in" filter="box(in)">
                                      <p:cBhvr>
                                        <p:cTn id="25" dur="500"/>
                                        <p:tgtEl>
                                          <p:spTgt spid="105267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052675">
                                            <p:txEl>
                                              <p:pRg st="6" end="6"/>
                                            </p:txEl>
                                          </p:spTgt>
                                        </p:tgtEl>
                                        <p:attrNameLst>
                                          <p:attrName>style.visibility</p:attrName>
                                        </p:attrNameLst>
                                      </p:cBhvr>
                                      <p:to>
                                        <p:strVal val="visible"/>
                                      </p:to>
                                    </p:set>
                                    <p:animEffect transition="in" filter="box(in)">
                                      <p:cBhvr>
                                        <p:cTn id="30" dur="500"/>
                                        <p:tgtEl>
                                          <p:spTgt spid="1052675">
                                            <p:txEl>
                                              <p:pRg st="6" end="6"/>
                                            </p:txEl>
                                          </p:spTgt>
                                        </p:tgtEl>
                                      </p:cBhvr>
                                    </p:animEffect>
                                  </p:childTnLst>
                                </p:cTn>
                              </p:par>
                            </p:childTnLst>
                          </p:cTn>
                        </p:par>
                        <p:par>
                          <p:cTn id="31" fill="hold">
                            <p:stCondLst>
                              <p:cond delay="500"/>
                            </p:stCondLst>
                            <p:childTnLst>
                              <p:par>
                                <p:cTn id="32" presetID="4" presetClass="entr" presetSubtype="16" fill="hold" grpId="0" nodeType="afterEffect">
                                  <p:stCondLst>
                                    <p:cond delay="0"/>
                                  </p:stCondLst>
                                  <p:childTnLst>
                                    <p:set>
                                      <p:cBhvr>
                                        <p:cTn id="33" dur="1" fill="hold">
                                          <p:stCondLst>
                                            <p:cond delay="0"/>
                                          </p:stCondLst>
                                        </p:cTn>
                                        <p:tgtEl>
                                          <p:spTgt spid="1052677"/>
                                        </p:tgtEl>
                                        <p:attrNameLst>
                                          <p:attrName>style.visibility</p:attrName>
                                        </p:attrNameLst>
                                      </p:cBhvr>
                                      <p:to>
                                        <p:strVal val="visible"/>
                                      </p:to>
                                    </p:set>
                                    <p:animEffect transition="in" filter="box(in)">
                                      <p:cBhvr>
                                        <p:cTn id="34" dur="500"/>
                                        <p:tgtEl>
                                          <p:spTgt spid="1052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2675" grpId="0" build="p" animBg="1"/>
      <p:bldP spid="10526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57794" name="Rectangle 2"/>
          <p:cNvSpPr>
            <a:spLocks noGrp="1" noChangeArrowheads="1"/>
          </p:cNvSpPr>
          <p:nvPr>
            <p:ph type="title"/>
          </p:nvPr>
        </p:nvSpPr>
        <p:spPr>
          <a:xfrm>
            <a:off x="457200" y="533400"/>
            <a:ext cx="8229600" cy="808038"/>
          </a:xfrm>
          <a:noFill/>
          <a:ln/>
        </p:spPr>
        <p:txBody>
          <a:bodyPr/>
          <a:lstStyle/>
          <a:p>
            <a:pPr marL="1117600" indent="-1117600">
              <a:buFontTx/>
              <a:buAutoNum type="romanUcPeriod" startAt="2"/>
            </a:pPr>
            <a:r>
              <a:rPr lang="es-NI" sz="2000">
                <a:solidFill>
                  <a:schemeClr val="bg1"/>
                </a:solidFill>
                <a:latin typeface="Arial Black" pitchFamily="34" charset="0"/>
              </a:rPr>
              <a:t>Desempeño y Evolución de la Pobreza Extrema Rural  (93-01)</a:t>
            </a:r>
          </a:p>
        </p:txBody>
      </p:sp>
      <p:sp>
        <p:nvSpPr>
          <p:cNvPr id="1057795" name="Rectangle 3"/>
          <p:cNvSpPr>
            <a:spLocks noGrp="1" noChangeArrowheads="1"/>
          </p:cNvSpPr>
          <p:nvPr>
            <p:ph type="body" idx="1"/>
          </p:nvPr>
        </p:nvSpPr>
        <p:spPr>
          <a:xfrm>
            <a:off x="457200" y="1700213"/>
            <a:ext cx="8229600" cy="4824412"/>
          </a:xfrm>
        </p:spPr>
        <p:txBody>
          <a:bodyPr/>
          <a:lstStyle/>
          <a:p>
            <a:pPr algn="just">
              <a:spcBef>
                <a:spcPct val="70000"/>
              </a:spcBef>
              <a:buFont typeface="Wingdings" pitchFamily="2" charset="2"/>
              <a:buNone/>
            </a:pPr>
            <a:r>
              <a:rPr lang="es-NI" sz="1800">
                <a:solidFill>
                  <a:schemeClr val="bg1"/>
                </a:solidFill>
                <a:latin typeface="Arial" pitchFamily="34" charset="0"/>
              </a:rPr>
              <a:t>	</a:t>
            </a:r>
            <a:r>
              <a:rPr lang="es-NI" sz="1800" b="1" i="1">
                <a:solidFill>
                  <a:schemeClr val="hlink"/>
                </a:solidFill>
                <a:latin typeface="Arial" pitchFamily="34" charset="0"/>
              </a:rPr>
              <a:t>¿Cuál es la magnitud, localización y características de la pobreza extrema? ¿Cuál ha sido el desempeño de las políticas? ¿Tiene el país un sistema de protección social adecuado?</a:t>
            </a:r>
          </a:p>
          <a:p>
            <a:pPr algn="just">
              <a:spcBef>
                <a:spcPct val="70000"/>
              </a:spcBef>
            </a:pPr>
            <a:r>
              <a:rPr lang="es-NI" sz="1600">
                <a:solidFill>
                  <a:schemeClr val="bg1"/>
                </a:solidFill>
                <a:latin typeface="Arial" pitchFamily="34" charset="0"/>
              </a:rPr>
              <a:t>En general la pobreza y pobreza extrema disminuyeron, </a:t>
            </a:r>
            <a:r>
              <a:rPr lang="es-NI" sz="1600">
                <a:solidFill>
                  <a:schemeClr val="bg1"/>
                </a:solidFill>
                <a:latin typeface="Arial" pitchFamily="34" charset="0"/>
                <a:hlinkClick r:id="rId2" action="ppaction://hlinksldjump"/>
              </a:rPr>
              <a:t>GRÁFICA #1:</a:t>
            </a:r>
            <a:r>
              <a:rPr lang="es-NI" sz="1600">
                <a:solidFill>
                  <a:schemeClr val="bg1"/>
                </a:solidFill>
                <a:latin typeface="Arial" pitchFamily="34" charset="0"/>
              </a:rPr>
              <a:t> pero cuán frágil y sostenible es ésta disminución? </a:t>
            </a:r>
          </a:p>
          <a:p>
            <a:pPr algn="just">
              <a:spcBef>
                <a:spcPct val="70000"/>
              </a:spcBef>
            </a:pPr>
            <a:r>
              <a:rPr lang="es-NI" sz="1600">
                <a:solidFill>
                  <a:schemeClr val="bg1"/>
                </a:solidFill>
                <a:latin typeface="Arial" pitchFamily="34" charset="0"/>
              </a:rPr>
              <a:t>La reducción (98-01) en los precios de los alimentos (fríjol y arroz) explican un 75% de la reducción en la pobreza extrema nacional y un 100% la rural!</a:t>
            </a:r>
          </a:p>
          <a:p>
            <a:pPr algn="just">
              <a:spcBef>
                <a:spcPct val="70000"/>
              </a:spcBef>
            </a:pPr>
            <a:r>
              <a:rPr lang="es-NI" sz="1600">
                <a:solidFill>
                  <a:schemeClr val="bg1"/>
                </a:solidFill>
                <a:latin typeface="Arial" pitchFamily="34" charset="0"/>
              </a:rPr>
              <a:t>El efecto (ayuda externa) del Huracán Mitch fue positivo en el corto plazo (98-01), pero la crisis del sector financiero interno, el deterioro de los términos de intercambio (café y petróleo) seguramente tendrán efectos serios de largo plazo. Pero el efecto neto de corto plazo fue positivo.</a:t>
            </a:r>
          </a:p>
          <a:p>
            <a:pPr algn="just">
              <a:spcBef>
                <a:spcPct val="70000"/>
              </a:spcBef>
            </a:pPr>
            <a:r>
              <a:rPr lang="es-NI" sz="1600">
                <a:solidFill>
                  <a:schemeClr val="bg1"/>
                </a:solidFill>
                <a:latin typeface="Arial" pitchFamily="34" charset="0"/>
              </a:rPr>
              <a:t>Reducción en la tasa de crecimiento del PIB durante tres períodos consecutivos. Además, la agricultura se ha desacelerado a un ritmo promedio anual de más del 6 % desde el año 2000. </a:t>
            </a:r>
            <a:r>
              <a:rPr lang="es-NI" sz="1600">
                <a:solidFill>
                  <a:schemeClr val="bg1"/>
                </a:solidFill>
                <a:latin typeface="Arial" pitchFamily="34" charset="0"/>
                <a:hlinkClick r:id="rId3" action="ppaction://hlinksldjump"/>
              </a:rPr>
              <a:t>GRÁFICA # 2 </a:t>
            </a:r>
            <a:r>
              <a:rPr lang="es-NI" sz="1600">
                <a:solidFill>
                  <a:schemeClr val="bg1"/>
                </a:solidFill>
                <a:latin typeface="Arial" pitchFamily="34" charset="0"/>
              </a:rPr>
              <a:t>Lo que implica una descapitalización de los pobres extremos rurales.</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59842" name="Rectangle 2"/>
          <p:cNvSpPr>
            <a:spLocks noGrp="1" noChangeArrowheads="1"/>
          </p:cNvSpPr>
          <p:nvPr>
            <p:ph type="title"/>
          </p:nvPr>
        </p:nvSpPr>
        <p:spPr>
          <a:xfrm>
            <a:off x="457200" y="533400"/>
            <a:ext cx="8229600" cy="808038"/>
          </a:xfrm>
          <a:noFill/>
          <a:ln/>
        </p:spPr>
        <p:txBody>
          <a:bodyPr/>
          <a:lstStyle/>
          <a:p>
            <a:pPr marL="1117600" indent="-1117600">
              <a:buFontTx/>
              <a:buAutoNum type="romanUcPeriod" startAt="2"/>
            </a:pPr>
            <a:r>
              <a:rPr lang="es-NI" sz="2000">
                <a:solidFill>
                  <a:schemeClr val="bg1"/>
                </a:solidFill>
                <a:latin typeface="Arial Black" pitchFamily="34" charset="0"/>
              </a:rPr>
              <a:t>Desempeño y Evolución de la Pobreza Extrema Rural en Nicaragua (93-01)</a:t>
            </a:r>
          </a:p>
        </p:txBody>
      </p:sp>
      <p:sp>
        <p:nvSpPr>
          <p:cNvPr id="1059843" name="Rectangle 3"/>
          <p:cNvSpPr>
            <a:spLocks noGrp="1" noChangeArrowheads="1"/>
          </p:cNvSpPr>
          <p:nvPr>
            <p:ph type="body" idx="1"/>
          </p:nvPr>
        </p:nvSpPr>
        <p:spPr>
          <a:xfrm>
            <a:off x="457200" y="1700213"/>
            <a:ext cx="8229600" cy="4824412"/>
          </a:xfrm>
        </p:spPr>
        <p:txBody>
          <a:bodyPr/>
          <a:lstStyle/>
          <a:p>
            <a:pPr marL="0" indent="0" algn="just">
              <a:spcBef>
                <a:spcPct val="70000"/>
              </a:spcBef>
              <a:buFont typeface="Wingdings" pitchFamily="2" charset="2"/>
              <a:buNone/>
            </a:pPr>
            <a:endParaRPr lang="es-NI" sz="1800">
              <a:solidFill>
                <a:schemeClr val="bg1"/>
              </a:solidFill>
              <a:latin typeface="Arial" pitchFamily="34" charset="0"/>
            </a:endParaRPr>
          </a:p>
          <a:p>
            <a:pPr marL="0" indent="0" algn="just">
              <a:spcBef>
                <a:spcPct val="70000"/>
              </a:spcBef>
              <a:buFont typeface="Wingdings" pitchFamily="2" charset="2"/>
              <a:buNone/>
            </a:pPr>
            <a:r>
              <a:rPr lang="es-NI" sz="1800">
                <a:solidFill>
                  <a:schemeClr val="bg1"/>
                </a:solidFill>
                <a:latin typeface="Arial" pitchFamily="34" charset="0"/>
              </a:rPr>
              <a:t>	</a:t>
            </a:r>
            <a:r>
              <a:rPr lang="es-NI" sz="1800" b="1">
                <a:solidFill>
                  <a:srgbClr val="000066"/>
                </a:solidFill>
                <a:latin typeface="Arial" pitchFamily="34" charset="0"/>
              </a:rPr>
              <a:t>La dinámica del circulo vicioso de la pobreza extrema = Acumulación de Capital Humano?</a:t>
            </a:r>
          </a:p>
          <a:p>
            <a:pPr marL="0" indent="0" algn="just">
              <a:spcBef>
                <a:spcPct val="70000"/>
              </a:spcBef>
              <a:buFont typeface="Wingdings" pitchFamily="2" charset="2"/>
              <a:buNone/>
            </a:pPr>
            <a:r>
              <a:rPr lang="es-NI" sz="1800">
                <a:solidFill>
                  <a:schemeClr val="bg1"/>
                </a:solidFill>
                <a:latin typeface="Arial" pitchFamily="34" charset="0"/>
              </a:rPr>
              <a:t>Inequidades en la asignación de los recursos públicos. </a:t>
            </a:r>
            <a:r>
              <a:rPr lang="es-NI" sz="1800">
                <a:solidFill>
                  <a:schemeClr val="bg1"/>
                </a:solidFill>
                <a:latin typeface="Arial" pitchFamily="34" charset="0"/>
                <a:hlinkClick r:id="rId2" action="ppaction://hlinksldjump"/>
              </a:rPr>
              <a:t>GRÁFICOS # 3a-b:</a:t>
            </a:r>
            <a:endParaRPr lang="es-NI" sz="1800">
              <a:solidFill>
                <a:schemeClr val="bg1"/>
              </a:solidFill>
              <a:latin typeface="Arial" pitchFamily="34" charset="0"/>
            </a:endParaRPr>
          </a:p>
          <a:p>
            <a:pPr marL="0" indent="0" algn="just">
              <a:spcBef>
                <a:spcPct val="70000"/>
              </a:spcBef>
              <a:buFont typeface="Wingdings" pitchFamily="2" charset="2"/>
              <a:buNone/>
            </a:pPr>
            <a:r>
              <a:rPr lang="es-NI" sz="1800">
                <a:solidFill>
                  <a:schemeClr val="bg1"/>
                </a:solidFill>
                <a:latin typeface="Arial" pitchFamily="34" charset="0"/>
              </a:rPr>
              <a:t>Fragil desempeño en la evolución de indicadores sociales, especialmente en educación como motor de cambio </a:t>
            </a:r>
            <a:r>
              <a:rPr lang="es-NI" sz="1800">
                <a:solidFill>
                  <a:schemeClr val="hlink"/>
                </a:solidFill>
                <a:latin typeface="Arial" pitchFamily="34" charset="0"/>
                <a:hlinkClick r:id="rId3" action="ppaction://hlinksldjump"/>
              </a:rPr>
              <a:t>Anexo # 3a-b-c y d:</a:t>
            </a:r>
            <a:endParaRPr lang="es-NI" sz="1800">
              <a:solidFill>
                <a:schemeClr val="hlink"/>
              </a:solidFill>
              <a:latin typeface="Arial" pitchFamily="34" charset="0"/>
            </a:endParaRPr>
          </a:p>
          <a:p>
            <a:pPr marL="0" indent="0" algn="just">
              <a:spcBef>
                <a:spcPct val="70000"/>
              </a:spcBef>
              <a:buClr>
                <a:schemeClr val="bg1"/>
              </a:buClr>
              <a:buSzTx/>
              <a:buFont typeface="Wingdings" pitchFamily="2" charset="2"/>
              <a:buNone/>
            </a:pPr>
            <a:r>
              <a:rPr lang="es-NI" sz="1800">
                <a:solidFill>
                  <a:schemeClr val="bg1"/>
                </a:solidFill>
                <a:latin typeface="Arial" pitchFamily="34" charset="0"/>
              </a:rPr>
              <a:t>No hay un diseño para fortalecer las propias estrategias de seguridad alimentaria de los pobres extremos rurales. Se imponen prácticas no sostenibles (fallas de mercado).</a:t>
            </a:r>
          </a:p>
          <a:p>
            <a:pPr marL="0" indent="0" algn="just">
              <a:spcBef>
                <a:spcPct val="70000"/>
              </a:spcBef>
              <a:buClr>
                <a:schemeClr val="bg1"/>
              </a:buClr>
              <a:buSzTx/>
              <a:buFont typeface="Wingdings" pitchFamily="2" charset="2"/>
              <a:buNone/>
            </a:pPr>
            <a:r>
              <a:rPr lang="es-NI" sz="1800">
                <a:solidFill>
                  <a:schemeClr val="bg1"/>
                </a:solidFill>
                <a:latin typeface="Arial" pitchFamily="34" charset="0"/>
              </a:rPr>
              <a:t> Acceso insuficiente a infraestructuras productivas y sociales básicas. Además, no hay política nacional de mantenimiento preventivo?</a:t>
            </a:r>
          </a:p>
          <a:p>
            <a:pPr marL="0" indent="0" algn="just">
              <a:spcBef>
                <a:spcPct val="70000"/>
              </a:spcBef>
              <a:buClr>
                <a:schemeClr val="bg1"/>
              </a:buClr>
              <a:buSzTx/>
              <a:buFont typeface="Wingdings" pitchFamily="2" charset="2"/>
              <a:buNone/>
            </a:pPr>
            <a:endParaRPr lang="es-NI" sz="1800">
              <a:solidFill>
                <a:schemeClr val="bg1"/>
              </a:solidFill>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44482" name="Rectangle 2"/>
          <p:cNvSpPr>
            <a:spLocks noGrp="1" noChangeArrowheads="1"/>
          </p:cNvSpPr>
          <p:nvPr>
            <p:ph type="title"/>
          </p:nvPr>
        </p:nvSpPr>
        <p:spPr>
          <a:xfrm>
            <a:off x="457200" y="533400"/>
            <a:ext cx="8229600" cy="533400"/>
          </a:xfrm>
          <a:noFill/>
          <a:ln/>
        </p:spPr>
        <p:txBody>
          <a:bodyPr/>
          <a:lstStyle/>
          <a:p>
            <a:pPr marL="762000" indent="-762000" algn="ctr"/>
            <a:r>
              <a:rPr lang="es-NI" sz="2000">
                <a:solidFill>
                  <a:schemeClr val="bg1"/>
                </a:solidFill>
                <a:latin typeface="Arial Black" pitchFamily="34" charset="0"/>
              </a:rPr>
              <a:t>III.	Conslusión 93-01, expectativas y retos operativos</a:t>
            </a:r>
          </a:p>
        </p:txBody>
      </p:sp>
      <p:sp>
        <p:nvSpPr>
          <p:cNvPr id="1044483" name="Rectangle 3"/>
          <p:cNvSpPr>
            <a:spLocks noGrp="1" noChangeArrowheads="1"/>
          </p:cNvSpPr>
          <p:nvPr>
            <p:ph type="body" idx="1"/>
          </p:nvPr>
        </p:nvSpPr>
        <p:spPr>
          <a:xfrm>
            <a:off x="457200" y="1219200"/>
            <a:ext cx="8229600" cy="5305425"/>
          </a:xfrm>
        </p:spPr>
        <p:txBody>
          <a:bodyPr/>
          <a:lstStyle/>
          <a:p>
            <a:pPr marL="357188" indent="-357188" algn="just">
              <a:lnSpc>
                <a:spcPct val="90000"/>
              </a:lnSpc>
              <a:spcBef>
                <a:spcPct val="70000"/>
              </a:spcBef>
            </a:pPr>
            <a:r>
              <a:rPr lang="es-NI" sz="1800">
                <a:solidFill>
                  <a:schemeClr val="bg1"/>
                </a:solidFill>
                <a:latin typeface="Arial" pitchFamily="34" charset="0"/>
              </a:rPr>
              <a:t>Persistencia de altos riesgos sociales, pérdida irreversible de habilidades y destrezas asociadas con la productividad laboral, la participación e integración social y económica, lo que compromete severamente el crecimiento futuro y la propia inestabilidad del país.</a:t>
            </a:r>
          </a:p>
          <a:p>
            <a:pPr marL="357188" indent="-357188" algn="just">
              <a:lnSpc>
                <a:spcPct val="90000"/>
              </a:lnSpc>
              <a:spcBef>
                <a:spcPct val="70000"/>
              </a:spcBef>
            </a:pPr>
            <a:r>
              <a:rPr lang="es-NI" sz="1800">
                <a:solidFill>
                  <a:schemeClr val="bg1"/>
                </a:solidFill>
                <a:latin typeface="Arial" pitchFamily="34" charset="0"/>
              </a:rPr>
              <a:t>Desaceleración del PIB per cápita (2001-2003) implica deterioro en condiciones de vida, especialmente en los pobres extremos. Para cumplir con las metas de la ERCERP y MDSM ahora se necesita un crecimiento sostenido de al menos el 5% hasta el 2015.</a:t>
            </a:r>
          </a:p>
          <a:p>
            <a:pPr marL="357188" indent="-357188" algn="just">
              <a:lnSpc>
                <a:spcPct val="90000"/>
              </a:lnSpc>
              <a:spcBef>
                <a:spcPct val="70000"/>
              </a:spcBef>
            </a:pPr>
            <a:r>
              <a:rPr lang="es-NI" sz="1800">
                <a:solidFill>
                  <a:schemeClr val="bg1"/>
                </a:solidFill>
                <a:latin typeface="Arial" pitchFamily="34" charset="0"/>
              </a:rPr>
              <a:t>Para lograrlo se requiere más inversión privada ó más subsidio externo, pero igual de importante es OPTIMIZAR LO QUE SE TIENE!!!.</a:t>
            </a:r>
          </a:p>
          <a:p>
            <a:pPr marL="357188" indent="-357188" algn="just">
              <a:lnSpc>
                <a:spcPct val="90000"/>
              </a:lnSpc>
              <a:spcBef>
                <a:spcPct val="70000"/>
              </a:spcBef>
            </a:pPr>
            <a:r>
              <a:rPr lang="es-NI" sz="1800">
                <a:solidFill>
                  <a:schemeClr val="bg1"/>
                </a:solidFill>
                <a:latin typeface="Arial" pitchFamily="34" charset="0"/>
              </a:rPr>
              <a:t>Aún logrando una meta de crecimiento del 5%, debemos considerar que cada vez será más difícil el avance en la reducción de la pobreza extrema, por que cerca del 60% de éstas familias están concentrados en las zonas más alejadas donde la cobertura de las instituciones públicas y condiciones de acceso a infraestructura productiva y social son débiles o inexistentes, y donde el mercado mal funciona. El derrame económico ahí no llega, pero el diablo está en los detalles!!!</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60866" name="Rectangle 2"/>
          <p:cNvSpPr>
            <a:spLocks noGrp="1" noChangeArrowheads="1"/>
          </p:cNvSpPr>
          <p:nvPr>
            <p:ph type="title"/>
          </p:nvPr>
        </p:nvSpPr>
        <p:spPr>
          <a:xfrm>
            <a:off x="457200" y="533400"/>
            <a:ext cx="8229600" cy="457200"/>
          </a:xfrm>
          <a:noFill/>
          <a:ln/>
        </p:spPr>
        <p:txBody>
          <a:bodyPr/>
          <a:lstStyle/>
          <a:p>
            <a:pPr marL="762000" indent="-762000" algn="ctr"/>
            <a:r>
              <a:rPr lang="es-NI" sz="2000">
                <a:solidFill>
                  <a:schemeClr val="bg1"/>
                </a:solidFill>
                <a:latin typeface="Arial Black" pitchFamily="34" charset="0"/>
              </a:rPr>
              <a:t>III.	Conslusión 93-01, expectativas y retos operativos</a:t>
            </a:r>
          </a:p>
        </p:txBody>
      </p:sp>
      <p:sp>
        <p:nvSpPr>
          <p:cNvPr id="1060867" name="Rectangle 3"/>
          <p:cNvSpPr>
            <a:spLocks noGrp="1" noChangeArrowheads="1"/>
          </p:cNvSpPr>
          <p:nvPr>
            <p:ph type="body" idx="1"/>
          </p:nvPr>
        </p:nvSpPr>
        <p:spPr>
          <a:xfrm>
            <a:off x="457200" y="1700213"/>
            <a:ext cx="8229600" cy="4681537"/>
          </a:xfrm>
        </p:spPr>
        <p:txBody>
          <a:bodyPr/>
          <a:lstStyle/>
          <a:p>
            <a:pPr algn="just">
              <a:lnSpc>
                <a:spcPct val="90000"/>
              </a:lnSpc>
              <a:spcBef>
                <a:spcPct val="70000"/>
              </a:spcBef>
            </a:pPr>
            <a:r>
              <a:rPr lang="es-NI" sz="1700">
                <a:solidFill>
                  <a:schemeClr val="bg1"/>
                </a:solidFill>
                <a:latin typeface="Arial" pitchFamily="34" charset="0"/>
              </a:rPr>
              <a:t>El nivel con que la pobreza absoluta se reproduce y el deterioro del medio ambiente reduce las oportunidades económicas futuras de los pobres y por ende el desarrollo económico.</a:t>
            </a:r>
          </a:p>
          <a:p>
            <a:pPr algn="just">
              <a:lnSpc>
                <a:spcPct val="90000"/>
              </a:lnSpc>
              <a:spcBef>
                <a:spcPct val="70000"/>
              </a:spcBef>
            </a:pPr>
            <a:r>
              <a:rPr lang="es-NI" sz="1700" b="1">
                <a:solidFill>
                  <a:srgbClr val="000066"/>
                </a:solidFill>
                <a:latin typeface="Arial" pitchFamily="34" charset="0"/>
              </a:rPr>
              <a:t>Mientras no se llegue a un umbral educativo de 10 años, podría tomar muchas décadas tener un cambio sostenible.</a:t>
            </a:r>
          </a:p>
          <a:p>
            <a:pPr algn="just">
              <a:lnSpc>
                <a:spcPct val="90000"/>
              </a:lnSpc>
              <a:spcBef>
                <a:spcPct val="70000"/>
              </a:spcBef>
            </a:pPr>
            <a:r>
              <a:rPr lang="es-NI" sz="1700">
                <a:solidFill>
                  <a:schemeClr val="bg1"/>
                </a:solidFill>
                <a:latin typeface="Arial" pitchFamily="34" charset="0"/>
              </a:rPr>
              <a:t>El 7.6 % del PIB se asigna a los programas que entregan servicios y beneficios destinados a los pobres, pero los problemas de filtraje y cobertura son grandes por lo que le llega muy poco a los pobres extremos rurales.</a:t>
            </a:r>
          </a:p>
          <a:p>
            <a:pPr algn="just">
              <a:lnSpc>
                <a:spcPct val="90000"/>
              </a:lnSpc>
              <a:spcBef>
                <a:spcPct val="70000"/>
              </a:spcBef>
            </a:pPr>
            <a:r>
              <a:rPr lang="es-NI" sz="1700">
                <a:solidFill>
                  <a:schemeClr val="bg1"/>
                </a:solidFill>
                <a:latin typeface="Arial" pitchFamily="34" charset="0"/>
              </a:rPr>
              <a:t>Un número relevante de Programas de la ERCERP carecen de la información de respaldo adecuada para determinar su pertinencia, o necesitan ser modificados para mejorar su efectividad; y cerca del 14% del gasto no beneficia en absoluto a los pobres.</a:t>
            </a:r>
          </a:p>
          <a:p>
            <a:pPr algn="just">
              <a:lnSpc>
                <a:spcPct val="90000"/>
              </a:lnSpc>
              <a:spcBef>
                <a:spcPct val="70000"/>
              </a:spcBef>
            </a:pPr>
            <a:r>
              <a:rPr lang="es-NI" sz="1700">
                <a:solidFill>
                  <a:schemeClr val="bg1"/>
                </a:solidFill>
                <a:latin typeface="Arial" pitchFamily="34" charset="0"/>
              </a:rPr>
              <a:t>Desbalance entre inversiones en infraestructuras y el financiamiento para el desarrollo humano y manejo de riesgos de los pobres extremos. (calidad y aumento de cobertura de los servicios).</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45506" name="Rectangle 2"/>
          <p:cNvSpPr>
            <a:spLocks noGrp="1" noChangeArrowheads="1"/>
          </p:cNvSpPr>
          <p:nvPr>
            <p:ph type="title"/>
          </p:nvPr>
        </p:nvSpPr>
        <p:spPr>
          <a:xfrm>
            <a:off x="457200" y="533400"/>
            <a:ext cx="8229600" cy="381000"/>
          </a:xfrm>
          <a:noFill/>
          <a:ln/>
        </p:spPr>
        <p:txBody>
          <a:bodyPr/>
          <a:lstStyle/>
          <a:p>
            <a:pPr algn="ctr"/>
            <a:r>
              <a:rPr lang="es-NI" sz="2000">
                <a:solidFill>
                  <a:schemeClr val="bg1"/>
                </a:solidFill>
                <a:latin typeface="Arial Black" pitchFamily="34" charset="0"/>
              </a:rPr>
              <a:t>III.	Conslusión 93-01, expectativas y retos operativos</a:t>
            </a:r>
          </a:p>
        </p:txBody>
      </p:sp>
      <p:sp>
        <p:nvSpPr>
          <p:cNvPr id="1045507" name="Rectangle 3"/>
          <p:cNvSpPr>
            <a:spLocks noGrp="1" noChangeArrowheads="1"/>
          </p:cNvSpPr>
          <p:nvPr>
            <p:ph type="body" idx="1"/>
          </p:nvPr>
        </p:nvSpPr>
        <p:spPr/>
        <p:txBody>
          <a:bodyPr/>
          <a:lstStyle/>
          <a:p>
            <a:pPr algn="just">
              <a:spcBef>
                <a:spcPct val="70000"/>
              </a:spcBef>
            </a:pPr>
            <a:r>
              <a:rPr lang="es-NI" sz="1700">
                <a:solidFill>
                  <a:schemeClr val="bg1"/>
                </a:solidFill>
                <a:latin typeface="Arial" pitchFamily="34" charset="0"/>
              </a:rPr>
              <a:t>Duplicación, fragmentación, baja cobertura de pobres extremos y enfoques diferentes entre la mayoría de los programas, lo que conduce a altos costos de administración y bajo impacto.</a:t>
            </a:r>
          </a:p>
          <a:p>
            <a:pPr algn="just">
              <a:spcBef>
                <a:spcPct val="70000"/>
              </a:spcBef>
            </a:pPr>
            <a:r>
              <a:rPr lang="es-NI" sz="1700">
                <a:solidFill>
                  <a:schemeClr val="bg1"/>
                </a:solidFill>
                <a:latin typeface="Arial" pitchFamily="34" charset="0"/>
              </a:rPr>
              <a:t>La coordinación entre programas es débil y las capacidades técnicas del recurso humano es baja.</a:t>
            </a:r>
          </a:p>
          <a:p>
            <a:pPr algn="just">
              <a:spcBef>
                <a:spcPct val="70000"/>
              </a:spcBef>
            </a:pPr>
            <a:r>
              <a:rPr lang="es-NI" sz="1700">
                <a:solidFill>
                  <a:schemeClr val="bg1"/>
                </a:solidFill>
                <a:latin typeface="Arial" pitchFamily="34" charset="0"/>
              </a:rPr>
              <a:t>Se incrementó el traslado de recursos a los gobiernos municipales vía Ley de Transferencias, pero no existe un esquema de cofinanciamiento para víncular  éstos recursos con las inversiones claves de la ERCERP.</a:t>
            </a:r>
          </a:p>
          <a:p>
            <a:pPr algn="just">
              <a:spcBef>
                <a:spcPct val="70000"/>
              </a:spcBef>
            </a:pPr>
            <a:r>
              <a:rPr lang="es-NI" sz="1700">
                <a:solidFill>
                  <a:schemeClr val="bg1"/>
                </a:solidFill>
                <a:latin typeface="Arial" pitchFamily="34" charset="0"/>
              </a:rPr>
              <a:t>Varios estudios y evaluaciones de impacto (BID-BM) indican que las medidas para proteger y acumular capital humano de los pobres extremos, tales como las transferencias condicionadas de dinero, pueden ser importantes para asegurar que los impactos de corto plazo (reducción de ingresos y fenómenos naturales) no deterioren las condiciones de vida, lo que posibilita romper con el circulo vicioso de la pobreza inter-generacional a largo plazo.</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46530" name="Rectangle 2"/>
          <p:cNvSpPr>
            <a:spLocks noGrp="1" noChangeArrowheads="1"/>
          </p:cNvSpPr>
          <p:nvPr>
            <p:ph type="title"/>
          </p:nvPr>
        </p:nvSpPr>
        <p:spPr>
          <a:xfrm>
            <a:off x="457200" y="476250"/>
            <a:ext cx="8229600" cy="590550"/>
          </a:xfrm>
          <a:noFill/>
          <a:ln/>
        </p:spPr>
        <p:txBody>
          <a:bodyPr/>
          <a:lstStyle/>
          <a:p>
            <a:pPr algn="ctr"/>
            <a:r>
              <a:rPr lang="es-NI" sz="2000">
                <a:solidFill>
                  <a:schemeClr val="bg1"/>
                </a:solidFill>
                <a:latin typeface="Arial Black" pitchFamily="34" charset="0"/>
              </a:rPr>
              <a:t>III.	Conslusión 93-01, expectativas y retos operativos</a:t>
            </a:r>
          </a:p>
        </p:txBody>
      </p:sp>
      <p:sp>
        <p:nvSpPr>
          <p:cNvPr id="1046531" name="Rectangle 3"/>
          <p:cNvSpPr>
            <a:spLocks noGrp="1" noChangeArrowheads="1"/>
          </p:cNvSpPr>
          <p:nvPr>
            <p:ph type="body" idx="1"/>
          </p:nvPr>
        </p:nvSpPr>
        <p:spPr>
          <a:xfrm>
            <a:off x="457200" y="1916113"/>
            <a:ext cx="8229600" cy="4214812"/>
          </a:xfrm>
        </p:spPr>
        <p:txBody>
          <a:bodyPr/>
          <a:lstStyle/>
          <a:p>
            <a:pPr algn="just">
              <a:spcBef>
                <a:spcPct val="70000"/>
              </a:spcBef>
            </a:pPr>
            <a:endParaRPr lang="es-NI" sz="1800">
              <a:solidFill>
                <a:schemeClr val="bg1"/>
              </a:solidFill>
              <a:latin typeface="Arial" pitchFamily="34" charset="0"/>
            </a:endParaRPr>
          </a:p>
          <a:p>
            <a:pPr algn="just">
              <a:spcBef>
                <a:spcPct val="70000"/>
              </a:spcBef>
            </a:pPr>
            <a:r>
              <a:rPr lang="es-NI" sz="1800">
                <a:solidFill>
                  <a:schemeClr val="bg1"/>
                </a:solidFill>
                <a:latin typeface="Arial" pitchFamily="34" charset="0"/>
              </a:rPr>
              <a:t>Entre las estrategias formales para apoyar a las familias a manejar los riesgos, está el programa Red de Protección Social en Nicaragua.  La </a:t>
            </a:r>
            <a:r>
              <a:rPr lang="es-NI" sz="1800" b="1">
                <a:solidFill>
                  <a:schemeClr val="bg1"/>
                </a:solidFill>
                <a:latin typeface="Arial" pitchFamily="34" charset="0"/>
              </a:rPr>
              <a:t>RPS</a:t>
            </a:r>
            <a:r>
              <a:rPr lang="es-NI" sz="1800">
                <a:solidFill>
                  <a:schemeClr val="bg1"/>
                </a:solidFill>
                <a:latin typeface="Arial" pitchFamily="34" charset="0"/>
              </a:rPr>
              <a:t> proporciona dinero condicionado a las familias de extrema pobreza rural para incentivar la asistencia a la escuela y la atención integral a la niñez. Las evaluaciones ha éste programa indican que la estrategia ha sido exitosa en aumentar el capital humano, además cuenta con un sistema de monitoreo, con técnología de punta, único en la región. Los servicios de salud rural son proveídos por el sector privado.</a:t>
            </a:r>
          </a:p>
          <a:p>
            <a:pPr algn="just">
              <a:spcBef>
                <a:spcPct val="70000"/>
              </a:spcBef>
            </a:pPr>
            <a:r>
              <a:rPr lang="es-NI" sz="1800">
                <a:solidFill>
                  <a:schemeClr val="bg1"/>
                </a:solidFill>
                <a:latin typeface="Arial" pitchFamily="34" charset="0"/>
              </a:rPr>
              <a:t>El Progama es aún demasiado pequeño para tener un impacto masivo y no ha integrado los aspectos de seguridad autoalimentaria, pero es una buena base para tomarlo como modelo.</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68034" name="Rectangle 2"/>
          <p:cNvSpPr>
            <a:spLocks noGrp="1" noChangeArrowheads="1"/>
          </p:cNvSpPr>
          <p:nvPr>
            <p:ph type="title"/>
          </p:nvPr>
        </p:nvSpPr>
        <p:spPr>
          <a:xfrm>
            <a:off x="457200" y="476250"/>
            <a:ext cx="8229600" cy="865188"/>
          </a:xfrm>
          <a:noFill/>
          <a:ln/>
        </p:spPr>
        <p:txBody>
          <a:bodyPr/>
          <a:lstStyle/>
          <a:p>
            <a:pPr marL="714375" indent="-714375"/>
            <a:r>
              <a:rPr lang="es-NI" sz="1800">
                <a:solidFill>
                  <a:schemeClr val="bg1"/>
                </a:solidFill>
                <a:latin typeface="Arial Black" pitchFamily="34" charset="0"/>
              </a:rPr>
              <a:t>IV.	Medidas que podrían ser costo-efectivo en el corto y mediano plazo. Las metas ERCERP-MDSM son alcanzables en el plazo establecido, SI optimizamos lo que tenemos!!!</a:t>
            </a:r>
          </a:p>
        </p:txBody>
      </p:sp>
      <p:sp>
        <p:nvSpPr>
          <p:cNvPr id="1068035" name="Rectangle 3"/>
          <p:cNvSpPr>
            <a:spLocks noGrp="1" noChangeArrowheads="1"/>
          </p:cNvSpPr>
          <p:nvPr>
            <p:ph type="body" idx="1"/>
          </p:nvPr>
        </p:nvSpPr>
        <p:spPr>
          <a:xfrm>
            <a:off x="457200" y="1676400"/>
            <a:ext cx="8229600" cy="4454525"/>
          </a:xfrm>
          <a:ln>
            <a:solidFill>
              <a:schemeClr val="hlink"/>
            </a:solidFill>
          </a:ln>
        </p:spPr>
        <p:txBody>
          <a:bodyPr/>
          <a:lstStyle/>
          <a:p>
            <a:pPr algn="just">
              <a:lnSpc>
                <a:spcPct val="90000"/>
              </a:lnSpc>
              <a:spcBef>
                <a:spcPct val="70000"/>
              </a:spcBef>
              <a:buFont typeface="Wingdings" pitchFamily="2" charset="2"/>
              <a:buNone/>
            </a:pPr>
            <a:r>
              <a:rPr lang="es-NI" sz="1800" b="1">
                <a:solidFill>
                  <a:srgbClr val="000066"/>
                </a:solidFill>
                <a:latin typeface="Arial" pitchFamily="34" charset="0"/>
              </a:rPr>
              <a:t>“Un cambio drástico en la estrategia para pasar de políticas públicas que favorecen a los ricos y a los grupos de poder a políticas que favorecen a los más pobres”.</a:t>
            </a:r>
          </a:p>
          <a:p>
            <a:pPr algn="just">
              <a:lnSpc>
                <a:spcPct val="90000"/>
              </a:lnSpc>
              <a:spcBef>
                <a:spcPct val="70000"/>
              </a:spcBef>
              <a:buFont typeface="Wingdings" pitchFamily="2" charset="2"/>
              <a:buNone/>
            </a:pPr>
            <a:r>
              <a:rPr lang="es-NI" sz="2000" b="1">
                <a:solidFill>
                  <a:schemeClr val="hlink"/>
                </a:solidFill>
                <a:latin typeface="Arial" pitchFamily="34" charset="0"/>
              </a:rPr>
              <a:t>1. Acumulación de Capital Humano de los pobres extremos.</a:t>
            </a:r>
          </a:p>
          <a:p>
            <a:pPr algn="just">
              <a:lnSpc>
                <a:spcPct val="90000"/>
              </a:lnSpc>
              <a:spcBef>
                <a:spcPct val="70000"/>
              </a:spcBef>
            </a:pPr>
            <a:r>
              <a:rPr lang="es-NI" sz="1800">
                <a:solidFill>
                  <a:schemeClr val="bg1"/>
                </a:solidFill>
                <a:latin typeface="Arial" pitchFamily="34" charset="0"/>
              </a:rPr>
              <a:t>Consolidar un programa único de transferencias directas condicionadas al desarrollo de capital humano capaz de generar condiciones futuras para la movilidad social y territorial. Pero se requiere reasignar el 30% de los recursos ERCERP hasta el 2015.</a:t>
            </a:r>
          </a:p>
          <a:p>
            <a:pPr algn="just">
              <a:lnSpc>
                <a:spcPct val="90000"/>
              </a:lnSpc>
              <a:spcBef>
                <a:spcPct val="70000"/>
              </a:spcBef>
              <a:buFont typeface="Wingdings" pitchFamily="2" charset="2"/>
              <a:buNone/>
            </a:pPr>
            <a:r>
              <a:rPr lang="es-NI" sz="1800">
                <a:solidFill>
                  <a:schemeClr val="bg1"/>
                </a:solidFill>
                <a:latin typeface="Arial" pitchFamily="34" charset="0"/>
              </a:rPr>
              <a:t>a.	Diseñar programa y su marco evaluativo, para la provisión de un paquete integrado de Educación; Salud; Nutrición y Seguridad alimentaria.</a:t>
            </a:r>
          </a:p>
          <a:p>
            <a:pPr algn="just">
              <a:lnSpc>
                <a:spcPct val="90000"/>
              </a:lnSpc>
              <a:spcBef>
                <a:spcPct val="70000"/>
              </a:spcBef>
              <a:buFont typeface="Wingdings" pitchFamily="2" charset="2"/>
              <a:buNone/>
            </a:pPr>
            <a:r>
              <a:rPr lang="es-NI" sz="1800">
                <a:solidFill>
                  <a:schemeClr val="bg1"/>
                </a:solidFill>
                <a:latin typeface="Arial" pitchFamily="34" charset="0"/>
              </a:rPr>
              <a:t>b.	Sistema de focalización y selección de las familias rurales en el quintil más bajo (Proxy mean test). Sistema de monitoreo basado en el marco evaluativo del programa. </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69058" name="Rectangle 2"/>
          <p:cNvSpPr>
            <a:spLocks noGrp="1" noChangeArrowheads="1"/>
          </p:cNvSpPr>
          <p:nvPr>
            <p:ph type="title"/>
          </p:nvPr>
        </p:nvSpPr>
        <p:spPr>
          <a:xfrm>
            <a:off x="457200" y="476250"/>
            <a:ext cx="8229600" cy="895350"/>
          </a:xfrm>
          <a:noFill/>
          <a:ln/>
        </p:spPr>
        <p:txBody>
          <a:bodyPr/>
          <a:lstStyle/>
          <a:p>
            <a:pPr algn="ctr"/>
            <a:r>
              <a:rPr lang="es-NI" sz="1800">
                <a:solidFill>
                  <a:schemeClr val="bg1"/>
                </a:solidFill>
                <a:latin typeface="Arial Black" pitchFamily="34" charset="0"/>
              </a:rPr>
              <a:t>IV.	Medidas que podrían ser costo-efectivo en el corto y mediano plazo. ..........., SI optimizamos lo que tenemos!!!</a:t>
            </a:r>
            <a:r>
              <a:rPr lang="es-NI" sz="2000" b="1">
                <a:solidFill>
                  <a:schemeClr val="hlink"/>
                </a:solidFill>
                <a:latin typeface="Arial" pitchFamily="34" charset="0"/>
              </a:rPr>
              <a:t> </a:t>
            </a:r>
            <a:br>
              <a:rPr lang="es-NI" sz="2000" b="1">
                <a:solidFill>
                  <a:schemeClr val="hlink"/>
                </a:solidFill>
                <a:latin typeface="Arial" pitchFamily="34" charset="0"/>
              </a:rPr>
            </a:br>
            <a:endParaRPr lang="es-NI" sz="2000" b="1">
              <a:solidFill>
                <a:schemeClr val="hlink"/>
              </a:solidFill>
              <a:latin typeface="Arial" pitchFamily="34" charset="0"/>
            </a:endParaRPr>
          </a:p>
        </p:txBody>
      </p:sp>
      <p:sp>
        <p:nvSpPr>
          <p:cNvPr id="1069059" name="Rectangle 3"/>
          <p:cNvSpPr>
            <a:spLocks noGrp="1" noChangeArrowheads="1"/>
          </p:cNvSpPr>
          <p:nvPr>
            <p:ph type="body" idx="1"/>
          </p:nvPr>
        </p:nvSpPr>
        <p:spPr>
          <a:xfrm>
            <a:off x="457200" y="1447800"/>
            <a:ext cx="8229600" cy="4683125"/>
          </a:xfrm>
        </p:spPr>
        <p:txBody>
          <a:bodyPr/>
          <a:lstStyle/>
          <a:p>
            <a:pPr marL="271463" indent="-271463" algn="just">
              <a:spcBef>
                <a:spcPct val="70000"/>
              </a:spcBef>
              <a:buFont typeface="Wingdings" pitchFamily="2" charset="2"/>
              <a:buNone/>
            </a:pPr>
            <a:r>
              <a:rPr lang="es-NI" sz="1600">
                <a:solidFill>
                  <a:schemeClr val="bg1"/>
                </a:solidFill>
                <a:latin typeface="Arial" pitchFamily="34" charset="0"/>
              </a:rPr>
              <a:t>c.	P</a:t>
            </a:r>
            <a:r>
              <a:rPr lang="es-NI" sz="1800">
                <a:solidFill>
                  <a:schemeClr val="bg1"/>
                </a:solidFill>
                <a:latin typeface="Arial" pitchFamily="34" charset="0"/>
              </a:rPr>
              <a:t>aquete familiar de corresponsabilidades: Educación básica completa; atención integral en salud y nutrición binomio madre-niños menores de 5 años y sistema de referencias en partos, etc; educación de adultos a jovenes de 15-24 años; extensión agrícola especializada para economía de patio ó parcela; titulación de viviendas y parcelas; capacitación comunitaria sobre el funcionamiento básico de las instituciones públicas y sus beneficios, derechos y obligaciones ciudadana.</a:t>
            </a:r>
          </a:p>
          <a:p>
            <a:pPr marL="271463" indent="-271463" algn="just">
              <a:spcBef>
                <a:spcPct val="70000"/>
              </a:spcBef>
              <a:buFont typeface="Wingdings" pitchFamily="2" charset="2"/>
              <a:buNone/>
            </a:pPr>
            <a:r>
              <a:rPr lang="es-NI" sz="1800">
                <a:solidFill>
                  <a:schemeClr val="bg1"/>
                </a:solidFill>
                <a:latin typeface="Arial" pitchFamily="34" charset="0"/>
              </a:rPr>
              <a:t>d.	Tamaño de la transferencia a la Demanda, no mayor a la magnitud promedio de la brecha de la pobreza extrema. Uso de los recursos libre pero condicionado al desempeño en acumulación de capital humano.</a:t>
            </a:r>
          </a:p>
          <a:p>
            <a:pPr marL="271463" indent="-271463" algn="just">
              <a:spcBef>
                <a:spcPct val="70000"/>
              </a:spcBef>
              <a:buFont typeface="Wingdings" pitchFamily="2" charset="2"/>
              <a:buNone/>
            </a:pPr>
            <a:r>
              <a:rPr lang="es-NI" sz="1800">
                <a:solidFill>
                  <a:schemeClr val="bg1"/>
                </a:solidFill>
                <a:latin typeface="Arial" pitchFamily="34" charset="0"/>
              </a:rPr>
              <a:t>e.	Utilizar proveedores privados (ONGs y Firmas) para los distintos servicos en áreas rurales donde la cobertura institucional sea menor al 50%. </a:t>
            </a:r>
          </a:p>
          <a:p>
            <a:pPr marL="271463" indent="-271463" algn="just">
              <a:spcBef>
                <a:spcPct val="70000"/>
              </a:spcBef>
              <a:buFont typeface="Wingdings" pitchFamily="2" charset="2"/>
              <a:buNone/>
            </a:pPr>
            <a:r>
              <a:rPr lang="es-NI" sz="1800">
                <a:solidFill>
                  <a:schemeClr val="bg1"/>
                </a:solidFill>
                <a:latin typeface="Arial" pitchFamily="34" charset="0"/>
              </a:rPr>
              <a:t>f.	Escuelas rurales dos turnos y donde haya luz tres.</a:t>
            </a:r>
          </a:p>
          <a:p>
            <a:pPr marL="271463" indent="-271463" algn="just">
              <a:spcBef>
                <a:spcPct val="70000"/>
              </a:spcBef>
              <a:buFont typeface="Wingdings" pitchFamily="2" charset="2"/>
              <a:buNone/>
            </a:pPr>
            <a:endParaRPr lang="es-NI" sz="1600">
              <a:solidFill>
                <a:schemeClr val="bg1"/>
              </a:solidFill>
              <a:latin typeface="Arial" pitchFamily="34" charset="0"/>
            </a:endParaRPr>
          </a:p>
          <a:p>
            <a:pPr marL="271463" indent="-271463" algn="just">
              <a:spcBef>
                <a:spcPct val="70000"/>
              </a:spcBef>
              <a:buFont typeface="Wingdings" pitchFamily="2" charset="2"/>
              <a:buNone/>
            </a:pPr>
            <a:endParaRPr lang="es-NI" sz="1600">
              <a:solidFill>
                <a:schemeClr val="bg1"/>
              </a:solidFill>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71106" name="Rectangle 2"/>
          <p:cNvSpPr>
            <a:spLocks noGrp="1" noChangeArrowheads="1"/>
          </p:cNvSpPr>
          <p:nvPr>
            <p:ph type="title"/>
          </p:nvPr>
        </p:nvSpPr>
        <p:spPr>
          <a:xfrm>
            <a:off x="457200" y="476250"/>
            <a:ext cx="8229600" cy="1352550"/>
          </a:xfrm>
          <a:noFill/>
          <a:ln/>
        </p:spPr>
        <p:txBody>
          <a:bodyPr/>
          <a:lstStyle/>
          <a:p>
            <a:pPr marL="1117600" indent="-1117600"/>
            <a:r>
              <a:rPr lang="es-NI" sz="1800">
                <a:solidFill>
                  <a:schemeClr val="bg1"/>
                </a:solidFill>
                <a:latin typeface="Arial Black" pitchFamily="34" charset="0"/>
              </a:rPr>
              <a:t>IV.	Medidas que podrían ser costo-efectivo en el corto y mediano plazo. ..........., SI optimizamos lo que tenemos!!!</a:t>
            </a:r>
            <a:r>
              <a:rPr lang="es-NI" sz="2000" b="1">
                <a:solidFill>
                  <a:schemeClr val="hlink"/>
                </a:solidFill>
                <a:latin typeface="Arial" pitchFamily="34" charset="0"/>
              </a:rPr>
              <a:t> </a:t>
            </a:r>
            <a:br>
              <a:rPr lang="es-NI" sz="2000" b="1">
                <a:solidFill>
                  <a:schemeClr val="hlink"/>
                </a:solidFill>
                <a:latin typeface="Arial" pitchFamily="34" charset="0"/>
              </a:rPr>
            </a:br>
            <a:endParaRPr lang="es-NI" sz="2000" b="1">
              <a:solidFill>
                <a:schemeClr val="hlink"/>
              </a:solidFill>
              <a:latin typeface="Arial" pitchFamily="34" charset="0"/>
            </a:endParaRPr>
          </a:p>
        </p:txBody>
      </p:sp>
      <p:sp>
        <p:nvSpPr>
          <p:cNvPr id="1071107" name="Rectangle 3"/>
          <p:cNvSpPr>
            <a:spLocks noGrp="1" noChangeArrowheads="1"/>
          </p:cNvSpPr>
          <p:nvPr>
            <p:ph type="body" idx="1"/>
          </p:nvPr>
        </p:nvSpPr>
        <p:spPr>
          <a:xfrm>
            <a:off x="457200" y="1916113"/>
            <a:ext cx="8229600" cy="4392612"/>
          </a:xfrm>
        </p:spPr>
        <p:txBody>
          <a:bodyPr/>
          <a:lstStyle/>
          <a:p>
            <a:pPr marL="542925" indent="-271463" algn="just">
              <a:spcBef>
                <a:spcPct val="70000"/>
              </a:spcBef>
              <a:buFont typeface="Wingdings" pitchFamily="2" charset="2"/>
              <a:buNone/>
            </a:pPr>
            <a:r>
              <a:rPr lang="es-NI" sz="1800" b="1">
                <a:solidFill>
                  <a:schemeClr val="hlink"/>
                </a:solidFill>
                <a:latin typeface="Arial" pitchFamily="34" charset="0"/>
              </a:rPr>
              <a:t>2. Redirigir los recursos humanos de los sistemas públicos a la educación básica (preescolar, primaria y secundaria) como principal generador del cambio. Decreto público y acuerdo nacional hasta el 2015. </a:t>
            </a:r>
          </a:p>
          <a:p>
            <a:pPr marL="542925" indent="-271463" algn="just">
              <a:spcBef>
                <a:spcPct val="70000"/>
              </a:spcBef>
              <a:buFont typeface="Wingdings" pitchFamily="2" charset="2"/>
              <a:buNone/>
            </a:pPr>
            <a:r>
              <a:rPr lang="es-NI" sz="1800">
                <a:solidFill>
                  <a:schemeClr val="bg1"/>
                </a:solidFill>
                <a:latin typeface="Arial" pitchFamily="34" charset="0"/>
              </a:rPr>
              <a:t>a. El contrato social establecería un servicio social obligatorio para impartir clases (%tiempo y sábados), con selección voluntaria de localidades, para todos los empleados públicos, miembros del ejercito, estudiantes universitarios y de las escuelas agrícolas y técnicas, con más de 14 años de escolaridad. Los recursos del sector educación liberados en áreas urbanas deben ser redirigidos hacia las áreas rurales.</a:t>
            </a:r>
          </a:p>
          <a:p>
            <a:pPr marL="542925" indent="-271463" algn="just">
              <a:spcBef>
                <a:spcPct val="70000"/>
              </a:spcBef>
              <a:buFont typeface="Wingdings" pitchFamily="2" charset="2"/>
              <a:buNone/>
            </a:pPr>
            <a:r>
              <a:rPr lang="es-NI" sz="1800">
                <a:solidFill>
                  <a:schemeClr val="bg1"/>
                </a:solidFill>
                <a:latin typeface="Arial" pitchFamily="34" charset="0"/>
              </a:rPr>
              <a:t>b. Establecer educación obligatoria hasta el 6 grado.</a:t>
            </a:r>
            <a:endParaRPr lang="es-NI" sz="1800" b="1">
              <a:solidFill>
                <a:schemeClr val="bg1"/>
              </a:solidFill>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72130" name="Rectangle 2"/>
          <p:cNvSpPr>
            <a:spLocks noGrp="1" noChangeArrowheads="1"/>
          </p:cNvSpPr>
          <p:nvPr>
            <p:ph type="title"/>
          </p:nvPr>
        </p:nvSpPr>
        <p:spPr>
          <a:xfrm>
            <a:off x="457200" y="476250"/>
            <a:ext cx="8229600" cy="971550"/>
          </a:xfrm>
          <a:noFill/>
          <a:ln/>
        </p:spPr>
        <p:txBody>
          <a:bodyPr/>
          <a:lstStyle/>
          <a:p>
            <a:r>
              <a:rPr lang="es-NI" sz="1800">
                <a:solidFill>
                  <a:schemeClr val="bg1"/>
                </a:solidFill>
                <a:latin typeface="Arial Black" pitchFamily="34" charset="0"/>
              </a:rPr>
              <a:t>IV.	Medidas que podrían ser costo-efectivo en el corto y mediano plazo. ..........., SI optimizamos lo que tenemos!!!</a:t>
            </a:r>
            <a:r>
              <a:rPr lang="es-NI" sz="2000" b="1">
                <a:solidFill>
                  <a:schemeClr val="hlink"/>
                </a:solidFill>
                <a:latin typeface="Arial" pitchFamily="34" charset="0"/>
              </a:rPr>
              <a:t> </a:t>
            </a:r>
            <a:br>
              <a:rPr lang="es-NI" sz="2000" b="1">
                <a:solidFill>
                  <a:schemeClr val="hlink"/>
                </a:solidFill>
                <a:latin typeface="Arial" pitchFamily="34" charset="0"/>
              </a:rPr>
            </a:br>
            <a:endParaRPr lang="es-NI" sz="2000" b="1">
              <a:solidFill>
                <a:schemeClr val="hlink"/>
              </a:solidFill>
              <a:latin typeface="Arial" pitchFamily="34" charset="0"/>
            </a:endParaRPr>
          </a:p>
        </p:txBody>
      </p:sp>
      <p:sp>
        <p:nvSpPr>
          <p:cNvPr id="1072131" name="Rectangle 3"/>
          <p:cNvSpPr>
            <a:spLocks noGrp="1" noChangeArrowheads="1"/>
          </p:cNvSpPr>
          <p:nvPr>
            <p:ph type="body" idx="1"/>
          </p:nvPr>
        </p:nvSpPr>
        <p:spPr>
          <a:xfrm>
            <a:off x="457200" y="1447800"/>
            <a:ext cx="8229600" cy="4683125"/>
          </a:xfrm>
        </p:spPr>
        <p:txBody>
          <a:bodyPr/>
          <a:lstStyle/>
          <a:p>
            <a:pPr marL="804863" indent="-533400" algn="just">
              <a:lnSpc>
                <a:spcPct val="90000"/>
              </a:lnSpc>
              <a:spcBef>
                <a:spcPct val="70000"/>
              </a:spcBef>
              <a:buFont typeface="Wingdings" pitchFamily="2" charset="2"/>
              <a:buNone/>
            </a:pPr>
            <a:r>
              <a:rPr lang="es-NI" sz="1800" b="1">
                <a:solidFill>
                  <a:schemeClr val="hlink"/>
                </a:solidFill>
                <a:latin typeface="Arial" pitchFamily="34" charset="0"/>
              </a:rPr>
              <a:t>3. Optimizar la provisión de Infraestructura productiva y social básica de jurisdicción municipal. </a:t>
            </a:r>
          </a:p>
          <a:p>
            <a:pPr marL="804863" indent="-533400" algn="just">
              <a:lnSpc>
                <a:spcPct val="90000"/>
              </a:lnSpc>
              <a:spcBef>
                <a:spcPct val="70000"/>
              </a:spcBef>
              <a:buFont typeface="Wingdings" pitchFamily="2" charset="2"/>
              <a:buAutoNum type="alphaLcPeriod"/>
            </a:pPr>
            <a:r>
              <a:rPr lang="es-NI" sz="1800">
                <a:solidFill>
                  <a:schemeClr val="bg1"/>
                </a:solidFill>
                <a:latin typeface="Arial" pitchFamily="34" charset="0"/>
              </a:rPr>
              <a:t>Definir un programa único y su marco evaluativo, bajo una estrategia de descentralización con participación y fiscalmente nuetra, basada en un esquema de cofinanciamiento e incentivos para apalancar los recursos centrales y locales (transferencias) en el marco de la ERCERP-PND.</a:t>
            </a:r>
          </a:p>
          <a:p>
            <a:pPr marL="804863" indent="-533400" algn="just">
              <a:lnSpc>
                <a:spcPct val="90000"/>
              </a:lnSpc>
              <a:spcBef>
                <a:spcPct val="70000"/>
              </a:spcBef>
              <a:buFont typeface="Wingdings" pitchFamily="2" charset="2"/>
              <a:buAutoNum type="alphaLcPeriod"/>
            </a:pPr>
            <a:r>
              <a:rPr lang="es-NI" sz="1800">
                <a:solidFill>
                  <a:schemeClr val="bg1"/>
                </a:solidFill>
                <a:latin typeface="Arial" pitchFamily="34" charset="0"/>
              </a:rPr>
              <a:t>Utilizar Mapa de Pobreza Extrema como único mecanismo de asignación de recursos territoriales.</a:t>
            </a:r>
          </a:p>
          <a:p>
            <a:pPr marL="804863" indent="-533400" algn="just">
              <a:lnSpc>
                <a:spcPct val="90000"/>
              </a:lnSpc>
              <a:spcBef>
                <a:spcPct val="70000"/>
              </a:spcBef>
              <a:buFont typeface="Wingdings" pitchFamily="2" charset="2"/>
              <a:buAutoNum type="alphaLcPeriod"/>
            </a:pPr>
            <a:r>
              <a:rPr lang="es-NI" sz="1800">
                <a:solidFill>
                  <a:schemeClr val="bg1"/>
                </a:solidFill>
                <a:latin typeface="Arial" pitchFamily="34" charset="0"/>
              </a:rPr>
              <a:t>Mejorar diseños de proyectos, especialmente en caminos rurales de todo tiempo. (Los caminos truncales y redes principales corresponden al ente rector).</a:t>
            </a:r>
          </a:p>
          <a:p>
            <a:pPr marL="804863" indent="-533400" algn="just">
              <a:lnSpc>
                <a:spcPct val="90000"/>
              </a:lnSpc>
              <a:spcBef>
                <a:spcPct val="70000"/>
              </a:spcBef>
              <a:buFont typeface="Wingdings" pitchFamily="2" charset="2"/>
              <a:buAutoNum type="alphaLcPeriod"/>
            </a:pPr>
            <a:r>
              <a:rPr lang="es-NI" sz="1800">
                <a:solidFill>
                  <a:schemeClr val="bg1"/>
                </a:solidFill>
                <a:latin typeface="Arial" pitchFamily="34" charset="0"/>
              </a:rPr>
              <a:t>Todo proyecto será ejecutado por proveedores privados (ONGs, firmas, individuos).</a:t>
            </a:r>
          </a:p>
          <a:p>
            <a:pPr marL="804863" indent="-533400" algn="just">
              <a:lnSpc>
                <a:spcPct val="90000"/>
              </a:lnSpc>
              <a:spcBef>
                <a:spcPct val="70000"/>
              </a:spcBef>
              <a:buFont typeface="Wingdings" pitchFamily="2" charset="2"/>
              <a:buNone/>
            </a:pPr>
            <a:endParaRPr lang="es-NI" sz="1800">
              <a:solidFill>
                <a:schemeClr val="bg1"/>
              </a:solidFill>
              <a:latin typeface="Arial" pitchFamily="34"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55746" name="Rectangle 2"/>
          <p:cNvSpPr>
            <a:spLocks noGrp="1" noChangeArrowheads="1"/>
          </p:cNvSpPr>
          <p:nvPr>
            <p:ph type="title"/>
          </p:nvPr>
        </p:nvSpPr>
        <p:spPr>
          <a:ln/>
        </p:spPr>
        <p:txBody>
          <a:bodyPr/>
          <a:lstStyle/>
          <a:p>
            <a:pPr algn="ctr"/>
            <a:endParaRPr lang="es-NI" sz="2200">
              <a:solidFill>
                <a:schemeClr val="bg1"/>
              </a:solidFill>
              <a:latin typeface="Arial Black" pitchFamily="34" charset="0"/>
            </a:endParaRPr>
          </a:p>
        </p:txBody>
      </p:sp>
      <p:sp>
        <p:nvSpPr>
          <p:cNvPr id="1055747" name="Rectangle 3"/>
          <p:cNvSpPr>
            <a:spLocks noGrp="1" noChangeArrowheads="1"/>
          </p:cNvSpPr>
          <p:nvPr>
            <p:ph type="body" idx="1"/>
          </p:nvPr>
        </p:nvSpPr>
        <p:spPr>
          <a:xfrm>
            <a:off x="827088" y="2276475"/>
            <a:ext cx="7632700" cy="3854450"/>
          </a:xfrm>
        </p:spPr>
        <p:txBody>
          <a:bodyPr/>
          <a:lstStyle/>
          <a:p>
            <a:pPr marL="0" indent="0" algn="just">
              <a:buFont typeface="Wingdings" pitchFamily="2" charset="2"/>
              <a:buNone/>
            </a:pPr>
            <a:r>
              <a:rPr lang="es-NI" sz="2000">
                <a:solidFill>
                  <a:schemeClr val="bg1"/>
                </a:solidFill>
                <a:latin typeface="Arial" pitchFamily="34" charset="0"/>
              </a:rPr>
              <a:t>En Nicaragua, las condiciones socio-económicas que generaron la guerra civil de 1979 no han cambiado, sólo la libertad de expresión, la profesionalización del ejército y la policía, los niveles de subsidio y apoyo externo, han evitado el resurgimiento de una nueva crisis.</a:t>
            </a:r>
          </a:p>
          <a:p>
            <a:pPr marL="0" indent="0" algn="just">
              <a:buFont typeface="Wingdings" pitchFamily="2" charset="2"/>
              <a:buNone/>
            </a:pPr>
            <a:endParaRPr lang="es-NI" sz="2000">
              <a:solidFill>
                <a:schemeClr val="bg1"/>
              </a:solidFill>
              <a:latin typeface="Arial" pitchFamily="34" charset="0"/>
            </a:endParaRPr>
          </a:p>
          <a:p>
            <a:pPr marL="0" indent="0" algn="just">
              <a:buFont typeface="Wingdings" pitchFamily="2" charset="2"/>
              <a:buNone/>
            </a:pPr>
            <a:r>
              <a:rPr lang="es-NI" sz="2000">
                <a:solidFill>
                  <a:schemeClr val="bg1"/>
                </a:solidFill>
                <a:latin typeface="Arial" pitchFamily="34" charset="0"/>
              </a:rPr>
              <a:t>La estrategia de reducción de pobreza y las reformas en materia de justicia social deben ser enfrentadas con seriedad y los temas de la supervisión externa y control social interno requieren de un esfuerzo mucho mayor.</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73154" name="Rectangle 2"/>
          <p:cNvSpPr>
            <a:spLocks noGrp="1" noChangeArrowheads="1"/>
          </p:cNvSpPr>
          <p:nvPr>
            <p:ph type="title"/>
          </p:nvPr>
        </p:nvSpPr>
        <p:spPr>
          <a:xfrm>
            <a:off x="457200" y="476250"/>
            <a:ext cx="8229600" cy="1008063"/>
          </a:xfrm>
          <a:noFill/>
          <a:ln/>
        </p:spPr>
        <p:txBody>
          <a:bodyPr/>
          <a:lstStyle/>
          <a:p>
            <a:r>
              <a:rPr lang="es-NI" sz="1800">
                <a:solidFill>
                  <a:schemeClr val="bg1"/>
                </a:solidFill>
                <a:latin typeface="Arial Black" pitchFamily="34" charset="0"/>
              </a:rPr>
              <a:t>IV.	Medidas que podrían ser costo-efectivo en el corto y mediano plazo. ..........., SI optimizamos lo que tenemos!!!</a:t>
            </a:r>
            <a:r>
              <a:rPr lang="es-NI" sz="2000" b="1">
                <a:solidFill>
                  <a:schemeClr val="hlink"/>
                </a:solidFill>
                <a:latin typeface="Arial" pitchFamily="34" charset="0"/>
              </a:rPr>
              <a:t> </a:t>
            </a:r>
            <a:br>
              <a:rPr lang="es-NI" sz="2000" b="1">
                <a:solidFill>
                  <a:schemeClr val="hlink"/>
                </a:solidFill>
                <a:latin typeface="Arial" pitchFamily="34" charset="0"/>
              </a:rPr>
            </a:br>
            <a:endParaRPr lang="es-NI" sz="2000" b="1">
              <a:solidFill>
                <a:schemeClr val="hlink"/>
              </a:solidFill>
              <a:latin typeface="Arial" pitchFamily="34" charset="0"/>
            </a:endParaRPr>
          </a:p>
        </p:txBody>
      </p:sp>
      <p:sp>
        <p:nvSpPr>
          <p:cNvPr id="1073155" name="Rectangle 3"/>
          <p:cNvSpPr>
            <a:spLocks noGrp="1" noChangeArrowheads="1"/>
          </p:cNvSpPr>
          <p:nvPr>
            <p:ph type="body" idx="1"/>
          </p:nvPr>
        </p:nvSpPr>
        <p:spPr>
          <a:xfrm>
            <a:off x="457200" y="2060575"/>
            <a:ext cx="8229600" cy="4070350"/>
          </a:xfrm>
        </p:spPr>
        <p:txBody>
          <a:bodyPr/>
          <a:lstStyle/>
          <a:p>
            <a:pPr marL="542925" indent="-457200" algn="just">
              <a:spcBef>
                <a:spcPct val="70000"/>
              </a:spcBef>
              <a:buFont typeface="Wingdings" pitchFamily="2" charset="2"/>
              <a:buNone/>
            </a:pPr>
            <a:r>
              <a:rPr lang="es-NI" sz="1800" b="1">
                <a:solidFill>
                  <a:schemeClr val="hlink"/>
                </a:solidFill>
                <a:latin typeface="Arial" pitchFamily="34" charset="0"/>
              </a:rPr>
              <a:t>4. Mejorar la asignación del gasto público de educación y salud utilizando una fórmula combinada de mapa de pobreza extrema con otras variables claves propias de cada sector.</a:t>
            </a:r>
          </a:p>
          <a:p>
            <a:pPr marL="542925" indent="-457200" algn="just">
              <a:spcBef>
                <a:spcPct val="70000"/>
              </a:spcBef>
              <a:buFont typeface="Wingdings" pitchFamily="2" charset="2"/>
              <a:buNone/>
            </a:pPr>
            <a:r>
              <a:rPr lang="es-NI" sz="1800">
                <a:solidFill>
                  <a:srgbClr val="000000"/>
                </a:solidFill>
                <a:latin typeface="Arial" pitchFamily="34" charset="0"/>
              </a:rPr>
              <a:t>a. Elaborar sistema de monitoreo de la focalización a nivel municipal.</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75202" name="Rectangle 2"/>
          <p:cNvSpPr>
            <a:spLocks noGrp="1" noChangeArrowheads="1"/>
          </p:cNvSpPr>
          <p:nvPr>
            <p:ph type="title"/>
          </p:nvPr>
        </p:nvSpPr>
        <p:spPr>
          <a:xfrm>
            <a:off x="457200" y="476250"/>
            <a:ext cx="8229600" cy="819150"/>
          </a:xfrm>
          <a:noFill/>
          <a:ln/>
        </p:spPr>
        <p:txBody>
          <a:bodyPr/>
          <a:lstStyle/>
          <a:p>
            <a:pPr algn="ctr"/>
            <a:r>
              <a:rPr lang="es-NI" sz="2400">
                <a:solidFill>
                  <a:schemeClr val="bg1"/>
                </a:solidFill>
                <a:latin typeface="Arial Black" pitchFamily="34" charset="0"/>
              </a:rPr>
              <a:t>REFLEXIÓN</a:t>
            </a:r>
            <a:r>
              <a:rPr lang="es-NI" sz="2400" b="1">
                <a:solidFill>
                  <a:schemeClr val="hlink"/>
                </a:solidFill>
                <a:latin typeface="Arial" pitchFamily="34" charset="0"/>
              </a:rPr>
              <a:t/>
            </a:r>
            <a:br>
              <a:rPr lang="es-NI" sz="2400" b="1">
                <a:solidFill>
                  <a:schemeClr val="hlink"/>
                </a:solidFill>
                <a:latin typeface="Arial" pitchFamily="34" charset="0"/>
              </a:rPr>
            </a:br>
            <a:endParaRPr lang="es-NI" sz="2400" b="1">
              <a:solidFill>
                <a:schemeClr val="hlink"/>
              </a:solidFill>
              <a:latin typeface="Arial" pitchFamily="34" charset="0"/>
            </a:endParaRPr>
          </a:p>
        </p:txBody>
      </p:sp>
      <p:sp>
        <p:nvSpPr>
          <p:cNvPr id="1075203" name="Rectangle 3"/>
          <p:cNvSpPr>
            <a:spLocks noGrp="1" noChangeArrowheads="1"/>
          </p:cNvSpPr>
          <p:nvPr>
            <p:ph type="body" idx="1"/>
          </p:nvPr>
        </p:nvSpPr>
        <p:spPr>
          <a:xfrm>
            <a:off x="457200" y="1524000"/>
            <a:ext cx="8229600" cy="4606925"/>
          </a:xfrm>
        </p:spPr>
        <p:txBody>
          <a:bodyPr/>
          <a:lstStyle/>
          <a:p>
            <a:pPr marL="93663" indent="-7938" algn="just">
              <a:spcBef>
                <a:spcPct val="70000"/>
              </a:spcBef>
              <a:buFont typeface="Wingdings" pitchFamily="2" charset="2"/>
              <a:buNone/>
            </a:pPr>
            <a:r>
              <a:rPr lang="es-NI" sz="1800" b="1">
                <a:solidFill>
                  <a:schemeClr val="hlink"/>
                </a:solidFill>
                <a:latin typeface="Arial" pitchFamily="34" charset="0"/>
              </a:rPr>
              <a:t>Nicaragua del 94-01 recibió aprox. US$ 4 billones para programas de combate a la pobreza. Si hubiesemos eliminado la intervención del Sector Público y entregado en efectivo US$ 3000 dólares anuales a cada una de 165,000 familias del quintil más bajo:</a:t>
            </a:r>
          </a:p>
          <a:p>
            <a:pPr marL="93663" indent="-7938" algn="just">
              <a:spcBef>
                <a:spcPct val="70000"/>
              </a:spcBef>
              <a:buFont typeface="Wingdings" pitchFamily="2" charset="2"/>
              <a:buNone/>
            </a:pPr>
            <a:r>
              <a:rPr lang="es-NI" sz="1800">
                <a:solidFill>
                  <a:srgbClr val="000000"/>
                </a:solidFill>
                <a:latin typeface="Arial" pitchFamily="34" charset="0"/>
              </a:rPr>
              <a:t>Hubiese hoy más o ménos pobreza extrema? Acumulación de capital humano? Crecimiento económico?</a:t>
            </a:r>
          </a:p>
          <a:p>
            <a:pPr marL="93663" indent="-7938" algn="just">
              <a:spcBef>
                <a:spcPct val="70000"/>
              </a:spcBef>
              <a:buFont typeface="Wingdings" pitchFamily="2" charset="2"/>
              <a:buNone/>
            </a:pPr>
            <a:endParaRPr lang="es-NI" sz="1800">
              <a:solidFill>
                <a:srgbClr val="000000"/>
              </a:solidFill>
              <a:latin typeface="Arial" pitchFamily="34" charset="0"/>
            </a:endParaRPr>
          </a:p>
          <a:p>
            <a:pPr marL="93663" indent="-7938" algn="just">
              <a:spcBef>
                <a:spcPct val="70000"/>
              </a:spcBef>
              <a:buFont typeface="Wingdings" pitchFamily="2" charset="2"/>
              <a:buNone/>
            </a:pPr>
            <a:r>
              <a:rPr lang="es-NI" sz="1800">
                <a:solidFill>
                  <a:srgbClr val="000000"/>
                </a:solidFill>
                <a:latin typeface="Arial" pitchFamily="34" charset="0"/>
              </a:rPr>
              <a:t>RECORDEMOS: En política social también se cumple que entre más mercado, más poder de los consumidores, más desempeño!!!!! </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r>
              <a:rPr lang="en-US"/>
              <a:t>Clacayo</a:t>
            </a:r>
          </a:p>
        </p:txBody>
      </p:sp>
      <p:sp>
        <p:nvSpPr>
          <p:cNvPr id="1047554" name="Rectangle 2"/>
          <p:cNvSpPr>
            <a:spLocks noGrp="1" noChangeArrowheads="1"/>
          </p:cNvSpPr>
          <p:nvPr>
            <p:ph type="title"/>
          </p:nvPr>
        </p:nvSpPr>
        <p:spPr>
          <a:xfrm>
            <a:off x="457200" y="476250"/>
            <a:ext cx="8229600" cy="792163"/>
          </a:xfrm>
          <a:noFill/>
          <a:ln/>
        </p:spPr>
        <p:txBody>
          <a:bodyPr/>
          <a:lstStyle/>
          <a:p>
            <a:pPr algn="ctr"/>
            <a:r>
              <a:rPr lang="es-NI" sz="2000">
                <a:solidFill>
                  <a:schemeClr val="bg1"/>
                </a:solidFill>
                <a:latin typeface="Arial Black" pitchFamily="34" charset="0"/>
              </a:rPr>
              <a:t>Anexo 3a</a:t>
            </a:r>
            <a:br>
              <a:rPr lang="es-NI" sz="2000">
                <a:solidFill>
                  <a:schemeClr val="bg1"/>
                </a:solidFill>
                <a:latin typeface="Arial Black" pitchFamily="34" charset="0"/>
              </a:rPr>
            </a:br>
            <a:r>
              <a:rPr lang="es-NI" sz="2000">
                <a:solidFill>
                  <a:schemeClr val="bg1"/>
                </a:solidFill>
                <a:latin typeface="Arial Black" pitchFamily="34" charset="0"/>
              </a:rPr>
              <a:t>Desarrollo de Capital Humano:</a:t>
            </a:r>
            <a:br>
              <a:rPr lang="es-NI" sz="2000">
                <a:solidFill>
                  <a:schemeClr val="bg1"/>
                </a:solidFill>
                <a:latin typeface="Arial Black" pitchFamily="34" charset="0"/>
              </a:rPr>
            </a:br>
            <a:r>
              <a:rPr lang="es-NI" sz="2000">
                <a:solidFill>
                  <a:schemeClr val="bg1"/>
                </a:solidFill>
                <a:latin typeface="Arial Black" pitchFamily="34" charset="0"/>
              </a:rPr>
              <a:t>Pobres Extremos rurales (PER) y pobres rurales (PR) </a:t>
            </a:r>
          </a:p>
        </p:txBody>
      </p:sp>
      <p:graphicFrame>
        <p:nvGraphicFramePr>
          <p:cNvPr id="1047984" name="Group 432"/>
          <p:cNvGraphicFramePr>
            <a:graphicFrameLocks noGrp="1"/>
          </p:cNvGraphicFramePr>
          <p:nvPr>
            <p:ph idx="1"/>
          </p:nvPr>
        </p:nvGraphicFramePr>
        <p:xfrm>
          <a:off x="530225" y="1628775"/>
          <a:ext cx="8218488" cy="4813300"/>
        </p:xfrm>
        <a:graphic>
          <a:graphicData uri="http://schemas.openxmlformats.org/drawingml/2006/table">
            <a:tbl>
              <a:tblPr/>
              <a:tblGrid>
                <a:gridCol w="2735263"/>
                <a:gridCol w="2741612"/>
                <a:gridCol w="2741613"/>
              </a:tblGrid>
              <a:tr h="431800">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cs typeface="Arial" pitchFamily="34" charset="0"/>
                        </a:rPr>
                        <a:t>EDUCACIÓN</a:t>
                      </a:r>
                    </a:p>
                  </a:txBody>
                  <a:tcPr marL="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ea typeface="Times New Roman" pitchFamily="18" charset="0"/>
                          <a:cs typeface="Arial" pitchFamily="34" charset="0"/>
                        </a:rPr>
                        <a:t>AVANCE 93-01</a:t>
                      </a:r>
                      <a:endParaRPr kumimoji="1" lang="es-ES" sz="1200" b="1"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ea typeface="Times New Roman" pitchFamily="18" charset="0"/>
                          <a:cs typeface="Arial" pitchFamily="34" charset="0"/>
                        </a:rPr>
                        <a:t>RETOS </a:t>
                      </a:r>
                      <a:endParaRPr kumimoji="1" lang="es-ES" sz="1200" b="1"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cs typeface="Arial" pitchFamily="34" charset="0"/>
                        </a:rPr>
                        <a:t>Matricula Primaria</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Considerable </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50%(93) - 70%(01) (PER)</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50% no asiste por factores</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económicos, distancia, valoración, etc.</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Tasa de promoción del 3er grado</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Oferta (pertinencia)</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Ciclo básico completado en 6 años</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Oferta; Demanda</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Asistencia escolar</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Oferta y Demanda. educación de la madre, relevante.</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Tasa de analfabetismo </a:t>
                      </a:r>
                    </a:p>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(10 años y más)</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29.9% (98) al 30.4% (01) (Rural)</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Oferta.</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ea typeface="Times New Roman" pitchFamily="18" charset="0"/>
                          <a:cs typeface="Arial" pitchFamily="34" charset="0"/>
                        </a:rPr>
                        <a:t>Tasa analfabetismo en jóvenes (15-24 años</a:t>
                      </a: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 ó 21% Población Nacional.</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29.5% (93) -  24.6%(98)  -  24.3% (01).</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(PR)</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Oferta.</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Nivel de Educación Fuerza Laboral</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 En general 71% tiene menos de 3 años de escolaridad.</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rPr>
                        <a:t>Oferta</a:t>
                      </a: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chemeClr val="bg1"/>
                          </a:solidFill>
                          <a:effectLst/>
                          <a:latin typeface="Arial" pitchFamily="34" charset="0"/>
                          <a:cs typeface="Arial" pitchFamily="34" charset="0"/>
                        </a:rPr>
                        <a:t>Años de Escolaridad</a:t>
                      </a:r>
                    </a:p>
                  </a:txBody>
                  <a:tcPr marL="108000" marR="0" marT="0" marB="0" anchor="ctr" horzOverflow="overflow">
                    <a:lnL w="28575" cap="flat" cmpd="sng" algn="ctr">
                      <a:solidFill>
                        <a:srgbClr val="000066"/>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En general 4.5(93) - 4.9(01)</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chemeClr val="bg1"/>
                          </a:solidFill>
                          <a:effectLst/>
                          <a:latin typeface="Arial" pitchFamily="34" charset="0"/>
                          <a:ea typeface="Times New Roman" pitchFamily="18" charset="0"/>
                          <a:cs typeface="Arial" pitchFamily="34" charset="0"/>
                        </a:rPr>
                        <a:t>Menos de 2.5 años de escolaridad. (PER)</a:t>
                      </a:r>
                      <a:endParaRPr kumimoji="1" lang="es-ES" sz="1200" b="0" i="0" u="none" strike="noStrike" cap="none" normalizeH="0" baseline="0" smtClean="0">
                        <a:ln>
                          <a:noFill/>
                        </a:ln>
                        <a:solidFill>
                          <a:schemeClr val="bg1"/>
                        </a:solidFill>
                        <a:effectLst/>
                        <a:latin typeface="Times New Roman" pitchFamily="18" charset="0"/>
                        <a:ea typeface="Times New Roman" pitchFamily="18" charset="0"/>
                        <a:cs typeface="Arial" pitchFamily="34" charset="0"/>
                      </a:endParaRPr>
                    </a:p>
                  </a:txBody>
                  <a:tcPr marL="108000" marR="0" marT="0" marB="0" anchor="ctr" horzOverflow="overflow">
                    <a:lnL w="12700" cap="flat" cmpd="sng" algn="ctr">
                      <a:solidFill>
                        <a:srgbClr val="000000"/>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6"/>
          <p:cNvSpPr>
            <a:spLocks noGrp="1"/>
          </p:cNvSpPr>
          <p:nvPr>
            <p:ph type="sldNum" sz="quarter" idx="12"/>
          </p:nvPr>
        </p:nvSpPr>
        <p:spPr/>
        <p:txBody>
          <a:bodyPr/>
          <a:lstStyle/>
          <a:p>
            <a:r>
              <a:rPr lang="en-US"/>
              <a:t>Clacayo</a:t>
            </a:r>
          </a:p>
        </p:txBody>
      </p:sp>
      <p:sp>
        <p:nvSpPr>
          <p:cNvPr id="1062914" name="Rectangle 2"/>
          <p:cNvSpPr>
            <a:spLocks noGrp="1" noChangeArrowheads="1"/>
          </p:cNvSpPr>
          <p:nvPr>
            <p:ph type="title"/>
          </p:nvPr>
        </p:nvSpPr>
        <p:spPr>
          <a:xfrm>
            <a:off x="457200" y="533400"/>
            <a:ext cx="8229600" cy="879475"/>
          </a:xfrm>
          <a:noFill/>
          <a:ln/>
        </p:spPr>
        <p:txBody>
          <a:bodyPr/>
          <a:lstStyle/>
          <a:p>
            <a:pPr algn="ctr"/>
            <a:r>
              <a:rPr lang="es-NI" sz="2000">
                <a:solidFill>
                  <a:schemeClr val="bg1"/>
                </a:solidFill>
                <a:latin typeface="Arial Black" pitchFamily="34" charset="0"/>
              </a:rPr>
              <a:t>Anexo 3b </a:t>
            </a:r>
            <a:br>
              <a:rPr lang="es-NI" sz="2000">
                <a:solidFill>
                  <a:schemeClr val="bg1"/>
                </a:solidFill>
                <a:latin typeface="Arial Black" pitchFamily="34" charset="0"/>
              </a:rPr>
            </a:br>
            <a:r>
              <a:rPr lang="es-NI" sz="2000">
                <a:solidFill>
                  <a:schemeClr val="bg1"/>
                </a:solidFill>
                <a:latin typeface="Arial Black" pitchFamily="34" charset="0"/>
              </a:rPr>
              <a:t>Desarrollo de Capital Humano:</a:t>
            </a:r>
            <a:br>
              <a:rPr lang="es-NI" sz="2000">
                <a:solidFill>
                  <a:schemeClr val="bg1"/>
                </a:solidFill>
                <a:latin typeface="Arial Black" pitchFamily="34" charset="0"/>
              </a:rPr>
            </a:br>
            <a:r>
              <a:rPr lang="es-NI" sz="2000">
                <a:solidFill>
                  <a:schemeClr val="bg1"/>
                </a:solidFill>
                <a:latin typeface="Arial Black" pitchFamily="34" charset="0"/>
              </a:rPr>
              <a:t>Pobres Extremos rurales (PER) y pobres rurales (PR) </a:t>
            </a:r>
          </a:p>
        </p:txBody>
      </p:sp>
      <p:graphicFrame>
        <p:nvGraphicFramePr>
          <p:cNvPr id="1063165" name="Group 253"/>
          <p:cNvGraphicFramePr>
            <a:graphicFrameLocks noGrp="1"/>
          </p:cNvGraphicFramePr>
          <p:nvPr>
            <p:ph sz="half" idx="2"/>
          </p:nvPr>
        </p:nvGraphicFramePr>
        <p:xfrm>
          <a:off x="900113" y="1828800"/>
          <a:ext cx="7786687" cy="3136900"/>
        </p:xfrm>
        <a:graphic>
          <a:graphicData uri="http://schemas.openxmlformats.org/drawingml/2006/table">
            <a:tbl>
              <a:tblPr/>
              <a:tblGrid>
                <a:gridCol w="2595562"/>
                <a:gridCol w="2595563"/>
                <a:gridCol w="2595562"/>
              </a:tblGrid>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cs typeface="Arial" pitchFamily="34" charset="0"/>
                        </a:rPr>
                        <a:t>SALUD</a:t>
                      </a:r>
                    </a:p>
                  </a:txBody>
                  <a:tcP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AVANCE 93-01</a:t>
                      </a:r>
                    </a:p>
                  </a:txBody>
                  <a:tcP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RETOS</a:t>
                      </a:r>
                    </a:p>
                  </a:txBody>
                  <a:tcP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r>
              <a:tr h="1008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Tasa de Fertilidad</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Insuficiente </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De 3.6 (98) a 3.2 (01). Por encima del promedio de LA.</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Embarazos en adolescentes 46% (analfabetas) sólo 5% las de mayor educación. En área rural es 60% mayor que en urbana. El más alto de LA.</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Índices de diarreas e infecciones respiratorias agudas. Niños&lt;5 años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Desde 1993 se mantiene la frecuencia de 25.8%.</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(PR)</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Malas prácticas de higiene y escaso acceso al agua y saneamiento.</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63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Servicios de salud reproductiva, peri natal y prenatal.</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Cobertura mejoró, pero 20% de mujeres analfabetas sin planificación familiar y solo un 3.2% da amamantamiento exclusivo. 50% da a luz en casas.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Educación mujer asociada con el tamaño de la familia, la mortalidad materna y la probabilidad de ser pobre. Calidad, número de visitas y sistema de referencia.</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6"/>
          <p:cNvSpPr>
            <a:spLocks noGrp="1"/>
          </p:cNvSpPr>
          <p:nvPr>
            <p:ph type="sldNum" sz="quarter" idx="12"/>
          </p:nvPr>
        </p:nvSpPr>
        <p:spPr/>
        <p:txBody>
          <a:bodyPr/>
          <a:lstStyle/>
          <a:p>
            <a:r>
              <a:rPr lang="en-US"/>
              <a:t>Clacayo</a:t>
            </a:r>
          </a:p>
        </p:txBody>
      </p:sp>
      <p:sp>
        <p:nvSpPr>
          <p:cNvPr id="1064962" name="Rectangle 2"/>
          <p:cNvSpPr>
            <a:spLocks noGrp="1" noChangeArrowheads="1"/>
          </p:cNvSpPr>
          <p:nvPr>
            <p:ph type="title"/>
          </p:nvPr>
        </p:nvSpPr>
        <p:spPr>
          <a:xfrm>
            <a:off x="468313" y="549275"/>
            <a:ext cx="8229600" cy="719138"/>
          </a:xfrm>
          <a:noFill/>
          <a:ln/>
        </p:spPr>
        <p:txBody>
          <a:bodyPr/>
          <a:lstStyle/>
          <a:p>
            <a:pPr algn="ctr"/>
            <a:r>
              <a:rPr lang="es-NI" sz="2000">
                <a:solidFill>
                  <a:schemeClr val="bg1"/>
                </a:solidFill>
                <a:latin typeface="Arial Black" pitchFamily="34" charset="0"/>
              </a:rPr>
              <a:t>Anexo 3c</a:t>
            </a:r>
            <a:br>
              <a:rPr lang="es-NI" sz="2000">
                <a:solidFill>
                  <a:schemeClr val="bg1"/>
                </a:solidFill>
                <a:latin typeface="Arial Black" pitchFamily="34" charset="0"/>
              </a:rPr>
            </a:br>
            <a:r>
              <a:rPr lang="es-NI" sz="2000">
                <a:solidFill>
                  <a:schemeClr val="bg1"/>
                </a:solidFill>
                <a:latin typeface="Arial Black" pitchFamily="34" charset="0"/>
              </a:rPr>
              <a:t>Desarrollo de Capital Humano:</a:t>
            </a:r>
            <a:br>
              <a:rPr lang="es-NI" sz="2000">
                <a:solidFill>
                  <a:schemeClr val="bg1"/>
                </a:solidFill>
                <a:latin typeface="Arial Black" pitchFamily="34" charset="0"/>
              </a:rPr>
            </a:br>
            <a:r>
              <a:rPr lang="es-NI" sz="2000">
                <a:solidFill>
                  <a:schemeClr val="bg1"/>
                </a:solidFill>
                <a:latin typeface="Arial Black" pitchFamily="34" charset="0"/>
              </a:rPr>
              <a:t>Pobres Extremos rurales (PER) y pobres rurales (PR) </a:t>
            </a:r>
          </a:p>
        </p:txBody>
      </p:sp>
      <p:graphicFrame>
        <p:nvGraphicFramePr>
          <p:cNvPr id="1065040" name="Group 80"/>
          <p:cNvGraphicFramePr>
            <a:graphicFrameLocks noGrp="1"/>
          </p:cNvGraphicFramePr>
          <p:nvPr>
            <p:ph sz="half" idx="2"/>
          </p:nvPr>
        </p:nvGraphicFramePr>
        <p:xfrm>
          <a:off x="539750" y="1412875"/>
          <a:ext cx="8147050" cy="4454525"/>
        </p:xfrm>
        <a:graphic>
          <a:graphicData uri="http://schemas.openxmlformats.org/drawingml/2006/table">
            <a:tbl>
              <a:tblPr/>
              <a:tblGrid>
                <a:gridCol w="2716213"/>
                <a:gridCol w="2714625"/>
                <a:gridCol w="2716212"/>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cs typeface="Arial" pitchFamily="34" charset="0"/>
                        </a:rPr>
                        <a:t>NUTRICIÓN y SEGURIDAD ALIMENTARIA</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AVANCE 93-01</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RETOS </a:t>
                      </a: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285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solidFill>
                      <a:srgbClr val="BDD0B4"/>
                    </a:solidFill>
                  </a:tcPr>
                </a:tc>
              </a:tr>
              <a:tr h="1095375">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Tasa de desnutrición crónica (talla /edad) niños&lt;5 años</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Insuficiente.</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41.1%-35.4% (PER)</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chemeClr val="hlink"/>
                          </a:solidFill>
                          <a:effectLst/>
                          <a:latin typeface="Arial" pitchFamily="34" charset="0"/>
                        </a:rPr>
                        <a:t>El doble del promedio nacional.</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menos del 71% (01) de niños 18-29 meses con vacunas completas.</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rPr>
                        <a:t>Afecta, escolaridad tardía o reducida, baja productividad, vulnerabilidad a infecciones y enfermedades.</a:t>
                      </a:r>
                      <a:r>
                        <a:rPr kumimoji="1" lang="es-NI" sz="1200" b="0" i="0" u="none" strike="noStrike" cap="none" normalizeH="0" baseline="0" smtClean="0">
                          <a:ln>
                            <a:noFill/>
                          </a:ln>
                          <a:solidFill>
                            <a:srgbClr val="000066"/>
                          </a:solidFill>
                          <a:effectLst/>
                          <a:latin typeface="Arial" pitchFamily="34" charset="0"/>
                        </a:rPr>
                        <a:t> </a:t>
                      </a:r>
                      <a:endParaRPr kumimoji="1" lang="es-ES" sz="1200" b="0" i="0" u="none" strike="noStrike" cap="none" normalizeH="0" baseline="0" smtClean="0">
                        <a:ln>
                          <a:noFill/>
                        </a:ln>
                        <a:solidFill>
                          <a:srgbClr val="000066"/>
                        </a:solidFill>
                        <a:effectLst/>
                        <a:latin typeface="Arial" pitchFamily="34" charset="0"/>
                      </a:endParaRP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676275">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Tenencia de la tierra y producción como autoconsumo. </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Insuficiente.</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Vivienda y patio, Minifundio y trabajo asalariado</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NI" sz="1200" b="0" i="0" u="none" strike="noStrike" cap="none" normalizeH="0" baseline="0" smtClean="0">
                          <a:ln>
                            <a:noFill/>
                          </a:ln>
                          <a:solidFill>
                            <a:srgbClr val="000066"/>
                          </a:solidFill>
                          <a:effectLst/>
                          <a:latin typeface="Arial" pitchFamily="34" charset="0"/>
                        </a:rPr>
                        <a:t>Títulos de tierra y vivienda. Falta de caminos.</a:t>
                      </a:r>
                    </a:p>
                    <a:p>
                      <a:pPr marL="0" marR="0" lvl="0" indent="0" algn="just" defTabSz="914400" rtl="0" eaLnBrk="1" fontAlgn="base" latinLnBrk="0" hangingPunct="1">
                        <a:lnSpc>
                          <a:spcPct val="100000"/>
                        </a:lnSpc>
                        <a:spcBef>
                          <a:spcPct val="0"/>
                        </a:spcBef>
                        <a:spcAft>
                          <a:spcPct val="0"/>
                        </a:spcAft>
                        <a:buClrTx/>
                        <a:buSzTx/>
                        <a:buFontTx/>
                        <a:buNone/>
                        <a:tabLst/>
                      </a:pPr>
                      <a:r>
                        <a:rPr kumimoji="1" lang="es-NI" sz="1200" b="0" i="0" u="none" strike="noStrike" cap="none" normalizeH="0" baseline="0" smtClean="0">
                          <a:ln>
                            <a:noFill/>
                          </a:ln>
                          <a:solidFill>
                            <a:srgbClr val="000066"/>
                          </a:solidFill>
                          <a:effectLst/>
                          <a:latin typeface="Arial" pitchFamily="34" charset="0"/>
                        </a:rPr>
                        <a:t>Más dinamismo del sector rural.</a:t>
                      </a:r>
                      <a:endParaRPr kumimoji="1" lang="es-ES" sz="1200" b="0" i="0" u="none" strike="noStrike" cap="none" normalizeH="0" baseline="0" smtClean="0">
                        <a:ln>
                          <a:noFill/>
                        </a:ln>
                        <a:solidFill>
                          <a:srgbClr val="000066"/>
                        </a:solidFill>
                        <a:effectLst/>
                        <a:latin typeface="Arial" pitchFamily="34" charset="0"/>
                      </a:endParaRP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646113">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Acceso a Instituciones agrarias, extensión y capacitación laboral.</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Insuficiente. Se estancó la asistencia y bajo la producción de ganado durante 98-01.</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s-NI" sz="1200" b="0" i="0" u="none" strike="noStrike" cap="none" normalizeH="0" baseline="0" smtClean="0">
                          <a:ln>
                            <a:noFill/>
                          </a:ln>
                          <a:solidFill>
                            <a:srgbClr val="000066"/>
                          </a:solidFill>
                          <a:effectLst/>
                          <a:latin typeface="Arial" pitchFamily="34" charset="0"/>
                        </a:rPr>
                        <a:t>Tecnología y productividad: Economía de Patio.</a:t>
                      </a:r>
                      <a:endParaRPr kumimoji="1" lang="es-ES" sz="1200" b="0" i="0" u="none" strike="noStrike" cap="none" normalizeH="0" baseline="0" smtClean="0">
                        <a:ln>
                          <a:noFill/>
                        </a:ln>
                        <a:solidFill>
                          <a:srgbClr val="000066"/>
                        </a:solidFill>
                        <a:effectLst/>
                        <a:latin typeface="Arial" pitchFamily="34" charset="0"/>
                      </a:endParaRP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1017588">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Reforma Tributaria a favor de los pobres extremos</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14 ítems explica el 100% consumo alimentos y el 60.6% del consumo total; 4 explican el 50% (arroz, frijoles, maíz y azúcar). PER</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Reforma tributaria versus transferencia de efectivo y asistencia técnica focalizada?</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Pero la reforma 03 cubrió 49 ítems de la canasta básica nacional!!!</a:t>
                      </a: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3175" cap="flat" cmpd="sng" algn="ctr">
                      <a:solidFill>
                        <a:srgbClr val="000066"/>
                      </a:solidFill>
                      <a:prstDash val="solid"/>
                      <a:miter lim="800000"/>
                      <a:headEnd type="none" w="med" len="med"/>
                      <a:tailEnd type="none" w="med" len="med"/>
                    </a:lnB>
                    <a:lnTlToBr>
                      <a:noFill/>
                    </a:lnTlToBr>
                    <a:lnBlToTr>
                      <a:noFill/>
                    </a:lnBlToTr>
                    <a:noFill/>
                  </a:tcPr>
                </a:tc>
              </a:tr>
              <a:tr h="627063">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Extensión de servicios financieros para transferencias y remesas</a:t>
                      </a:r>
                    </a:p>
                  </a:txBody>
                  <a:tcPr marL="108000" marR="108000" marT="0" marB="0" anchor="ctr" horzOverflow="overflow">
                    <a:lnL w="285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Se necesita.</a:t>
                      </a:r>
                    </a:p>
                  </a:txBody>
                  <a:tcPr marL="108000" marR="108000" marT="0" marB="0" anchor="ctr" horzOverflow="overflow">
                    <a:lnL w="3175" cap="flat" cmpd="sng" algn="ctr">
                      <a:solidFill>
                        <a:srgbClr val="000066"/>
                      </a:solidFill>
                      <a:prstDash val="solid"/>
                      <a:miter lim="800000"/>
                      <a:headEnd type="none" w="med" len="med"/>
                      <a:tailEnd type="none" w="med" len="med"/>
                    </a:lnL>
                    <a:lnR w="31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Crédito no es viable en las condiciones actuales!!</a:t>
                      </a:r>
                    </a:p>
                    <a:p>
                      <a:pPr marL="0" marR="0" lvl="0" indent="0" algn="just"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s-NI" sz="1200" b="0" i="0" u="none" strike="noStrike" cap="none" normalizeH="0" baseline="0" smtClean="0">
                          <a:ln>
                            <a:noFill/>
                          </a:ln>
                          <a:solidFill>
                            <a:srgbClr val="000066"/>
                          </a:solidFill>
                          <a:effectLst/>
                          <a:latin typeface="Arial" pitchFamily="34" charset="0"/>
                        </a:rPr>
                        <a:t>Bajar costos de transacción.</a:t>
                      </a:r>
                    </a:p>
                  </a:txBody>
                  <a:tcPr marL="108000" marR="108000" marT="0" marB="0" anchor="ctr" horzOverflow="overflow">
                    <a:lnL w="3175" cap="flat" cmpd="sng" algn="ctr">
                      <a:solidFill>
                        <a:srgbClr val="000066"/>
                      </a:solidFill>
                      <a:prstDash val="solid"/>
                      <a:miter lim="800000"/>
                      <a:headEnd type="none" w="med" len="med"/>
                      <a:tailEnd type="none" w="med" len="med"/>
                    </a:lnL>
                    <a:lnR w="28575" cap="flat" cmpd="sng" algn="ctr">
                      <a:solidFill>
                        <a:srgbClr val="000066"/>
                      </a:solidFill>
                      <a:prstDash val="solid"/>
                      <a:miter lim="800000"/>
                      <a:headEnd type="none" w="med" len="med"/>
                      <a:tailEnd type="none" w="med" len="med"/>
                    </a:lnR>
                    <a:lnT w="3175" cap="flat" cmpd="sng" algn="ctr">
                      <a:solidFill>
                        <a:srgbClr val="000066"/>
                      </a:solidFill>
                      <a:prstDash val="solid"/>
                      <a:miter lim="800000"/>
                      <a:headEnd type="none" w="med" len="med"/>
                      <a:tailEnd type="none" w="med" len="med"/>
                    </a:lnT>
                    <a:lnB w="28575" cap="flat" cmpd="sng" algn="ctr">
                      <a:solidFill>
                        <a:srgbClr val="000066"/>
                      </a:solidFill>
                      <a:prstDash val="solid"/>
                      <a:miter lim="800000"/>
                      <a:headEnd type="none" w="med" len="med"/>
                      <a:tailEnd type="none" w="med" len="med"/>
                    </a:lnB>
                    <a:lnTlToBr>
                      <a:noFill/>
                    </a:lnTlToBr>
                    <a:lnBlToTr>
                      <a:noFill/>
                    </a:lnBlToTr>
                    <a:noFill/>
                  </a:tcPr>
                </a:tc>
              </a:tr>
            </a:tbl>
          </a:graphicData>
        </a:graphic>
      </p:graphicFrame>
      <p:sp>
        <p:nvSpPr>
          <p:cNvPr id="1065033" name="Rectangle 73"/>
          <p:cNvSpPr>
            <a:spLocks noChangeArrowheads="1"/>
          </p:cNvSpPr>
          <p:nvPr/>
        </p:nvSpPr>
        <p:spPr bwMode="auto">
          <a:xfrm>
            <a:off x="539750" y="6092825"/>
            <a:ext cx="7488238" cy="457200"/>
          </a:xfrm>
          <a:prstGeom prst="rect">
            <a:avLst/>
          </a:prstGeom>
          <a:noFill/>
          <a:ln w="9525">
            <a:noFill/>
            <a:miter lim="800000"/>
            <a:headEnd/>
            <a:tailEnd/>
          </a:ln>
          <a:effectLst/>
        </p:spPr>
        <p:txBody>
          <a:bodyPr anchor="ctr">
            <a:spAutoFit/>
          </a:bodyPr>
          <a:lstStyle/>
          <a:p>
            <a:pPr marL="442913" indent="-442913">
              <a:spcBef>
                <a:spcPct val="0"/>
              </a:spcBef>
              <a:buClrTx/>
              <a:buSzTx/>
              <a:buFontTx/>
              <a:buNone/>
            </a:pPr>
            <a:r>
              <a:rPr kumimoji="1" lang="es-ES" sz="1200" b="1">
                <a:solidFill>
                  <a:srgbClr val="000066"/>
                </a:solidFill>
              </a:rPr>
              <a:t>Nota:</a:t>
            </a:r>
            <a:r>
              <a:rPr kumimoji="1" lang="es-ES" sz="1200">
                <a:solidFill>
                  <a:srgbClr val="000066"/>
                </a:solidFill>
              </a:rPr>
              <a:t> familias rurales con mayor disminución de pobreza están asociadas con trabajos asalariados no agrícolas pero altamente correlacionado con el nivel del educación.</a:t>
            </a: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r>
              <a:rPr lang="en-US"/>
              <a:t>Clacayo</a:t>
            </a:r>
          </a:p>
        </p:txBody>
      </p:sp>
      <p:sp>
        <p:nvSpPr>
          <p:cNvPr id="1048695" name="Rectangle 119"/>
          <p:cNvSpPr>
            <a:spLocks noGrp="1" noChangeArrowheads="1"/>
          </p:cNvSpPr>
          <p:nvPr>
            <p:ph type="title"/>
          </p:nvPr>
        </p:nvSpPr>
        <p:spPr/>
        <p:txBody>
          <a:bodyPr/>
          <a:lstStyle/>
          <a:p>
            <a:pPr algn="ctr"/>
            <a:r>
              <a:rPr lang="es-NI" sz="2000">
                <a:solidFill>
                  <a:schemeClr val="bg1"/>
                </a:solidFill>
                <a:latin typeface="Arial Black" pitchFamily="34" charset="0"/>
              </a:rPr>
              <a:t>Anexo 3d</a:t>
            </a:r>
            <a:br>
              <a:rPr lang="es-NI" sz="2000">
                <a:solidFill>
                  <a:schemeClr val="bg1"/>
                </a:solidFill>
                <a:latin typeface="Arial Black" pitchFamily="34" charset="0"/>
              </a:rPr>
            </a:br>
            <a:r>
              <a:rPr lang="es-NI" sz="2000">
                <a:solidFill>
                  <a:schemeClr val="bg1"/>
                </a:solidFill>
                <a:latin typeface="Arial Black" pitchFamily="34" charset="0"/>
              </a:rPr>
              <a:t>Programas de infraestructura</a:t>
            </a:r>
            <a:br>
              <a:rPr lang="es-NI" sz="2000">
                <a:solidFill>
                  <a:schemeClr val="bg1"/>
                </a:solidFill>
                <a:latin typeface="Arial Black" pitchFamily="34" charset="0"/>
              </a:rPr>
            </a:br>
            <a:r>
              <a:rPr lang="es-NI" sz="2000">
                <a:solidFill>
                  <a:schemeClr val="bg1"/>
                </a:solidFill>
                <a:latin typeface="Arial Black" pitchFamily="34" charset="0"/>
              </a:rPr>
              <a:t>Pobres Extremos rurales (PER) y pobres rurales (PR)</a:t>
            </a:r>
          </a:p>
        </p:txBody>
      </p:sp>
      <p:graphicFrame>
        <p:nvGraphicFramePr>
          <p:cNvPr id="1048710" name="Group 134"/>
          <p:cNvGraphicFramePr>
            <a:graphicFrameLocks noGrp="1"/>
          </p:cNvGraphicFramePr>
          <p:nvPr>
            <p:ph idx="1"/>
          </p:nvPr>
        </p:nvGraphicFramePr>
        <p:xfrm>
          <a:off x="468313" y="1844675"/>
          <a:ext cx="8229600" cy="4006850"/>
        </p:xfrm>
        <a:graphic>
          <a:graphicData uri="http://schemas.openxmlformats.org/drawingml/2006/table">
            <a:tbl>
              <a:tblPr/>
              <a:tblGrid>
                <a:gridCol w="2879725"/>
                <a:gridCol w="2663825"/>
                <a:gridCol w="2686050"/>
              </a:tblGrid>
              <a:tr h="376238">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rgbClr val="000066"/>
                          </a:solidFill>
                          <a:effectLst/>
                          <a:latin typeface="Arial" pitchFamily="34" charset="0"/>
                          <a:cs typeface="Arial" pitchFamily="34" charset="0"/>
                        </a:rPr>
                        <a:t>INFRAESTRUCTURA PRODUCTIVA </a:t>
                      </a:r>
                    </a:p>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rgbClr val="000066"/>
                          </a:solidFill>
                          <a:effectLst/>
                          <a:latin typeface="Arial" pitchFamily="34" charset="0"/>
                          <a:cs typeface="Arial" pitchFamily="34" charset="0"/>
                        </a:rPr>
                        <a:t>Y BÁSICA</a:t>
                      </a:r>
                    </a:p>
                  </a:txBody>
                  <a:tcPr marL="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AVANCES  93-01</a:t>
                      </a:r>
                      <a:endParaRPr kumimoji="1" lang="es-ES" sz="1200" b="1"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s-ES" sz="1200" b="1" i="0" u="none" strike="noStrike" cap="none" normalizeH="0" baseline="0" smtClean="0">
                          <a:ln>
                            <a:noFill/>
                          </a:ln>
                          <a:solidFill>
                            <a:srgbClr val="000066"/>
                          </a:solidFill>
                          <a:effectLst/>
                          <a:latin typeface="Arial" pitchFamily="34" charset="0"/>
                          <a:ea typeface="Times New Roman" pitchFamily="18" charset="0"/>
                          <a:cs typeface="Arial" pitchFamily="34" charset="0"/>
                        </a:rPr>
                        <a:t>RETOS</a:t>
                      </a:r>
                      <a:endParaRPr kumimoji="1" lang="es-ES" sz="1200" b="1"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0" marR="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BDD0B4"/>
                    </a:solidFill>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cs typeface="Arial" pitchFamily="34" charset="0"/>
                        </a:rPr>
                        <a:t>Electricidad</a:t>
                      </a: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Poca mejora</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15.5% (98) al 18.6% (01).</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Políticas de cobertura con sector privatizado.</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735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Caminos rurales pav.</a:t>
                      </a: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6.1% (98) al 8.6% (01), pero mejoró en cerca del 80% en los NO pobres.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Son de impacto sustancial en la pobreza extrema.</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Asignación de recursos.</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Diseños técnicos de los proyectos.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938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Hacinamiento y condiciones de Vivienda. Más de 3 personas en misma habitación</a:t>
                      </a: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Drástico deterioro </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54.5% (98)-74.1%(01), pero también en menos del doble en los no pobres.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s-NI" sz="1200" b="0" i="0" u="none" strike="noStrike" cap="none" normalizeH="0" baseline="0" smtClean="0">
                        <a:ln>
                          <a:noFill/>
                        </a:ln>
                        <a:solidFill>
                          <a:srgbClr val="000066"/>
                        </a:solidFill>
                        <a:effectLst/>
                        <a:latin typeface="Times New Roman" pitchFamily="18"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Leña para cocinar</a:t>
                      </a: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Insuficiente.</a:t>
                      </a:r>
                      <a:endParaRPr kumimoji="1" lang="en-U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Empeoró 98.7%(98)-100%(01)</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s-NI" sz="1200" b="0" i="0" u="none" strike="noStrike" cap="none" normalizeH="0" baseline="0" smtClean="0">
                        <a:ln>
                          <a:noFill/>
                        </a:ln>
                        <a:solidFill>
                          <a:srgbClr val="000066"/>
                        </a:solidFill>
                        <a:effectLst/>
                        <a:latin typeface="Times New Roman" pitchFamily="18"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Agua y saneamiento</a:t>
                      </a: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Mejoró modestamente, pero cerca del 50% de los hogares </a:t>
                      </a:r>
                    </a:p>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NO tiene acceso ha servicios adecuados.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s-ES" sz="1200" b="0" i="0" u="none" strike="noStrike" cap="none" normalizeH="0" baseline="0" smtClean="0">
                          <a:ln>
                            <a:noFill/>
                          </a:ln>
                          <a:solidFill>
                            <a:srgbClr val="000066"/>
                          </a:solidFill>
                          <a:effectLst/>
                          <a:latin typeface="Arial" pitchFamily="34" charset="0"/>
                          <a:ea typeface="Times New Roman" pitchFamily="18" charset="0"/>
                          <a:cs typeface="Arial" pitchFamily="34" charset="0"/>
                        </a:rPr>
                        <a:t>Asociado con desnutrición y mortalidad infantil, diarreas.</a:t>
                      </a:r>
                      <a:endParaRPr kumimoji="1" lang="es-ES" sz="1200" b="0" i="0" u="none" strike="noStrike" cap="none" normalizeH="0" baseline="0" smtClean="0">
                        <a:ln>
                          <a:noFill/>
                        </a:ln>
                        <a:solidFill>
                          <a:srgbClr val="000066"/>
                        </a:solidFill>
                        <a:effectLst/>
                        <a:latin typeface="Times New Roman" pitchFamily="18" charset="0"/>
                        <a:ea typeface="Times New Roman" pitchFamily="18" charset="0"/>
                        <a:cs typeface="Arial" pitchFamily="34" charset="0"/>
                      </a:endParaRPr>
                    </a:p>
                  </a:txBody>
                  <a:tcPr marL="108000" marR="108000" marT="0" marB="0" anchor="ct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1048709" name="Rectangle 133">
            <a:hlinkClick r:id="rId2" action="ppaction://hlinksldjump"/>
          </p:cNvPr>
          <p:cNvSpPr>
            <a:spLocks noChangeArrowheads="1"/>
          </p:cNvSpPr>
          <p:nvPr/>
        </p:nvSpPr>
        <p:spPr bwMode="auto">
          <a:xfrm>
            <a:off x="323850" y="609600"/>
            <a:ext cx="8424863" cy="5867400"/>
          </a:xfrm>
          <a:prstGeom prst="rect">
            <a:avLst/>
          </a:prstGeom>
          <a:noFill/>
          <a:ln w="9525">
            <a:solidFill>
              <a:schemeClr val="tx1"/>
            </a:solidFill>
            <a:miter lim="800000"/>
            <a:headEnd/>
            <a:tailEnd/>
          </a:ln>
          <a:effectLst/>
        </p:spPr>
        <p:txBody>
          <a:bodyPr wrap="none" anchor="ctr"/>
          <a:lstStyle/>
          <a:p>
            <a:pPr algn="ctr">
              <a:spcBef>
                <a:spcPct val="0"/>
              </a:spcBef>
              <a:buClrTx/>
              <a:buSzTx/>
              <a:buFontTx/>
              <a:buNone/>
            </a:pPr>
            <a:endParaRPr lang="en-US" sz="2000">
              <a:solidFill>
                <a:schemeClr val="tx1"/>
              </a:solidFill>
              <a:latin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r>
              <a:rPr lang="en-US"/>
              <a:t>Clacayo</a:t>
            </a:r>
          </a:p>
        </p:txBody>
      </p:sp>
      <p:sp>
        <p:nvSpPr>
          <p:cNvPr id="1021955" name="Rectangle 3"/>
          <p:cNvSpPr>
            <a:spLocks noGrp="1" noChangeArrowheads="1"/>
          </p:cNvSpPr>
          <p:nvPr>
            <p:ph type="title"/>
          </p:nvPr>
        </p:nvSpPr>
        <p:spPr>
          <a:xfrm>
            <a:off x="323850" y="533400"/>
            <a:ext cx="8569325" cy="1143000"/>
          </a:xfrm>
        </p:spPr>
        <p:txBody>
          <a:bodyPr/>
          <a:lstStyle/>
          <a:p>
            <a:pPr algn="ctr"/>
            <a:r>
              <a:rPr lang="es-NI" sz="2200">
                <a:solidFill>
                  <a:schemeClr val="bg1"/>
                </a:solidFill>
                <a:latin typeface="Arial Black" pitchFamily="34" charset="0"/>
              </a:rPr>
              <a:t/>
            </a:r>
            <a:br>
              <a:rPr lang="es-NI" sz="2200">
                <a:solidFill>
                  <a:schemeClr val="bg1"/>
                </a:solidFill>
                <a:latin typeface="Arial Black" pitchFamily="34" charset="0"/>
              </a:rPr>
            </a:br>
            <a:r>
              <a:rPr lang="es-NI" sz="2200">
                <a:solidFill>
                  <a:schemeClr val="bg1"/>
                </a:solidFill>
                <a:latin typeface="Arial Black" pitchFamily="34" charset="0"/>
              </a:rPr>
              <a:t> </a:t>
            </a:r>
            <a:r>
              <a:rPr lang="es-NI" sz="1800">
                <a:solidFill>
                  <a:schemeClr val="bg1"/>
                </a:solidFill>
                <a:latin typeface="Arial Black" pitchFamily="34" charset="0"/>
              </a:rPr>
              <a:t>Nicaragua </a:t>
            </a:r>
            <a:br>
              <a:rPr lang="es-NI" sz="1800">
                <a:solidFill>
                  <a:schemeClr val="bg1"/>
                </a:solidFill>
                <a:latin typeface="Arial Black" pitchFamily="34" charset="0"/>
              </a:rPr>
            </a:br>
            <a:r>
              <a:rPr lang="es-NI" sz="1800">
                <a:solidFill>
                  <a:schemeClr val="bg1"/>
                </a:solidFill>
                <a:latin typeface="Arial Black" pitchFamily="34" charset="0"/>
              </a:rPr>
              <a:t>Proporción de Inversión Pública Nacional y FISE </a:t>
            </a:r>
            <a:br>
              <a:rPr lang="es-NI" sz="1800">
                <a:solidFill>
                  <a:schemeClr val="bg1"/>
                </a:solidFill>
                <a:latin typeface="Arial Black" pitchFamily="34" charset="0"/>
              </a:rPr>
            </a:br>
            <a:r>
              <a:rPr lang="es-NI" sz="1800">
                <a:solidFill>
                  <a:schemeClr val="bg1"/>
                </a:solidFill>
                <a:latin typeface="Arial Black" pitchFamily="34" charset="0"/>
              </a:rPr>
              <a:t>vs Brecha de Pobreza Extrema</a:t>
            </a:r>
            <a:br>
              <a:rPr lang="es-NI" sz="1800">
                <a:solidFill>
                  <a:schemeClr val="bg1"/>
                </a:solidFill>
                <a:latin typeface="Arial Black" pitchFamily="34" charset="0"/>
              </a:rPr>
            </a:br>
            <a:r>
              <a:rPr lang="es-NI" sz="1800">
                <a:solidFill>
                  <a:schemeClr val="bg1"/>
                </a:solidFill>
                <a:latin typeface="Arial Black" pitchFamily="34" charset="0"/>
              </a:rPr>
              <a:t>Nacional</a:t>
            </a:r>
            <a:endParaRPr lang="es-ES" sz="1800">
              <a:solidFill>
                <a:schemeClr val="bg1"/>
              </a:solidFill>
              <a:latin typeface="Arial Black" pitchFamily="34" charset="0"/>
            </a:endParaRPr>
          </a:p>
        </p:txBody>
      </p:sp>
      <p:graphicFrame>
        <p:nvGraphicFramePr>
          <p:cNvPr id="1021963" name="Object 11"/>
          <p:cNvGraphicFramePr>
            <a:graphicFrameLocks noChangeAspect="1"/>
          </p:cNvGraphicFramePr>
          <p:nvPr/>
        </p:nvGraphicFramePr>
        <p:xfrm>
          <a:off x="368300" y="1714500"/>
          <a:ext cx="7896225" cy="4256088"/>
        </p:xfrm>
        <a:graphic>
          <a:graphicData uri="http://schemas.openxmlformats.org/presentationml/2006/ole">
            <p:oleObj spid="_x0000_s1021963" name="Gráfico" r:id="rId4" imgW="4876800" imgH="2485949" progId="Excel.Chart.8">
              <p:embed/>
            </p:oleObj>
          </a:graphicData>
        </a:graphic>
      </p:graphicFrame>
      <p:graphicFrame>
        <p:nvGraphicFramePr>
          <p:cNvPr id="1021964" name="Object 12"/>
          <p:cNvGraphicFramePr>
            <a:graphicFrameLocks/>
          </p:cNvGraphicFramePr>
          <p:nvPr/>
        </p:nvGraphicFramePr>
        <p:xfrm>
          <a:off x="381000" y="1752600"/>
          <a:ext cx="8385175" cy="3733800"/>
        </p:xfrm>
        <a:graphic>
          <a:graphicData uri="http://schemas.openxmlformats.org/presentationml/2006/ole">
            <p:oleObj spid="_x0000_s1021964" name="Gráfico" r:id="rId5" imgW="5172151" imgH="2295449" progId="Excel.Chart.8">
              <p:embed/>
            </p:oleObj>
          </a:graphicData>
        </a:graphic>
      </p:graphicFrame>
      <p:graphicFrame>
        <p:nvGraphicFramePr>
          <p:cNvPr id="1022184" name="Group 232"/>
          <p:cNvGraphicFramePr>
            <a:graphicFrameLocks noGrp="1"/>
          </p:cNvGraphicFramePr>
          <p:nvPr>
            <p:ph idx="1"/>
          </p:nvPr>
        </p:nvGraphicFramePr>
        <p:xfrm>
          <a:off x="827088" y="5805488"/>
          <a:ext cx="2879725" cy="835025"/>
        </p:xfrm>
        <a:graphic>
          <a:graphicData uri="http://schemas.openxmlformats.org/drawingml/2006/table">
            <a:tbl>
              <a:tblPr/>
              <a:tblGrid>
                <a:gridCol w="1512887"/>
                <a:gridCol w="863600"/>
                <a:gridCol w="503238"/>
              </a:tblGrid>
              <a:tr h="206375">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tx1"/>
                      </a:solidFill>
                      <a:prstDash val="solid"/>
                      <a:miter lim="800000"/>
                      <a:headEnd type="none" w="med" len="med"/>
                      <a:tailEnd type="none" w="med" len="med"/>
                    </a:lnL>
                    <a:lnR w="19050" cap="flat" cmpd="sng" algn="ctr">
                      <a:solidFill>
                        <a:schemeClr val="bg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s-MX" sz="1000" b="1" i="0" u="none" strike="noStrike" cap="none" normalizeH="0" baseline="0" smtClean="0">
                          <a:ln>
                            <a:noFill/>
                          </a:ln>
                          <a:solidFill>
                            <a:schemeClr val="bg1"/>
                          </a:solidFill>
                          <a:effectLst/>
                          <a:latin typeface="Arial" pitchFamily="34" charset="0"/>
                        </a:rPr>
                        <a:t>Mill C$</a:t>
                      </a:r>
                      <a:endParaRPr kumimoji="1" lang="es-MX"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905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9050" cap="flat" cmpd="sng" algn="ctr">
                      <a:solidFill>
                        <a:schemeClr val="bg1"/>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s-MX" sz="1000" b="1" i="0" u="none" strike="noStrike" cap="none" normalizeH="0" baseline="0" smtClean="0">
                          <a:ln>
                            <a:noFill/>
                          </a:ln>
                          <a:solidFill>
                            <a:schemeClr val="bg1"/>
                          </a:solidFill>
                          <a:effectLst/>
                          <a:latin typeface="Arial" pitchFamily="34" charset="0"/>
                        </a:rPr>
                        <a:t>%</a:t>
                      </a:r>
                      <a:endParaRPr kumimoji="1" lang="es-MX"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9050" cap="flat" cmpd="sng" algn="ctr">
                      <a:solidFill>
                        <a:schemeClr val="bg1"/>
                      </a:solidFill>
                      <a:prstDash val="solid"/>
                      <a:miter lim="800000"/>
                      <a:headEnd type="none" w="med" len="med"/>
                      <a:tailEnd type="none" w="med" len="med"/>
                    </a:lnR>
                    <a:lnT w="19050" cap="flat" cmpd="sng" algn="ctr">
                      <a:solidFill>
                        <a:schemeClr val="bg1"/>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r>
              <a:tr h="2047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Desagregado</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905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9050" cap="flat" cmpd="sng" algn="ctr">
                      <a:solidFill>
                        <a:schemeClr val="bg1"/>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   17,208.74 </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19050" cap="flat" cmpd="sng" algn="ctr">
                      <a:solidFill>
                        <a:schemeClr val="bg1"/>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79%</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9050" cap="flat" cmpd="sng" algn="ctr">
                      <a:solidFill>
                        <a:schemeClr val="bg1"/>
                      </a:solidFill>
                      <a:prstDash val="solid"/>
                      <a:miter lim="800000"/>
                      <a:headEnd type="none" w="med" len="med"/>
                      <a:tailEnd type="none" w="med" len="med"/>
                    </a:lnR>
                    <a:lnT w="19050" cap="flat" cmpd="sng" algn="ctr">
                      <a:solidFill>
                        <a:schemeClr val="bg1"/>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r>
              <a:tr h="2190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Sin Detalle</a:t>
                      </a:r>
                      <a:r>
                        <a:rPr kumimoji="1" lang="es-MX" sz="1000" b="1" i="0" u="none" strike="noStrike" cap="none" normalizeH="0" baseline="0" smtClean="0">
                          <a:ln>
                            <a:noFill/>
                          </a:ln>
                          <a:solidFill>
                            <a:schemeClr val="bg1"/>
                          </a:solidFill>
                          <a:effectLst/>
                          <a:latin typeface="Arial" pitchFamily="34" charset="0"/>
                          <a:cs typeface="Arial" pitchFamily="34" charset="0"/>
                        </a:rPr>
                        <a:t> Geográfico</a:t>
                      </a:r>
                      <a:endParaRPr kumimoji="1" lang="es-MX"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905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     4,455.73 </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21%</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905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3175" cap="flat" cmpd="sng" algn="ctr">
                      <a:solidFill>
                        <a:schemeClr val="bg2"/>
                      </a:solidFill>
                      <a:prstDash val="solid"/>
                      <a:miter lim="800000"/>
                      <a:headEnd type="none" w="med" len="med"/>
                      <a:tailEnd type="none" w="med" len="med"/>
                    </a:lnB>
                    <a:lnTlToBr>
                      <a:noFill/>
                    </a:lnTlToBr>
                    <a:lnBlToTr>
                      <a:noFill/>
                    </a:lnBlToTr>
                    <a:noFill/>
                  </a:tcPr>
                </a:tc>
              </a:tr>
              <a:tr h="2047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Total</a:t>
                      </a:r>
                      <a:r>
                        <a:rPr kumimoji="1" lang="es-MX" sz="1000" b="1" i="0" u="none" strike="noStrike" cap="none" normalizeH="0" baseline="0" smtClean="0">
                          <a:ln>
                            <a:noFill/>
                          </a:ln>
                          <a:solidFill>
                            <a:schemeClr val="bg1"/>
                          </a:solidFill>
                          <a:effectLst/>
                          <a:latin typeface="Arial" pitchFamily="34" charset="0"/>
                          <a:cs typeface="Arial" pitchFamily="34" charset="0"/>
                        </a:rPr>
                        <a:t> Inversión Pública</a:t>
                      </a:r>
                      <a:endParaRPr kumimoji="1" lang="es-MX"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905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   21,664.47 </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270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chemeClr val="bg1"/>
                          </a:solidFill>
                          <a:effectLst/>
                          <a:latin typeface="Arial" pitchFamily="34" charset="0"/>
                          <a:cs typeface="Arial" pitchFamily="34" charset="0"/>
                        </a:rPr>
                        <a:t>100%</a:t>
                      </a:r>
                      <a:endParaRPr kumimoji="1" lang="en-US" sz="1000" b="1" i="0" u="none" strike="noStrike" cap="none" normalizeH="0" baseline="0" noProof="1" smtClean="0">
                        <a:ln>
                          <a:noFill/>
                        </a:ln>
                        <a:solidFill>
                          <a:schemeClr val="bg1"/>
                        </a:solidFill>
                        <a:effectLst/>
                        <a:latin typeface="Arial" pitchFamily="34" charset="0"/>
                      </a:endParaRPr>
                    </a:p>
                  </a:txBody>
                  <a:tcPr marL="0" marR="0" marT="0" marB="0" anchor="b" horzOverflow="overflow">
                    <a:lnL w="12700" cap="flat" cmpd="sng" algn="ctr">
                      <a:solidFill>
                        <a:schemeClr val="bg1"/>
                      </a:solidFill>
                      <a:prstDash val="solid"/>
                      <a:miter lim="800000"/>
                      <a:headEnd type="none" w="med" len="med"/>
                      <a:tailEnd type="none" w="med" len="med"/>
                    </a:lnL>
                    <a:lnR w="19050" cap="flat" cmpd="sng" algn="ctr">
                      <a:solidFill>
                        <a:schemeClr val="bg1"/>
                      </a:solidFill>
                      <a:prstDash val="solid"/>
                      <a:miter lim="800000"/>
                      <a:headEnd type="none" w="med" len="med"/>
                      <a:tailEnd type="none" w="med" len="med"/>
                    </a:lnR>
                    <a:lnT w="3175" cap="flat" cmpd="sng" algn="ctr">
                      <a:solidFill>
                        <a:schemeClr val="bg2"/>
                      </a:solidFill>
                      <a:prstDash val="solid"/>
                      <a:miter lim="800000"/>
                      <a:headEnd type="none" w="med" len="med"/>
                      <a:tailEnd type="none" w="med" len="med"/>
                    </a:lnT>
                    <a:lnB w="19050" cap="flat" cmpd="sng" algn="ctr">
                      <a:solidFill>
                        <a:schemeClr val="bg1"/>
                      </a:solidFill>
                      <a:prstDash val="solid"/>
                      <a:miter lim="800000"/>
                      <a:headEnd type="none" w="med" len="med"/>
                      <a:tailEnd type="none" w="med" len="med"/>
                    </a:lnB>
                    <a:lnTlToBr>
                      <a:noFill/>
                    </a:lnTlToBr>
                    <a:lnBlToTr>
                      <a:noFill/>
                    </a:lnBlToTr>
                    <a:noFill/>
                  </a:tcPr>
                </a:tc>
              </a:tr>
            </a:tbl>
          </a:graphicData>
        </a:graphic>
      </p:graphicFrame>
      <p:sp>
        <p:nvSpPr>
          <p:cNvPr id="1022159" name="Rectangle 207"/>
          <p:cNvSpPr>
            <a:spLocks noChangeArrowheads="1"/>
          </p:cNvSpPr>
          <p:nvPr/>
        </p:nvSpPr>
        <p:spPr bwMode="auto">
          <a:xfrm>
            <a:off x="3851275" y="6308725"/>
            <a:ext cx="4248150" cy="296863"/>
          </a:xfrm>
          <a:prstGeom prst="rect">
            <a:avLst/>
          </a:prstGeom>
          <a:noFill/>
          <a:ln w="9525" algn="ctr">
            <a:noFill/>
            <a:miter lim="800000"/>
            <a:headEnd/>
            <a:tailEnd/>
          </a:ln>
          <a:effectLst/>
        </p:spPr>
        <p:txBody>
          <a:bodyPr anchor="b"/>
          <a:lstStyle/>
          <a:p>
            <a:pPr algn="just">
              <a:spcBef>
                <a:spcPct val="0"/>
              </a:spcBef>
              <a:buClrTx/>
              <a:buSzTx/>
              <a:buFontTx/>
              <a:buNone/>
            </a:pPr>
            <a:r>
              <a:rPr lang="es-ES"/>
              <a:t>La gráfica incluye sólo la porción “desagregado” de la nversión Pública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 name="Slide Number Placeholder 6"/>
          <p:cNvSpPr>
            <a:spLocks noGrp="1"/>
          </p:cNvSpPr>
          <p:nvPr>
            <p:ph type="sldNum" sz="quarter" idx="12"/>
          </p:nvPr>
        </p:nvSpPr>
        <p:spPr/>
        <p:txBody>
          <a:bodyPr/>
          <a:lstStyle/>
          <a:p>
            <a:r>
              <a:rPr lang="en-US"/>
              <a:t>Clacayo</a:t>
            </a:r>
          </a:p>
        </p:txBody>
      </p:sp>
      <p:sp>
        <p:nvSpPr>
          <p:cNvPr id="1034489" name="Rectangle 249"/>
          <p:cNvSpPr>
            <a:spLocks noGrp="1" noChangeArrowheads="1"/>
          </p:cNvSpPr>
          <p:nvPr>
            <p:ph type="title"/>
          </p:nvPr>
        </p:nvSpPr>
        <p:spPr>
          <a:xfrm>
            <a:off x="468313" y="347663"/>
            <a:ext cx="8229600" cy="1143000"/>
          </a:xfrm>
          <a:noFill/>
          <a:ln/>
        </p:spPr>
        <p:txBody>
          <a:bodyPr/>
          <a:lstStyle/>
          <a:p>
            <a:pPr algn="ctr"/>
            <a:r>
              <a:rPr lang="es-NI" sz="2200">
                <a:solidFill>
                  <a:schemeClr val="bg1"/>
                </a:solidFill>
                <a:latin typeface="Arial Black" pitchFamily="34" charset="0"/>
              </a:rPr>
              <a:t>Gráfico 1 </a:t>
            </a:r>
            <a:br>
              <a:rPr lang="es-NI" sz="2200">
                <a:solidFill>
                  <a:schemeClr val="bg1"/>
                </a:solidFill>
                <a:latin typeface="Arial Black" pitchFamily="34" charset="0"/>
              </a:rPr>
            </a:br>
            <a:r>
              <a:rPr lang="es-NI" sz="2200">
                <a:solidFill>
                  <a:schemeClr val="bg1"/>
                </a:solidFill>
                <a:latin typeface="Arial Black" pitchFamily="34" charset="0"/>
              </a:rPr>
              <a:t>Evolución de la Pobreza Extrema </a:t>
            </a:r>
            <a:br>
              <a:rPr lang="es-NI" sz="2200">
                <a:solidFill>
                  <a:schemeClr val="bg1"/>
                </a:solidFill>
                <a:latin typeface="Arial Black" pitchFamily="34" charset="0"/>
              </a:rPr>
            </a:br>
            <a:r>
              <a:rPr lang="es-NI" sz="2200">
                <a:solidFill>
                  <a:schemeClr val="bg1"/>
                </a:solidFill>
                <a:latin typeface="Arial Black" pitchFamily="34" charset="0"/>
              </a:rPr>
              <a:t>Nicaragua 1993 - 2001</a:t>
            </a:r>
            <a:endParaRPr lang="es-ES" sz="2200">
              <a:solidFill>
                <a:schemeClr val="bg1"/>
              </a:solidFill>
              <a:latin typeface="Arial Black" pitchFamily="34" charset="0"/>
            </a:endParaRPr>
          </a:p>
        </p:txBody>
      </p:sp>
      <p:graphicFrame>
        <p:nvGraphicFramePr>
          <p:cNvPr id="1034490" name="Object 250">
            <a:hlinkClick r:id="" action="ppaction://hlinkshowjump?jump=lastslideviewed"/>
          </p:cNvPr>
          <p:cNvGraphicFramePr>
            <a:graphicFrameLocks noChangeAspect="1"/>
          </p:cNvGraphicFramePr>
          <p:nvPr>
            <p:ph sz="half" idx="2"/>
          </p:nvPr>
        </p:nvGraphicFramePr>
        <p:xfrm>
          <a:off x="1590675" y="1414463"/>
          <a:ext cx="6048375" cy="4256087"/>
        </p:xfrm>
        <a:graphic>
          <a:graphicData uri="http://schemas.openxmlformats.org/presentationml/2006/ole">
            <p:oleObj spid="_x0000_s1034490" name="Gráfico" r:id="rId3" imgW="4400702" imgH="3095549" progId="Excel.Chart.8">
              <p:embed/>
            </p:oleObj>
          </a:graphicData>
        </a:graphic>
      </p:graphicFrame>
      <p:graphicFrame>
        <p:nvGraphicFramePr>
          <p:cNvPr id="1034500" name="Group 260"/>
          <p:cNvGraphicFramePr>
            <a:graphicFrameLocks noGrp="1"/>
          </p:cNvGraphicFramePr>
          <p:nvPr>
            <p:ph sz="half" idx="1"/>
          </p:nvPr>
        </p:nvGraphicFramePr>
        <p:xfrm>
          <a:off x="2346325" y="5516563"/>
          <a:ext cx="4978400" cy="1201737"/>
        </p:xfrm>
        <a:graphic>
          <a:graphicData uri="http://schemas.openxmlformats.org/drawingml/2006/table">
            <a:tbl>
              <a:tblPr/>
              <a:tblGrid>
                <a:gridCol w="712788"/>
                <a:gridCol w="709612"/>
                <a:gridCol w="712788"/>
                <a:gridCol w="708025"/>
                <a:gridCol w="712787"/>
                <a:gridCol w="709613"/>
                <a:gridCol w="712787"/>
              </a:tblGrid>
              <a:tr h="220663">
                <a:tc row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Año</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BDD0B4"/>
                    </a:solidFill>
                  </a:tcPr>
                </a:tc>
                <a:tc gridSpan="3">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POBREZA GENERAL</a:t>
                      </a:r>
                    </a:p>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US$1.0</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hMerge="1">
                  <a:txBody>
                    <a:bodyPr/>
                    <a:lstStyle/>
                    <a:p>
                      <a:endParaRPr lang="en-US"/>
                    </a:p>
                  </a:txBody>
                  <a:tcPr/>
                </a:tc>
                <a:tc hMerge="1">
                  <a:txBody>
                    <a:bodyPr/>
                    <a:lstStyle/>
                    <a:p>
                      <a:endParaRPr lang="en-US"/>
                    </a:p>
                  </a:txBody>
                  <a:tcPr/>
                </a:tc>
                <a:tc gridSpan="3">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POBREZA EXTREMA</a:t>
                      </a:r>
                    </a:p>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US$0.55</a:t>
                      </a: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hMerge="1">
                  <a:txBody>
                    <a:bodyPr/>
                    <a:lstStyle/>
                    <a:p>
                      <a:endParaRPr lang="en-US"/>
                    </a:p>
                  </a:txBody>
                  <a:tcPr/>
                </a:tc>
                <a:tc hMerge="1">
                  <a:txBody>
                    <a:bodyPr/>
                    <a:lstStyle/>
                    <a:p>
                      <a:endParaRPr lang="en-US"/>
                    </a:p>
                  </a:txBody>
                  <a:tcPr/>
                </a:tc>
              </a:tr>
              <a:tr h="236538">
                <a:tc vMerge="1">
                  <a:txBody>
                    <a:bodyPr/>
                    <a:lstStyle/>
                    <a:p>
                      <a:endParaRPr lang="en-US"/>
                    </a:p>
                  </a:txBody>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Urbano</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Rural</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TOTAL</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Urbano</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Rural</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TOTAL</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BDD0B4"/>
                    </a:solidFill>
                  </a:tcPr>
                </a:tc>
              </a:tr>
              <a:tr h="220663">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1993</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31.9</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76.1</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50.3</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7.3</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36.3</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19.4</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r>
              <a:tr h="219075">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1998</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30.5</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68.5</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47.9</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7.6</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28.9</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17.3</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3175" cap="flat" cmpd="sng" algn="ctr">
                      <a:solidFill>
                        <a:schemeClr val="bg1"/>
                      </a:solidFill>
                      <a:prstDash val="solid"/>
                      <a:miter lim="800000"/>
                      <a:headEnd type="none" w="med" len="med"/>
                      <a:tailEnd type="none" w="med" len="med"/>
                    </a:lnB>
                    <a:lnTlToBr>
                      <a:noFill/>
                    </a:lnTlToBr>
                    <a:lnBlToTr>
                      <a:noFill/>
                    </a:lnBlToTr>
                    <a:solidFill>
                      <a:srgbClr val="BDD0B4"/>
                    </a:solidFill>
                  </a:tcPr>
                </a:tc>
              </a:tr>
              <a:tr h="220663">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2001</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28.7</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64.3</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45.8</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BDD0B4"/>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6.2</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0"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ea typeface="Times New Roman" pitchFamily="18" charset="0"/>
                          <a:cs typeface="Arial" pitchFamily="34" charset="0"/>
                        </a:rPr>
                        <a:t>27.4</a:t>
                      </a:r>
                      <a:endParaRPr kumimoji="1" lang="en-US" sz="1000" b="0" i="0" u="none" strike="noStrike" cap="none" normalizeH="0" baseline="0" noProof="1" smtClean="0">
                        <a:ln>
                          <a:noFill/>
                        </a:ln>
                        <a:solidFill>
                          <a:schemeClr val="tx1"/>
                        </a:solidFill>
                        <a:effectLst/>
                        <a:latin typeface="Times New Roman" pitchFamily="18" charset="0"/>
                        <a:ea typeface="Times New Roman" pitchFamily="18" charset="0"/>
                        <a:cs typeface="Arial" pitchFamily="34" charset="0"/>
                      </a:endParaRPr>
                    </a:p>
                  </a:txBody>
                  <a:tcPr marL="0" marR="0" marT="0" marB="0" anchor="ctr" horzOverflow="overflow">
                    <a:lnL w="9525" cap="flat" cmpd="sng" algn="ctr">
                      <a:solidFill>
                        <a:srgbClr val="000000"/>
                      </a:solidFill>
                      <a:prstDash val="solid"/>
                      <a:miter lim="800000"/>
                      <a:headEnd type="none" w="med" len="med"/>
                      <a:tailEnd type="none" w="med" len="med"/>
                    </a:lnL>
                    <a:lnR w="9525"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FFFFFF"/>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1" lang="en-US" sz="1000" b="1" i="0" u="none" strike="noStrike" cap="none" normalizeH="0" baseline="0" noProof="1" smtClean="0">
                          <a:ln>
                            <a:noFill/>
                          </a:ln>
                          <a:solidFill>
                            <a:srgbClr val="000000"/>
                          </a:solidFill>
                          <a:effectLst/>
                          <a:latin typeface="Arial" pitchFamily="34" charset="0"/>
                          <a:cs typeface="Arial" pitchFamily="34" charset="0"/>
                        </a:rPr>
                        <a:t>15.1</a:t>
                      </a:r>
                    </a:p>
                  </a:txBody>
                  <a:tcPr marL="0" marR="0" marT="0" marB="0" anchor="ctr" horzOverflow="overflow">
                    <a:lnL w="9525" cap="flat" cmpd="sng" algn="ctr">
                      <a:solidFill>
                        <a:srgbClr val="000000"/>
                      </a:solidFill>
                      <a:prstDash val="solid"/>
                      <a:miter lim="800000"/>
                      <a:headEnd type="none" w="med" len="med"/>
                      <a:tailEnd type="none" w="med" len="med"/>
                    </a:lnL>
                    <a:lnR w="0" cap="flat" cmpd="sng" algn="ctr">
                      <a:solidFill>
                        <a:srgbClr val="000000"/>
                      </a:solidFill>
                      <a:prstDash val="solid"/>
                      <a:miter lim="800000"/>
                      <a:headEnd type="none" w="med" len="med"/>
                      <a:tailEnd type="none" w="med" len="med"/>
                    </a:lnR>
                    <a:lnT w="3175" cap="flat" cmpd="sng" algn="ctr">
                      <a:solidFill>
                        <a:schemeClr val="bg1"/>
                      </a:solidFill>
                      <a:prstDash val="solid"/>
                      <a:miter lim="800000"/>
                      <a:headEnd type="none" w="med" len="med"/>
                      <a:tailEnd type="none" w="med" len="med"/>
                    </a:lnT>
                    <a:lnB w="0" cap="flat" cmpd="sng" algn="ctr">
                      <a:solidFill>
                        <a:srgbClr val="000000"/>
                      </a:solidFill>
                      <a:prstDash val="solid"/>
                      <a:miter lim="800000"/>
                      <a:headEnd type="none" w="med" len="med"/>
                      <a:tailEnd type="none" w="med" len="med"/>
                    </a:lnB>
                    <a:lnTlToBr>
                      <a:noFill/>
                    </a:lnTlToBr>
                    <a:lnBlToTr>
                      <a:noFill/>
                    </a:lnBlToTr>
                    <a:solidFill>
                      <a:srgbClr val="BDD0B4"/>
                    </a:solidFill>
                  </a:tcPr>
                </a:tc>
              </a:tr>
            </a:tbl>
          </a:graphicData>
        </a:graphic>
      </p:graphicFrame>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r>
              <a:rPr lang="en-US"/>
              <a:t>Clacayo</a:t>
            </a:r>
          </a:p>
        </p:txBody>
      </p:sp>
      <p:sp>
        <p:nvSpPr>
          <p:cNvPr id="1037378" name="Rectangle 66"/>
          <p:cNvSpPr>
            <a:spLocks noChangeArrowheads="1"/>
          </p:cNvSpPr>
          <p:nvPr/>
        </p:nvSpPr>
        <p:spPr bwMode="auto">
          <a:xfrm>
            <a:off x="7064375" y="2520950"/>
            <a:ext cx="849313" cy="2160588"/>
          </a:xfrm>
          <a:prstGeom prst="rect">
            <a:avLst/>
          </a:prstGeom>
          <a:solidFill>
            <a:srgbClr val="BDD0B4">
              <a:alpha val="75999"/>
            </a:srgbClr>
          </a:solidFill>
          <a:ln w="9525">
            <a:noFill/>
            <a:miter lim="800000"/>
            <a:headEnd/>
            <a:tailEnd/>
          </a:ln>
          <a:effectLst/>
        </p:spPr>
        <p:txBody>
          <a:bodyPr wrap="none" anchor="ctr"/>
          <a:lstStyle/>
          <a:p>
            <a:endParaRPr lang="en-US"/>
          </a:p>
        </p:txBody>
      </p:sp>
      <p:sp>
        <p:nvSpPr>
          <p:cNvPr id="1037314" name="Rectangle 2"/>
          <p:cNvSpPr>
            <a:spLocks noGrp="1" noChangeArrowheads="1"/>
          </p:cNvSpPr>
          <p:nvPr>
            <p:ph type="title"/>
          </p:nvPr>
        </p:nvSpPr>
        <p:spPr>
          <a:noFill/>
          <a:ln/>
        </p:spPr>
        <p:txBody>
          <a:bodyPr/>
          <a:lstStyle/>
          <a:p>
            <a:pPr algn="ctr"/>
            <a:r>
              <a:rPr lang="es-NI" sz="2200">
                <a:solidFill>
                  <a:schemeClr val="bg1"/>
                </a:solidFill>
                <a:latin typeface="Arial Black" pitchFamily="34" charset="0"/>
              </a:rPr>
              <a:t>Gráfico 2a</a:t>
            </a:r>
            <a:br>
              <a:rPr lang="es-NI" sz="2200">
                <a:solidFill>
                  <a:schemeClr val="bg1"/>
                </a:solidFill>
                <a:latin typeface="Arial Black" pitchFamily="34" charset="0"/>
              </a:rPr>
            </a:br>
            <a:r>
              <a:rPr lang="es-NI" sz="2200">
                <a:solidFill>
                  <a:schemeClr val="bg1"/>
                </a:solidFill>
                <a:latin typeface="Arial Black" pitchFamily="34" charset="0"/>
              </a:rPr>
              <a:t> Nicaragua </a:t>
            </a:r>
            <a:br>
              <a:rPr lang="es-NI" sz="2200">
                <a:solidFill>
                  <a:schemeClr val="bg1"/>
                </a:solidFill>
                <a:latin typeface="Arial Black" pitchFamily="34" charset="0"/>
              </a:rPr>
            </a:br>
            <a:r>
              <a:rPr lang="es-NI" sz="2200">
                <a:solidFill>
                  <a:schemeClr val="bg1"/>
                </a:solidFill>
                <a:latin typeface="Arial Black" pitchFamily="34" charset="0"/>
              </a:rPr>
              <a:t>Crecimiento real de PIB, global y per cápita</a:t>
            </a:r>
            <a:endParaRPr lang="es-ES" sz="2200">
              <a:solidFill>
                <a:schemeClr val="bg1"/>
              </a:solidFill>
              <a:latin typeface="Arial Black" pitchFamily="34" charset="0"/>
            </a:endParaRPr>
          </a:p>
        </p:txBody>
      </p:sp>
      <p:sp>
        <p:nvSpPr>
          <p:cNvPr id="1037365" name="Rectangle 53"/>
          <p:cNvSpPr>
            <a:spLocks noChangeArrowheads="1"/>
          </p:cNvSpPr>
          <p:nvPr/>
        </p:nvSpPr>
        <p:spPr bwMode="auto">
          <a:xfrm>
            <a:off x="0" y="25765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037369" name="Object 57">
            <a:hlinkClick r:id="" action="ppaction://hlinkshowjump?jump=lastslideviewed"/>
          </p:cNvPr>
          <p:cNvGraphicFramePr>
            <a:graphicFrameLocks noChangeAspect="1"/>
          </p:cNvGraphicFramePr>
          <p:nvPr>
            <p:ph idx="1"/>
          </p:nvPr>
        </p:nvGraphicFramePr>
        <p:xfrm>
          <a:off x="1116013" y="2276475"/>
          <a:ext cx="7010400" cy="3424238"/>
        </p:xfrm>
        <a:graphic>
          <a:graphicData uri="http://schemas.openxmlformats.org/presentationml/2006/ole">
            <p:oleObj spid="_x0000_s1037369" name="Gráfico" r:id="rId3" imgW="3724351" imgH="1819351" progId="Excel.Chart.8">
              <p:embed/>
            </p:oleObj>
          </a:graphicData>
        </a:graphic>
      </p:graphicFrame>
      <p:sp>
        <p:nvSpPr>
          <p:cNvPr id="1037371" name="Rectangle 59"/>
          <p:cNvSpPr>
            <a:spLocks noChangeArrowheads="1"/>
          </p:cNvSpPr>
          <p:nvPr/>
        </p:nvSpPr>
        <p:spPr bwMode="auto">
          <a:xfrm>
            <a:off x="971550" y="5921375"/>
            <a:ext cx="7386638" cy="504825"/>
          </a:xfrm>
          <a:prstGeom prst="rect">
            <a:avLst/>
          </a:prstGeom>
          <a:noFill/>
          <a:ln w="9525" algn="ctr">
            <a:noFill/>
            <a:miter lim="800000"/>
            <a:headEnd/>
            <a:tailEnd/>
          </a:ln>
          <a:effectLst/>
        </p:spPr>
        <p:txBody>
          <a:bodyPr anchor="b"/>
          <a:lstStyle/>
          <a:p>
            <a:pPr marL="628650" indent="-628650" algn="just">
              <a:spcBef>
                <a:spcPct val="0"/>
              </a:spcBef>
              <a:buClrTx/>
              <a:buSzTx/>
              <a:buFontTx/>
              <a:buNone/>
            </a:pPr>
            <a:r>
              <a:rPr lang="es-ES" sz="1200" b="1"/>
              <a:t>Fuente:</a:t>
            </a:r>
            <a:r>
              <a:rPr lang="es-ES" sz="1200"/>
              <a:t> Informe BM No.26128-NI. Los datos PIB 96-04 fueron ajustados a cifras de crecimiento real del PIB según el segundo informe de avance ERCERP de Nov. 2003.</a:t>
            </a:r>
          </a:p>
        </p:txBody>
      </p:sp>
      <p:sp>
        <p:nvSpPr>
          <p:cNvPr id="1037377" name="Text Box 65"/>
          <p:cNvSpPr txBox="1">
            <a:spLocks noChangeArrowheads="1"/>
          </p:cNvSpPr>
          <p:nvPr/>
        </p:nvSpPr>
        <p:spPr bwMode="auto">
          <a:xfrm>
            <a:off x="7667625" y="2001838"/>
            <a:ext cx="1012825" cy="274637"/>
          </a:xfrm>
          <a:prstGeom prst="rect">
            <a:avLst/>
          </a:prstGeom>
          <a:noFill/>
          <a:ln w="9525">
            <a:noFill/>
            <a:miter lim="800000"/>
            <a:headEnd/>
            <a:tailEnd/>
          </a:ln>
          <a:effectLst/>
        </p:spPr>
        <p:txBody>
          <a:bodyPr wrap="none">
            <a:spAutoFit/>
          </a:bodyPr>
          <a:lstStyle/>
          <a:p>
            <a:pPr>
              <a:spcBef>
                <a:spcPct val="0"/>
              </a:spcBef>
              <a:buClrTx/>
              <a:buSzTx/>
              <a:buFontTx/>
              <a:buNone/>
            </a:pPr>
            <a:r>
              <a:rPr lang="es-MX" sz="1200" b="1"/>
              <a:t>Proyectado</a:t>
            </a:r>
            <a:endParaRPr lang="es-NI" sz="1200" b="1"/>
          </a:p>
        </p:txBody>
      </p:sp>
      <p:sp>
        <p:nvSpPr>
          <p:cNvPr id="1037379" name="Line 67"/>
          <p:cNvSpPr>
            <a:spLocks noChangeShapeType="1"/>
          </p:cNvSpPr>
          <p:nvPr/>
        </p:nvSpPr>
        <p:spPr bwMode="auto">
          <a:xfrm flipH="1">
            <a:off x="7437438" y="2205038"/>
            <a:ext cx="288925" cy="287337"/>
          </a:xfrm>
          <a:prstGeom prst="line">
            <a:avLst/>
          </a:prstGeom>
          <a:noFill/>
          <a:ln w="9525">
            <a:solidFill>
              <a:schemeClr val="bg1"/>
            </a:solidFill>
            <a:miter lim="800000"/>
            <a:headEnd/>
            <a:tailEnd type="triangle" w="med" len="med"/>
          </a:ln>
          <a:effectLst/>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r>
              <a:rPr lang="en-US"/>
              <a:t>Clacayo</a:t>
            </a:r>
          </a:p>
        </p:txBody>
      </p:sp>
      <p:sp>
        <p:nvSpPr>
          <p:cNvPr id="728066" name="Rectangle 2"/>
          <p:cNvSpPr>
            <a:spLocks noGrp="1" noChangeArrowheads="1"/>
          </p:cNvSpPr>
          <p:nvPr>
            <p:ph type="title"/>
          </p:nvPr>
        </p:nvSpPr>
        <p:spPr>
          <a:xfrm>
            <a:off x="519113" y="630238"/>
            <a:ext cx="8229600" cy="1143000"/>
          </a:xfrm>
        </p:spPr>
        <p:txBody>
          <a:bodyPr/>
          <a:lstStyle/>
          <a:p>
            <a:pPr algn="ctr"/>
            <a:r>
              <a:rPr lang="es-NI" sz="2200">
                <a:solidFill>
                  <a:srgbClr val="000066"/>
                </a:solidFill>
                <a:latin typeface="Arial Black" pitchFamily="34" charset="0"/>
              </a:rPr>
              <a:t>Gráfico 3a</a:t>
            </a:r>
            <a:br>
              <a:rPr lang="es-NI" sz="2200">
                <a:solidFill>
                  <a:srgbClr val="000066"/>
                </a:solidFill>
                <a:latin typeface="Arial Black" pitchFamily="34" charset="0"/>
              </a:rPr>
            </a:br>
            <a:r>
              <a:rPr lang="es-NI" sz="2200">
                <a:solidFill>
                  <a:schemeClr val="bg1"/>
                </a:solidFill>
                <a:latin typeface="Arial Black" pitchFamily="34" charset="0"/>
              </a:rPr>
              <a:t>Nicaragua: Proporción de la Inversión Pública vs Brecha de Pobreza Extrema Nacional</a:t>
            </a:r>
            <a:br>
              <a:rPr lang="es-NI" sz="2200">
                <a:solidFill>
                  <a:schemeClr val="bg1"/>
                </a:solidFill>
                <a:latin typeface="Arial Black" pitchFamily="34" charset="0"/>
              </a:rPr>
            </a:br>
            <a:endParaRPr lang="es-ES" sz="2200">
              <a:solidFill>
                <a:schemeClr val="bg1"/>
              </a:solidFill>
              <a:latin typeface="Arial Black" pitchFamily="34" charset="0"/>
            </a:endParaRPr>
          </a:p>
        </p:txBody>
      </p:sp>
      <p:graphicFrame>
        <p:nvGraphicFramePr>
          <p:cNvPr id="728119" name="Object 55"/>
          <p:cNvGraphicFramePr>
            <a:graphicFrameLocks noChangeAspect="1"/>
          </p:cNvGraphicFramePr>
          <p:nvPr/>
        </p:nvGraphicFramePr>
        <p:xfrm>
          <a:off x="411163" y="1997075"/>
          <a:ext cx="7794625" cy="4248150"/>
        </p:xfrm>
        <a:graphic>
          <a:graphicData uri="http://schemas.openxmlformats.org/presentationml/2006/ole">
            <p:oleObj spid="_x0000_s728119" name="Gráfico" r:id="rId4" imgW="4876800" imgH="2514600" progId="Excel.Chart.8">
              <p:embed/>
            </p:oleObj>
          </a:graphicData>
        </a:graphic>
      </p:graphicFrame>
      <p:graphicFrame>
        <p:nvGraphicFramePr>
          <p:cNvPr id="728120" name="Object 56"/>
          <p:cNvGraphicFramePr>
            <a:graphicFrameLocks/>
          </p:cNvGraphicFramePr>
          <p:nvPr/>
        </p:nvGraphicFramePr>
        <p:xfrm>
          <a:off x="584200" y="2001838"/>
          <a:ext cx="8328025" cy="4030662"/>
        </p:xfrm>
        <a:graphic>
          <a:graphicData uri="http://schemas.openxmlformats.org/presentationml/2006/ole">
            <p:oleObj spid="_x0000_s728120" name="Gráfico" r:id="rId5" imgW="5210251" imgH="2419502" progId="Excel.Chart.8">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r>
              <a:rPr lang="en-US"/>
              <a:t>Clacayo</a:t>
            </a:r>
          </a:p>
        </p:txBody>
      </p:sp>
      <p:sp>
        <p:nvSpPr>
          <p:cNvPr id="1030146" name="Rectangle 2"/>
          <p:cNvSpPr>
            <a:spLocks noGrp="1" noChangeArrowheads="1"/>
          </p:cNvSpPr>
          <p:nvPr>
            <p:ph type="title"/>
          </p:nvPr>
        </p:nvSpPr>
        <p:spPr/>
        <p:txBody>
          <a:bodyPr/>
          <a:lstStyle/>
          <a:p>
            <a:pPr algn="ctr"/>
            <a:r>
              <a:rPr lang="es-NI" sz="2200">
                <a:solidFill>
                  <a:schemeClr val="bg1"/>
                </a:solidFill>
                <a:latin typeface="Arial Black" pitchFamily="34" charset="0"/>
              </a:rPr>
              <a:t/>
            </a:r>
            <a:br>
              <a:rPr lang="es-NI" sz="2200">
                <a:solidFill>
                  <a:schemeClr val="bg1"/>
                </a:solidFill>
                <a:latin typeface="Arial Black" pitchFamily="34" charset="0"/>
              </a:rPr>
            </a:br>
            <a:r>
              <a:rPr lang="es-NI" sz="2200">
                <a:solidFill>
                  <a:schemeClr val="bg1"/>
                </a:solidFill>
                <a:latin typeface="Arial Black" pitchFamily="34" charset="0"/>
              </a:rPr>
              <a:t> </a:t>
            </a:r>
            <a:r>
              <a:rPr lang="es-NI" sz="2200">
                <a:solidFill>
                  <a:srgbClr val="000066"/>
                </a:solidFill>
                <a:latin typeface="Arial Black" pitchFamily="34" charset="0"/>
              </a:rPr>
              <a:t>Gráfico 3b</a:t>
            </a:r>
            <a:br>
              <a:rPr lang="es-NI" sz="2200">
                <a:solidFill>
                  <a:srgbClr val="000066"/>
                </a:solidFill>
                <a:latin typeface="Arial Black" pitchFamily="34" charset="0"/>
              </a:rPr>
            </a:br>
            <a:r>
              <a:rPr lang="es-NI" sz="2200">
                <a:solidFill>
                  <a:schemeClr val="bg1"/>
                </a:solidFill>
                <a:latin typeface="Arial Black" pitchFamily="34" charset="0"/>
              </a:rPr>
              <a:t> Nicaragua : Proporción de los recursos asignados a la Educación Primaria y Preescolar ’98 vs</a:t>
            </a:r>
            <a:br>
              <a:rPr lang="es-NI" sz="2200">
                <a:solidFill>
                  <a:schemeClr val="bg1"/>
                </a:solidFill>
                <a:latin typeface="Arial Black" pitchFamily="34" charset="0"/>
              </a:rPr>
            </a:br>
            <a:r>
              <a:rPr lang="es-NI" sz="2200">
                <a:solidFill>
                  <a:schemeClr val="bg1"/>
                </a:solidFill>
                <a:latin typeface="Arial Black" pitchFamily="34" charset="0"/>
              </a:rPr>
              <a:t>vs Brecha de Pobreza Extrema Nacional</a:t>
            </a:r>
            <a:endParaRPr lang="es-ES" sz="2200">
              <a:solidFill>
                <a:schemeClr val="bg1"/>
              </a:solidFill>
              <a:latin typeface="Arial Black" pitchFamily="34" charset="0"/>
            </a:endParaRPr>
          </a:p>
        </p:txBody>
      </p:sp>
      <p:graphicFrame>
        <p:nvGraphicFramePr>
          <p:cNvPr id="1030159" name="Object 15"/>
          <p:cNvGraphicFramePr>
            <a:graphicFrameLocks noChangeAspect="1"/>
          </p:cNvGraphicFramePr>
          <p:nvPr/>
        </p:nvGraphicFramePr>
        <p:xfrm>
          <a:off x="323850" y="1833563"/>
          <a:ext cx="8320088" cy="4564062"/>
        </p:xfrm>
        <a:graphic>
          <a:graphicData uri="http://schemas.openxmlformats.org/presentationml/2006/ole">
            <p:oleObj spid="_x0000_s1030159" name="Gráfico" r:id="rId3" imgW="5086502" imgH="2648102" progId="Excel.Chart.8">
              <p:embed/>
            </p:oleObj>
          </a:graphicData>
        </a:graphic>
      </p:graphicFrame>
      <p:graphicFrame>
        <p:nvGraphicFramePr>
          <p:cNvPr id="1030160" name="Object 16">
            <a:hlinkClick r:id="rId4" action="ppaction://hlinksldjump"/>
          </p:cNvPr>
          <p:cNvGraphicFramePr>
            <a:graphicFrameLocks/>
          </p:cNvGraphicFramePr>
          <p:nvPr/>
        </p:nvGraphicFramePr>
        <p:xfrm>
          <a:off x="784225" y="1974850"/>
          <a:ext cx="7280275" cy="4116388"/>
        </p:xfrm>
        <a:graphic>
          <a:graphicData uri="http://schemas.openxmlformats.org/presentationml/2006/ole">
            <p:oleObj spid="_x0000_s1030160" name="Gráfico" r:id="rId5" imgW="5048402" imgH="2428951" progId="Excel.Chart.8">
              <p:embed/>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40386" name="Rectangle 2"/>
          <p:cNvSpPr>
            <a:spLocks noGrp="1" noChangeArrowheads="1"/>
          </p:cNvSpPr>
          <p:nvPr>
            <p:ph type="title"/>
          </p:nvPr>
        </p:nvSpPr>
        <p:spPr>
          <a:xfrm>
            <a:off x="457200" y="533400"/>
            <a:ext cx="8229600" cy="735013"/>
          </a:xfrm>
          <a:noFill/>
          <a:ln/>
        </p:spPr>
        <p:txBody>
          <a:bodyPr/>
          <a:lstStyle/>
          <a:p>
            <a:pPr marL="628650" indent="-628650" algn="just">
              <a:tabLst>
                <a:tab pos="542925" algn="l"/>
              </a:tabLst>
            </a:pPr>
            <a:r>
              <a:rPr lang="es-NI" sz="2000">
                <a:solidFill>
                  <a:schemeClr val="bg1"/>
                </a:solidFill>
                <a:latin typeface="Arial Black" pitchFamily="34" charset="0"/>
              </a:rPr>
              <a:t>I.	La Estrategia Reforzada de Crecimiento Económico y Reducción de la Pobreza (ERCERP).</a:t>
            </a:r>
          </a:p>
        </p:txBody>
      </p:sp>
      <p:sp>
        <p:nvSpPr>
          <p:cNvPr id="1040387" name="Rectangle 3"/>
          <p:cNvSpPr>
            <a:spLocks noGrp="1" noChangeArrowheads="1"/>
          </p:cNvSpPr>
          <p:nvPr>
            <p:ph type="body" idx="1"/>
          </p:nvPr>
        </p:nvSpPr>
        <p:spPr/>
        <p:txBody>
          <a:bodyPr/>
          <a:lstStyle/>
          <a:p>
            <a:pPr algn="just">
              <a:spcBef>
                <a:spcPct val="70000"/>
              </a:spcBef>
            </a:pPr>
            <a:r>
              <a:rPr lang="es-NI" sz="1800">
                <a:solidFill>
                  <a:schemeClr val="bg1"/>
                </a:solidFill>
                <a:latin typeface="Arial" pitchFamily="34" charset="0"/>
              </a:rPr>
              <a:t>El país en Sep.1999 fue declarado elegible para la HIPC, alcanzó el punto de decisión en Dic. 2000 e inició la ERCERP en el año 2001.</a:t>
            </a:r>
          </a:p>
          <a:p>
            <a:pPr algn="just">
              <a:spcBef>
                <a:spcPct val="70000"/>
              </a:spcBef>
            </a:pPr>
            <a:r>
              <a:rPr lang="es-NI" sz="1800">
                <a:solidFill>
                  <a:schemeClr val="bg1"/>
                </a:solidFill>
                <a:latin typeface="Arial" pitchFamily="34" charset="0"/>
              </a:rPr>
              <a:t>En el año 2002 asumió un nuevo Gobierno y confirmó su compromiso con la ERCERP. En Oct. 2003 presentó un Plan Nacional de Desarrollo (PND) que intenta reforzar la estrategia de pobreza básicamente en dos áreas claves: </a:t>
            </a:r>
          </a:p>
          <a:p>
            <a:pPr algn="just">
              <a:spcBef>
                <a:spcPct val="70000"/>
              </a:spcBef>
            </a:pPr>
            <a:r>
              <a:rPr lang="es-NI" sz="1800">
                <a:solidFill>
                  <a:schemeClr val="bg1"/>
                </a:solidFill>
                <a:latin typeface="Arial" pitchFamily="34" charset="0"/>
              </a:rPr>
              <a:t>(i) Identificación y desarrollo de ejes productivos a través de encadenamientos de los canales de mercado fortalecidos con acciones públicas sectoriales y (ii) mejorar la transparencia y efectividad del régimen jurídico y la justicia social.</a:t>
            </a:r>
          </a:p>
          <a:p>
            <a:pPr algn="just">
              <a:spcBef>
                <a:spcPct val="70000"/>
              </a:spcBef>
            </a:pPr>
            <a:r>
              <a:rPr lang="es-NI" sz="1800">
                <a:solidFill>
                  <a:schemeClr val="bg1"/>
                </a:solidFill>
                <a:latin typeface="Arial" pitchFamily="34" charset="0"/>
              </a:rPr>
              <a:t>Aspectos claves del PND están aún en proceso de consenso y requiere del diseño de programas y metas específicas.</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56770" name="Rectangle 2"/>
          <p:cNvSpPr>
            <a:spLocks noGrp="1" noChangeArrowheads="1"/>
          </p:cNvSpPr>
          <p:nvPr>
            <p:ph type="title"/>
          </p:nvPr>
        </p:nvSpPr>
        <p:spPr>
          <a:xfrm>
            <a:off x="457200" y="533400"/>
            <a:ext cx="8229600" cy="735013"/>
          </a:xfrm>
          <a:noFill/>
          <a:ln/>
        </p:spPr>
        <p:txBody>
          <a:bodyPr/>
          <a:lstStyle/>
          <a:p>
            <a:pPr marL="628650" indent="-628650" algn="just">
              <a:tabLst>
                <a:tab pos="542925" algn="l"/>
              </a:tabLst>
            </a:pPr>
            <a:r>
              <a:rPr lang="es-NI" sz="2000">
                <a:solidFill>
                  <a:schemeClr val="bg1"/>
                </a:solidFill>
                <a:latin typeface="Arial Black" pitchFamily="34" charset="0"/>
              </a:rPr>
              <a:t>I.	La Estrategia Reforzada de Crecimiento Económico y Reducción de la Pobreza (ERCERP).</a:t>
            </a:r>
          </a:p>
        </p:txBody>
      </p:sp>
      <p:sp>
        <p:nvSpPr>
          <p:cNvPr id="1056771" name="Rectangle 3"/>
          <p:cNvSpPr>
            <a:spLocks noGrp="1" noChangeArrowheads="1"/>
          </p:cNvSpPr>
          <p:nvPr>
            <p:ph type="body" idx="1"/>
          </p:nvPr>
        </p:nvSpPr>
        <p:spPr/>
        <p:txBody>
          <a:bodyPr/>
          <a:lstStyle/>
          <a:p>
            <a:pPr algn="just">
              <a:lnSpc>
                <a:spcPct val="90000"/>
              </a:lnSpc>
              <a:spcBef>
                <a:spcPct val="70000"/>
              </a:spcBef>
            </a:pPr>
            <a:r>
              <a:rPr lang="es-NI" sz="2000">
                <a:solidFill>
                  <a:schemeClr val="bg1"/>
                </a:solidFill>
                <a:latin typeface="Arial" pitchFamily="34" charset="0"/>
              </a:rPr>
              <a:t>Los objetivos de la ERCERP están basados en las MDSM y son reducir la extrema pobreza, lograr educación primaria universal, reducir la mortalidad infantil, mejorar la salud materna y asegurar sostenibilidad ambiental, y aumentar el acceso a agua potable segura. </a:t>
            </a:r>
          </a:p>
          <a:p>
            <a:pPr algn="just">
              <a:lnSpc>
                <a:spcPct val="90000"/>
              </a:lnSpc>
              <a:spcBef>
                <a:spcPct val="70000"/>
              </a:spcBef>
            </a:pPr>
            <a:r>
              <a:rPr lang="es-NI" sz="2000">
                <a:solidFill>
                  <a:schemeClr val="bg1"/>
                </a:solidFill>
                <a:latin typeface="Arial" pitchFamily="34" charset="0"/>
              </a:rPr>
              <a:t>La estrategia descansa en cuatro pilares y tres temas transversales:</a:t>
            </a:r>
          </a:p>
          <a:p>
            <a:pPr algn="just">
              <a:lnSpc>
                <a:spcPct val="90000"/>
              </a:lnSpc>
              <a:spcBef>
                <a:spcPct val="70000"/>
              </a:spcBef>
            </a:pPr>
            <a:r>
              <a:rPr lang="es-NI" sz="2000">
                <a:solidFill>
                  <a:schemeClr val="bg1"/>
                </a:solidFill>
                <a:latin typeface="Arial" pitchFamily="34" charset="0"/>
              </a:rPr>
              <a:t>Crecimiento de amplia base – Inversión en capital humano – Protección población vulnerable - Fortalecimiento de las instituciones y buen gobierno.</a:t>
            </a:r>
          </a:p>
          <a:p>
            <a:pPr algn="just">
              <a:lnSpc>
                <a:spcPct val="90000"/>
              </a:lnSpc>
              <a:spcBef>
                <a:spcPct val="70000"/>
              </a:spcBef>
            </a:pPr>
            <a:r>
              <a:rPr lang="es-NI" sz="2000">
                <a:solidFill>
                  <a:schemeClr val="bg1"/>
                </a:solidFill>
                <a:latin typeface="Arial" pitchFamily="34" charset="0"/>
              </a:rPr>
              <a:t>Temas transversales: Ambiente y Ecología - Equidad social -  descentralización.</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Clacayo</a:t>
            </a:r>
          </a:p>
        </p:txBody>
      </p:sp>
      <p:sp>
        <p:nvSpPr>
          <p:cNvPr id="1043458" name="Rectangle 2"/>
          <p:cNvSpPr>
            <a:spLocks noGrp="1" noChangeArrowheads="1"/>
          </p:cNvSpPr>
          <p:nvPr>
            <p:ph type="title"/>
          </p:nvPr>
        </p:nvSpPr>
        <p:spPr>
          <a:xfrm>
            <a:off x="457200" y="533400"/>
            <a:ext cx="8229600" cy="808038"/>
          </a:xfrm>
          <a:noFill/>
          <a:ln/>
        </p:spPr>
        <p:txBody>
          <a:bodyPr/>
          <a:lstStyle/>
          <a:p>
            <a:pPr marL="1117600" indent="-1117600"/>
            <a:r>
              <a:rPr lang="es-NI" sz="2000">
                <a:solidFill>
                  <a:schemeClr val="bg1"/>
                </a:solidFill>
                <a:latin typeface="Arial Black" pitchFamily="34" charset="0"/>
              </a:rPr>
              <a:t>I.	La Estrategia Reforzada de Crecimiento Económico y Reducción de la Pobreza (ERCERP).</a:t>
            </a:r>
          </a:p>
        </p:txBody>
      </p:sp>
      <p:sp>
        <p:nvSpPr>
          <p:cNvPr id="1043459" name="Rectangle 3"/>
          <p:cNvSpPr>
            <a:spLocks noGrp="1" noChangeArrowheads="1"/>
          </p:cNvSpPr>
          <p:nvPr>
            <p:ph type="body" idx="1"/>
          </p:nvPr>
        </p:nvSpPr>
        <p:spPr>
          <a:xfrm>
            <a:off x="457200" y="1916113"/>
            <a:ext cx="8229600" cy="4214812"/>
          </a:xfrm>
        </p:spPr>
        <p:txBody>
          <a:bodyPr/>
          <a:lstStyle/>
          <a:p>
            <a:pPr algn="just">
              <a:spcBef>
                <a:spcPct val="70000"/>
              </a:spcBef>
            </a:pPr>
            <a:r>
              <a:rPr lang="es-NI" sz="1800">
                <a:solidFill>
                  <a:schemeClr val="bg1"/>
                </a:solidFill>
                <a:latin typeface="Arial" pitchFamily="34" charset="0"/>
              </a:rPr>
              <a:t>Se ha implementado un severo programa de ajuste estructural y estabilización económica, protegiendo el gasto social, a pesar de las dificultades estructurales de la economía y de las condiciones sociopolíticas.</a:t>
            </a:r>
          </a:p>
          <a:p>
            <a:pPr algn="just">
              <a:spcBef>
                <a:spcPct val="70000"/>
              </a:spcBef>
              <a:buFont typeface="Wingdings" pitchFamily="2" charset="2"/>
              <a:buNone/>
            </a:pPr>
            <a:endParaRPr lang="es-NI" sz="1800">
              <a:solidFill>
                <a:schemeClr val="bg1"/>
              </a:solidFill>
              <a:latin typeface="Arial" pitchFamily="34" charset="0"/>
            </a:endParaRPr>
          </a:p>
          <a:p>
            <a:pPr algn="just">
              <a:spcBef>
                <a:spcPct val="70000"/>
              </a:spcBef>
            </a:pPr>
            <a:r>
              <a:rPr lang="es-NI" sz="1800">
                <a:solidFill>
                  <a:schemeClr val="bg1"/>
                </a:solidFill>
                <a:latin typeface="Arial" pitchFamily="34" charset="0"/>
              </a:rPr>
              <a:t>El país ha cumplido con las metas económicas e indicadores de desempeño establecidos en los acuerdos con el FMI y el Servicio de crecimiento y de reducción de pobreza PRGF, y está ya a poco tiempo de alcanzar el punto de culminación HIPC.</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Cuadrante">
  <a:themeElements>
    <a:clrScheme name="Cuadrante 10">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0000"/>
      </a:hlink>
      <a:folHlink>
        <a:srgbClr val="6600CC"/>
      </a:folHlink>
    </a:clrScheme>
    <a:fontScheme name="Cuadran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CC8E4"/>
        </a:solidFill>
        <a:ln w="9525" cap="flat" cmpd="sng" algn="ctr">
          <a:noFill/>
          <a:prstDash val="solid"/>
          <a:round/>
          <a:headEnd type="none" w="med" len="med"/>
          <a:tailEnd type="none" w="med" len="med"/>
        </a:ln>
        <a:effectLst>
          <a:outerShdw dist="81320" dir="3080412" algn="ctr" rotWithShape="0">
            <a:schemeClr val="bg1">
              <a:alpha val="50000"/>
            </a:schemeClr>
          </a:outerShdw>
        </a:effectLst>
      </a:spPr>
      <a:bodyPr vert="horz" wrap="square" lIns="162000" tIns="45720" rIns="162000" bIns="45720" numCol="1" anchor="ctr" anchorCtr="1"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kumimoji="0" lang="en-US" sz="10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ACC8E4"/>
        </a:solidFill>
        <a:ln w="9525" cap="flat" cmpd="sng" algn="ctr">
          <a:noFill/>
          <a:prstDash val="solid"/>
          <a:round/>
          <a:headEnd type="none" w="med" len="med"/>
          <a:tailEnd type="none" w="med" len="med"/>
        </a:ln>
        <a:effectLst>
          <a:outerShdw dist="81320" dir="3080412" algn="ctr" rotWithShape="0">
            <a:schemeClr val="bg1">
              <a:alpha val="50000"/>
            </a:schemeClr>
          </a:outerShdw>
        </a:effectLst>
      </a:spPr>
      <a:bodyPr vert="horz" wrap="square" lIns="162000" tIns="45720" rIns="162000" bIns="45720" numCol="1" anchor="ctr" anchorCtr="1"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defRPr kumimoji="0" lang="en-US" sz="10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Cuadrant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Cuadrant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uadrant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Cuadrant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uadrant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Cuadrant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Cuadrant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Cuadrant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Cuadrante 10">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0000"/>
        </a:hlink>
        <a:folHlink>
          <a:srgbClr val="6600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20903</TotalTime>
  <Words>2510</Words>
  <Application>Microsoft Office PowerPoint</Application>
  <PresentationFormat>On-screen Show (4:3)</PresentationFormat>
  <Paragraphs>272</Paragraphs>
  <Slides>26</Slides>
  <Notes>2</Notes>
  <HiddenSlides>5</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Times New Roman</vt:lpstr>
      <vt:lpstr>Wingdings</vt:lpstr>
      <vt:lpstr>Arial</vt:lpstr>
      <vt:lpstr>Arial Black</vt:lpstr>
      <vt:lpstr>Tahoma</vt:lpstr>
      <vt:lpstr>Cuadrante</vt:lpstr>
      <vt:lpstr>Gráfico de Microsoft Excel</vt:lpstr>
      <vt:lpstr>¿Pueden las estrategias nacionales mejorar el impacto de los programas de reducción de la pobreza?  El caso de Nicaragua. </vt:lpstr>
      <vt:lpstr>Slide 2</vt:lpstr>
      <vt:lpstr>Gráfico 1  Evolución de la Pobreza Extrema  Nicaragua 1993 - 2001</vt:lpstr>
      <vt:lpstr>Gráfico 2a  Nicaragua  Crecimiento real de PIB, global y per cápita</vt:lpstr>
      <vt:lpstr>Gráfico 3a Nicaragua: Proporción de la Inversión Pública vs Brecha de Pobreza Extrema Nacional </vt:lpstr>
      <vt:lpstr>  Gráfico 3b  Nicaragua : Proporción de los recursos asignados a la Educación Primaria y Preescolar ’98 vs vs Brecha de Pobreza Extrema Nacional</vt:lpstr>
      <vt:lpstr>I. La Estrategia Reforzada de Crecimiento Económico y Reducción de la Pobreza (ERCERP).</vt:lpstr>
      <vt:lpstr>I. La Estrategia Reforzada de Crecimiento Económico y Reducción de la Pobreza (ERCERP).</vt:lpstr>
      <vt:lpstr>I. La Estrategia Reforzada de Crecimiento Económico y Reducción de la Pobreza (ERCERP).</vt:lpstr>
      <vt:lpstr>Desempeño y Evolución de la Pobreza Extrema Rural  (93-01)</vt:lpstr>
      <vt:lpstr>Desempeño y Evolución de la Pobreza Extrema Rural en Nicaragua (93-01)</vt:lpstr>
      <vt:lpstr>III. Conslusión 93-01, expectativas y retos operativos</vt:lpstr>
      <vt:lpstr>III. Conslusión 93-01, expectativas y retos operativos</vt:lpstr>
      <vt:lpstr>III. Conslusión 93-01, expectativas y retos operativos</vt:lpstr>
      <vt:lpstr>III. Conslusión 93-01, expectativas y retos operativos</vt:lpstr>
      <vt:lpstr>IV. Medidas que podrían ser costo-efectivo en el corto y mediano plazo. Las metas ERCERP-MDSM son alcanzables en el plazo establecido, SI optimizamos lo que tenemos!!!</vt:lpstr>
      <vt:lpstr>IV. Medidas que podrían ser costo-efectivo en el corto y mediano plazo. ..........., SI optimizamos lo que tenemos!!!  </vt:lpstr>
      <vt:lpstr>IV. Medidas que podrían ser costo-efectivo en el corto y mediano plazo. ..........., SI optimizamos lo que tenemos!!!  </vt:lpstr>
      <vt:lpstr>IV. Medidas que podrían ser costo-efectivo en el corto y mediano plazo. ..........., SI optimizamos lo que tenemos!!!  </vt:lpstr>
      <vt:lpstr>IV. Medidas que podrían ser costo-efectivo en el corto y mediano plazo. ..........., SI optimizamos lo que tenemos!!!  </vt:lpstr>
      <vt:lpstr>REFLEXIÓN </vt:lpstr>
      <vt:lpstr>Anexo 3a Desarrollo de Capital Humano: Pobres Extremos rurales (PER) y pobres rurales (PR) </vt:lpstr>
      <vt:lpstr>Anexo 3b  Desarrollo de Capital Humano: Pobres Extremos rurales (PER) y pobres rurales (PR) </vt:lpstr>
      <vt:lpstr>Anexo 3c Desarrollo de Capital Humano: Pobres Extremos rurales (PER) y pobres rurales (PR) </vt:lpstr>
      <vt:lpstr>Anexo 3d Programas de infraestructura Pobres Extremos rurales (PER) y pobres rurales (PR)</vt:lpstr>
      <vt:lpstr>  Nicaragua  Proporción de Inversión Pública Nacional y FISE  vs Brecha de Pobreza Extrema Nacional</vt:lpstr>
    </vt:vector>
  </TitlesOfParts>
  <Company>FISE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Gestión 2002</dc:title>
  <dc:creator>IVelez</dc:creator>
  <cp:lastModifiedBy>anarod</cp:lastModifiedBy>
  <cp:revision>844</cp:revision>
  <cp:lastPrinted>1601-01-01T00:00:00Z</cp:lastPrinted>
  <dcterms:created xsi:type="dcterms:W3CDTF">2002-12-07T18:22:34Z</dcterms:created>
  <dcterms:modified xsi:type="dcterms:W3CDTF">2010-07-12T02:17:56Z</dcterms:modified>
</cp:coreProperties>
</file>