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71" r:id="rId4"/>
    <p:sldId id="272" r:id="rId5"/>
    <p:sldId id="267" r:id="rId6"/>
    <p:sldId id="270" r:id="rId7"/>
    <p:sldId id="268" r:id="rId8"/>
    <p:sldId id="273" r:id="rId9"/>
    <p:sldId id="269" r:id="rId10"/>
    <p:sldId id="266" r:id="rId11"/>
    <p:sldId id="259" r:id="rId12"/>
    <p:sldId id="260" r:id="rId13"/>
    <p:sldId id="262" r:id="rId14"/>
    <p:sldId id="261" r:id="rId15"/>
    <p:sldId id="265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F97"/>
    <a:srgbClr val="FFFFFF"/>
    <a:srgbClr val="CCFF99"/>
    <a:srgbClr val="CCFF66"/>
    <a:srgbClr val="99FF33"/>
    <a:srgbClr val="3333FF"/>
    <a:srgbClr val="F8FEBE"/>
    <a:srgbClr val="E9FF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476D0E8-ECDC-45D5-857E-39EC388C412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01070D5-ABE4-445D-8DF9-CF4D31DA0C1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B6227-BC24-4014-8524-276CCD7C8FB6}" type="slidenum">
              <a:rPr lang="es-ES"/>
              <a:pPr/>
              <a:t>1</a:t>
            </a:fld>
            <a:endParaRPr lang="es-E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6FFC1-E4B6-4C67-8F6E-738EB802EE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2FF06-3161-48C7-8F1E-165FAC57B0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52D26-4F0B-406D-9198-C815DFDFFBC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0697F-DD2B-46E9-8055-376021114E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5E09C-E7A5-487A-B773-C30DC67496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809A4-9020-4E99-B0A0-E5C07EA6E14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EBA7-1B84-4BD5-93E0-CFAF952C08D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0DA2E-49C6-457C-8AB9-A8E5D0F58F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91CA-B71B-4290-A1D2-90DA698408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484C6-1ABB-4104-8E6F-DA1C884CEE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FCAD-8BF5-4E94-ACB7-3F658115B8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85D93F-C0DC-4840-BC0F-73FEF2D4A5F7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244464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b="1"/>
              <a:t>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1066800"/>
            <a:ext cx="838200" cy="5791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9" name="Picture 9" descr="logo_interne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1600200" cy="609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9906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7772400" cy="1143000"/>
          </a:xfrm>
        </p:spPr>
        <p:txBody>
          <a:bodyPr/>
          <a:lstStyle/>
          <a:p>
            <a:r>
              <a:rPr lang="es-ES" sz="3600">
                <a:solidFill>
                  <a:srgbClr val="800000"/>
                </a:solidFill>
                <a:latin typeface="Arial" pitchFamily="34" charset="0"/>
              </a:rPr>
              <a:t>Portal Tributario MIPYME</a:t>
            </a:r>
            <a:r>
              <a:rPr lang="es-ES" sz="3600">
                <a:latin typeface="Arial" pitchFamily="34" charset="0"/>
              </a:rPr>
              <a:t/>
            </a:r>
            <a:br>
              <a:rPr lang="es-ES" sz="3600">
                <a:latin typeface="Arial" pitchFamily="34" charset="0"/>
              </a:rPr>
            </a:br>
            <a:endParaRPr lang="es-ES" sz="4000"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600200"/>
          </a:xfrm>
        </p:spPr>
        <p:txBody>
          <a:bodyPr/>
          <a:lstStyle/>
          <a:p>
            <a:r>
              <a:rPr lang="es-CL" sz="2000" b="1">
                <a:solidFill>
                  <a:srgbClr val="003366"/>
                </a:solidFill>
                <a:latin typeface="Arial" pitchFamily="34" charset="0"/>
              </a:rPr>
              <a:t>Servicio de Impuestos Internos</a:t>
            </a:r>
          </a:p>
          <a:p>
            <a:r>
              <a:rPr lang="es-CL" sz="1800">
                <a:solidFill>
                  <a:srgbClr val="003366"/>
                </a:solidFill>
                <a:latin typeface="Arial" pitchFamily="34" charset="0"/>
              </a:rPr>
              <a:t>Subdirección de Fiscalización</a:t>
            </a:r>
          </a:p>
          <a:p>
            <a:endParaRPr lang="es-CL" sz="1800">
              <a:solidFill>
                <a:srgbClr val="003366"/>
              </a:solidFill>
              <a:latin typeface="Arial" pitchFamily="34" charset="0"/>
            </a:endParaRPr>
          </a:p>
          <a:p>
            <a:r>
              <a:rPr lang="es-CL" sz="2000">
                <a:latin typeface="Arial" pitchFamily="34" charset="0"/>
              </a:rPr>
              <a:t>Octubre 2006</a:t>
            </a:r>
            <a:endParaRPr lang="es-ES" sz="2000">
              <a:latin typeface="Arial" pitchFamily="34" charset="0"/>
            </a:endParaRPr>
          </a:p>
        </p:txBody>
      </p:sp>
      <p:pic>
        <p:nvPicPr>
          <p:cNvPr id="6150" name="Picture 6" descr="Encab_Gob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2657475" cy="514350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1736725"/>
            <a:ext cx="7620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Ctr="1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_tradnl" sz="2000">
                <a:latin typeface="Arial" pitchFamily="34" charset="0"/>
              </a:rPr>
              <a:t>¿Están los gobiernos promoviendo el uso de TIC en las PYME?</a:t>
            </a:r>
            <a:r>
              <a:rPr lang="es-ES" sz="20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0E23-01AE-4263-9174-25F5183D3945}" type="slidenum">
              <a:rPr lang="es-ES"/>
              <a:pPr/>
              <a:t>10</a:t>
            </a:fld>
            <a:endParaRPr lang="es-ES"/>
          </a:p>
        </p:txBody>
      </p:sp>
      <p:grpSp>
        <p:nvGrpSpPr>
          <p:cNvPr id="20496" name="Group 1040"/>
          <p:cNvGrpSpPr>
            <a:grpSpLocks/>
          </p:cNvGrpSpPr>
          <p:nvPr/>
        </p:nvGrpSpPr>
        <p:grpSpPr bwMode="auto">
          <a:xfrm>
            <a:off x="2209800" y="1219200"/>
            <a:ext cx="6705600" cy="5029200"/>
            <a:chOff x="1440" y="576"/>
            <a:chExt cx="4224" cy="3168"/>
          </a:xfrm>
        </p:grpSpPr>
        <p:pic>
          <p:nvPicPr>
            <p:cNvPr id="20494" name="Picture 1038" descr="Porta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0" y="576"/>
              <a:ext cx="4224" cy="3168"/>
            </a:xfrm>
            <a:prstGeom prst="rect">
              <a:avLst/>
            </a:prstGeom>
            <a:noFill/>
          </p:spPr>
        </p:pic>
        <p:sp>
          <p:nvSpPr>
            <p:cNvPr id="20495" name="Rectangle 1039"/>
            <p:cNvSpPr>
              <a:spLocks noChangeArrowheads="1"/>
            </p:cNvSpPr>
            <p:nvPr/>
          </p:nvSpPr>
          <p:spPr bwMode="auto">
            <a:xfrm>
              <a:off x="1488" y="1440"/>
              <a:ext cx="3936" cy="196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2" name="Rectangle 1026"/>
          <p:cNvSpPr>
            <a:spLocks noChangeArrowheads="1"/>
          </p:cNvSpPr>
          <p:nvPr/>
        </p:nvSpPr>
        <p:spPr bwMode="auto">
          <a:xfrm>
            <a:off x="2209800" y="1219200"/>
            <a:ext cx="6705600" cy="5029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83" name="Picture 1027" descr="BD0550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182938"/>
            <a:ext cx="1447800" cy="1127125"/>
          </a:xfrm>
          <a:prstGeom prst="rect">
            <a:avLst/>
          </a:prstGeom>
          <a:noFill/>
        </p:spPr>
      </p:pic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685800" y="437356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000">
                <a:latin typeface="Arial" pitchFamily="34" charset="0"/>
              </a:rPr>
              <a:t>Usuarios</a:t>
            </a:r>
            <a:endParaRPr lang="es-ES" sz="1000">
              <a:latin typeface="Arial" pitchFamily="34" charset="0"/>
            </a:endParaRPr>
          </a:p>
        </p:txBody>
      </p:sp>
      <p:sp>
        <p:nvSpPr>
          <p:cNvPr id="20485" name="AutoShape 1029"/>
          <p:cNvSpPr>
            <a:spLocks noChangeArrowheads="1"/>
          </p:cNvSpPr>
          <p:nvPr/>
        </p:nvSpPr>
        <p:spPr bwMode="auto">
          <a:xfrm>
            <a:off x="1676400" y="3611563"/>
            <a:ext cx="457200" cy="6096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1030"/>
          <p:cNvSpPr txBox="1">
            <a:spLocks noChangeArrowheads="1"/>
          </p:cNvSpPr>
          <p:nvPr/>
        </p:nvSpPr>
        <p:spPr bwMode="auto">
          <a:xfrm>
            <a:off x="1981200" y="3048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>
                <a:solidFill>
                  <a:schemeClr val="tx2"/>
                </a:solidFill>
                <a:latin typeface="Arial" pitchFamily="34" charset="0"/>
              </a:rPr>
              <a:t>Esquema General Portal MIPYME</a:t>
            </a:r>
            <a:endParaRPr lang="es-ES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493" name="Text Box 1037"/>
          <p:cNvSpPr txBox="1">
            <a:spLocks noChangeArrowheads="1"/>
          </p:cNvSpPr>
          <p:nvPr/>
        </p:nvSpPr>
        <p:spPr bwMode="auto">
          <a:xfrm>
            <a:off x="1676400" y="6248400"/>
            <a:ext cx="198120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Ctr="1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CL" sz="1200">
                <a:latin typeface="Arial" pitchFamily="34" charset="0"/>
              </a:rPr>
              <a:t>(*)  : En construcción. </a:t>
            </a:r>
          </a:p>
          <a:p>
            <a:pPr>
              <a:spcBef>
                <a:spcPct val="50000"/>
              </a:spcBef>
            </a:pPr>
            <a:r>
              <a:rPr lang="es-CL" sz="1200">
                <a:latin typeface="Arial" pitchFamily="34" charset="0"/>
              </a:rPr>
              <a:t>(**) : En diseño.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20487" name="Rectangle 1031"/>
          <p:cNvSpPr>
            <a:spLocks noChangeArrowheads="1"/>
          </p:cNvSpPr>
          <p:nvPr/>
        </p:nvSpPr>
        <p:spPr bwMode="auto">
          <a:xfrm>
            <a:off x="2438400" y="2743200"/>
            <a:ext cx="1828800" cy="1143000"/>
          </a:xfrm>
          <a:prstGeom prst="rect">
            <a:avLst/>
          </a:prstGeom>
          <a:solidFill>
            <a:srgbClr val="66FF66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Información Especializada </a:t>
            </a:r>
          </a:p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para la MIPYME: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Noticias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Sitios y Organismos de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interés</a:t>
            </a:r>
            <a:endParaRPr lang="es-ES" sz="1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488" name="Rectangle 1032"/>
          <p:cNvSpPr>
            <a:spLocks noChangeArrowheads="1"/>
          </p:cNvSpPr>
          <p:nvPr/>
        </p:nvSpPr>
        <p:spPr bwMode="auto">
          <a:xfrm>
            <a:off x="4572000" y="2743200"/>
            <a:ext cx="1828800" cy="1143000"/>
          </a:xfrm>
          <a:prstGeom prst="rect">
            <a:avLst/>
          </a:prstGeom>
          <a:solidFill>
            <a:srgbClr val="66FF66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Oficina Virtual: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Inicio de una MIPYME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Timbraje de Documentos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Declaraciones de Impuestos</a:t>
            </a:r>
            <a:endParaRPr lang="es-ES" sz="100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Declaraciones Juradas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 Cartola Tributaria</a:t>
            </a:r>
          </a:p>
          <a:p>
            <a:pPr algn="just"/>
            <a:endParaRPr lang="es-ES" sz="1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489" name="Rectangle 1033"/>
          <p:cNvSpPr>
            <a:spLocks noChangeArrowheads="1"/>
          </p:cNvSpPr>
          <p:nvPr/>
        </p:nvSpPr>
        <p:spPr bwMode="auto">
          <a:xfrm>
            <a:off x="6648450" y="2743200"/>
            <a:ext cx="1828800" cy="1143000"/>
          </a:xfrm>
          <a:prstGeom prst="rect">
            <a:avLst/>
          </a:prstGeom>
          <a:solidFill>
            <a:srgbClr val="66FF66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Asistencia al Empresario: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Preguntas Frecuentes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Formularios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Diccionario Tributario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Contable</a:t>
            </a:r>
            <a:endParaRPr lang="es-ES" sz="1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490" name="Rectangle 1034"/>
          <p:cNvSpPr>
            <a:spLocks noChangeArrowheads="1"/>
          </p:cNvSpPr>
          <p:nvPr/>
        </p:nvSpPr>
        <p:spPr bwMode="auto">
          <a:xfrm>
            <a:off x="6648450" y="4098925"/>
            <a:ext cx="1828800" cy="1143000"/>
          </a:xfrm>
          <a:prstGeom prst="rect">
            <a:avLst/>
          </a:prstGeom>
          <a:solidFill>
            <a:srgbClr val="F8FEBE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F8FEBE"/>
            </a:extrusionClr>
          </a:sp3d>
        </p:spPr>
        <p:txBody>
          <a:bodyPr wrap="none" anchor="ctr">
            <a:flatTx/>
          </a:bodyPr>
          <a:lstStyle/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Sistema Contabilidad </a:t>
            </a:r>
          </a:p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Completa MIPYME**.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Ingreso de Transacciones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 Manejo de Cuentas Contables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Generación de Libros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Contables, Balances, Estados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de Resultados e Indicadores,</a:t>
            </a:r>
          </a:p>
        </p:txBody>
      </p:sp>
      <p:sp>
        <p:nvSpPr>
          <p:cNvPr id="20491" name="Rectangle 1035"/>
          <p:cNvSpPr>
            <a:spLocks noChangeArrowheads="1"/>
          </p:cNvSpPr>
          <p:nvPr/>
        </p:nvSpPr>
        <p:spPr bwMode="auto">
          <a:xfrm>
            <a:off x="2438400" y="4100513"/>
            <a:ext cx="1828800" cy="1143000"/>
          </a:xfrm>
          <a:prstGeom prst="rect">
            <a:avLst/>
          </a:prstGeom>
          <a:solidFill>
            <a:srgbClr val="66FF66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Factura Electrónica: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Emisión y Recepción de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Documentos Tributarios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Electrónicos (DTE)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Administración y generación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Automática de Libro de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Compras y Ventas</a:t>
            </a:r>
          </a:p>
        </p:txBody>
      </p: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4572000" y="4100513"/>
            <a:ext cx="1828800" cy="1143000"/>
          </a:xfrm>
          <a:prstGeom prst="rect">
            <a:avLst/>
          </a:prstGeom>
          <a:solidFill>
            <a:srgbClr val="CCFF66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Sistema Contabilidad </a:t>
            </a:r>
          </a:p>
          <a:p>
            <a:pPr algn="just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Simplificada*: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- Ingreso de Transacciones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Generación de Libro de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Ingresos y Egresos</a:t>
            </a:r>
          </a:p>
          <a:p>
            <a:pPr algn="just">
              <a:buFontTx/>
              <a:buChar char="-"/>
            </a:pPr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Generación Resultado del </a:t>
            </a:r>
          </a:p>
          <a:p>
            <a:pPr algn="just"/>
            <a:r>
              <a:rPr lang="es-CL" sz="1000">
                <a:solidFill>
                  <a:schemeClr val="tx2"/>
                </a:solidFill>
                <a:latin typeface="Arial" pitchFamily="34" charset="0"/>
              </a:rPr>
              <a:t>Ejercicio e Indicadores </a:t>
            </a:r>
          </a:p>
        </p:txBody>
      </p:sp>
      <p:sp>
        <p:nvSpPr>
          <p:cNvPr id="20497" name="Rectangle 1041"/>
          <p:cNvSpPr>
            <a:spLocks noChangeArrowheads="1"/>
          </p:cNvSpPr>
          <p:nvPr/>
        </p:nvSpPr>
        <p:spPr bwMode="auto">
          <a:xfrm>
            <a:off x="4495800" y="5380038"/>
            <a:ext cx="3962400" cy="228600"/>
          </a:xfrm>
          <a:prstGeom prst="rect">
            <a:avLst/>
          </a:prstGeom>
          <a:solidFill>
            <a:srgbClr val="F8FEBE"/>
          </a:soli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F8FEBE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CL" sz="1000" b="1">
                <a:solidFill>
                  <a:schemeClr val="tx2"/>
                </a:solidFill>
                <a:latin typeface="Arial" pitchFamily="34" charset="0"/>
              </a:rPr>
              <a:t>Funcionalidad de Declaración Automática y Pago de Impuestos**</a:t>
            </a:r>
            <a:endParaRPr lang="es-ES" sz="10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498" name="Rectangle 1042"/>
          <p:cNvSpPr>
            <a:spLocks noChangeArrowheads="1"/>
          </p:cNvSpPr>
          <p:nvPr/>
        </p:nvSpPr>
        <p:spPr bwMode="auto">
          <a:xfrm>
            <a:off x="5084763" y="6096000"/>
            <a:ext cx="723900" cy="96838"/>
          </a:xfrm>
          <a:prstGeom prst="rect">
            <a:avLst/>
          </a:prstGeom>
          <a:solidFill>
            <a:srgbClr val="3366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586C-56D9-4C38-AB3E-07FA97530B3E}" type="slidenum">
              <a:rPr lang="es-ES"/>
              <a:pPr/>
              <a:t>11</a:t>
            </a:fld>
            <a:endParaRPr lang="es-E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95400" y="166688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b="1">
                <a:solidFill>
                  <a:schemeClr val="tx2"/>
                </a:solidFill>
                <a:latin typeface="Arial" pitchFamily="34" charset="0"/>
              </a:rPr>
              <a:t>Módulos Contabilidad Simplificada MIPYME</a:t>
            </a:r>
            <a:endParaRPr lang="es-ES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63600" y="2817813"/>
            <a:ext cx="2438400" cy="4040187"/>
          </a:xfrm>
          <a:prstGeom prst="rect">
            <a:avLst/>
          </a:prstGeom>
          <a:solidFill>
            <a:srgbClr val="EB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378200" y="2817813"/>
            <a:ext cx="2273300" cy="4037012"/>
          </a:xfrm>
          <a:prstGeom prst="rect">
            <a:avLst/>
          </a:prstGeom>
          <a:solidFill>
            <a:srgbClr val="EB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454400" y="2898775"/>
            <a:ext cx="2125663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>
                <a:latin typeface="Arial" pitchFamily="34" charset="0"/>
              </a:rPr>
              <a:t>Módulo</a:t>
            </a:r>
          </a:p>
          <a:p>
            <a:pPr algn="ctr"/>
            <a:r>
              <a:rPr lang="es-ES" sz="1400">
                <a:latin typeface="Arial" pitchFamily="34" charset="0"/>
              </a:rPr>
              <a:t>Detalle Contabilidad</a:t>
            </a:r>
          </a:p>
          <a:p>
            <a:pPr algn="ctr"/>
            <a:r>
              <a:rPr lang="es-ES" sz="1400">
                <a:latin typeface="Arial" pitchFamily="34" charset="0"/>
              </a:rPr>
              <a:t>Simplificada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911225" y="3651250"/>
            <a:ext cx="2343150" cy="3128963"/>
          </a:xfrm>
          <a:prstGeom prst="rect">
            <a:avLst/>
          </a:prstGeom>
          <a:gradFill rotWithShape="0">
            <a:gsLst>
              <a:gs pos="0">
                <a:srgbClr val="EBFF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es-CL" sz="1400">
                <a:latin typeface="Arial" pitchFamily="34" charset="0"/>
              </a:rPr>
              <a:t>Tipo de Transacción:</a:t>
            </a:r>
          </a:p>
          <a:p>
            <a:pPr algn="just"/>
            <a:r>
              <a:rPr lang="es-CL" sz="1200" b="1">
                <a:latin typeface="Arial" pitchFamily="34" charset="0"/>
              </a:rPr>
              <a:t>- Ingresos:</a:t>
            </a:r>
          </a:p>
          <a:p>
            <a:pPr algn="just"/>
            <a:r>
              <a:rPr lang="es-CL" sz="900">
                <a:latin typeface="Arial" pitchFamily="34" charset="0"/>
              </a:rPr>
              <a:t>Venta de Bien Raíz, Venta de otro tipo de</a:t>
            </a:r>
          </a:p>
          <a:p>
            <a:pPr algn="just"/>
            <a:r>
              <a:rPr lang="es-CL" sz="900">
                <a:latin typeface="Arial" pitchFamily="34" charset="0"/>
              </a:rPr>
              <a:t>Activo Fijo afecto a IVA, Venta de otro tipo </a:t>
            </a:r>
          </a:p>
          <a:p>
            <a:pPr algn="just"/>
            <a:r>
              <a:rPr lang="es-CL" sz="900">
                <a:latin typeface="Arial" pitchFamily="34" charset="0"/>
              </a:rPr>
              <a:t>de Activo Fijo no afecto o exento de IVA, </a:t>
            </a:r>
          </a:p>
          <a:p>
            <a:pPr algn="just"/>
            <a:r>
              <a:rPr lang="es-CL" sz="900">
                <a:latin typeface="Arial" pitchFamily="34" charset="0"/>
              </a:rPr>
              <a:t>Venta de otro tipo de bien o servicios </a:t>
            </a:r>
          </a:p>
          <a:p>
            <a:pPr algn="just"/>
            <a:r>
              <a:rPr lang="es-CL" sz="900">
                <a:latin typeface="Arial" pitchFamily="34" charset="0"/>
              </a:rPr>
              <a:t>gravado con IVA, Venta de otro tipo de </a:t>
            </a:r>
          </a:p>
          <a:p>
            <a:pPr algn="just"/>
            <a:r>
              <a:rPr lang="es-CL" sz="900">
                <a:latin typeface="Arial" pitchFamily="34" charset="0"/>
              </a:rPr>
              <a:t>Bien o servicio no afecto o exento de IVA,</a:t>
            </a:r>
          </a:p>
          <a:p>
            <a:pPr algn="just"/>
            <a:r>
              <a:rPr lang="es-CL" sz="900">
                <a:latin typeface="Arial" pitchFamily="34" charset="0"/>
              </a:rPr>
              <a:t>Exportación de bienes y  Servicios y Otros</a:t>
            </a:r>
          </a:p>
          <a:p>
            <a:pPr algn="just"/>
            <a:r>
              <a:rPr lang="es-CL" sz="900">
                <a:latin typeface="Arial" pitchFamily="34" charset="0"/>
              </a:rPr>
              <a:t> Ingresos.</a:t>
            </a:r>
            <a:endParaRPr lang="es-CL" sz="100">
              <a:latin typeface="Arial" pitchFamily="34" charset="0"/>
            </a:endParaRPr>
          </a:p>
          <a:p>
            <a:pPr algn="just">
              <a:buFontTx/>
              <a:buChar char="-"/>
            </a:pPr>
            <a:r>
              <a:rPr lang="es-CL" sz="1200" b="1">
                <a:latin typeface="Arial" pitchFamily="34" charset="0"/>
              </a:rPr>
              <a:t>Egresos:</a:t>
            </a:r>
          </a:p>
          <a:p>
            <a:pPr algn="just"/>
            <a:r>
              <a:rPr lang="es-CL" sz="900">
                <a:latin typeface="Arial" pitchFamily="34" charset="0"/>
              </a:rPr>
              <a:t>Compra de Bien Raíz,Otro tipo de Activo </a:t>
            </a:r>
          </a:p>
          <a:p>
            <a:pPr algn="just"/>
            <a:r>
              <a:rPr lang="es-CL" sz="900">
                <a:latin typeface="Arial" pitchFamily="34" charset="0"/>
              </a:rPr>
              <a:t>Fijo afecto a IVA, Otro tipo de Activo Fijo no </a:t>
            </a:r>
          </a:p>
          <a:p>
            <a:pPr algn="just"/>
            <a:r>
              <a:rPr lang="es-CL" sz="900">
                <a:latin typeface="Arial" pitchFamily="34" charset="0"/>
              </a:rPr>
              <a:t>afecto o exento IVA,Otro tipo de bien o </a:t>
            </a:r>
          </a:p>
          <a:p>
            <a:pPr algn="just"/>
            <a:r>
              <a:rPr lang="es-CL" sz="900">
                <a:latin typeface="Arial" pitchFamily="34" charset="0"/>
              </a:rPr>
              <a:t>servicio gravado con IVA, Otro tipo de bien </a:t>
            </a:r>
          </a:p>
          <a:p>
            <a:pPr algn="just"/>
            <a:r>
              <a:rPr lang="es-CL" sz="900">
                <a:latin typeface="Arial" pitchFamily="34" charset="0"/>
              </a:rPr>
              <a:t>o servicio no afecto o exento de IVA,</a:t>
            </a:r>
          </a:p>
          <a:p>
            <a:pPr algn="just"/>
            <a:r>
              <a:rPr lang="es-CL" sz="900">
                <a:latin typeface="Arial" pitchFamily="34" charset="0"/>
              </a:rPr>
              <a:t>Pago de arriendos, Intereses, </a:t>
            </a:r>
          </a:p>
          <a:p>
            <a:pPr algn="just"/>
            <a:r>
              <a:rPr lang="es-CL" sz="900">
                <a:latin typeface="Arial" pitchFamily="34" charset="0"/>
              </a:rPr>
              <a:t>Remuneraciones, Honorarios, Egreso </a:t>
            </a:r>
          </a:p>
          <a:p>
            <a:pPr algn="just"/>
            <a:r>
              <a:rPr lang="es-CL" sz="900">
                <a:latin typeface="Arial" pitchFamily="34" charset="0"/>
              </a:rPr>
              <a:t>por ajuste 1er. ejercicio, Pérdidas </a:t>
            </a:r>
          </a:p>
          <a:p>
            <a:pPr algn="just"/>
            <a:r>
              <a:rPr lang="es-CL" sz="900">
                <a:latin typeface="Arial" pitchFamily="34" charset="0"/>
              </a:rPr>
              <a:t>tributarias acumuladas régimen Anterior</a:t>
            </a:r>
          </a:p>
          <a:p>
            <a:pPr algn="just"/>
            <a:r>
              <a:rPr lang="es-CL" sz="900">
                <a:latin typeface="Arial" pitchFamily="34" charset="0"/>
              </a:rPr>
              <a:t> y Otros egresos.</a:t>
            </a:r>
            <a:endParaRPr lang="es-CL" sz="100">
              <a:latin typeface="Arial" pitchFamily="34" charset="0"/>
            </a:endParaRPr>
          </a:p>
          <a:p>
            <a:pPr algn="just"/>
            <a:endParaRPr lang="es-CL" sz="100">
              <a:latin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463925" y="3651250"/>
            <a:ext cx="2116138" cy="3097213"/>
          </a:xfrm>
          <a:prstGeom prst="rect">
            <a:avLst/>
          </a:prstGeom>
          <a:gradFill rotWithShape="0">
            <a:gsLst>
              <a:gs pos="0">
                <a:srgbClr val="EBFF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buFontTx/>
              <a:buChar char="•"/>
            </a:pPr>
            <a:endParaRPr lang="es-CL" sz="1400"/>
          </a:p>
          <a:p>
            <a:pPr algn="just">
              <a:buFontTx/>
              <a:buChar char="•"/>
            </a:pPr>
            <a:endParaRPr lang="es-CL" sz="1400">
              <a:latin typeface="Arial" pitchFamily="34" charset="0"/>
            </a:endParaRPr>
          </a:p>
          <a:p>
            <a:pPr algn="just">
              <a:buFontTx/>
              <a:buChar char="•"/>
            </a:pPr>
            <a:r>
              <a:rPr lang="es-CL" sz="1200">
                <a:latin typeface="Arial" pitchFamily="34" charset="0"/>
              </a:rPr>
              <a:t> Libro de Egresos</a:t>
            </a:r>
          </a:p>
          <a:p>
            <a:pPr algn="just">
              <a:buFontTx/>
              <a:buChar char="•"/>
            </a:pPr>
            <a:r>
              <a:rPr lang="es-CL" sz="1200">
                <a:latin typeface="Arial" pitchFamily="34" charset="0"/>
              </a:rPr>
              <a:t> Libro de Ingresos</a:t>
            </a:r>
          </a:p>
          <a:p>
            <a:pPr algn="just">
              <a:buFontTx/>
              <a:buChar char="•"/>
            </a:pPr>
            <a:r>
              <a:rPr lang="es-CL" sz="1200">
                <a:latin typeface="Arial" pitchFamily="34" charset="0"/>
              </a:rPr>
              <a:t> Planilla  de </a:t>
            </a:r>
          </a:p>
          <a:p>
            <a:pPr algn="just"/>
            <a:r>
              <a:rPr lang="es-CL" sz="1200">
                <a:latin typeface="Arial" pitchFamily="34" charset="0"/>
              </a:rPr>
              <a:t>Remuneraciones</a:t>
            </a:r>
          </a:p>
          <a:p>
            <a:pPr algn="just">
              <a:buFontTx/>
              <a:buChar char="•"/>
            </a:pPr>
            <a:r>
              <a:rPr lang="es-CL" sz="1200">
                <a:latin typeface="Arial" pitchFamily="34" charset="0"/>
              </a:rPr>
              <a:t> Generar Resultado del</a:t>
            </a:r>
          </a:p>
          <a:p>
            <a:pPr algn="just"/>
            <a:r>
              <a:rPr lang="es-CL" sz="1200">
                <a:latin typeface="Arial" pitchFamily="34" charset="0"/>
              </a:rPr>
              <a:t>Ejercicio</a:t>
            </a:r>
          </a:p>
          <a:p>
            <a:pPr algn="just"/>
            <a:endParaRPr lang="es-CL" sz="1200">
              <a:latin typeface="Arial" pitchFamily="34" charset="0"/>
            </a:endParaRPr>
          </a:p>
          <a:p>
            <a:pPr algn="just">
              <a:buFontTx/>
              <a:buChar char="•"/>
            </a:pPr>
            <a:endParaRPr lang="es-CL" sz="1400">
              <a:latin typeface="Arial" pitchFamily="34" charset="0"/>
            </a:endParaRPr>
          </a:p>
          <a:p>
            <a:pPr algn="just"/>
            <a:r>
              <a:rPr lang="es-CL" sz="1400"/>
              <a:t>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244600" y="2898775"/>
            <a:ext cx="19050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>
                <a:latin typeface="Arial" pitchFamily="34" charset="0"/>
              </a:rPr>
              <a:t>Módulo Asignación</a:t>
            </a:r>
          </a:p>
          <a:p>
            <a:pPr algn="ctr"/>
            <a:r>
              <a:rPr lang="es-ES" sz="1400">
                <a:latin typeface="Arial" pitchFamily="34" charset="0"/>
              </a:rPr>
              <a:t>A Contabilidad </a:t>
            </a:r>
          </a:p>
          <a:p>
            <a:pPr algn="ctr"/>
            <a:r>
              <a:rPr lang="es-ES" sz="1400">
                <a:latin typeface="Arial" pitchFamily="34" charset="0"/>
              </a:rPr>
              <a:t>Simplificada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149600" y="2822575"/>
            <a:ext cx="3810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961063" y="1681163"/>
            <a:ext cx="1752600" cy="914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 b="1">
                <a:latin typeface="Arial" pitchFamily="34" charset="0"/>
              </a:rPr>
              <a:t>Portal MIPYME</a:t>
            </a:r>
          </a:p>
          <a:p>
            <a:pPr algn="ctr">
              <a:buFontTx/>
              <a:buChar char="-"/>
            </a:pPr>
            <a:r>
              <a:rPr lang="es-ES" sz="1400">
                <a:latin typeface="Arial" pitchFamily="34" charset="0"/>
              </a:rPr>
              <a:t> Factura Electrónica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140200" y="2070100"/>
            <a:ext cx="1800225" cy="220663"/>
          </a:xfrm>
          <a:prstGeom prst="leftRightArrow">
            <a:avLst>
              <a:gd name="adj1" fmla="val 50000"/>
              <a:gd name="adj2" fmla="val 163165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5400000">
            <a:off x="254000" y="2593975"/>
            <a:ext cx="1600200" cy="5334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87400" y="1757363"/>
            <a:ext cx="3352800" cy="79851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400" b="1">
                <a:latin typeface="Arial" pitchFamily="34" charset="0"/>
              </a:rPr>
              <a:t>Módulo Ingreso de Transacciones</a:t>
            </a:r>
            <a:endParaRPr lang="es-CL" sz="900" b="1"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s-CL" sz="1000">
                <a:latin typeface="Arial" pitchFamily="34" charset="0"/>
              </a:rPr>
              <a:t> Documentos Electrónicos: </a:t>
            </a:r>
            <a:r>
              <a:rPr lang="es-CL" sz="1000" b="1">
                <a:latin typeface="Arial" pitchFamily="34" charset="0"/>
              </a:rPr>
              <a:t>Factura Electrónica</a:t>
            </a:r>
          </a:p>
          <a:p>
            <a:pPr>
              <a:buFontTx/>
              <a:buChar char="-"/>
            </a:pPr>
            <a:r>
              <a:rPr lang="es-CL" sz="1000">
                <a:latin typeface="Arial" pitchFamily="34" charset="0"/>
              </a:rPr>
              <a:t> Ingreso y Egresos (Documentos Manuales y Otros)</a:t>
            </a:r>
            <a:endParaRPr lang="es-ES" sz="2000">
              <a:latin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808663" y="2816225"/>
            <a:ext cx="2219325" cy="4040188"/>
          </a:xfrm>
          <a:prstGeom prst="rect">
            <a:avLst/>
          </a:prstGeom>
          <a:solidFill>
            <a:srgbClr val="EB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940425" y="3651250"/>
            <a:ext cx="1944688" cy="3089275"/>
          </a:xfrm>
          <a:prstGeom prst="rect">
            <a:avLst/>
          </a:prstGeom>
          <a:gradFill rotWithShape="0">
            <a:gsLst>
              <a:gs pos="0">
                <a:srgbClr val="EBFF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es-CL" sz="1400"/>
              <a:t> </a:t>
            </a:r>
            <a:r>
              <a:rPr lang="es-CL" sz="1400">
                <a:latin typeface="Arial" pitchFamily="34" charset="0"/>
              </a:rPr>
              <a:t>Indicadores Básicos</a:t>
            </a:r>
          </a:p>
          <a:p>
            <a:pPr lvl="1">
              <a:buFontTx/>
              <a:buChar char="•"/>
            </a:pPr>
            <a:r>
              <a:rPr lang="es-CL" sz="1200">
                <a:latin typeface="Arial" pitchFamily="34" charset="0"/>
              </a:rPr>
              <a:t> Evolución</a:t>
            </a:r>
          </a:p>
          <a:p>
            <a:pPr lvl="1"/>
            <a:r>
              <a:rPr lang="es-CL" sz="1200">
                <a:latin typeface="Arial" pitchFamily="34" charset="0"/>
              </a:rPr>
              <a:t>del Resultado</a:t>
            </a:r>
          </a:p>
          <a:p>
            <a:pPr>
              <a:buFontTx/>
              <a:buChar char="•"/>
            </a:pPr>
            <a:endParaRPr lang="es-ES" sz="1400">
              <a:latin typeface="Arial" pitchFamily="34" charset="0"/>
            </a:endParaRPr>
          </a:p>
          <a:p>
            <a:pPr lvl="1"/>
            <a:endParaRPr lang="es-ES" sz="1400">
              <a:latin typeface="Arial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961063" y="2898775"/>
            <a:ext cx="192405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>
                <a:latin typeface="Arial" pitchFamily="34" charset="0"/>
              </a:rPr>
              <a:t>Módulo Estados de </a:t>
            </a:r>
          </a:p>
          <a:p>
            <a:pPr algn="ctr"/>
            <a:r>
              <a:rPr lang="es-ES" sz="1400">
                <a:latin typeface="Arial" pitchFamily="34" charset="0"/>
              </a:rPr>
              <a:t>Gestión (Reportes)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5580063" y="2824163"/>
            <a:ext cx="457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787400" y="842963"/>
            <a:ext cx="41910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400" b="1">
                <a:latin typeface="Arial" pitchFamily="34" charset="0"/>
              </a:rPr>
              <a:t>Módulo de Ingreso y Validación de Usuarios </a:t>
            </a:r>
          </a:p>
          <a:p>
            <a:r>
              <a:rPr lang="es-ES" sz="1000">
                <a:latin typeface="Arial" pitchFamily="34" charset="0"/>
              </a:rPr>
              <a:t>Las empresas postulan a llevar Contabilidad Simplificada a través</a:t>
            </a:r>
          </a:p>
          <a:p>
            <a:r>
              <a:rPr lang="es-ES" sz="1000">
                <a:latin typeface="Arial" pitchFamily="34" charset="0"/>
              </a:rPr>
              <a:t>del Sistema. 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930400" y="1528763"/>
            <a:ext cx="685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6646863" y="2595563"/>
            <a:ext cx="381000" cy="304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4CB8-C4ED-4EF8-8D01-7A73DC0765C1}" type="slidenum">
              <a:rPr lang="es-ES"/>
              <a:pPr/>
              <a:t>12</a:t>
            </a:fld>
            <a:endParaRPr lang="es-E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95738" y="6313488"/>
            <a:ext cx="1152525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867400" y="2259013"/>
            <a:ext cx="1828800" cy="1169987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200" b="1">
                <a:latin typeface="Arial" pitchFamily="34" charset="0"/>
              </a:rPr>
              <a:t>Diariamente:</a:t>
            </a:r>
          </a:p>
          <a:p>
            <a:pPr>
              <a:buFontTx/>
              <a:buChar char="-"/>
            </a:pPr>
            <a:r>
              <a:rPr lang="es-CL" sz="1200">
                <a:latin typeface="Arial" pitchFamily="34" charset="0"/>
              </a:rPr>
              <a:t> Documentos Electrónicos</a:t>
            </a:r>
          </a:p>
          <a:p>
            <a:pPr>
              <a:buFontTx/>
              <a:buChar char="-"/>
            </a:pPr>
            <a:r>
              <a:rPr lang="es-CL" sz="1200">
                <a:latin typeface="Arial" pitchFamily="34" charset="0"/>
              </a:rPr>
              <a:t> Ingresos y Egresos de </a:t>
            </a:r>
          </a:p>
          <a:p>
            <a:r>
              <a:rPr lang="es-CL" sz="1200">
                <a:latin typeface="Arial" pitchFamily="34" charset="0"/>
              </a:rPr>
              <a:t>Transacciones Manuales</a:t>
            </a:r>
          </a:p>
          <a:p>
            <a:r>
              <a:rPr lang="es-CL" sz="1200">
                <a:latin typeface="Arial" pitchFamily="34" charset="0"/>
              </a:rPr>
              <a:t>a la Contabilidad.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304800"/>
          </a:xfrm>
        </p:spPr>
        <p:txBody>
          <a:bodyPr/>
          <a:lstStyle/>
          <a:p>
            <a:r>
              <a:rPr lang="es-CL" sz="1800" b="1">
                <a:latin typeface="Arial" pitchFamily="34" charset="0"/>
              </a:rPr>
              <a:t>Sistema Contabilidad Simplificada - </a:t>
            </a:r>
            <a:r>
              <a:rPr lang="es-CL" sz="1400">
                <a:latin typeface="Arial" pitchFamily="34" charset="0"/>
              </a:rPr>
              <a:t>Flujo de Actividades Principales</a:t>
            </a:r>
            <a:endParaRPr lang="es-ES" sz="1400"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48200" y="609600"/>
            <a:ext cx="4419600" cy="609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00600" y="623888"/>
            <a:ext cx="1716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800">
                <a:latin typeface="Arial" pitchFamily="34" charset="0"/>
              </a:rPr>
              <a:t>OPERACIÓN EN REGIMEN </a:t>
            </a:r>
            <a:endParaRPr lang="es-ES" sz="800">
              <a:latin typeface="Arial" pitchFamily="34" charset="0"/>
            </a:endParaRPr>
          </a:p>
        </p:txBody>
      </p:sp>
      <p:sp>
        <p:nvSpPr>
          <p:cNvPr id="14343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800600" y="4343400"/>
            <a:ext cx="2362200" cy="990600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200">
                <a:latin typeface="Arial" pitchFamily="34" charset="0"/>
              </a:rPr>
              <a:t>Funcionalidad Cierre Mes.</a:t>
            </a:r>
          </a:p>
          <a:p>
            <a:r>
              <a:rPr lang="es-CL" sz="1200">
                <a:latin typeface="Arial" pitchFamily="34" charset="0"/>
              </a:rPr>
              <a:t>Generar: Libro de Egresos e</a:t>
            </a:r>
          </a:p>
          <a:p>
            <a:r>
              <a:rPr lang="es-CL" sz="1200">
                <a:latin typeface="Arial" pitchFamily="34" charset="0"/>
              </a:rPr>
              <a:t>Ingresos y Planilla de </a:t>
            </a:r>
          </a:p>
          <a:p>
            <a:r>
              <a:rPr lang="es-CL" sz="1200">
                <a:latin typeface="Arial" pitchFamily="34" charset="0"/>
              </a:rPr>
              <a:t>Remuneraciones.</a:t>
            </a:r>
          </a:p>
          <a:p>
            <a:r>
              <a:rPr lang="es-CL" sz="1200">
                <a:latin typeface="Arial" pitchFamily="34" charset="0"/>
              </a:rPr>
              <a:t>Determinar Resultado.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4344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51725" y="5410200"/>
            <a:ext cx="1439863" cy="685800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200">
                <a:latin typeface="Arial" pitchFamily="34" charset="0"/>
              </a:rPr>
              <a:t>Generar Estados</a:t>
            </a:r>
          </a:p>
          <a:p>
            <a:r>
              <a:rPr lang="es-CL" sz="1200">
                <a:latin typeface="Arial" pitchFamily="34" charset="0"/>
              </a:rPr>
              <a:t>de Gestión </a:t>
            </a:r>
          </a:p>
          <a:p>
            <a:r>
              <a:rPr lang="es-CL" sz="1200">
                <a:latin typeface="Arial" pitchFamily="34" charset="0"/>
              </a:rPr>
              <a:t>(Reportes)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85800" y="990600"/>
            <a:ext cx="1295400" cy="9906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200">
                <a:latin typeface="Arial" pitchFamily="34" charset="0"/>
              </a:rPr>
              <a:t>Representante </a:t>
            </a:r>
          </a:p>
          <a:p>
            <a:pPr algn="ctr"/>
            <a:r>
              <a:rPr lang="es-CL" sz="1200">
                <a:latin typeface="Arial" pitchFamily="34" charset="0"/>
              </a:rPr>
              <a:t>Legal inscribe </a:t>
            </a:r>
          </a:p>
          <a:p>
            <a:pPr algn="ctr"/>
            <a:r>
              <a:rPr lang="es-CL" sz="1200">
                <a:latin typeface="Arial" pitchFamily="34" charset="0"/>
              </a:rPr>
              <a:t>la Empresa</a:t>
            </a:r>
          </a:p>
          <a:p>
            <a:pPr algn="ctr"/>
            <a:r>
              <a:rPr lang="es-CL" sz="1200">
                <a:latin typeface="Arial" pitchFamily="34" charset="0"/>
              </a:rPr>
              <a:t>en Sistema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628900" y="990600"/>
            <a:ext cx="1219200" cy="990600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200">
                <a:latin typeface="Arial" pitchFamily="34" charset="0"/>
              </a:rPr>
              <a:t>Sistema realiza </a:t>
            </a:r>
          </a:p>
          <a:p>
            <a:pPr algn="ctr"/>
            <a:r>
              <a:rPr lang="es-CL" sz="1200">
                <a:latin typeface="Arial" pitchFamily="34" charset="0"/>
              </a:rPr>
              <a:t>validación de </a:t>
            </a:r>
          </a:p>
          <a:p>
            <a:pPr algn="ctr"/>
            <a:r>
              <a:rPr lang="es-CL" sz="1200">
                <a:latin typeface="Arial" pitchFamily="34" charset="0"/>
              </a:rPr>
              <a:t>Restricciones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2781300" y="2133600"/>
            <a:ext cx="914400" cy="838200"/>
          </a:xfrm>
          <a:prstGeom prst="flowChartDecision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000">
                <a:latin typeface="Arial" pitchFamily="34" charset="0"/>
              </a:rPr>
              <a:t>Validación</a:t>
            </a:r>
          </a:p>
          <a:p>
            <a:pPr algn="ctr"/>
            <a:r>
              <a:rPr lang="es-CL" sz="1000">
                <a:latin typeface="Arial" pitchFamily="34" charset="0"/>
              </a:rPr>
              <a:t>Sistema</a:t>
            </a:r>
            <a:endParaRPr lang="es-ES" sz="1000">
              <a:latin typeface="Arial" pitchFamily="34" charset="0"/>
            </a:endParaRPr>
          </a:p>
        </p:txBody>
      </p:sp>
      <p:cxnSp>
        <p:nvCxnSpPr>
          <p:cNvPr id="14349" name="AutoShape 13"/>
          <p:cNvCxnSpPr>
            <a:cxnSpLocks noChangeShapeType="1"/>
            <a:stCxn id="14347" idx="2"/>
            <a:endCxn id="14348" idx="0"/>
          </p:cNvCxnSpPr>
          <p:nvPr/>
        </p:nvCxnSpPr>
        <p:spPr bwMode="auto">
          <a:xfrm>
            <a:off x="3238500" y="19812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200400" y="2895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OK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628900" y="5105400"/>
            <a:ext cx="1219200" cy="990600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200">
                <a:latin typeface="Arial" pitchFamily="34" charset="0"/>
              </a:rPr>
              <a:t>Solicitar soporte</a:t>
            </a:r>
          </a:p>
          <a:p>
            <a:pPr algn="ctr"/>
            <a:r>
              <a:rPr lang="es-CL" sz="1200">
                <a:latin typeface="Arial" pitchFamily="34" charset="0"/>
              </a:rPr>
              <a:t>a Mesa de Ayuda</a:t>
            </a:r>
            <a:endParaRPr lang="es-ES" sz="1200">
              <a:latin typeface="Arial" pitchFamily="34" charset="0"/>
            </a:endParaRPr>
          </a:p>
        </p:txBody>
      </p:sp>
      <p:cxnSp>
        <p:nvCxnSpPr>
          <p:cNvPr id="14352" name="AutoShape 16"/>
          <p:cNvCxnSpPr>
            <a:cxnSpLocks noChangeShapeType="1"/>
            <a:stCxn id="14348" idx="1"/>
            <a:endCxn id="14351" idx="0"/>
          </p:cNvCxnSpPr>
          <p:nvPr/>
        </p:nvCxnSpPr>
        <p:spPr bwMode="auto">
          <a:xfrm rot="10800000" flipH="1" flipV="1">
            <a:off x="2781300" y="2552700"/>
            <a:ext cx="457200" cy="2552700"/>
          </a:xfrm>
          <a:prstGeom prst="bentConnector4">
            <a:avLst>
              <a:gd name="adj1" fmla="val -50000"/>
              <a:gd name="adj2" fmla="val 8600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209800" y="22860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Problemas</a:t>
            </a:r>
            <a:endParaRPr lang="es-ES" sz="900">
              <a:latin typeface="Arial" pitchFamily="34" charset="0"/>
            </a:endParaRPr>
          </a:p>
        </p:txBody>
      </p:sp>
      <p:cxnSp>
        <p:nvCxnSpPr>
          <p:cNvPr id="14354" name="AutoShape 18"/>
          <p:cNvCxnSpPr>
            <a:cxnSpLocks noChangeShapeType="1"/>
            <a:stCxn id="14351" idx="1"/>
            <a:endCxn id="14363" idx="4"/>
          </p:cNvCxnSpPr>
          <p:nvPr/>
        </p:nvCxnSpPr>
        <p:spPr bwMode="auto">
          <a:xfrm rot="10800000">
            <a:off x="266700" y="1628775"/>
            <a:ext cx="2362200" cy="39719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55" name="AutoShape 19"/>
          <p:cNvCxnSpPr>
            <a:cxnSpLocks noChangeShapeType="1"/>
            <a:stCxn id="14384" idx="2"/>
            <a:endCxn id="14367" idx="1"/>
          </p:cNvCxnSpPr>
          <p:nvPr/>
        </p:nvCxnSpPr>
        <p:spPr bwMode="auto">
          <a:xfrm rot="5400000" flipH="1" flipV="1">
            <a:off x="2628900" y="1866900"/>
            <a:ext cx="2857500" cy="1638300"/>
          </a:xfrm>
          <a:prstGeom prst="bentConnector4">
            <a:avLst>
              <a:gd name="adj1" fmla="val -8000"/>
              <a:gd name="adj2" fmla="val 780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339975" y="609600"/>
            <a:ext cx="137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800">
                <a:latin typeface="Arial" pitchFamily="34" charset="0"/>
              </a:rPr>
              <a:t>INICIO DEL EJERCICIO</a:t>
            </a:r>
            <a:endParaRPr lang="es-ES" sz="800">
              <a:latin typeface="Arial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209800" y="609600"/>
            <a:ext cx="1981200" cy="609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5029200" y="3200400"/>
            <a:ext cx="914400" cy="838200"/>
          </a:xfrm>
          <a:prstGeom prst="flowChartDecision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000">
                <a:latin typeface="Arial" pitchFamily="34" charset="0"/>
              </a:rPr>
              <a:t>Cierre </a:t>
            </a:r>
          </a:p>
          <a:p>
            <a:pPr algn="ctr"/>
            <a:r>
              <a:rPr lang="es-CL" sz="1000">
                <a:latin typeface="Arial" pitchFamily="34" charset="0"/>
              </a:rPr>
              <a:t>Mes</a:t>
            </a:r>
            <a:endParaRPr lang="es-ES" sz="1000">
              <a:latin typeface="Arial" pitchFamily="34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029200" y="4038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Sí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029200" y="3048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No</a:t>
            </a:r>
            <a:endParaRPr lang="es-ES" sz="900">
              <a:latin typeface="Arial" pitchFamily="34" charset="0"/>
            </a:endParaRPr>
          </a:p>
        </p:txBody>
      </p:sp>
      <p:cxnSp>
        <p:nvCxnSpPr>
          <p:cNvPr id="14361" name="AutoShape 25"/>
          <p:cNvCxnSpPr>
            <a:cxnSpLocks noChangeShapeType="1"/>
            <a:stCxn id="14348" idx="2"/>
            <a:endCxn id="14384" idx="0"/>
          </p:cNvCxnSpPr>
          <p:nvPr/>
        </p:nvCxnSpPr>
        <p:spPr bwMode="auto">
          <a:xfrm>
            <a:off x="3238500" y="2971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62" name="AutoShape 26"/>
          <p:cNvCxnSpPr>
            <a:cxnSpLocks noChangeShapeType="1"/>
            <a:stCxn id="14346" idx="3"/>
            <a:endCxn id="14347" idx="1"/>
          </p:cNvCxnSpPr>
          <p:nvPr/>
        </p:nvCxnSpPr>
        <p:spPr bwMode="auto">
          <a:xfrm>
            <a:off x="1981200" y="1485900"/>
            <a:ext cx="647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152400" y="1371600"/>
            <a:ext cx="228600" cy="228600"/>
          </a:xfrm>
          <a:prstGeom prst="flowChartConnector">
            <a:avLst/>
          </a:prstGeom>
          <a:solidFill>
            <a:srgbClr val="11EF56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4" name="AutoShape 28"/>
          <p:cNvCxnSpPr>
            <a:cxnSpLocks noChangeShapeType="1"/>
            <a:stCxn id="14363" idx="6"/>
            <a:endCxn id="14346" idx="1"/>
          </p:cNvCxnSpPr>
          <p:nvPr/>
        </p:nvCxnSpPr>
        <p:spPr bwMode="auto">
          <a:xfrm>
            <a:off x="409575" y="1485900"/>
            <a:ext cx="276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76200" y="1143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Inicio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4366" name="Rectangle 3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2259013"/>
            <a:ext cx="1295400" cy="1169987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200" b="1">
                <a:latin typeface="Arial" pitchFamily="34" charset="0"/>
              </a:rPr>
              <a:t>Mensualmente:</a:t>
            </a:r>
          </a:p>
          <a:p>
            <a:r>
              <a:rPr lang="es-CL" sz="1200">
                <a:latin typeface="Arial" pitchFamily="34" charset="0"/>
              </a:rPr>
              <a:t>Ingresar:</a:t>
            </a:r>
          </a:p>
          <a:p>
            <a:pPr>
              <a:buFontTx/>
              <a:buChar char="-"/>
            </a:pPr>
            <a:r>
              <a:rPr lang="es-CL" sz="1200">
                <a:latin typeface="Arial" pitchFamily="34" charset="0"/>
              </a:rPr>
              <a:t> Remuneraciones</a:t>
            </a:r>
          </a:p>
          <a:p>
            <a:pPr>
              <a:buFontTx/>
              <a:buChar char="-"/>
            </a:pPr>
            <a:r>
              <a:rPr lang="es-ES" sz="1200">
                <a:latin typeface="Arial" pitchFamily="34" charset="0"/>
              </a:rPr>
              <a:t> Honorarios</a:t>
            </a:r>
          </a:p>
          <a:p>
            <a:pPr>
              <a:buFontTx/>
              <a:buChar char="-"/>
            </a:pPr>
            <a:endParaRPr lang="es-ES" sz="1200">
              <a:latin typeface="Arial" pitchFamily="34" charset="0"/>
            </a:endParaRPr>
          </a:p>
        </p:txBody>
      </p:sp>
      <p:sp>
        <p:nvSpPr>
          <p:cNvPr id="14367" name="Rectangle 3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876800" y="838200"/>
            <a:ext cx="2071688" cy="838200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100">
                <a:latin typeface="Arial" pitchFamily="34" charset="0"/>
              </a:rPr>
              <a:t>Ingresar Ajustes 1er. Ejercicio:</a:t>
            </a:r>
          </a:p>
          <a:p>
            <a:pPr>
              <a:buFontTx/>
              <a:buChar char="-"/>
            </a:pPr>
            <a:r>
              <a:rPr lang="es-CL" sz="1000">
                <a:latin typeface="Arial" pitchFamily="34" charset="0"/>
              </a:rPr>
              <a:t> Si FUT negativo, registrar en</a:t>
            </a:r>
          </a:p>
          <a:p>
            <a:r>
              <a:rPr lang="es-CL" sz="1000">
                <a:latin typeface="Arial" pitchFamily="34" charset="0"/>
              </a:rPr>
              <a:t>sistema. Si  no, retirar utilidades.</a:t>
            </a:r>
          </a:p>
          <a:p>
            <a:pPr>
              <a:buFontTx/>
              <a:buChar char="-"/>
            </a:pPr>
            <a:r>
              <a:rPr lang="es-CL" sz="1000">
                <a:latin typeface="Arial" pitchFamily="34" charset="0"/>
              </a:rPr>
              <a:t> Registrar Activo Fijo físicos  y </a:t>
            </a:r>
          </a:p>
          <a:p>
            <a:r>
              <a:rPr lang="es-CL" sz="1000">
                <a:latin typeface="Arial" pitchFamily="34" charset="0"/>
              </a:rPr>
              <a:t>Existencias iniciales como Egreso.</a:t>
            </a:r>
            <a:endParaRPr lang="es-ES" sz="1000">
              <a:latin typeface="Arial" pitchFamily="34" charset="0"/>
            </a:endParaRPr>
          </a:p>
        </p:txBody>
      </p: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7162800" y="1951038"/>
            <a:ext cx="1143000" cy="30162"/>
            <a:chOff x="4512" y="1181"/>
            <a:chExt cx="720" cy="19"/>
          </a:xfrm>
        </p:grpSpPr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 rot="5400000">
              <a:off x="4872" y="840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Oval 34"/>
            <p:cNvSpPr>
              <a:spLocks noChangeAspect="1" noChangeArrowheads="1"/>
            </p:cNvSpPr>
            <p:nvPr/>
          </p:nvSpPr>
          <p:spPr bwMode="auto">
            <a:xfrm>
              <a:off x="4841" y="1181"/>
              <a:ext cx="18" cy="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71" name="Group 35"/>
          <p:cNvGrpSpPr>
            <a:grpSpLocks/>
          </p:cNvGrpSpPr>
          <p:nvPr/>
        </p:nvGrpSpPr>
        <p:grpSpPr bwMode="auto">
          <a:xfrm>
            <a:off x="7169150" y="3657600"/>
            <a:ext cx="1143000" cy="30163"/>
            <a:chOff x="4512" y="2256"/>
            <a:chExt cx="720" cy="19"/>
          </a:xfrm>
        </p:grpSpPr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 rot="5400000">
              <a:off x="4872" y="1915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37"/>
            <p:cNvSpPr>
              <a:spLocks noChangeAspect="1" noChangeArrowheads="1"/>
            </p:cNvSpPr>
            <p:nvPr/>
          </p:nvSpPr>
          <p:spPr bwMode="auto">
            <a:xfrm>
              <a:off x="4841" y="2256"/>
              <a:ext cx="18" cy="1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4374" name="AutoShape 38"/>
          <p:cNvCxnSpPr>
            <a:cxnSpLocks noChangeShapeType="1"/>
            <a:stCxn id="14370" idx="5"/>
            <a:endCxn id="14339" idx="0"/>
          </p:cNvCxnSpPr>
          <p:nvPr/>
        </p:nvCxnSpPr>
        <p:spPr bwMode="auto">
          <a:xfrm flipH="1">
            <a:off x="6781800" y="1974850"/>
            <a:ext cx="92710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75" name="AutoShape 39"/>
          <p:cNvCxnSpPr>
            <a:cxnSpLocks noChangeShapeType="1"/>
            <a:stCxn id="14370" idx="5"/>
            <a:endCxn id="14366" idx="0"/>
          </p:cNvCxnSpPr>
          <p:nvPr/>
        </p:nvCxnSpPr>
        <p:spPr bwMode="auto">
          <a:xfrm>
            <a:off x="7708900" y="1974850"/>
            <a:ext cx="63500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76" name="AutoShape 40"/>
          <p:cNvCxnSpPr>
            <a:cxnSpLocks noChangeShapeType="1"/>
            <a:stCxn id="14339" idx="2"/>
            <a:endCxn id="14373" idx="2"/>
          </p:cNvCxnSpPr>
          <p:nvPr/>
        </p:nvCxnSpPr>
        <p:spPr bwMode="auto">
          <a:xfrm>
            <a:off x="6781800" y="3429000"/>
            <a:ext cx="909638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77" name="AutoShape 41"/>
          <p:cNvCxnSpPr>
            <a:cxnSpLocks noChangeShapeType="1"/>
            <a:stCxn id="14366" idx="2"/>
            <a:endCxn id="14373" idx="5"/>
          </p:cNvCxnSpPr>
          <p:nvPr/>
        </p:nvCxnSpPr>
        <p:spPr bwMode="auto">
          <a:xfrm flipH="1">
            <a:off x="7715250" y="3429000"/>
            <a:ext cx="628650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79" name="AutoShape 43"/>
          <p:cNvCxnSpPr>
            <a:cxnSpLocks noChangeShapeType="1"/>
            <a:stCxn id="14373" idx="3"/>
            <a:endCxn id="14358" idx="3"/>
          </p:cNvCxnSpPr>
          <p:nvPr/>
        </p:nvCxnSpPr>
        <p:spPr bwMode="auto">
          <a:xfrm rot="16200000" flipV="1">
            <a:off x="6788943" y="2774157"/>
            <a:ext cx="61913" cy="1752600"/>
          </a:xfrm>
          <a:prstGeom prst="bentConnector4">
            <a:avLst>
              <a:gd name="adj1" fmla="val -748722"/>
              <a:gd name="adj2" fmla="val 5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80" name="AutoShape 44"/>
          <p:cNvCxnSpPr>
            <a:cxnSpLocks noChangeShapeType="1"/>
            <a:stCxn id="14358" idx="0"/>
            <a:endCxn id="14389" idx="7"/>
          </p:cNvCxnSpPr>
          <p:nvPr/>
        </p:nvCxnSpPr>
        <p:spPr bwMode="auto">
          <a:xfrm rot="16200000">
            <a:off x="5766594" y="1662906"/>
            <a:ext cx="1257300" cy="1817688"/>
          </a:xfrm>
          <a:prstGeom prst="bentConnector3">
            <a:avLst>
              <a:gd name="adj1" fmla="val 11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81" name="AutoShape 45"/>
          <p:cNvCxnSpPr>
            <a:cxnSpLocks noChangeShapeType="1"/>
            <a:stCxn id="14358" idx="2"/>
            <a:endCxn id="14343" idx="0"/>
          </p:cNvCxnSpPr>
          <p:nvPr/>
        </p:nvCxnSpPr>
        <p:spPr bwMode="auto">
          <a:xfrm rot="16200000" flipH="1">
            <a:off x="5581650" y="3943350"/>
            <a:ext cx="304800" cy="495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82" name="AutoShape 46"/>
          <p:cNvCxnSpPr>
            <a:cxnSpLocks noChangeShapeType="1"/>
            <a:stCxn id="14397" idx="2"/>
            <a:endCxn id="14357" idx="2"/>
          </p:cNvCxnSpPr>
          <p:nvPr/>
        </p:nvCxnSpPr>
        <p:spPr bwMode="auto">
          <a:xfrm rot="5400000">
            <a:off x="4771231" y="4707732"/>
            <a:ext cx="427037" cy="3568700"/>
          </a:xfrm>
          <a:prstGeom prst="bentConnector3">
            <a:avLst>
              <a:gd name="adj1" fmla="val 12118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83" name="AutoShape 47"/>
          <p:cNvCxnSpPr>
            <a:cxnSpLocks noChangeShapeType="1"/>
            <a:stCxn id="14343" idx="3"/>
            <a:endCxn id="14344" idx="0"/>
          </p:cNvCxnSpPr>
          <p:nvPr/>
        </p:nvCxnSpPr>
        <p:spPr bwMode="auto">
          <a:xfrm>
            <a:off x="7162800" y="4838700"/>
            <a:ext cx="1009650" cy="571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2781300" y="3276600"/>
            <a:ext cx="914400" cy="838200"/>
          </a:xfrm>
          <a:prstGeom prst="flowChartDecision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000">
                <a:latin typeface="Arial" pitchFamily="34" charset="0"/>
              </a:rPr>
              <a:t>1er. Ejercicio</a:t>
            </a:r>
            <a:endParaRPr lang="es-ES" sz="1000">
              <a:latin typeface="Arial" pitchFamily="34" charset="0"/>
            </a:endParaRP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2819400" y="4038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Sí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3581400" y="35052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No</a:t>
            </a:r>
            <a:endParaRPr lang="es-ES" sz="900">
              <a:latin typeface="Arial" pitchFamily="34" charset="0"/>
            </a:endParaRPr>
          </a:p>
        </p:txBody>
      </p:sp>
      <p:cxnSp>
        <p:nvCxnSpPr>
          <p:cNvPr id="14387" name="AutoShape 51"/>
          <p:cNvCxnSpPr>
            <a:cxnSpLocks noChangeShapeType="1"/>
            <a:stCxn id="14384" idx="3"/>
            <a:endCxn id="14391" idx="7"/>
          </p:cNvCxnSpPr>
          <p:nvPr/>
        </p:nvCxnSpPr>
        <p:spPr bwMode="auto">
          <a:xfrm flipV="1">
            <a:off x="3695700" y="1943100"/>
            <a:ext cx="4522788" cy="1752600"/>
          </a:xfrm>
          <a:prstGeom prst="bentConnector4">
            <a:avLst>
              <a:gd name="adj1" fmla="val 14810"/>
              <a:gd name="adj2" fmla="val 1649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88" name="AutoShape 52"/>
          <p:cNvCxnSpPr>
            <a:cxnSpLocks noChangeShapeType="1"/>
            <a:stCxn id="14367" idx="3"/>
            <a:endCxn id="14390" idx="3"/>
          </p:cNvCxnSpPr>
          <p:nvPr/>
        </p:nvCxnSpPr>
        <p:spPr bwMode="auto">
          <a:xfrm>
            <a:off x="6948488" y="1257300"/>
            <a:ext cx="758825" cy="739775"/>
          </a:xfrm>
          <a:prstGeom prst="bentConnector4">
            <a:avLst>
              <a:gd name="adj1" fmla="val 100838"/>
              <a:gd name="adj2" fmla="val -107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7239000" y="19319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7696200" y="19319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8153400" y="19319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5105400" y="5638800"/>
            <a:ext cx="914400" cy="838200"/>
          </a:xfrm>
          <a:prstGeom prst="flowChartDecision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000">
                <a:latin typeface="Arial" pitchFamily="34" charset="0"/>
              </a:rPr>
              <a:t>Cierre </a:t>
            </a:r>
          </a:p>
          <a:p>
            <a:pPr algn="ctr"/>
            <a:r>
              <a:rPr lang="es-CL" sz="1000">
                <a:latin typeface="Arial" pitchFamily="34" charset="0"/>
              </a:rPr>
              <a:t>Anual</a:t>
            </a:r>
            <a:endParaRPr lang="es-ES" sz="1000">
              <a:latin typeface="Arial" pitchFamily="34" charset="0"/>
            </a:endParaRPr>
          </a:p>
        </p:txBody>
      </p:sp>
      <p:cxnSp>
        <p:nvCxnSpPr>
          <p:cNvPr id="14393" name="AutoShape 57"/>
          <p:cNvCxnSpPr>
            <a:cxnSpLocks noChangeShapeType="1"/>
            <a:stCxn id="14343" idx="2"/>
            <a:endCxn id="14392" idx="0"/>
          </p:cNvCxnSpPr>
          <p:nvPr/>
        </p:nvCxnSpPr>
        <p:spPr bwMode="auto">
          <a:xfrm rot="5400000">
            <a:off x="5619750" y="5276850"/>
            <a:ext cx="304800" cy="419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394" name="AutoShape 58"/>
          <p:cNvCxnSpPr>
            <a:cxnSpLocks noChangeShapeType="1"/>
            <a:stCxn id="14392" idx="1"/>
            <a:endCxn id="14389" idx="7"/>
          </p:cNvCxnSpPr>
          <p:nvPr/>
        </p:nvCxnSpPr>
        <p:spPr bwMode="auto">
          <a:xfrm rot="10800000" flipH="1">
            <a:off x="5105400" y="1943100"/>
            <a:ext cx="2198688" cy="4114800"/>
          </a:xfrm>
          <a:prstGeom prst="bentConnector4">
            <a:avLst>
              <a:gd name="adj1" fmla="val -17116"/>
              <a:gd name="adj2" fmla="val 103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5867400" y="566578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Sí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4800600" y="6096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No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4397" name="Rectangle 6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372225" y="5592763"/>
            <a:ext cx="792163" cy="685800"/>
          </a:xfrm>
          <a:prstGeom prst="rect">
            <a:avLst/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L" sz="1200">
                <a:latin typeface="Arial" pitchFamily="34" charset="0"/>
              </a:rPr>
              <a:t>Realizar </a:t>
            </a:r>
          </a:p>
          <a:p>
            <a:r>
              <a:rPr lang="es-CL" sz="1200">
                <a:latin typeface="Arial" pitchFamily="34" charset="0"/>
              </a:rPr>
              <a:t>Cierre</a:t>
            </a:r>
          </a:p>
          <a:p>
            <a:r>
              <a:rPr lang="es-CL" sz="1200">
                <a:latin typeface="Arial" pitchFamily="34" charset="0"/>
              </a:rPr>
              <a:t>Ejercicio</a:t>
            </a:r>
            <a:endParaRPr lang="es-ES" sz="1200">
              <a:latin typeface="Arial" pitchFamily="34" charset="0"/>
            </a:endParaRPr>
          </a:p>
        </p:txBody>
      </p:sp>
      <p:cxnSp>
        <p:nvCxnSpPr>
          <p:cNvPr id="14398" name="AutoShape 62"/>
          <p:cNvCxnSpPr>
            <a:cxnSpLocks noChangeShapeType="1"/>
            <a:stCxn id="14392" idx="3"/>
            <a:endCxn id="14397" idx="1"/>
          </p:cNvCxnSpPr>
          <p:nvPr/>
        </p:nvCxnSpPr>
        <p:spPr bwMode="auto">
          <a:xfrm flipV="1">
            <a:off x="6019800" y="5935663"/>
            <a:ext cx="352425" cy="1222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0B7F-F1C2-44CD-BC27-75FE363F1E32}" type="slidenum">
              <a:rPr lang="es-ES"/>
              <a:pPr/>
              <a:t>13</a:t>
            </a:fld>
            <a:endParaRPr lang="es-E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300663"/>
            <a:ext cx="9144000" cy="4333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3068638"/>
            <a:ext cx="9144000" cy="2232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708275"/>
            <a:ext cx="9144000" cy="35877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47913"/>
            <a:ext cx="9144000" cy="3587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1989138"/>
            <a:ext cx="9144000" cy="358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848600" cy="717550"/>
          </a:xfrm>
        </p:spPr>
        <p:txBody>
          <a:bodyPr/>
          <a:lstStyle/>
          <a:p>
            <a:r>
              <a:rPr lang="es-CL" sz="2800" b="1">
                <a:latin typeface="Arial" pitchFamily="34" charset="0"/>
              </a:rPr>
              <a:t>Menú de Funcionalidades del Sistema</a:t>
            </a:r>
            <a:r>
              <a:rPr lang="es-CL" sz="4000"/>
              <a:t> </a:t>
            </a:r>
            <a:endParaRPr lang="es-ES" sz="4000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277938"/>
            <a:ext cx="8305800" cy="62706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CL" sz="1800">
                <a:latin typeface="Arial" pitchFamily="34" charset="0"/>
              </a:rPr>
              <a:t>Las funcionalidades son:</a:t>
            </a:r>
            <a:endParaRPr lang="es-ES" sz="1800">
              <a:latin typeface="Arial" pitchFamily="34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890713" y="2093913"/>
            <a:ext cx="70739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latin typeface="Arial" pitchFamily="34" charset="0"/>
              </a:rPr>
              <a:t> </a:t>
            </a: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Administración SII </a:t>
            </a:r>
            <a:r>
              <a:rPr lang="es-CL" sz="1400">
                <a:latin typeface="Arial" pitchFamily="34" charset="0"/>
              </a:rPr>
              <a:t>(Gestión de Cuentas de Usuarios y Parámetros en el SII)</a:t>
            </a: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 Inscripción de Empresa en el Sistema </a:t>
            </a:r>
            <a:endParaRPr lang="es-CL" sz="140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 Administración MIPYME</a:t>
            </a:r>
            <a:r>
              <a:rPr lang="es-CL" sz="1400">
                <a:latin typeface="Arial" pitchFamily="34" charset="0"/>
              </a:rPr>
              <a:t> (Crear otros usuarios, Editar información de la empresa, etc.)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Listado de Documentos en la Contabilidad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" sz="1400">
                <a:solidFill>
                  <a:srgbClr val="000099"/>
                </a:solidFill>
                <a:latin typeface="Arial" pitchFamily="34" charset="0"/>
              </a:rPr>
              <a:t> Cierre Mensual / Anual y Cálculo de Resultado</a:t>
            </a:r>
            <a:endParaRPr lang="es-ES" sz="140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" sz="1400">
                <a:solidFill>
                  <a:srgbClr val="000099"/>
                </a:solidFill>
                <a:latin typeface="Arial" pitchFamily="34" charset="0"/>
              </a:rPr>
              <a:t> Generación de Libro de Egresos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" sz="1400">
                <a:solidFill>
                  <a:srgbClr val="000099"/>
                </a:solidFill>
                <a:latin typeface="Arial" pitchFamily="34" charset="0"/>
              </a:rPr>
              <a:t> Generación de Libro de Ingresos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 Generación de Planilla de Remuneraciones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 Detalle del IVA Mensual </a:t>
            </a:r>
            <a:r>
              <a:rPr lang="es-CL" sz="1400">
                <a:latin typeface="Arial" pitchFamily="34" charset="0"/>
              </a:rPr>
              <a:t>(Se muestran los códigos del F29 - IVA a declarar)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CL" sz="1400">
                <a:latin typeface="Arial" pitchFamily="34" charset="0"/>
              </a:rPr>
              <a:t> </a:t>
            </a:r>
            <a:r>
              <a:rPr lang="es-CL" sz="1400">
                <a:solidFill>
                  <a:srgbClr val="000099"/>
                </a:solidFill>
                <a:latin typeface="Arial" pitchFamily="34" charset="0"/>
              </a:rPr>
              <a:t>Estados de Gestión (Reportes): Resultados</a:t>
            </a:r>
            <a:endParaRPr lang="es-ES" sz="1400">
              <a:solidFill>
                <a:srgbClr val="000099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" sz="1400">
                <a:solidFill>
                  <a:srgbClr val="000099"/>
                </a:solidFill>
                <a:latin typeface="Arial" pitchFamily="34" charset="0"/>
              </a:rPr>
              <a:t> Ingreso de Transacciones </a:t>
            </a:r>
            <a:r>
              <a:rPr lang="es-ES" sz="1400">
                <a:latin typeface="Arial" pitchFamily="34" charset="0"/>
              </a:rPr>
              <a:t>(Debe permitir corregir documentos en meses no cerrados)</a:t>
            </a:r>
          </a:p>
        </p:txBody>
      </p:sp>
      <p:sp>
        <p:nvSpPr>
          <p:cNvPr id="16396" name="AutoShape 12"/>
          <p:cNvSpPr>
            <a:spLocks/>
          </p:cNvSpPr>
          <p:nvPr/>
        </p:nvSpPr>
        <p:spPr bwMode="auto">
          <a:xfrm>
            <a:off x="1820863" y="2062163"/>
            <a:ext cx="69850" cy="287337"/>
          </a:xfrm>
          <a:prstGeom prst="leftBrace">
            <a:avLst>
              <a:gd name="adj1" fmla="val 342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>
            <a:off x="1820863" y="3141663"/>
            <a:ext cx="87312" cy="2087562"/>
          </a:xfrm>
          <a:prstGeom prst="leftBrace">
            <a:avLst>
              <a:gd name="adj1" fmla="val 1992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4"/>
          <p:cNvSpPr>
            <a:spLocks/>
          </p:cNvSpPr>
          <p:nvPr/>
        </p:nvSpPr>
        <p:spPr bwMode="auto">
          <a:xfrm>
            <a:off x="1820863" y="5375275"/>
            <a:ext cx="69850" cy="287338"/>
          </a:xfrm>
          <a:prstGeom prst="leftBrace">
            <a:avLst>
              <a:gd name="adj1" fmla="val 342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AutoShape 21"/>
          <p:cNvSpPr>
            <a:spLocks/>
          </p:cNvSpPr>
          <p:nvPr/>
        </p:nvSpPr>
        <p:spPr bwMode="auto">
          <a:xfrm>
            <a:off x="1822450" y="2420938"/>
            <a:ext cx="69850" cy="287337"/>
          </a:xfrm>
          <a:prstGeom prst="leftBrace">
            <a:avLst>
              <a:gd name="adj1" fmla="val 342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AutoShape 22"/>
          <p:cNvSpPr>
            <a:spLocks/>
          </p:cNvSpPr>
          <p:nvPr/>
        </p:nvSpPr>
        <p:spPr bwMode="auto">
          <a:xfrm>
            <a:off x="1820863" y="2781300"/>
            <a:ext cx="69850" cy="287338"/>
          </a:xfrm>
          <a:prstGeom prst="leftBrace">
            <a:avLst>
              <a:gd name="adj1" fmla="val 342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79388" y="4071938"/>
            <a:ext cx="12969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Rol Usuario Gestión MIPYME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79388" y="5300663"/>
            <a:ext cx="12969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Rol Usuario Operación MIPYME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79388" y="2708275"/>
            <a:ext cx="15128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Rol Usuario Administrador MIPYME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79388" y="2347913"/>
            <a:ext cx="12969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Representante Legal MIPYME</a:t>
            </a:r>
            <a:endParaRPr lang="es-ES" sz="900">
              <a:latin typeface="Arial" pitchFamily="34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79388" y="2060575"/>
            <a:ext cx="12969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900">
                <a:latin typeface="Arial" pitchFamily="34" charset="0"/>
              </a:rPr>
              <a:t>Uso en el SII</a:t>
            </a:r>
            <a:endParaRPr lang="es-ES" sz="9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BC73-D212-48B0-AD39-C62E6E337D2A}" type="slidenum">
              <a:rPr lang="es-ES"/>
              <a:pPr/>
              <a:t>14</a:t>
            </a:fld>
            <a:endParaRPr lang="es-E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2730500"/>
            <a:ext cx="8229600" cy="3733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s-CL" sz="3200" b="1">
                <a:latin typeface="Arial" pitchFamily="34" charset="0"/>
              </a:rPr>
              <a:t>Cierre del Ejercicio</a:t>
            </a:r>
            <a:r>
              <a:rPr lang="es-CL" sz="3600"/>
              <a:t> </a:t>
            </a:r>
            <a:endParaRPr lang="es-ES" sz="36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371600"/>
          </a:xfrm>
        </p:spPr>
        <p:txBody>
          <a:bodyPr/>
          <a:lstStyle/>
          <a:p>
            <a:pPr algn="just"/>
            <a:r>
              <a:rPr lang="es-CL" sz="2000">
                <a:latin typeface="Arial" pitchFamily="34" charset="0"/>
              </a:rPr>
              <a:t>En esta página existe una opción para Cerrar el Ejercicio en Curso.</a:t>
            </a:r>
          </a:p>
          <a:p>
            <a:pPr algn="just"/>
            <a:r>
              <a:rPr lang="es-CL" sz="2000">
                <a:latin typeface="Arial" pitchFamily="34" charset="0"/>
              </a:rPr>
              <a:t>Finalmente, el sistema determina automáticamente el Resultado del Ejercicio realizando el siguiente cálculo:</a:t>
            </a:r>
            <a:endParaRPr lang="es-ES" sz="1200" b="1">
              <a:latin typeface="Arial" pitchFamily="34" charset="0"/>
            </a:endParaRP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1638300" y="4229100"/>
          <a:ext cx="5981700" cy="2032000"/>
        </p:xfrm>
        <a:graphic>
          <a:graphicData uri="http://schemas.openxmlformats.org/drawingml/2006/table">
            <a:tbl>
              <a:tblPr/>
              <a:tblGrid>
                <a:gridCol w="4797425"/>
                <a:gridCol w="11842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Ingresos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 En Pesos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Egresos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 En Pesos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Gastos No Documentados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 En Pesos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s-C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Pérdidas Ejercicio Anterior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 En Pesos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 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RESULTADO (Renta Líquida Imponible)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 En Pesos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5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77000" y="2959100"/>
            <a:ext cx="1066800" cy="762000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000" b="1">
                <a:latin typeface="Arial" pitchFamily="34" charset="0"/>
              </a:rPr>
              <a:t>Cerrar</a:t>
            </a:r>
          </a:p>
          <a:p>
            <a:pPr algn="ctr"/>
            <a:r>
              <a:rPr lang="es-CL" sz="1000" b="1">
                <a:latin typeface="Arial" pitchFamily="34" charset="0"/>
              </a:rPr>
              <a:t>Mes</a:t>
            </a:r>
            <a:endParaRPr lang="es-ES" sz="1000" b="1">
              <a:latin typeface="Arial" pitchFamily="34" charset="0"/>
            </a:endParaRPr>
          </a:p>
        </p:txBody>
      </p:sp>
      <p:sp>
        <p:nvSpPr>
          <p:cNvPr id="15396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2800" y="2959100"/>
            <a:ext cx="1066800" cy="762000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1000" b="1">
                <a:latin typeface="Arial" pitchFamily="34" charset="0"/>
              </a:rPr>
              <a:t>Actualizar</a:t>
            </a:r>
            <a:endParaRPr lang="es-ES" sz="1000" b="1">
              <a:latin typeface="Arial" pitchFamily="34" charset="0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1295400" y="2806700"/>
            <a:ext cx="7162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914400" y="2959100"/>
            <a:ext cx="1676400" cy="2444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Ejercicio en curso: </a:t>
            </a:r>
            <a:r>
              <a:rPr lang="es-CL" sz="1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2005</a:t>
            </a:r>
            <a:endParaRPr lang="es-ES" sz="1000" b="1" u="sng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5181600" y="31877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9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Mes / Año:</a:t>
            </a:r>
            <a:endParaRPr lang="es-ES" sz="9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pSp>
        <p:nvGrpSpPr>
          <p:cNvPr id="15400" name="Group 40"/>
          <p:cNvGrpSpPr>
            <a:grpSpLocks/>
          </p:cNvGrpSpPr>
          <p:nvPr/>
        </p:nvGrpSpPr>
        <p:grpSpPr bwMode="auto">
          <a:xfrm>
            <a:off x="5943600" y="3416300"/>
            <a:ext cx="152400" cy="152400"/>
            <a:chOff x="5088" y="3792"/>
            <a:chExt cx="96" cy="96"/>
          </a:xfrm>
        </p:grpSpPr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 rot="10800000">
              <a:off x="5088" y="3792"/>
              <a:ext cx="96" cy="96"/>
            </a:xfrm>
            <a:prstGeom prst="rect">
              <a:avLst/>
            </a:prstGeom>
            <a:solidFill>
              <a:srgbClr val="B9D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AutoShape 42"/>
            <p:cNvSpPr>
              <a:spLocks noChangeArrowheads="1"/>
            </p:cNvSpPr>
            <p:nvPr/>
          </p:nvSpPr>
          <p:spPr bwMode="auto">
            <a:xfrm rot="10800000">
              <a:off x="5105" y="3823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5334000" y="3416300"/>
            <a:ext cx="609600" cy="139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AutoShape 44"/>
          <p:cNvSpPr>
            <a:spLocks noChangeArrowheads="1"/>
          </p:cNvSpPr>
          <p:nvPr/>
        </p:nvSpPr>
        <p:spPr bwMode="auto">
          <a:xfrm>
            <a:off x="8027988" y="2522538"/>
            <a:ext cx="838200" cy="2338387"/>
          </a:xfrm>
          <a:prstGeom prst="wedgeRectCallout">
            <a:avLst>
              <a:gd name="adj1" fmla="val -97917"/>
              <a:gd name="adj2" fmla="val -6685"/>
            </a:avLst>
          </a:prstGeom>
          <a:solidFill>
            <a:srgbClr val="BC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CL" sz="1000">
                <a:latin typeface="Arial" pitchFamily="34" charset="0"/>
              </a:rPr>
              <a:t>El cierre del mes de Diciembre marca el cierre del Ejercicio Anual.</a:t>
            </a:r>
          </a:p>
          <a:p>
            <a:pPr algn="just"/>
            <a:r>
              <a:rPr lang="es-CL" sz="1000">
                <a:latin typeface="Arial" pitchFamily="34" charset="0"/>
              </a:rPr>
              <a:t>Se debe cerrar cada mes a más tardar el día 12 del mes siguiente.</a:t>
            </a:r>
            <a:endParaRPr lang="es-ES" sz="1000">
              <a:latin typeface="Arial" pitchFamily="34" charset="0"/>
            </a:endParaRP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6477000" y="5105400"/>
            <a:ext cx="1011238" cy="228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D9F3-7C09-4595-B8BA-B79C2A8A2116}" type="slidenum">
              <a:rPr lang="es-ES"/>
              <a:pPr/>
              <a:t>15</a:t>
            </a:fld>
            <a:endParaRPr lang="es-E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</p:spPr>
        <p:txBody>
          <a:bodyPr/>
          <a:lstStyle/>
          <a:p>
            <a:r>
              <a:rPr lang="es-CL" sz="3600" b="1">
                <a:latin typeface="Arial" pitchFamily="34" charset="0"/>
              </a:rPr>
              <a:t>Conclusiones</a:t>
            </a:r>
            <a:endParaRPr lang="es-ES" sz="3600" b="1"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419600"/>
          </a:xfrm>
        </p:spPr>
        <p:txBody>
          <a:bodyPr/>
          <a:lstStyle/>
          <a:p>
            <a:pPr algn="just"/>
            <a:r>
              <a:rPr lang="es-ES" sz="2000">
                <a:latin typeface="Arial" pitchFamily="34" charset="0"/>
              </a:rPr>
              <a:t>El proyecto busca mejorar la competitividad de las empresas MIPYME a través de la facilitación del uso de tecnologías de información y comunicación (TIC).</a:t>
            </a:r>
          </a:p>
          <a:p>
            <a:pPr algn="just"/>
            <a:r>
              <a:rPr lang="es-ES" sz="2000">
                <a:latin typeface="Arial" pitchFamily="34" charset="0"/>
              </a:rPr>
              <a:t>Del mismo modo, las TIC han hecho posible que el SII genere aplicaciones que tienen un gran impacto en los contribuyentes.</a:t>
            </a:r>
          </a:p>
          <a:p>
            <a:pPr algn="just"/>
            <a:r>
              <a:rPr lang="es-ES" sz="2000">
                <a:latin typeface="Arial" pitchFamily="34" charset="0"/>
              </a:rPr>
              <a:t>Mediante estas iniciativas se está logrando:</a:t>
            </a:r>
          </a:p>
          <a:p>
            <a:pPr lvl="1" algn="just"/>
            <a:r>
              <a:rPr lang="es-ES" sz="1800">
                <a:latin typeface="Arial" pitchFamily="34" charset="0"/>
              </a:rPr>
              <a:t>Desarrollar capacidades gerenciales en las empresas MIPYME, optimizando su gestión tributaria y contable.</a:t>
            </a:r>
          </a:p>
          <a:p>
            <a:pPr lvl="1" algn="just"/>
            <a:r>
              <a:rPr lang="es-ES" sz="1800">
                <a:latin typeface="Arial" pitchFamily="34" charset="0"/>
              </a:rPr>
              <a:t>La reducción de los costos de cumplimiento tributario, armonizando éste cumplimiento con el desarrollo de negocios </a:t>
            </a:r>
          </a:p>
          <a:p>
            <a:pPr lvl="1" algn="just"/>
            <a:r>
              <a:rPr lang="es-ES" sz="1800">
                <a:latin typeface="Arial" pitchFamily="34" charset="0"/>
              </a:rPr>
              <a:t>La mayor inserción de la empresa MIPYME en el mercado formal,  facilitando con ello el acceso al crédito y su relación con clientes y proveedores.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D795-D4F8-41A2-A0DC-CAAD92233096}" type="slidenum">
              <a:rPr lang="es-ES"/>
              <a:pPr/>
              <a:t>2</a:t>
            </a:fld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s-CL" sz="3600" b="1">
                <a:latin typeface="Arial" pitchFamily="34" charset="0"/>
              </a:rPr>
              <a:t>Introducción</a:t>
            </a:r>
            <a:endParaRPr lang="es-ES" sz="3600" b="1"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CL" sz="1600">
                <a:latin typeface="Arial" pitchFamily="34" charset="0"/>
              </a:rPr>
              <a:t>El SII ha mantenido como uno de sus objetivos estratégicos el uso intensivo de las tecnologías de la información y de las comunicaciones en beneficio de los contribuyentes.</a:t>
            </a:r>
          </a:p>
          <a:p>
            <a:pPr algn="just">
              <a:lnSpc>
                <a:spcPct val="80000"/>
              </a:lnSpc>
            </a:pPr>
            <a:endParaRPr lang="es-CL" sz="1600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CL" sz="1600">
                <a:latin typeface="Arial" pitchFamily="34" charset="0"/>
              </a:rPr>
              <a:t>Por otra parte, se detectó que el cumplimiento tributario en las MIPYME les ayuda a ordenar sus negocios ya que éste es equivalente a su ciclo de negocios normal.</a:t>
            </a:r>
          </a:p>
          <a:p>
            <a:pPr algn="just">
              <a:lnSpc>
                <a:spcPct val="80000"/>
              </a:lnSpc>
            </a:pPr>
            <a:endParaRPr lang="es-CL" sz="1600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CL" sz="1600">
                <a:latin typeface="Arial" pitchFamily="34" charset="0"/>
              </a:rPr>
              <a:t>A partir de estos lineamientos se concibieron las siguientes iniciativas:</a:t>
            </a:r>
          </a:p>
          <a:p>
            <a:pPr lvl="1" algn="just">
              <a:lnSpc>
                <a:spcPct val="80000"/>
              </a:lnSpc>
            </a:pPr>
            <a:r>
              <a:rPr lang="es-CL" sz="1400">
                <a:latin typeface="Arial" pitchFamily="34" charset="0"/>
              </a:rPr>
              <a:t>Portal Tributario especializado para las MIPYME</a:t>
            </a:r>
          </a:p>
          <a:p>
            <a:pPr lvl="1" algn="just">
              <a:lnSpc>
                <a:spcPct val="80000"/>
              </a:lnSpc>
            </a:pPr>
            <a:r>
              <a:rPr lang="es-CL" sz="1400">
                <a:latin typeface="Arial" pitchFamily="34" charset="0"/>
              </a:rPr>
              <a:t>Infocentros informáticos para las MIPYME</a:t>
            </a:r>
          </a:p>
          <a:p>
            <a:pPr lvl="1" algn="just">
              <a:lnSpc>
                <a:spcPct val="80000"/>
              </a:lnSpc>
            </a:pPr>
            <a:r>
              <a:rPr lang="es-CL" sz="1400">
                <a:latin typeface="Arial" pitchFamily="34" charset="0"/>
              </a:rPr>
              <a:t>Sistema de Facturación Electrónica MIPYME</a:t>
            </a:r>
          </a:p>
          <a:p>
            <a:pPr lvl="1" algn="just">
              <a:lnSpc>
                <a:spcPct val="80000"/>
              </a:lnSpc>
            </a:pPr>
            <a:r>
              <a:rPr lang="es-CL" sz="1400">
                <a:latin typeface="Arial" pitchFamily="34" charset="0"/>
              </a:rPr>
              <a:t>Sistema de Contabilidad Simplificada MIPYME</a:t>
            </a:r>
          </a:p>
          <a:p>
            <a:pPr lvl="1" algn="just">
              <a:lnSpc>
                <a:spcPct val="80000"/>
              </a:lnSpc>
            </a:pPr>
            <a:r>
              <a:rPr lang="es-CL" sz="1400">
                <a:latin typeface="Arial" pitchFamily="34" charset="0"/>
              </a:rPr>
              <a:t>Sistema de Contabilidad Completa MIPYME</a:t>
            </a:r>
          </a:p>
          <a:p>
            <a:pPr lvl="1" algn="just">
              <a:lnSpc>
                <a:spcPct val="80000"/>
              </a:lnSpc>
            </a:pPr>
            <a:r>
              <a:rPr lang="es-CL" sz="1400">
                <a:latin typeface="Arial" pitchFamily="34" charset="0"/>
              </a:rPr>
              <a:t>Funcionalidad de Declaración y Pago de Impuestos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es-CL" sz="1400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CL" sz="1600">
                <a:latin typeface="Arial" pitchFamily="34" charset="0"/>
              </a:rPr>
              <a:t>El proyecto tiene como objetivo formal incorporar 20.000 empresas al año 2008.</a:t>
            </a:r>
          </a:p>
          <a:p>
            <a:pPr algn="just">
              <a:lnSpc>
                <a:spcPct val="80000"/>
              </a:lnSpc>
            </a:pPr>
            <a:endParaRPr lang="es-CL" sz="1600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CL" sz="1600">
                <a:latin typeface="Arial" pitchFamily="34" charset="0"/>
              </a:rPr>
              <a:t>El objetivo subyacente es incorporar a lo menos entre 180.000 a 200.000 empresas en el largo plazo.</a:t>
            </a:r>
          </a:p>
          <a:p>
            <a:pPr algn="just">
              <a:lnSpc>
                <a:spcPct val="80000"/>
              </a:lnSpc>
            </a:pPr>
            <a:endParaRPr lang="es-E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2385-377D-41F4-8055-8372319B70ED}" type="slidenum">
              <a:rPr lang="es-ES"/>
              <a:pPr/>
              <a:t>3</a:t>
            </a:fld>
            <a:endParaRPr lang="es-E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Contexto de las MIPYME </a:t>
            </a:r>
            <a:endParaRPr lang="es-ES" sz="3600">
              <a:latin typeface="Arial" pitchFamily="34" charset="0"/>
            </a:endParaRPr>
          </a:p>
        </p:txBody>
      </p:sp>
      <p:sp>
        <p:nvSpPr>
          <p:cNvPr id="27236" name="Text Box 612"/>
          <p:cNvSpPr txBox="1">
            <a:spLocks noChangeArrowheads="1"/>
          </p:cNvSpPr>
          <p:nvPr/>
        </p:nvSpPr>
        <p:spPr bwMode="auto">
          <a:xfrm>
            <a:off x="990600" y="6019800"/>
            <a:ext cx="36576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Ctr="1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CL" sz="1400">
                <a:solidFill>
                  <a:schemeClr val="tx2"/>
                </a:solidFill>
                <a:latin typeface="Arial" pitchFamily="34" charset="0"/>
              </a:rPr>
              <a:t>Fuente: SII</a:t>
            </a:r>
          </a:p>
          <a:p>
            <a:pPr>
              <a:spcBef>
                <a:spcPct val="50000"/>
              </a:spcBef>
            </a:pPr>
            <a:r>
              <a:rPr lang="es-CL" sz="1400">
                <a:solidFill>
                  <a:schemeClr val="tx2"/>
                </a:solidFill>
                <a:latin typeface="Arial" pitchFamily="34" charset="0"/>
              </a:rPr>
              <a:t>Datos para Año Comercial 2005</a:t>
            </a:r>
            <a:endParaRPr lang="es-ES" sz="140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35692" name="Picture 876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463" y="2355850"/>
            <a:ext cx="9105900" cy="24780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9FF7-4AB8-4780-8111-DF92B8B0F507}" type="slidenum">
              <a:rPr lang="es-ES"/>
              <a:pPr/>
              <a:t>4</a:t>
            </a:fld>
            <a:endParaRPr lang="es-E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Contexto de las MIPYME (2) </a:t>
            </a:r>
            <a:endParaRPr lang="es-ES" sz="3600">
              <a:latin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990600" y="1981200"/>
            <a:ext cx="7924800" cy="356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Ctr="1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CL">
                <a:latin typeface="Arial" pitchFamily="34" charset="0"/>
              </a:rPr>
              <a:t>El SII ha desarrollado exitosamente otras aplicaciones que han facilitado la gestión tributaria de los contribuyentes: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s-CL">
                <a:latin typeface="Arial" pitchFamily="34" charset="0"/>
              </a:rPr>
              <a:t> Declaración y pago de Impuestos a la Renta a través del sitio Web del  SII.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s-CL">
                <a:latin typeface="Arial" pitchFamily="34" charset="0"/>
              </a:rPr>
              <a:t> Declaración y pago del Impuesto al Valor Agregado (IVA) a través del sitio Web del  SII.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endParaRPr lang="es-E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B48-9D18-426C-AAA9-DCE5D09FE7DD}" type="slidenum">
              <a:rPr lang="es-ES"/>
              <a:pPr/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2390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Portal Tributario MIPYME</a:t>
            </a:r>
            <a:endParaRPr lang="es-ES" sz="3600"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algn="just"/>
            <a:r>
              <a:rPr lang="es-CL" sz="2800">
                <a:latin typeface="Arial" pitchFamily="34" charset="0"/>
              </a:rPr>
              <a:t>Se forma a través de una alianza público – privada con el co-financiamiento del BID.</a:t>
            </a:r>
          </a:p>
          <a:p>
            <a:pPr algn="just"/>
            <a:r>
              <a:rPr lang="es-CL" sz="2800">
                <a:latin typeface="Arial" pitchFamily="34" charset="0"/>
              </a:rPr>
              <a:t>Contiene:</a:t>
            </a:r>
          </a:p>
          <a:p>
            <a:pPr lvl="1" algn="just"/>
            <a:r>
              <a:rPr lang="es-CL" sz="2400">
                <a:latin typeface="Arial" pitchFamily="34" charset="0"/>
              </a:rPr>
              <a:t>Información especializada para las MIPYME.</a:t>
            </a:r>
          </a:p>
          <a:p>
            <a:pPr lvl="1" algn="just"/>
            <a:r>
              <a:rPr lang="es-CL" sz="2400">
                <a:latin typeface="Arial" pitchFamily="34" charset="0"/>
              </a:rPr>
              <a:t>Oficina Virtual: Inicio de Actividades, Cartola Tributaria, entre otras.</a:t>
            </a:r>
          </a:p>
          <a:p>
            <a:pPr lvl="1" algn="just"/>
            <a:r>
              <a:rPr lang="es-CL" sz="2400">
                <a:latin typeface="Arial" pitchFamily="34" charset="0"/>
              </a:rPr>
              <a:t>Asistencia al Empresario</a:t>
            </a:r>
          </a:p>
          <a:p>
            <a:pPr lvl="1" algn="just"/>
            <a:r>
              <a:rPr lang="es-CL" sz="2400">
                <a:latin typeface="Arial" pitchFamily="34" charset="0"/>
              </a:rPr>
              <a:t>Acceso a otras aplicaciones: Factura Electrónica MIPYME y Contabilidad Simplificada.</a:t>
            </a:r>
          </a:p>
          <a:p>
            <a:pPr algn="just"/>
            <a:r>
              <a:rPr lang="es-CL" sz="2800">
                <a:latin typeface="Arial" pitchFamily="34" charset="0"/>
              </a:rPr>
              <a:t>Para formar parte del Portal se exige que las ventas anuales sean menores a US$ 945.000</a:t>
            </a:r>
          </a:p>
          <a:p>
            <a:pPr algn="just"/>
            <a:endParaRPr lang="es-ES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60D2-CDDA-48F7-8F38-E8CA9FD38ED2}" type="slidenum">
              <a:rPr lang="es-ES"/>
              <a:pPr/>
              <a:t>6</a:t>
            </a:fld>
            <a:endParaRPr lang="es-E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2390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Red de Infocentros</a:t>
            </a:r>
            <a:endParaRPr lang="es-ES" sz="3600"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just">
              <a:buFontTx/>
              <a:buNone/>
            </a:pPr>
            <a:endParaRPr lang="es-CL" sz="800">
              <a:latin typeface="Arial" pitchFamily="34" charset="0"/>
            </a:endParaRPr>
          </a:p>
          <a:p>
            <a:pPr algn="just"/>
            <a:r>
              <a:rPr lang="es-ES" sz="2000" b="1">
                <a:latin typeface="Arial" pitchFamily="34" charset="0"/>
              </a:rPr>
              <a:t>Programa de instalación de infocentros destinados a facilitar la conectividad de Internet para los pequeños empresarios que se incorporan al Portal MIPYME del SII.</a:t>
            </a:r>
          </a:p>
          <a:p>
            <a:pPr algn="just"/>
            <a:r>
              <a:rPr lang="es-ES" sz="2000" b="1">
                <a:latin typeface="Arial" pitchFamily="34" charset="0"/>
              </a:rPr>
              <a:t>12 centros ya se encuentran plenamente operativos del total de 14 que están previstos, a lo largo del país.</a:t>
            </a:r>
          </a:p>
          <a:p>
            <a:pPr algn="just"/>
            <a:r>
              <a:rPr lang="es-ES" sz="2000" b="1">
                <a:latin typeface="Arial" pitchFamily="34" charset="0"/>
              </a:rPr>
              <a:t>Los infocentros instalados son centros informáticos abiertos a la comunidad de empresarios MIPYME. </a:t>
            </a:r>
          </a:p>
          <a:p>
            <a:pPr algn="just"/>
            <a:r>
              <a:rPr lang="es-CL" sz="2000" b="1">
                <a:latin typeface="Arial" pitchFamily="34" charset="0"/>
              </a:rPr>
              <a:t>Debido al éxito de la iniciativa, se realizará una segunda etapa de instalación de otros 14 centros adicionales.</a:t>
            </a:r>
          </a:p>
          <a:p>
            <a:pPr algn="just"/>
            <a:r>
              <a:rPr lang="es-CL" sz="2000" b="1">
                <a:latin typeface="Arial" pitchFamily="34" charset="0"/>
              </a:rPr>
              <a:t>Se ha generado una alianza con otros Servicios Públicos, tales como: SERCOTEC, Banco Estado, Chile Compras, entre otros.</a:t>
            </a:r>
          </a:p>
          <a:p>
            <a:pPr algn="just">
              <a:buFontTx/>
              <a:buNone/>
            </a:pPr>
            <a:endParaRPr lang="es-ES" sz="2000" b="1">
              <a:latin typeface="Arial" pitchFamily="34" charset="0"/>
            </a:endParaRPr>
          </a:p>
          <a:p>
            <a:pPr algn="just"/>
            <a:endParaRPr lang="es-ES" sz="20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C81B-3B01-4B5B-8337-B5072A2B1123}" type="slidenum">
              <a:rPr lang="es-ES"/>
              <a:pPr/>
              <a:t>7</a:t>
            </a:fld>
            <a:endParaRPr lang="es-E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2390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Factura Electrónica MIPYME</a:t>
            </a:r>
            <a:endParaRPr lang="es-ES" sz="3600"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CL" sz="2800">
                <a:latin typeface="Arial" pitchFamily="34" charset="0"/>
              </a:rPr>
              <a:t>Permite a los usuarios:</a:t>
            </a:r>
          </a:p>
          <a:p>
            <a:pPr lvl="1" algn="just"/>
            <a:r>
              <a:rPr lang="es-ES" sz="2400">
                <a:latin typeface="Arial" pitchFamily="34" charset="0"/>
              </a:rPr>
              <a:t>Ser emisores y receptores autorizados de documentos tributarios electrónicos (DTE), </a:t>
            </a:r>
            <a:r>
              <a:rPr lang="es-ES" sz="2000">
                <a:latin typeface="Arial" pitchFamily="34" charset="0"/>
              </a:rPr>
              <a:t>es decir, podrán emitir y recibir facturas, notas de débito y guías de despacho electrónicas. </a:t>
            </a:r>
          </a:p>
          <a:p>
            <a:pPr lvl="1" algn="just"/>
            <a:r>
              <a:rPr lang="es-ES" sz="2400">
                <a:latin typeface="Arial" pitchFamily="34" charset="0"/>
              </a:rPr>
              <a:t>Administrar y generar automáticamente el libro de compras y ventas, </a:t>
            </a:r>
            <a:r>
              <a:rPr lang="es-ES" sz="2000">
                <a:latin typeface="Arial" pitchFamily="34" charset="0"/>
              </a:rPr>
              <a:t>con toda la información de sus  compras y ventas, tanto manual como electrónica.</a:t>
            </a:r>
            <a:r>
              <a:rPr lang="es-ES" sz="2400">
                <a:latin typeface="Arial" pitchFamily="34" charset="0"/>
              </a:rPr>
              <a:t> </a:t>
            </a:r>
          </a:p>
          <a:p>
            <a:pPr lvl="1" algn="just"/>
            <a:r>
              <a:rPr lang="es-ES" sz="2400">
                <a:latin typeface="Arial" pitchFamily="34" charset="0"/>
              </a:rPr>
              <a:t>Ceder sus facturas electrónicas a terceros a terceros, </a:t>
            </a:r>
            <a:r>
              <a:rPr lang="es-ES" sz="2000">
                <a:latin typeface="Arial" pitchFamily="34" charset="0"/>
              </a:rPr>
              <a:t>de acuerdo a la ley que les otorgó Mérito Ejecutivo, para convertir el valor de éstas en flujo de caja inmediato antes del vencimiento del pago.</a:t>
            </a:r>
            <a:endParaRPr lang="es-ES" sz="24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8E-9F2A-49C7-902A-360AC978E4E9}" type="slidenum">
              <a:rPr lang="es-ES"/>
              <a:pPr/>
              <a:t>8</a:t>
            </a:fld>
            <a:endParaRPr lang="es-E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2390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Factura Electrónica MIPYME (2)</a:t>
            </a:r>
            <a:endParaRPr lang="es-ES" sz="3600">
              <a:latin typeface="Arial" pitchFamily="34" charset="0"/>
            </a:endParaRPr>
          </a:p>
        </p:txBody>
      </p:sp>
      <p:pic>
        <p:nvPicPr>
          <p:cNvPr id="37893" name="Picture 5" descr="Evoluc_FactElectEne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391400" cy="3819525"/>
          </a:xfrm>
          <a:prstGeom prst="rect">
            <a:avLst/>
          </a:prstGeom>
          <a:noFill/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14400" y="5410200"/>
            <a:ext cx="79248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Ctr="1">
            <a:spAutoFit/>
            <a:flatTx/>
          </a:bodyPr>
          <a:lstStyle/>
          <a:p>
            <a:pPr algn="just"/>
            <a:r>
              <a:rPr lang="es-ES" sz="1800" b="1">
                <a:latin typeface="Arial" pitchFamily="34" charset="0"/>
              </a:rPr>
              <a:t>Actualmente el Portal cuenta con 900 empresas MIPYME, que constituyen el 45% de las empresas que operan con factura electrónica en el país. La incorporación es creciente, debido a los beneficios asociados.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E105-2C23-4F6C-B5D1-70F10A0A0B16}" type="slidenum">
              <a:rPr lang="es-ES"/>
              <a:pPr/>
              <a:t>9</a:t>
            </a:fld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239000" cy="685800"/>
          </a:xfrm>
        </p:spPr>
        <p:txBody>
          <a:bodyPr/>
          <a:lstStyle/>
          <a:p>
            <a:r>
              <a:rPr lang="es-CL" sz="3600">
                <a:latin typeface="Arial" pitchFamily="34" charset="0"/>
              </a:rPr>
              <a:t>Contabilidad Simplificada</a:t>
            </a:r>
            <a:endParaRPr lang="es-ES" sz="3600"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5105400"/>
          </a:xfrm>
        </p:spPr>
        <p:txBody>
          <a:bodyPr/>
          <a:lstStyle/>
          <a:p>
            <a:pPr lvl="1" algn="just"/>
            <a:r>
              <a:rPr lang="es-CL" sz="1800">
                <a:latin typeface="Arial" pitchFamily="34" charset="0"/>
              </a:rPr>
              <a:t>Sistema que permite una cuenta simple de ingresos y gastos, sobre la base de ventas, compras, remuneraciones y otros egresos.</a:t>
            </a:r>
          </a:p>
          <a:p>
            <a:pPr lvl="1" algn="just"/>
            <a:r>
              <a:rPr lang="es-CL" sz="1800">
                <a:latin typeface="Arial" pitchFamily="34" charset="0"/>
              </a:rPr>
              <a:t>Los usuarios pueden:</a:t>
            </a:r>
          </a:p>
          <a:p>
            <a:pPr lvl="2" algn="just"/>
            <a:r>
              <a:rPr lang="es-CL" sz="1600">
                <a:latin typeface="Arial" pitchFamily="34" charset="0"/>
              </a:rPr>
              <a:t>Utilizar la aplicación de Factura Electrónica MIPYME para cargar automáticamente en la contabilidad las transacciones electrónicas.</a:t>
            </a:r>
          </a:p>
          <a:p>
            <a:pPr lvl="2" algn="just"/>
            <a:r>
              <a:rPr lang="es-CL" sz="1600">
                <a:latin typeface="Arial" pitchFamily="34" charset="0"/>
              </a:rPr>
              <a:t>Determinar mes a mes el Resultado del Ejercicio de su negocio.</a:t>
            </a:r>
          </a:p>
          <a:p>
            <a:pPr lvl="2" algn="just"/>
            <a:r>
              <a:rPr lang="es-CL" sz="1600">
                <a:latin typeface="Arial" pitchFamily="34" charset="0"/>
              </a:rPr>
              <a:t>Generar los Libros de Ingreso y Egreso que se exigen legalmente.</a:t>
            </a:r>
          </a:p>
          <a:p>
            <a:pPr lvl="1" algn="just"/>
            <a:r>
              <a:rPr lang="es-CL" sz="1800">
                <a:latin typeface="Arial" pitchFamily="34" charset="0"/>
              </a:rPr>
              <a:t>Actualmente en diseño:</a:t>
            </a:r>
          </a:p>
          <a:p>
            <a:pPr lvl="2" algn="just"/>
            <a:r>
              <a:rPr lang="es-CL" sz="1600">
                <a:latin typeface="Arial" pitchFamily="34" charset="0"/>
              </a:rPr>
              <a:t>Sistema de Contabilidad Completa MIPYME</a:t>
            </a:r>
          </a:p>
          <a:p>
            <a:pPr lvl="2" algn="just"/>
            <a:r>
              <a:rPr lang="es-CL" sz="1600">
                <a:latin typeface="Arial" pitchFamily="34" charset="0"/>
              </a:rPr>
              <a:t>Funcionalidad para declarar automáticamente y pagar los impuestos a partir de los sistemas de contabilidad MIPYME.</a:t>
            </a:r>
          </a:p>
          <a:p>
            <a:pPr lvl="1" algn="just"/>
            <a:r>
              <a:rPr lang="es-CL" sz="1800">
                <a:latin typeface="Arial" pitchFamily="34" charset="0"/>
              </a:rPr>
              <a:t>Se definieron los siguientes segmentos en cuanto a ingresos anuales para poder participar en la contabilidad MIPYME:</a:t>
            </a:r>
          </a:p>
          <a:p>
            <a:pPr lvl="2" algn="just"/>
            <a:r>
              <a:rPr lang="es-CL" sz="1600">
                <a:latin typeface="Arial" pitchFamily="34" charset="0"/>
              </a:rPr>
              <a:t>Ingresos menores a US$ 183.989: Contabilidad Simplificada MIPYME</a:t>
            </a:r>
          </a:p>
          <a:p>
            <a:pPr lvl="2" algn="just"/>
            <a:r>
              <a:rPr lang="es-CL" sz="1600">
                <a:latin typeface="Arial" pitchFamily="34" charset="0"/>
              </a:rPr>
              <a:t>Ingresos entre US$ 183.989 y US$ 613.298: Contabilidad Completa MIPYME</a:t>
            </a:r>
          </a:p>
          <a:p>
            <a:pPr lvl="2" algn="just">
              <a:buFontTx/>
              <a:buNone/>
            </a:pPr>
            <a:endParaRPr lang="es-E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_SII">
  <a:themeElements>
    <a:clrScheme name="">
      <a:dk1>
        <a:srgbClr val="0033CC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2AAE"/>
      </a:accent4>
      <a:accent5>
        <a:srgbClr val="AAE2CA"/>
      </a:accent5>
      <a:accent6>
        <a:srgbClr val="2D2DB9"/>
      </a:accent6>
      <a:hlink>
        <a:srgbClr val="244464"/>
      </a:hlink>
      <a:folHlink>
        <a:srgbClr val="0066CC"/>
      </a:folHlink>
    </a:clrScheme>
    <a:fontScheme name="Plantilla_SI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100000" prstMaterial="legacyMatte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100000" prstMaterial="legacyMatte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lantilla_SI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SI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SI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SI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SI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SI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SI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Plantilla_SII</Template>
  <TotalTime>595</TotalTime>
  <Words>1567</Words>
  <Application>Microsoft Office PowerPoint</Application>
  <PresentationFormat>On-screen Show (4:3)</PresentationFormat>
  <Paragraphs>270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Plantilla_SII</vt:lpstr>
      <vt:lpstr>Portal Tributario MIPYME </vt:lpstr>
      <vt:lpstr>Introducción</vt:lpstr>
      <vt:lpstr>Contexto de las MIPYME </vt:lpstr>
      <vt:lpstr>Contexto de las MIPYME (2) </vt:lpstr>
      <vt:lpstr>Portal Tributario MIPYME</vt:lpstr>
      <vt:lpstr>Red de Infocentros</vt:lpstr>
      <vt:lpstr>Factura Electrónica MIPYME</vt:lpstr>
      <vt:lpstr>Factura Electrónica MIPYME (2)</vt:lpstr>
      <vt:lpstr>Contabilidad Simplificada</vt:lpstr>
      <vt:lpstr>Slide 10</vt:lpstr>
      <vt:lpstr>Slide 11</vt:lpstr>
      <vt:lpstr>Sistema Contabilidad Simplificada - Flujo de Actividades Principales</vt:lpstr>
      <vt:lpstr>Menú de Funcionalidades del Sistema </vt:lpstr>
      <vt:lpstr>Cierre del Ejercicio </vt:lpstr>
      <vt:lpstr>Conclusiones</vt:lpstr>
    </vt:vector>
  </TitlesOfParts>
  <Company>Servicio de Impuestos Internos (SII) -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Portal Tributario MIPYME</dc:subject>
  <dc:creator>Juan Manuel Romero Olivares</dc:creator>
  <cp:lastModifiedBy>anarod</cp:lastModifiedBy>
  <cp:revision>93</cp:revision>
  <cp:lastPrinted>1601-01-01T00:00:00Z</cp:lastPrinted>
  <dcterms:created xsi:type="dcterms:W3CDTF">1601-01-01T00:00:00Z</dcterms:created>
  <dcterms:modified xsi:type="dcterms:W3CDTF">2010-07-12T00:55:43Z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