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sldIdLst>
    <p:sldId id="257" r:id="rId2"/>
    <p:sldId id="269" r:id="rId3"/>
    <p:sldId id="270" r:id="rId4"/>
    <p:sldId id="271" r:id="rId5"/>
    <p:sldId id="278" r:id="rId6"/>
    <p:sldId id="272" r:id="rId7"/>
    <p:sldId id="260" r:id="rId8"/>
    <p:sldId id="261" r:id="rId9"/>
    <p:sldId id="264" r:id="rId10"/>
    <p:sldId id="273" r:id="rId11"/>
    <p:sldId id="275" r:id="rId12"/>
    <p:sldId id="274" r:id="rId13"/>
    <p:sldId id="267" r:id="rId14"/>
    <p:sldId id="276" r:id="rId15"/>
    <p:sldId id="277" r:id="rId16"/>
    <p:sldId id="280" r:id="rId17"/>
    <p:sldId id="279" r:id="rId18"/>
    <p:sldId id="262" r:id="rId19"/>
    <p:sldId id="268" r:id="rId20"/>
    <p:sldId id="281" r:id="rId21"/>
    <p:sldId id="283" r:id="rId22"/>
    <p:sldId id="265" r:id="rId23"/>
    <p:sldId id="284" r:id="rId24"/>
    <p:sldId id="285" r:id="rId25"/>
    <p:sldId id="286" r:id="rId26"/>
    <p:sldId id="282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DDDDDD"/>
    <a:srgbClr val="C0C0C0"/>
    <a:srgbClr val="FF0000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6B5A95-0861-448F-B3C7-B394BEB203F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417BF-0D55-4099-A2A0-B488FFA7FE03}" type="slidenum">
              <a:rPr lang="es-ES_tradnl">
                <a:latin typeface="Arial" pitchFamily="34" charset="0"/>
                <a:cs typeface="Arial" pitchFamily="34" charset="0"/>
              </a:rPr>
              <a:pPr/>
              <a:t>1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1DC2E-6B71-4A19-927B-79BC2D2F84A1}" type="slidenum">
              <a:rPr lang="es-ES_tradnl">
                <a:latin typeface="Arial" pitchFamily="34" charset="0"/>
                <a:cs typeface="Arial" pitchFamily="34" charset="0"/>
              </a:rPr>
              <a:pPr/>
              <a:t>10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10B48-AE52-4D57-93B5-EFC12176AC23}" type="slidenum">
              <a:rPr lang="es-ES_tradnl">
                <a:latin typeface="Arial" pitchFamily="34" charset="0"/>
                <a:cs typeface="Arial" pitchFamily="34" charset="0"/>
              </a:rPr>
              <a:pPr/>
              <a:t>11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3DFC2-232F-44D2-A2A5-0C21C7EEF2BD}" type="slidenum">
              <a:rPr lang="es-ES_tradnl">
                <a:latin typeface="Arial" pitchFamily="34" charset="0"/>
                <a:cs typeface="Arial" pitchFamily="34" charset="0"/>
              </a:rPr>
              <a:pPr/>
              <a:t>12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D2B9A-0A22-4C7F-BD75-96ED0727B2C2}" type="slidenum">
              <a:rPr lang="es-ES_tradnl">
                <a:latin typeface="Arial" pitchFamily="34" charset="0"/>
                <a:cs typeface="Arial" pitchFamily="34" charset="0"/>
              </a:rPr>
              <a:pPr/>
              <a:t>13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B7599-C620-422D-AFAB-558A10A2017A}" type="slidenum">
              <a:rPr lang="es-ES_tradnl">
                <a:latin typeface="Arial" pitchFamily="34" charset="0"/>
                <a:cs typeface="Arial" pitchFamily="34" charset="0"/>
              </a:rPr>
              <a:pPr/>
              <a:t>14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DB526-0D2A-4BD9-BF66-BE18CDC7460B}" type="slidenum">
              <a:rPr lang="es-ES_tradnl">
                <a:latin typeface="Arial" pitchFamily="34" charset="0"/>
                <a:cs typeface="Arial" pitchFamily="34" charset="0"/>
              </a:rPr>
              <a:pPr/>
              <a:t>15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38468-D993-47ED-BA4D-1B88F45A4CD3}" type="slidenum">
              <a:rPr lang="es-ES_tradnl">
                <a:latin typeface="Arial" pitchFamily="34" charset="0"/>
                <a:cs typeface="Arial" pitchFamily="34" charset="0"/>
              </a:rPr>
              <a:pPr/>
              <a:t>16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721C5-4D5C-423E-9C30-2789DC7B7626}" type="slidenum">
              <a:rPr lang="es-ES_tradnl">
                <a:latin typeface="Arial" pitchFamily="34" charset="0"/>
                <a:cs typeface="Arial" pitchFamily="34" charset="0"/>
              </a:rPr>
              <a:pPr/>
              <a:t>17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12895-922A-412E-BBEE-37AEF76278CD}" type="slidenum">
              <a:rPr lang="es-ES_tradnl">
                <a:latin typeface="Arial" pitchFamily="34" charset="0"/>
                <a:cs typeface="Arial" pitchFamily="34" charset="0"/>
              </a:rPr>
              <a:pPr/>
              <a:t>18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33DEA-7F55-466E-8931-EE2B55CF1679}" type="slidenum">
              <a:rPr lang="es-ES_tradnl">
                <a:latin typeface="Arial" pitchFamily="34" charset="0"/>
                <a:cs typeface="Arial" pitchFamily="34" charset="0"/>
              </a:rPr>
              <a:pPr/>
              <a:t>19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69CD0-8BA7-4DE6-BE17-8078755DB15B}" type="slidenum">
              <a:rPr lang="es-ES_tradnl">
                <a:latin typeface="Arial" pitchFamily="34" charset="0"/>
                <a:cs typeface="Arial" pitchFamily="34" charset="0"/>
              </a:rPr>
              <a:pPr/>
              <a:t>2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2DBF9-119C-4EF1-9697-548A7A215C6D}" type="slidenum">
              <a:rPr lang="es-ES_tradnl">
                <a:latin typeface="Arial" pitchFamily="34" charset="0"/>
                <a:cs typeface="Arial" pitchFamily="34" charset="0"/>
              </a:rPr>
              <a:pPr/>
              <a:t>20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05FB92-A808-4068-8CA4-21AC013A274C}" type="slidenum">
              <a:rPr lang="es-ES_tradnl" sz="1200"/>
              <a:pPr algn="r"/>
              <a:t>21</a:t>
            </a:fld>
            <a:endParaRPr lang="es-ES_tradnl" sz="120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6D9B4-F9CE-4B45-A255-6A08285D318A}" type="slidenum">
              <a:rPr lang="es-ES_tradnl">
                <a:latin typeface="Arial" pitchFamily="34" charset="0"/>
                <a:cs typeface="Arial" pitchFamily="34" charset="0"/>
              </a:rPr>
              <a:pPr/>
              <a:t>22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FFF1087-5BF5-4D8E-8851-6EC02220FAFD}" type="slidenum">
              <a:rPr lang="es-ES_tradnl" sz="1200"/>
              <a:pPr algn="r"/>
              <a:t>23</a:t>
            </a:fld>
            <a:endParaRPr lang="es-ES_tradnl" sz="120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6233AF-7DAB-43E4-BEFC-BCA4F407DB80}" type="slidenum">
              <a:rPr lang="es-ES_tradnl" sz="1200"/>
              <a:pPr algn="r"/>
              <a:t>24</a:t>
            </a:fld>
            <a:endParaRPr lang="es-ES_tradnl" sz="120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EA58FF-DF97-48F8-AADC-86A57FA805F6}" type="slidenum">
              <a:rPr lang="es-ES_tradnl" sz="1200"/>
              <a:pPr algn="r"/>
              <a:t>25</a:t>
            </a:fld>
            <a:endParaRPr lang="es-ES_tradnl" sz="120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267B36-84BD-43FC-90D4-084ECCC1A71B}" type="slidenum">
              <a:rPr lang="es-ES_tradnl">
                <a:latin typeface="Arial" pitchFamily="34" charset="0"/>
                <a:cs typeface="Arial" pitchFamily="34" charset="0"/>
              </a:rPr>
              <a:pPr/>
              <a:t>26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B0AD0-7F33-4609-B56E-DAA0227BE69C}" type="slidenum">
              <a:rPr lang="es-ES_tradnl">
                <a:latin typeface="Arial" pitchFamily="34" charset="0"/>
                <a:cs typeface="Arial" pitchFamily="34" charset="0"/>
              </a:rPr>
              <a:pPr/>
              <a:t>3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E52CC-0E52-42AA-B465-DDD2A4AAC197}" type="slidenum">
              <a:rPr lang="es-ES_tradnl">
                <a:latin typeface="Arial" pitchFamily="34" charset="0"/>
                <a:cs typeface="Arial" pitchFamily="34" charset="0"/>
              </a:rPr>
              <a:pPr/>
              <a:t>4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6C33C-9A51-4BF8-915D-2D9DC2AB3923}" type="slidenum">
              <a:rPr lang="es-ES_tradnl">
                <a:latin typeface="Arial" pitchFamily="34" charset="0"/>
                <a:cs typeface="Arial" pitchFamily="34" charset="0"/>
              </a:rPr>
              <a:pPr/>
              <a:t>5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F913A-E276-43F8-AF1C-5489CB4AFF6C}" type="slidenum">
              <a:rPr lang="es-ES_tradnl">
                <a:latin typeface="Arial" pitchFamily="34" charset="0"/>
                <a:cs typeface="Arial" pitchFamily="34" charset="0"/>
              </a:rPr>
              <a:pPr/>
              <a:t>6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C231E3-2C32-4241-9118-3D74B9D1A481}" type="slidenum">
              <a:rPr lang="es-ES_tradnl">
                <a:latin typeface="Arial" pitchFamily="34" charset="0"/>
                <a:cs typeface="Arial" pitchFamily="34" charset="0"/>
              </a:rPr>
              <a:pPr/>
              <a:t>7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C4679-E5F2-480B-9A2C-32ACA4CC7C41}" type="slidenum">
              <a:rPr lang="es-ES_tradnl">
                <a:latin typeface="Arial" pitchFamily="34" charset="0"/>
                <a:cs typeface="Arial" pitchFamily="34" charset="0"/>
              </a:rPr>
              <a:pPr/>
              <a:t>8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00D42-B949-4729-8D00-16CE5F1C73E2}" type="slidenum">
              <a:rPr lang="es-ES_tradnl">
                <a:latin typeface="Arial" pitchFamily="34" charset="0"/>
                <a:cs typeface="Arial" pitchFamily="34" charset="0"/>
              </a:rPr>
              <a:pPr/>
              <a:t>9</a:t>
            </a:fld>
            <a:endParaRPr lang="es-ES_tradnl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mundofranquicia.es/" TargetMode="External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mundofranquicia.es/" TargetMode="External"/><Relationship Id="rId9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elitehp.blogs.sapo.pt/arquivo/Bandeira%20Brasil.gif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6"/>
          <p:cNvSpPr txBox="1">
            <a:spLocks noChangeArrowheads="1"/>
          </p:cNvSpPr>
          <p:nvPr/>
        </p:nvSpPr>
        <p:spPr bwMode="auto">
          <a:xfrm>
            <a:off x="1042988" y="5084763"/>
            <a:ext cx="6237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rgbClr val="990033"/>
                </a:solidFill>
              </a:rPr>
              <a:t>¿Cómo Responden las Franquicias ante la Crisis?</a:t>
            </a:r>
            <a:endParaRPr lang="es-ES" sz="1600"/>
          </a:p>
        </p:txBody>
      </p:sp>
      <p:pic>
        <p:nvPicPr>
          <p:cNvPr id="1028" name="Picture 5" descr="netpl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5661025"/>
            <a:ext cx="20161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3" descr="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4650" y="5588000"/>
            <a:ext cx="2743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5" descr="Cámara de Comercio de Medellín para Antioqui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4425" y="5661025"/>
            <a:ext cx="140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1" descr="C:\CONSULTO(2)\Site NetplanConsultoria\E-Net\Fotos Selecionadas\shutterstock_2698309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775" y="2781300"/>
            <a:ext cx="2808288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03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9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040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850" y="2133600"/>
            <a:ext cx="7920038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reaccionan las franquicias ante esta situación?</a:t>
            </a:r>
            <a:endParaRPr lang="es-ES_tradnl"/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/>
            <a:r>
              <a:rPr lang="es-ES_tradnl" u="sng"/>
              <a:t>2. Participación de la Central en las unidades franquiciadas.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La escasez de financiación está obligando a las Centrales de franquicias a ayudar económicamente a los franquiciados mediante aportaciones en la inversión inicial.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La necesidad de tener un mayor control en la gestión para aguantar la situación provoca una participación gerencial mayor en las unidades.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 b="1"/>
              <a:t>La Central tiene una estructura completa y profesional; </a:t>
            </a:r>
          </a:p>
          <a:p>
            <a:pPr defTabSz="762000" eaLnBrk="0" hangingPunct="0"/>
            <a:r>
              <a:rPr lang="es-ES_tradnl" b="1"/>
              <a:t>los negocios individuales, puede que no</a:t>
            </a:r>
            <a:r>
              <a:rPr lang="es-ES_tradnl"/>
              <a:t>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/>
            <a:endParaRPr lang="es-ES_tradnl"/>
          </a:p>
        </p:txBody>
      </p:sp>
      <p:pic>
        <p:nvPicPr>
          <p:cNvPr id="10245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5" descr="200208009-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143500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02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3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0254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5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23850" y="2133600"/>
            <a:ext cx="792003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reaccionan las franquicias ante esta situación?</a:t>
            </a:r>
            <a:endParaRPr lang="es-ES_tradnl"/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/>
            <a:r>
              <a:rPr lang="es-ES_tradnl" u="sng"/>
              <a:t>3. Franquiciar negocios propios (propio personal).</a:t>
            </a:r>
          </a:p>
          <a:p>
            <a:pPr defTabSz="762000" eaLnBrk="0" hangingPunct="0">
              <a:buFontTx/>
              <a:buChar char="-"/>
            </a:pPr>
            <a:endParaRPr lang="es-ES_tradnl" u="sng"/>
          </a:p>
          <a:p>
            <a:pPr defTabSz="762000" eaLnBrk="0" hangingPunct="0"/>
            <a:r>
              <a:rPr lang="es-ES_tradnl"/>
              <a:t>Hablamos de negocios que se desarrollaban mediante unidades </a:t>
            </a:r>
          </a:p>
          <a:p>
            <a:pPr defTabSz="762000" eaLnBrk="0" hangingPunct="0"/>
            <a:r>
              <a:rPr lang="es-ES_tradnl"/>
              <a:t>propias y que la falta de financiación y el mayor riesgo ha </a:t>
            </a:r>
          </a:p>
          <a:p>
            <a:pPr defTabSz="762000" eaLnBrk="0" hangingPunct="0"/>
            <a:r>
              <a:rPr lang="es-ES_tradnl"/>
              <a:t>provocado un crecimiento vía franquicias.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De esta forma se evita un alto gasto en personal, alquileres, sistemas informáticos, mercancías… y se destinan todos los recursos a gestionar una red.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Las grandes empresas ya lo están haciendo ( CEPSA)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 b="1"/>
              <a:t>Desarrollar una red con recursos propios es más arriesgado y lento; con una franquicia,no.</a:t>
            </a:r>
          </a:p>
        </p:txBody>
      </p:sp>
      <p:pic>
        <p:nvPicPr>
          <p:cNvPr id="11269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5" descr="gro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25" y="2143125"/>
            <a:ext cx="128746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127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277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278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9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3850" y="1989138"/>
            <a:ext cx="882015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reaccionan las franquicias ante esta situación?</a:t>
            </a:r>
          </a:p>
          <a:p>
            <a:pPr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defTabSz="762000" eaLnBrk="0" hangingPunct="0"/>
            <a:r>
              <a:rPr lang="es-ES_tradnl" u="sng"/>
              <a:t>4. Políticas de Marketing agresivas. </a:t>
            </a:r>
          </a:p>
          <a:p>
            <a:pPr defTabSz="762000" eaLnBrk="0" hangingPunct="0"/>
            <a:endParaRPr lang="es-ES_tradnl" u="sng"/>
          </a:p>
          <a:p>
            <a:pPr defTabSz="762000" eaLnBrk="0" hangingPunct="0"/>
            <a:r>
              <a:rPr lang="es-ES_tradnl"/>
              <a:t>Productos: se eliminan las referencias menos vendidas o se sacan </a:t>
            </a:r>
          </a:p>
          <a:p>
            <a:pPr defTabSz="762000" eaLnBrk="0" hangingPunct="0"/>
            <a:r>
              <a:rPr lang="es-ES_tradnl"/>
              <a:t>productos innovadores y con gancho.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Plaza: cambian do el formato podemos acudir a ubicaciones más económicas, como los kioscos de centros comerciales.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Precio: se hacen promociones, descuentos…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Ejemplo: Telepizza el pasado lunes 20 daba pizzas a 1€, Taberna Bocatín invita a comer a gente en paro un día a la semana…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 b="1"/>
              <a:t>Con una franquicia, tu producto está en muchos escaparates; con un negocio individual,no.</a:t>
            </a:r>
          </a:p>
        </p:txBody>
      </p:sp>
      <p:pic>
        <p:nvPicPr>
          <p:cNvPr id="12293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glz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38" y="2143125"/>
            <a:ext cx="1387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230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301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2302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3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2060575"/>
            <a:ext cx="80645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reaccionan las franquicias ante esta situación?</a:t>
            </a:r>
          </a:p>
          <a:p>
            <a:pPr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defTabSz="762000" eaLnBrk="0" hangingPunct="0"/>
            <a:r>
              <a:rPr lang="es-ES_tradnl" u="sng"/>
              <a:t>5. Negociación con proveedores</a:t>
            </a:r>
          </a:p>
          <a:p>
            <a:pPr defTabSz="762000" eaLnBrk="0" hangingPunct="0">
              <a:buFontTx/>
              <a:buChar char="-"/>
            </a:pPr>
            <a:endParaRPr lang="es-ES_tradnl" u="sng"/>
          </a:p>
          <a:p>
            <a:pPr defTabSz="762000" eaLnBrk="0" hangingPunct="0"/>
            <a:r>
              <a:rPr lang="es-ES_tradnl"/>
              <a:t>La capacidad de negociación de una central permite alargar l</a:t>
            </a:r>
          </a:p>
          <a:p>
            <a:pPr defTabSz="762000" eaLnBrk="0" hangingPunct="0"/>
            <a:r>
              <a:rPr lang="es-ES_tradnl"/>
              <a:t>os plazos de pago de mercaderías en la actualidad.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Las empresas de adecuación de locales ofrecen sus servicios más baratos y en menos tiempo.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Los locales de alquiler están llegando a renegociarse hasta un 50% a la baja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 b="1"/>
              <a:t>Una red de franquicias tiene poder: un negocio individual,no.</a:t>
            </a:r>
          </a:p>
        </p:txBody>
      </p:sp>
      <p:pic>
        <p:nvPicPr>
          <p:cNvPr id="13317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9" descr="puzz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75" y="2286000"/>
            <a:ext cx="178593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332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325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3326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7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2276475"/>
            <a:ext cx="80645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reaccionan las franquicias ante esta situación?</a:t>
            </a:r>
          </a:p>
          <a:p>
            <a:pPr defTabSz="762000" eaLnBrk="0" hangingPunct="0"/>
            <a:endParaRPr lang="es-ES_tradnl" b="1" u="sng">
              <a:solidFill>
                <a:srgbClr val="990033"/>
              </a:solidFill>
            </a:endParaRPr>
          </a:p>
          <a:p>
            <a:pPr defTabSz="762000" eaLnBrk="0" hangingPunct="0"/>
            <a:r>
              <a:rPr lang="es-ES_tradnl" u="sng"/>
              <a:t>6. Internacionalización.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/>
            <a:r>
              <a:rPr lang="es-ES_tradnl"/>
              <a:t>Las franquicias buscan otros mercados para poder </a:t>
            </a:r>
          </a:p>
          <a:p>
            <a:pPr defTabSz="762000" eaLnBrk="0" hangingPunct="0"/>
            <a:r>
              <a:rPr lang="es-ES_tradnl"/>
              <a:t>competir con plenas garantías.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Los mercados tradicionalmente de salida para las franquicias españolas son Portugal, Italia y Francia.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Existen oportunidades en Europa del Este, Oriente Medio y Latinoamérica.</a:t>
            </a:r>
          </a:p>
          <a:p>
            <a:pPr defTabSz="762000" eaLnBrk="0" hangingPunct="0"/>
            <a:endParaRPr lang="es-ES_tradnl"/>
          </a:p>
        </p:txBody>
      </p:sp>
      <p:pic>
        <p:nvPicPr>
          <p:cNvPr id="14341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0" descr="E0129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50" y="2428875"/>
            <a:ext cx="21907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43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9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4350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1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23850" y="2133600"/>
            <a:ext cx="80645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reaccionan las franquicias ante esta situación?</a:t>
            </a:r>
          </a:p>
          <a:p>
            <a:pPr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defTabSz="762000" eaLnBrk="0" hangingPunct="0"/>
            <a:r>
              <a:rPr lang="es-ES_tradnl" u="sng"/>
              <a:t>7. Acuerdos de plurifranquicia.</a:t>
            </a:r>
          </a:p>
          <a:p>
            <a:pPr defTabSz="762000" eaLnBrk="0" hangingPunct="0"/>
            <a:endParaRPr lang="es-ES_tradnl" u="sng"/>
          </a:p>
          <a:p>
            <a:pPr defTabSz="762000" eaLnBrk="0" hangingPunct="0"/>
            <a:r>
              <a:rPr lang="es-ES_tradnl"/>
              <a:t>Las franquicias buscan aliados comerciales para vender conjuntamente un producto, estar presentes bajo un mismo local, ofrecer servicios conjuntos a sus asociados…en definitiva, ser más atractivos y compartir costes.</a:t>
            </a:r>
          </a:p>
          <a:p>
            <a:pPr defTabSz="762000" eaLnBrk="0" hangingPunct="0"/>
            <a:endParaRPr lang="es-ES_tradnl"/>
          </a:p>
        </p:txBody>
      </p:sp>
      <p:pic>
        <p:nvPicPr>
          <p:cNvPr id="15365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4" descr="expansa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357688"/>
            <a:ext cx="14557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537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73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5374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5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0825" y="2060575"/>
            <a:ext cx="80645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reaccionan las franquicias ante esta situación?</a:t>
            </a:r>
          </a:p>
          <a:p>
            <a:pPr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defTabSz="762000" eaLnBrk="0" hangingPunct="0"/>
            <a:r>
              <a:rPr lang="es-ES_tradnl" u="sng"/>
              <a:t>8. Diversificación de canales de distribución</a:t>
            </a:r>
          </a:p>
          <a:p>
            <a:pPr defTabSz="762000" eaLnBrk="0" hangingPunct="0"/>
            <a:endParaRPr lang="es-ES_tradnl" u="sng"/>
          </a:p>
          <a:p>
            <a:pPr defTabSz="762000" eaLnBrk="0" hangingPunct="0"/>
            <a:r>
              <a:rPr lang="es-ES_tradnl"/>
              <a:t>La venta on line se convierte en un escaparate mundial </a:t>
            </a:r>
          </a:p>
          <a:p>
            <a:pPr defTabSz="762000" eaLnBrk="0" hangingPunct="0"/>
            <a:r>
              <a:rPr lang="es-ES_tradnl"/>
              <a:t>y permite incrementar ventas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En negocios de retail se apuesta por el formato outlet para dar salida a colecciones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Se aplica la venta en tiendas multimarca con otras condiciones.</a:t>
            </a:r>
          </a:p>
          <a:p>
            <a:pPr defTabSz="762000" eaLnBrk="0" hangingPunct="0"/>
            <a:endParaRPr lang="es-ES_tradnl"/>
          </a:p>
        </p:txBody>
      </p:sp>
      <p:pic>
        <p:nvPicPr>
          <p:cNvPr id="16389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6" descr="200024438-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13" y="22860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95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63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7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6398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9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00113" y="5157788"/>
            <a:ext cx="79200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r>
              <a:rPr lang="es-ES_tradnl" sz="3600" b="1">
                <a:solidFill>
                  <a:srgbClr val="990033"/>
                </a:solidFill>
              </a:rPr>
              <a:t>3. QUÉ APORTA EL SISTEMA DE FRANQUICIA</a:t>
            </a:r>
            <a:r>
              <a:rPr lang="es-ES_tradnl" sz="3600"/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pic>
        <p:nvPicPr>
          <p:cNvPr id="17413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8" name="Group 10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7419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20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7421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2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0825" y="2205038"/>
            <a:ext cx="80454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Las franquicias presentan las siguientes ventajas:</a:t>
            </a:r>
          </a:p>
          <a:p>
            <a:pPr marL="179388" lvl="1" defTabSz="762000" eaLnBrk="0" hangingPunct="0"/>
            <a:r>
              <a:rPr lang="es-ES_tradnl" b="1"/>
              <a:t> </a:t>
            </a:r>
          </a:p>
          <a:p>
            <a:pPr defTabSz="762000" eaLnBrk="0" hangingPunct="0">
              <a:buFontTx/>
              <a:buChar char="-"/>
            </a:pPr>
            <a:r>
              <a:rPr lang="es-ES_tradnl"/>
              <a:t> Respaldo de la Central.</a:t>
            </a:r>
          </a:p>
          <a:p>
            <a:pPr defTabSz="762000" eaLnBrk="0" hangingPunct="0"/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Lanzamiento más rápido.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Ayudas Financieras.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Planes estratégicos de iniciación y continuación del negocio.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Mayor Formación (Manuales, formación presencial, formación e-learning…)</a:t>
            </a:r>
            <a:endParaRPr lang="es-ES_tradnl">
              <a:solidFill>
                <a:srgbClr val="990033"/>
              </a:solidFill>
            </a:endParaRPr>
          </a:p>
        </p:txBody>
      </p:sp>
      <p:pic>
        <p:nvPicPr>
          <p:cNvPr id="18437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786063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844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45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8446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5288" y="1989138"/>
            <a:ext cx="56959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Las franquicias presentan las siguientes ventajas:</a:t>
            </a:r>
          </a:p>
          <a:p>
            <a:pPr marL="179388" lvl="1" defTabSz="762000" eaLnBrk="0" hangingPunct="0"/>
            <a:r>
              <a:rPr lang="es-ES_tradnl" b="1"/>
              <a:t> </a:t>
            </a:r>
          </a:p>
          <a:p>
            <a:pPr defTabSz="762000" eaLnBrk="0" hangingPunct="0">
              <a:buFontTx/>
              <a:buChar char="-"/>
            </a:pPr>
            <a:r>
              <a:rPr lang="es-ES_tradnl"/>
              <a:t> Políticas de Marketing.</a:t>
            </a:r>
          </a:p>
          <a:p>
            <a:pPr marL="179388" lvl="1"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Políticas de abastecimiento.</a:t>
            </a:r>
          </a:p>
          <a:p>
            <a:pPr marL="179388" lvl="1"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Economías de escala.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Imagen de marca.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Posibilidad de participación de fondos de inversión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Tecnología e información vía software en tiempo real</a:t>
            </a:r>
          </a:p>
          <a:p>
            <a:pPr defTabSz="762000" eaLnBrk="0" hangingPunct="0"/>
            <a:endParaRPr lang="es-ES_tradnl">
              <a:solidFill>
                <a:srgbClr val="990033"/>
              </a:solidFill>
            </a:endParaRPr>
          </a:p>
        </p:txBody>
      </p:sp>
      <p:pic>
        <p:nvPicPr>
          <p:cNvPr id="19461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 descr="FEX_0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688" y="2643188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1946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9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9470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900113" y="5157788"/>
            <a:ext cx="79200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r>
              <a:rPr lang="es-ES_tradnl" sz="3600" b="1">
                <a:solidFill>
                  <a:srgbClr val="990033"/>
                </a:solidFill>
              </a:rPr>
              <a:t>1. LOS NÚMEROS EN BRASIL Y ESPAÑA</a:t>
            </a:r>
            <a:r>
              <a:rPr lang="es-ES_tradnl" sz="3600"/>
              <a:t> 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5214938" y="6357938"/>
            <a:ext cx="33655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pic>
        <p:nvPicPr>
          <p:cNvPr id="2053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2059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0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2061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00113" y="5157788"/>
            <a:ext cx="792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r>
              <a:rPr lang="es-ES_tradnl" sz="3600" b="1">
                <a:solidFill>
                  <a:srgbClr val="990033"/>
                </a:solidFill>
              </a:rPr>
              <a:t>4. LAS MICROFRANQUICIAS</a:t>
            </a:r>
            <a:r>
              <a:rPr lang="es-ES_tradnl" sz="3600"/>
              <a:t>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pic>
        <p:nvPicPr>
          <p:cNvPr id="20485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90" name="Group 10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2049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2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20493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4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23850" y="2133600"/>
            <a:ext cx="82486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 Por qué se apuesta por la microfranquicia?</a:t>
            </a:r>
          </a:p>
          <a:p>
            <a:pPr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defTabSz="762000" eaLnBrk="0" hangingPunct="0"/>
            <a:r>
              <a:rPr lang="es-ES_tradnl"/>
              <a:t>Si un emprendedor busca seguridad, ventajas económicas, arranque en</a:t>
            </a:r>
          </a:p>
          <a:p>
            <a:pPr defTabSz="762000" eaLnBrk="0" hangingPunct="0"/>
            <a:r>
              <a:rPr lang="es-ES_tradnl"/>
              <a:t>el negocio… la franquicia aporta todos estos componentes.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Con más razón en entornos donde económicamente es más complicado</a:t>
            </a:r>
          </a:p>
          <a:p>
            <a:pPr defTabSz="762000" eaLnBrk="0" hangingPunct="0"/>
            <a:r>
              <a:rPr lang="es-ES_tradnl"/>
              <a:t>o donde la formación es más escasa.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La microfranquicia es una solución idónea en estos tiempos de incertidumbre y </a:t>
            </a:r>
          </a:p>
          <a:p>
            <a:pPr defTabSz="762000" eaLnBrk="0" hangingPunct="0"/>
            <a:r>
              <a:rPr lang="es-ES_tradnl"/>
              <a:t>crisis económica, y sienta las bases de una producción estable y eficiente.</a:t>
            </a:r>
          </a:p>
          <a:p>
            <a:pPr defTabSz="762000" eaLnBrk="0" hangingPunct="0"/>
            <a:endParaRPr lang="es-ES_tradnl"/>
          </a:p>
        </p:txBody>
      </p:sp>
      <p:pic>
        <p:nvPicPr>
          <p:cNvPr id="59399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0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5940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9403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59404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405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3850" y="2133600"/>
            <a:ext cx="86042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 Por qué se apuesta por la microfranquicia?</a:t>
            </a:r>
          </a:p>
          <a:p>
            <a:pPr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defTabSz="762000" eaLnBrk="0" hangingPunct="0"/>
            <a:r>
              <a:rPr lang="es-ES_tradnl"/>
              <a:t>En España existen actualmente varias microfranquicias, con inversiones a partir de</a:t>
            </a:r>
          </a:p>
          <a:p>
            <a:pPr defTabSz="762000" eaLnBrk="0" hangingPunct="0"/>
            <a:r>
              <a:rPr lang="es-ES_tradnl"/>
              <a:t>6.000€, cuyo fin es proporcionar autoempleo con actividades sencillas y usando </a:t>
            </a:r>
          </a:p>
          <a:p>
            <a:pPr defTabSz="762000" eaLnBrk="0" hangingPunct="0"/>
            <a:r>
              <a:rPr lang="es-ES_tradnl"/>
              <a:t>tecnología diversa: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Ecolíder: reciclaje de cartuchos de tinta, con presencia internacional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Secrenet: servicios de secretariado online 24h y 7 días a la semana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New Ad: comercialización de espacios publicitarios indoor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Aqualita: distribución de agua purificada para empresas</a:t>
            </a:r>
          </a:p>
        </p:txBody>
      </p:sp>
      <p:pic>
        <p:nvPicPr>
          <p:cNvPr id="21509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2151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516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21517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8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23850" y="2133600"/>
            <a:ext cx="79946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 Por qué se apuesta por la microfranquicia?</a:t>
            </a:r>
          </a:p>
          <a:p>
            <a:pPr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defTabSz="762000" eaLnBrk="0" hangingPunct="0"/>
            <a:r>
              <a:rPr lang="es-ES_tradnl"/>
              <a:t>En Brasil también podemos ofrecer diversos ejemplos: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Dry Wah Truck: limpieza de camiones y grandes vehíclos de forma ecológica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Imaginail stamp: pintura de uñas por computadora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Centro de Shaitsu Tereza Zanchi</a:t>
            </a:r>
          </a:p>
        </p:txBody>
      </p:sp>
      <p:pic>
        <p:nvPicPr>
          <p:cNvPr id="61447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8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449" name="Group 9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6145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451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61452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53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23850" y="2133600"/>
            <a:ext cx="88582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342900" indent="-342900" defTabSz="762000" eaLnBrk="0" hangingPunct="0"/>
            <a:r>
              <a:rPr lang="es-ES_tradnl" b="1">
                <a:solidFill>
                  <a:srgbClr val="990033"/>
                </a:solidFill>
              </a:rPr>
              <a:t>¿ Qué vamos a hacer en nuestro estudio?</a:t>
            </a:r>
          </a:p>
          <a:p>
            <a:pPr marL="342900" indent="-342900"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marL="342900" indent="-342900" defTabSz="762000" eaLnBrk="0" hangingPunct="0"/>
            <a:r>
              <a:rPr lang="es-ES_tradnl"/>
              <a:t>El objetivo del estudio es conocer las mejores prácticas internacionales en </a:t>
            </a:r>
          </a:p>
          <a:p>
            <a:pPr marL="342900" indent="-342900" defTabSz="762000" eaLnBrk="0" hangingPunct="0"/>
            <a:r>
              <a:rPr lang="es-ES_tradnl"/>
              <a:t>microfranquicias con el fin de poder estudiar sus factores críticos de éxito, qué </a:t>
            </a:r>
          </a:p>
          <a:p>
            <a:pPr marL="342900" indent="-342900" defTabSz="762000" eaLnBrk="0" hangingPunct="0"/>
            <a:r>
              <a:rPr lang="es-ES_tradnl"/>
              <a:t>factores han propiciado su desarrollo y, en definitiva, aprender de su buen hacer </a:t>
            </a:r>
          </a:p>
          <a:p>
            <a:pPr marL="342900" indent="-342900" defTabSz="762000" eaLnBrk="0" hangingPunct="0"/>
            <a:r>
              <a:rPr lang="es-ES_tradnl"/>
              <a:t>Para repercutirlo en otros países.</a:t>
            </a:r>
          </a:p>
          <a:p>
            <a:pPr marL="342900" indent="-342900" defTabSz="762000" eaLnBrk="0" hangingPunct="0"/>
            <a:endParaRPr lang="es-ES_tradnl"/>
          </a:p>
          <a:p>
            <a:pPr marL="342900" indent="-342900" defTabSz="762000" eaLnBrk="0" hangingPunct="0"/>
            <a:r>
              <a:rPr lang="es-ES_tradnl"/>
              <a:t>El estudio lo dividiremos en 3 fases:</a:t>
            </a:r>
          </a:p>
          <a:p>
            <a:pPr marL="342900" indent="-342900" defTabSz="762000" eaLnBrk="0" hangingPunct="0"/>
            <a:endParaRPr lang="es-ES_tradnl"/>
          </a:p>
          <a:p>
            <a:pPr marL="342900" indent="-342900" defTabSz="762000" eaLnBrk="0" hangingPunct="0">
              <a:buFontTx/>
              <a:buAutoNum type="alphaLcParenR"/>
            </a:pPr>
            <a:r>
              <a:rPr lang="es-ES_tradnl"/>
              <a:t>Informe sobre mejores prácticas internacionales y determinación de factores</a:t>
            </a:r>
          </a:p>
          <a:p>
            <a:pPr marL="342900" indent="-342900" defTabSz="762000" eaLnBrk="0" hangingPunct="0"/>
            <a:r>
              <a:rPr lang="es-ES_tradnl"/>
              <a:t>Coyunturales propicios</a:t>
            </a:r>
          </a:p>
          <a:p>
            <a:pPr marL="342900" indent="-342900" defTabSz="762000" eaLnBrk="0" hangingPunct="0"/>
            <a:r>
              <a:rPr lang="es-ES_tradnl"/>
              <a:t>b) Selección y estudio de 3 zonas latinoamericanas y zona de Caribe para su posible </a:t>
            </a:r>
          </a:p>
          <a:p>
            <a:pPr marL="342900" indent="-342900" defTabSz="762000" eaLnBrk="0" hangingPunct="0"/>
            <a:r>
              <a:rPr lang="es-ES_tradnl"/>
              <a:t>Repercusión</a:t>
            </a:r>
          </a:p>
          <a:p>
            <a:pPr marL="342900" indent="-342900" defTabSz="762000" eaLnBrk="0" hangingPunct="0"/>
            <a:r>
              <a:rPr lang="es-ES_tradnl"/>
              <a:t>c) Elaboración de 2 proyectos de microfranquicias para dichas zonas</a:t>
            </a:r>
          </a:p>
        </p:txBody>
      </p:sp>
      <p:pic>
        <p:nvPicPr>
          <p:cNvPr id="63495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6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497" name="Group 9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6349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3499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63500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501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23850" y="2133600"/>
            <a:ext cx="880745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342900" indent="-342900" defTabSz="762000" eaLnBrk="0" hangingPunct="0"/>
            <a:r>
              <a:rPr lang="es-ES_tradnl" b="1">
                <a:solidFill>
                  <a:srgbClr val="990033"/>
                </a:solidFill>
              </a:rPr>
              <a:t>RESUMEN</a:t>
            </a:r>
          </a:p>
          <a:p>
            <a:pPr marL="342900" indent="-342900"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marL="342900" indent="-342900" defTabSz="762000" eaLnBrk="0" hangingPunct="0"/>
            <a:r>
              <a:rPr lang="es-ES_tradnl"/>
              <a:t>Pasamos por un momento muy difícil que puede traer serias consecuencias a </a:t>
            </a:r>
          </a:p>
          <a:p>
            <a:pPr marL="342900" indent="-342900" defTabSz="762000" eaLnBrk="0" hangingPunct="0"/>
            <a:r>
              <a:rPr lang="es-ES_tradnl"/>
              <a:t>muchos negocios y colectivos de personas.</a:t>
            </a:r>
          </a:p>
          <a:p>
            <a:pPr marL="342900" indent="-342900" defTabSz="762000" eaLnBrk="0" hangingPunct="0"/>
            <a:endParaRPr lang="es-ES_tradnl"/>
          </a:p>
          <a:p>
            <a:pPr marL="342900" indent="-342900" defTabSz="762000" eaLnBrk="0" hangingPunct="0"/>
            <a:r>
              <a:rPr lang="es-ES_tradnl"/>
              <a:t>Tenemos una responsabilidad social para poder solucionar esta situación gracias a</a:t>
            </a:r>
          </a:p>
          <a:p>
            <a:pPr marL="342900" indent="-342900" defTabSz="762000" eaLnBrk="0" hangingPunct="0"/>
            <a:r>
              <a:rPr lang="es-ES_tradnl"/>
              <a:t>nuestra área de actividad</a:t>
            </a:r>
          </a:p>
          <a:p>
            <a:pPr marL="342900" indent="-342900" defTabSz="762000" eaLnBrk="0" hangingPunct="0"/>
            <a:endParaRPr lang="es-ES_tradnl"/>
          </a:p>
          <a:p>
            <a:pPr marL="342900" indent="-342900" defTabSz="762000" eaLnBrk="0" hangingPunct="0"/>
            <a:r>
              <a:rPr lang="es-ES_tradnl"/>
              <a:t>Sabemos que el sistema de franquicia es una solución interesante a tenor de los</a:t>
            </a:r>
          </a:p>
          <a:p>
            <a:pPr marL="342900" indent="-342900" defTabSz="762000" eaLnBrk="0" hangingPunct="0"/>
            <a:r>
              <a:rPr lang="es-ES_tradnl"/>
              <a:t>resultados de estos años y además hay potencial de crecimiento.</a:t>
            </a:r>
          </a:p>
          <a:p>
            <a:pPr marL="342900" indent="-342900" defTabSz="762000" eaLnBrk="0" hangingPunct="0"/>
            <a:endParaRPr lang="es-ES_tradnl"/>
          </a:p>
          <a:p>
            <a:pPr marL="342900" indent="-342900" defTabSz="762000" eaLnBrk="0" hangingPunct="0"/>
            <a:r>
              <a:rPr lang="es-ES_tradnl"/>
              <a:t>Las economías más potentes a nivel mundial tienen un alto porcentaje de franquicias</a:t>
            </a:r>
          </a:p>
          <a:p>
            <a:pPr marL="342900" indent="-342900" defTabSz="762000" eaLnBrk="0" hangingPunct="0"/>
            <a:endParaRPr lang="es-ES_tradnl"/>
          </a:p>
          <a:p>
            <a:pPr marL="342900" indent="-342900" defTabSz="762000" eaLnBrk="0" hangingPunct="0"/>
            <a:r>
              <a:rPr lang="es-ES_tradnl"/>
              <a:t>El formato de microfranquicia es el que más se puede ajustar a las necesidades de</a:t>
            </a:r>
          </a:p>
          <a:p>
            <a:pPr marL="342900" indent="-342900" defTabSz="762000" eaLnBrk="0" hangingPunct="0"/>
            <a:r>
              <a:rPr lang="es-ES_tradnl"/>
              <a:t>la zona.</a:t>
            </a:r>
          </a:p>
        </p:txBody>
      </p:sp>
      <p:pic>
        <p:nvPicPr>
          <p:cNvPr id="65540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6554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44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65545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46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16013" y="4941888"/>
            <a:ext cx="6237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rgbClr val="990033"/>
                </a:solidFill>
              </a:rPr>
              <a:t>¿Cómo Responden las Franquicias ante la Crisis?</a:t>
            </a:r>
            <a:endParaRPr lang="es-ES" sz="1600"/>
          </a:p>
        </p:txBody>
      </p:sp>
      <p:pic>
        <p:nvPicPr>
          <p:cNvPr id="22532" name="Picture 5" descr="netpl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5661025"/>
            <a:ext cx="20161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5588000"/>
            <a:ext cx="2743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 descr="Cámara de Comercio de Medellín para Antioqui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5661025"/>
            <a:ext cx="140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2253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539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22535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7" name="Picture 21" descr="C:\CONSULTO(2)\Site NetplanConsultoria\E-Net\Fotos Selecionadas\shutterstock_2698309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27313" y="2565400"/>
            <a:ext cx="30480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250825" y="2060575"/>
            <a:ext cx="889317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está el mercado brasileño?</a:t>
            </a:r>
          </a:p>
          <a:p>
            <a:pPr defTabSz="762000" eaLnBrk="0" hangingPunct="0"/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Durante el 2008, las franquicias brasileñas facturaron R$ 55.032 billones, más de un 19,5% de crecimiento respecto al 2007. 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Dicha cantidad se obtuvo de 1.397 enseñas frente a las 1.197 del año anterior.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El total de puntos de venta ascendió a 71.954 frente a los 65.553 del 2007.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Los sectores de mayor crecimiento son Accesorios personales y calzados (un 44,8%), Vehículos (31,7%) y la moda (un 27,2%)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Solo hay un sector en retroceso: la limpieza y conservación (-1,4)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/>
            <a:r>
              <a:rPr lang="es-ES_tradnl" b="1"/>
              <a:t>La conclusión es que el mercado brasileño está en crecimiento</a:t>
            </a:r>
            <a:r>
              <a:rPr lang="es-ES_tradnl"/>
              <a:t>.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pic>
        <p:nvPicPr>
          <p:cNvPr id="3077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6" descr="Ver imagem em tamanho grand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86688" y="2071688"/>
            <a:ext cx="7143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3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308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5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3086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7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3850" y="1989138"/>
            <a:ext cx="84963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está el mercado español?</a:t>
            </a:r>
            <a:endParaRPr lang="es-ES_tradnl"/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El sistema de franquicia en España representa el 5% del comercio minorista, muy por debajo del 32% de Francia, el 38% de Gran Bretaña…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Según la AEF, operaban en diciembre del 2008 unas 875 enseñas, 32 más que en julio del mismo año.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La facturación fue de más de 26.000 millones de €, un 0,5% más frente al semestre pasado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Los sectores más pujantes son hostelería, moda y la estética y salud</a:t>
            </a:r>
          </a:p>
          <a:p>
            <a:pPr defTabSz="762000" eaLnBrk="0" hangingPunct="0"/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Los más afectados son los relacionados con el ámbito inmobiliario (de 3.433 locales a 2.048)</a:t>
            </a:r>
          </a:p>
          <a:p>
            <a:pPr defTabSz="762000" eaLnBrk="0" hangingPunct="0"/>
            <a:endParaRPr lang="es-ES_tradnl" b="1"/>
          </a:p>
          <a:p>
            <a:pPr defTabSz="762000" eaLnBrk="0" hangingPunct="0"/>
            <a:r>
              <a:rPr lang="es-ES_tradnl" b="1"/>
              <a:t>La conclusión es que el mercado español es estable.</a:t>
            </a:r>
            <a:endParaRPr lang="es-ES_tradnl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pic>
        <p:nvPicPr>
          <p:cNvPr id="4101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http://www.webbusca.com.br/atlas/bandeiras/espanh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688" y="2143125"/>
            <a:ext cx="6667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410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09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4110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00113" y="5157788"/>
            <a:ext cx="792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r>
              <a:rPr lang="es-ES_tradnl" sz="3600" b="1">
                <a:solidFill>
                  <a:srgbClr val="990033"/>
                </a:solidFill>
              </a:rPr>
              <a:t>2. LA SITUACIÓN ACTUAL</a:t>
            </a:r>
            <a:r>
              <a:rPr lang="es-ES_tradnl" sz="3600"/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pic>
        <p:nvPicPr>
          <p:cNvPr id="5125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513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32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5133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5288" y="2205038"/>
            <a:ext cx="792003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¿las franquicias no sufren la crisis actual?</a:t>
            </a:r>
            <a:endParaRPr lang="es-ES_tradnl"/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Las franquicias, por sus características organizativas, presentan una mayor resistencia. Se calcula que el 80% de los negocios cierran antes de los 5 años; las franquicias, solamente el 15%.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Desde el portal de mundofranquicia.com hemos observado en el presente año un incremento muy significativo del número de peticiones de personas en situación de paro.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r>
              <a:rPr lang="es-ES_tradnl"/>
              <a:t> No hay que mirar a otro lado: las franquicias también están </a:t>
            </a:r>
          </a:p>
          <a:p>
            <a:pPr defTabSz="762000" eaLnBrk="0" hangingPunct="0"/>
            <a:r>
              <a:rPr lang="es-ES_tradnl"/>
              <a:t>expuestas a situaciones coyunturales generales.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>
              <a:buFontTx/>
              <a:buChar char="-"/>
            </a:pPr>
            <a:endParaRPr lang="es-ES_tradnl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pic>
        <p:nvPicPr>
          <p:cNvPr id="6149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5" descr="a0056-00039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63" y="4714875"/>
            <a:ext cx="10461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5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615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7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6158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9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7171" name="Rectangle 32"/>
          <p:cNvSpPr>
            <a:spLocks noChangeArrowheads="1"/>
          </p:cNvSpPr>
          <p:nvPr/>
        </p:nvSpPr>
        <p:spPr bwMode="auto">
          <a:xfrm>
            <a:off x="900113" y="2060575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Situación Actual </a:t>
            </a:r>
          </a:p>
        </p:txBody>
      </p:sp>
      <p:grpSp>
        <p:nvGrpSpPr>
          <p:cNvPr id="7172" name="Group 41"/>
          <p:cNvGrpSpPr>
            <a:grpSpLocks/>
          </p:cNvGrpSpPr>
          <p:nvPr/>
        </p:nvGrpSpPr>
        <p:grpSpPr bwMode="auto">
          <a:xfrm>
            <a:off x="1258888" y="2997200"/>
            <a:ext cx="6985000" cy="990600"/>
            <a:chOff x="793" y="2115"/>
            <a:chExt cx="4400" cy="624"/>
          </a:xfrm>
        </p:grpSpPr>
        <p:sp>
          <p:nvSpPr>
            <p:cNvPr id="7193" name="Text Box 33"/>
            <p:cNvSpPr txBox="1">
              <a:spLocks noChangeArrowheads="1"/>
            </p:cNvSpPr>
            <p:nvPr/>
          </p:nvSpPr>
          <p:spPr bwMode="auto">
            <a:xfrm>
              <a:off x="793" y="2162"/>
              <a:ext cx="1089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1"/>
                <a:t>Bajada en el consumo a nivel general</a:t>
              </a:r>
            </a:p>
          </p:txBody>
        </p:sp>
        <p:sp>
          <p:nvSpPr>
            <p:cNvPr id="7194" name="Text Box 34"/>
            <p:cNvSpPr txBox="1">
              <a:spLocks noChangeArrowheads="1"/>
            </p:cNvSpPr>
            <p:nvPr/>
          </p:nvSpPr>
          <p:spPr bwMode="auto">
            <a:xfrm>
              <a:off x="2200" y="2161"/>
              <a:ext cx="136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b="1"/>
                <a:t>Falta de Liquidez  Financiación Bancaria</a:t>
              </a:r>
            </a:p>
          </p:txBody>
        </p:sp>
        <p:sp>
          <p:nvSpPr>
            <p:cNvPr id="7195" name="Text Box 35"/>
            <p:cNvSpPr txBox="1">
              <a:spLocks noChangeArrowheads="1"/>
            </p:cNvSpPr>
            <p:nvPr/>
          </p:nvSpPr>
          <p:spPr bwMode="auto">
            <a:xfrm>
              <a:off x="3878" y="2115"/>
              <a:ext cx="131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b="1"/>
                <a:t>Falta de Confianza en los mercados </a:t>
              </a:r>
            </a:p>
          </p:txBody>
        </p:sp>
      </p:grpSp>
      <p:grpSp>
        <p:nvGrpSpPr>
          <p:cNvPr id="7173" name="Group 39"/>
          <p:cNvGrpSpPr>
            <a:grpSpLocks/>
          </p:cNvGrpSpPr>
          <p:nvPr/>
        </p:nvGrpSpPr>
        <p:grpSpPr bwMode="auto">
          <a:xfrm>
            <a:off x="971550" y="2492375"/>
            <a:ext cx="7200900" cy="2016125"/>
            <a:chOff x="612" y="1888"/>
            <a:chExt cx="4536" cy="1270"/>
          </a:xfrm>
        </p:grpSpPr>
        <p:sp>
          <p:nvSpPr>
            <p:cNvPr id="7190" name="Oval 36"/>
            <p:cNvSpPr>
              <a:spLocks noChangeArrowheads="1"/>
            </p:cNvSpPr>
            <p:nvPr/>
          </p:nvSpPr>
          <p:spPr bwMode="auto">
            <a:xfrm>
              <a:off x="612" y="1888"/>
              <a:ext cx="1270" cy="127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3998"/>
                  </a:srgbClr>
                </a:gs>
                <a:gs pos="100000">
                  <a:srgbClr val="767676">
                    <a:alpha val="21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91" name="Oval 37"/>
            <p:cNvSpPr>
              <a:spLocks noChangeArrowheads="1"/>
            </p:cNvSpPr>
            <p:nvPr/>
          </p:nvSpPr>
          <p:spPr bwMode="auto">
            <a:xfrm>
              <a:off x="2245" y="1888"/>
              <a:ext cx="1270" cy="127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3998"/>
                  </a:srgbClr>
                </a:gs>
                <a:gs pos="100000">
                  <a:srgbClr val="767676">
                    <a:alpha val="21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92" name="Oval 38"/>
            <p:cNvSpPr>
              <a:spLocks noChangeArrowheads="1"/>
            </p:cNvSpPr>
            <p:nvPr/>
          </p:nvSpPr>
          <p:spPr bwMode="auto">
            <a:xfrm>
              <a:off x="3878" y="1888"/>
              <a:ext cx="1270" cy="127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3998"/>
                  </a:srgbClr>
                </a:gs>
                <a:gs pos="100000">
                  <a:srgbClr val="767676">
                    <a:alpha val="21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7174" name="AutoShape 42"/>
          <p:cNvSpPr>
            <a:spLocks noChangeArrowheads="1"/>
          </p:cNvSpPr>
          <p:nvPr/>
        </p:nvSpPr>
        <p:spPr bwMode="auto">
          <a:xfrm>
            <a:off x="1763713" y="4581525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5" name="AutoShape 43"/>
          <p:cNvSpPr>
            <a:spLocks noChangeArrowheads="1"/>
          </p:cNvSpPr>
          <p:nvPr/>
        </p:nvSpPr>
        <p:spPr bwMode="auto">
          <a:xfrm>
            <a:off x="4356100" y="4581525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6" name="AutoShape 44"/>
          <p:cNvSpPr>
            <a:spLocks noChangeArrowheads="1"/>
          </p:cNvSpPr>
          <p:nvPr/>
        </p:nvSpPr>
        <p:spPr bwMode="auto">
          <a:xfrm>
            <a:off x="6948488" y="4581525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77" name="Text Box 45"/>
          <p:cNvSpPr txBox="1">
            <a:spLocks noChangeArrowheads="1"/>
          </p:cNvSpPr>
          <p:nvPr/>
        </p:nvSpPr>
        <p:spPr bwMode="auto">
          <a:xfrm>
            <a:off x="1547813" y="5084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/>
          </a:p>
        </p:txBody>
      </p:sp>
      <p:sp>
        <p:nvSpPr>
          <p:cNvPr id="7178" name="Line 46"/>
          <p:cNvSpPr>
            <a:spLocks noChangeShapeType="1"/>
          </p:cNvSpPr>
          <p:nvPr/>
        </p:nvSpPr>
        <p:spPr bwMode="auto">
          <a:xfrm>
            <a:off x="1619250" y="51577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47"/>
          <p:cNvSpPr txBox="1">
            <a:spLocks noChangeArrowheads="1"/>
          </p:cNvSpPr>
          <p:nvPr/>
        </p:nvSpPr>
        <p:spPr bwMode="auto">
          <a:xfrm>
            <a:off x="1692275" y="5084763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IPC</a:t>
            </a:r>
          </a:p>
          <a:p>
            <a:endParaRPr lang="es-ES_tradnl"/>
          </a:p>
        </p:txBody>
      </p:sp>
      <p:sp>
        <p:nvSpPr>
          <p:cNvPr id="7180" name="AutoShape 48"/>
          <p:cNvSpPr>
            <a:spLocks noChangeArrowheads="1"/>
          </p:cNvSpPr>
          <p:nvPr/>
        </p:nvSpPr>
        <p:spPr bwMode="auto">
          <a:xfrm>
            <a:off x="1763713" y="5518150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1" name="Text Box 49"/>
          <p:cNvSpPr txBox="1">
            <a:spLocks noChangeArrowheads="1"/>
          </p:cNvSpPr>
          <p:nvPr/>
        </p:nvSpPr>
        <p:spPr bwMode="auto">
          <a:xfrm>
            <a:off x="1455738" y="59690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/>
              <a:t>Deflación</a:t>
            </a:r>
          </a:p>
        </p:txBody>
      </p:sp>
      <p:sp>
        <p:nvSpPr>
          <p:cNvPr id="7182" name="Rectangle 54"/>
          <p:cNvSpPr>
            <a:spLocks noChangeArrowheads="1"/>
          </p:cNvSpPr>
          <p:nvPr/>
        </p:nvSpPr>
        <p:spPr bwMode="auto">
          <a:xfrm>
            <a:off x="4067175" y="5229225"/>
            <a:ext cx="4033838" cy="50482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183" name="Text Box 50"/>
          <p:cNvSpPr txBox="1">
            <a:spLocks noChangeArrowheads="1"/>
          </p:cNvSpPr>
          <p:nvPr/>
        </p:nvSpPr>
        <p:spPr bwMode="auto">
          <a:xfrm>
            <a:off x="3995738" y="5300663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/>
              <a:t>Nuevas Aperturas</a:t>
            </a:r>
          </a:p>
          <a:p>
            <a:pPr algn="ctr"/>
            <a:endParaRPr lang="es-ES_tradnl"/>
          </a:p>
        </p:txBody>
      </p:sp>
      <p:sp>
        <p:nvSpPr>
          <p:cNvPr id="7184" name="Line 52"/>
          <p:cNvSpPr>
            <a:spLocks noChangeShapeType="1"/>
          </p:cNvSpPr>
          <p:nvPr/>
        </p:nvSpPr>
        <p:spPr bwMode="auto">
          <a:xfrm>
            <a:off x="4932363" y="53736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7186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97" name="Group 29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719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99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7200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01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900113" y="2060575"/>
            <a:ext cx="377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Situación Actual. Pero también…</a:t>
            </a:r>
          </a:p>
        </p:txBody>
      </p: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971550" y="2565400"/>
            <a:ext cx="7200900" cy="2016125"/>
            <a:chOff x="612" y="1888"/>
            <a:chExt cx="4536" cy="1270"/>
          </a:xfrm>
        </p:grpSpPr>
        <p:sp>
          <p:nvSpPr>
            <p:cNvPr id="8212" name="Oval 9"/>
            <p:cNvSpPr>
              <a:spLocks noChangeArrowheads="1"/>
            </p:cNvSpPr>
            <p:nvPr/>
          </p:nvSpPr>
          <p:spPr bwMode="auto">
            <a:xfrm>
              <a:off x="612" y="1888"/>
              <a:ext cx="1270" cy="127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3998"/>
                  </a:srgbClr>
                </a:gs>
                <a:gs pos="100000">
                  <a:srgbClr val="767676">
                    <a:alpha val="21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s-ES_tradnl" b="1"/>
            </a:p>
          </p:txBody>
        </p:sp>
        <p:sp>
          <p:nvSpPr>
            <p:cNvPr id="8213" name="Oval 10"/>
            <p:cNvSpPr>
              <a:spLocks noChangeArrowheads="1"/>
            </p:cNvSpPr>
            <p:nvPr/>
          </p:nvSpPr>
          <p:spPr bwMode="auto">
            <a:xfrm>
              <a:off x="2245" y="1888"/>
              <a:ext cx="1270" cy="127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3998"/>
                  </a:srgbClr>
                </a:gs>
                <a:gs pos="100000">
                  <a:srgbClr val="767676">
                    <a:alpha val="21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4" name="Oval 11"/>
            <p:cNvSpPr>
              <a:spLocks noChangeArrowheads="1"/>
            </p:cNvSpPr>
            <p:nvPr/>
          </p:nvSpPr>
          <p:spPr bwMode="auto">
            <a:xfrm>
              <a:off x="3878" y="1888"/>
              <a:ext cx="1270" cy="127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53998"/>
                  </a:srgbClr>
                </a:gs>
                <a:gs pos="100000">
                  <a:srgbClr val="767676">
                    <a:alpha val="21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8197" name="Group 16"/>
          <p:cNvGrpSpPr>
            <a:grpSpLocks/>
          </p:cNvGrpSpPr>
          <p:nvPr/>
        </p:nvGrpSpPr>
        <p:grpSpPr bwMode="auto">
          <a:xfrm>
            <a:off x="1117600" y="3148013"/>
            <a:ext cx="6911975" cy="641350"/>
            <a:chOff x="704" y="1979"/>
            <a:chExt cx="4354" cy="404"/>
          </a:xfrm>
        </p:grpSpPr>
        <p:sp>
          <p:nvSpPr>
            <p:cNvPr id="8209" name="Text Box 5"/>
            <p:cNvSpPr txBox="1">
              <a:spLocks noChangeArrowheads="1"/>
            </p:cNvSpPr>
            <p:nvPr/>
          </p:nvSpPr>
          <p:spPr bwMode="auto">
            <a:xfrm>
              <a:off x="704" y="1979"/>
              <a:ext cx="108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b="1"/>
                <a:t>Oportunidad Locales </a:t>
              </a:r>
            </a:p>
          </p:txBody>
        </p:sp>
        <p:sp>
          <p:nvSpPr>
            <p:cNvPr id="8210" name="Text Box 12"/>
            <p:cNvSpPr txBox="1">
              <a:spLocks noChangeArrowheads="1"/>
            </p:cNvSpPr>
            <p:nvPr/>
          </p:nvSpPr>
          <p:spPr bwMode="auto">
            <a:xfrm>
              <a:off x="2337" y="1979"/>
              <a:ext cx="108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b="1"/>
                <a:t>Aumento de Referencias</a:t>
              </a:r>
            </a:p>
          </p:txBody>
        </p:sp>
        <p:sp>
          <p:nvSpPr>
            <p:cNvPr id="8211" name="Text Box 15"/>
            <p:cNvSpPr txBox="1">
              <a:spLocks noChangeArrowheads="1"/>
            </p:cNvSpPr>
            <p:nvPr/>
          </p:nvSpPr>
          <p:spPr bwMode="auto">
            <a:xfrm>
              <a:off x="3969" y="1979"/>
              <a:ext cx="108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b="1"/>
                <a:t>Poder de negociación</a:t>
              </a:r>
            </a:p>
          </p:txBody>
        </p:sp>
      </p:grpSp>
      <p:sp>
        <p:nvSpPr>
          <p:cNvPr id="8198" name="AutoShape 17"/>
          <p:cNvSpPr>
            <a:spLocks noChangeArrowheads="1"/>
          </p:cNvSpPr>
          <p:nvPr/>
        </p:nvSpPr>
        <p:spPr bwMode="auto">
          <a:xfrm>
            <a:off x="1763713" y="46529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199" name="AutoShape 18"/>
          <p:cNvSpPr>
            <a:spLocks noChangeArrowheads="1"/>
          </p:cNvSpPr>
          <p:nvPr/>
        </p:nvSpPr>
        <p:spPr bwMode="auto">
          <a:xfrm>
            <a:off x="4356100" y="46529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200" name="AutoShape 19"/>
          <p:cNvSpPr>
            <a:spLocks noChangeArrowheads="1"/>
          </p:cNvSpPr>
          <p:nvPr/>
        </p:nvSpPr>
        <p:spPr bwMode="auto">
          <a:xfrm>
            <a:off x="6948488" y="46529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201" name="Text Box 21"/>
          <p:cNvSpPr txBox="1">
            <a:spLocks noChangeArrowheads="1"/>
          </p:cNvSpPr>
          <p:nvPr/>
        </p:nvSpPr>
        <p:spPr bwMode="auto">
          <a:xfrm>
            <a:off x="1012825" y="5321300"/>
            <a:ext cx="1974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/>
              <a:t>Acceso a Locales</a:t>
            </a:r>
          </a:p>
          <a:p>
            <a:pPr algn="ctr"/>
            <a:r>
              <a:rPr lang="es-ES_tradnl"/>
              <a:t>de primer nivel</a:t>
            </a:r>
          </a:p>
        </p:txBody>
      </p:sp>
      <p:sp>
        <p:nvSpPr>
          <p:cNvPr id="8202" name="Text Box 22"/>
          <p:cNvSpPr txBox="1">
            <a:spLocks noChangeArrowheads="1"/>
          </p:cNvSpPr>
          <p:nvPr/>
        </p:nvSpPr>
        <p:spPr bwMode="auto">
          <a:xfrm>
            <a:off x="3573463" y="5300663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/>
              <a:t>Mayor número de </a:t>
            </a:r>
          </a:p>
          <a:p>
            <a:pPr algn="ctr"/>
            <a:r>
              <a:rPr lang="es-ES_tradnl"/>
              <a:t>candidatos</a:t>
            </a:r>
          </a:p>
        </p:txBody>
      </p:sp>
      <p:sp>
        <p:nvSpPr>
          <p:cNvPr id="8203" name="Text Box 23"/>
          <p:cNvSpPr txBox="1">
            <a:spLocks noChangeArrowheads="1"/>
          </p:cNvSpPr>
          <p:nvPr/>
        </p:nvSpPr>
        <p:spPr bwMode="auto">
          <a:xfrm>
            <a:off x="6048375" y="5308600"/>
            <a:ext cx="225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/>
              <a:t>Mejora en la cuenta </a:t>
            </a:r>
          </a:p>
          <a:p>
            <a:pPr algn="ctr"/>
            <a:r>
              <a:rPr lang="es-ES_tradnl"/>
              <a:t>de resultados</a:t>
            </a:r>
          </a:p>
        </p:txBody>
      </p:sp>
      <p:pic>
        <p:nvPicPr>
          <p:cNvPr id="8205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8217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218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8219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20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835650" y="6583363"/>
            <a:ext cx="3308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/>
              <a:t>2009 © MundoFranquicia Consulting - Netplan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23850" y="2349500"/>
            <a:ext cx="792003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/>
            <a:r>
              <a:rPr lang="es-ES_tradnl" b="1">
                <a:solidFill>
                  <a:srgbClr val="990033"/>
                </a:solidFill>
              </a:rPr>
              <a:t>¿Cómo reaccionan las franquicias ante esta situación?</a:t>
            </a:r>
          </a:p>
          <a:p>
            <a:pPr defTabSz="762000" eaLnBrk="0" hangingPunct="0"/>
            <a:endParaRPr lang="es-ES_tradnl" b="1">
              <a:solidFill>
                <a:srgbClr val="990033"/>
              </a:solidFill>
            </a:endParaRPr>
          </a:p>
          <a:p>
            <a:pPr defTabSz="762000" eaLnBrk="0" hangingPunct="0">
              <a:buFontTx/>
              <a:buChar char="-"/>
            </a:pPr>
            <a:r>
              <a:rPr lang="es-ES_tradnl" b="1" u="sng"/>
              <a:t>1. </a:t>
            </a:r>
            <a:r>
              <a:rPr lang="es-ES_tradnl" u="sng"/>
              <a:t>Adaptación de modelo de negocio.</a:t>
            </a:r>
          </a:p>
          <a:p>
            <a:pPr defTabSz="762000" eaLnBrk="0" hangingPunct="0">
              <a:buFontTx/>
              <a:buChar char="-"/>
            </a:pPr>
            <a:endParaRPr lang="es-ES_tradnl" u="sng"/>
          </a:p>
          <a:p>
            <a:pPr defTabSz="762000" eaLnBrk="0" hangingPunct="0"/>
            <a:r>
              <a:rPr lang="es-ES_tradnl"/>
              <a:t>Se plantean modelos con menos superficie y menos dotaciones, que implica una disminución de la inversión inicial.</a:t>
            </a:r>
          </a:p>
          <a:p>
            <a:pPr defTabSz="762000" eaLnBrk="0" hangingPunct="0"/>
            <a:endParaRPr lang="es-ES_tradnl"/>
          </a:p>
          <a:p>
            <a:pPr defTabSz="762000" eaLnBrk="0" hangingPunct="0"/>
            <a:r>
              <a:rPr lang="es-ES_tradnl"/>
              <a:t>Se plantea la diversificación de la oferta comercial. Así, las inmobiliarias incluyeron los servicios de refinanciación de deudas y la tramitación de seguros, llegando incluso a ofrecer servicios de reformas.</a:t>
            </a:r>
          </a:p>
          <a:p>
            <a:pPr defTabSz="762000" eaLnBrk="0" hangingPunct="0">
              <a:buFontTx/>
              <a:buChar char="-"/>
            </a:pPr>
            <a:endParaRPr lang="es-ES_tradnl"/>
          </a:p>
          <a:p>
            <a:pPr defTabSz="762000" eaLnBrk="0" hangingPunct="0"/>
            <a:endParaRPr lang="es-ES_tradnl"/>
          </a:p>
        </p:txBody>
      </p:sp>
      <p:pic>
        <p:nvPicPr>
          <p:cNvPr id="9221" name="Picture 19" descr="C:\CONSULTO(2)\BID-Dekassegui\BID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928688"/>
            <a:ext cx="20002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0" descr="C:\CONSULTO(2)\BID-Dekassegui\LogoMIF_Blue_smaller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13" y="571500"/>
            <a:ext cx="8794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200205207-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13" y="2143125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0" y="0"/>
            <a:ext cx="9144000" cy="1916113"/>
            <a:chOff x="0" y="0"/>
            <a:chExt cx="5760" cy="1207"/>
          </a:xfrm>
        </p:grpSpPr>
        <p:sp>
          <p:nvSpPr>
            <p:cNvPr id="92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95" cy="120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29" name="Rectangle 5"/>
            <p:cNvSpPr>
              <a:spLocks noChangeArrowheads="1"/>
            </p:cNvSpPr>
            <p:nvPr/>
          </p:nvSpPr>
          <p:spPr bwMode="auto">
            <a:xfrm>
              <a:off x="295" y="0"/>
              <a:ext cx="5465" cy="1207"/>
            </a:xfrm>
            <a:prstGeom prst="rect">
              <a:avLst/>
            </a:prstGeom>
            <a:gradFill rotWithShape="1">
              <a:gsLst>
                <a:gs pos="0">
                  <a:srgbClr val="E20000">
                    <a:gamma/>
                    <a:shade val="46275"/>
                    <a:invGamma/>
                    <a:alpha val="70000"/>
                  </a:srgbClr>
                </a:gs>
                <a:gs pos="100000">
                  <a:srgbClr val="E2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9230" name="Picture 19" descr="C:\CONSULTO(2)\BID-Dekassegui\BID-LOGO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95" y="585"/>
              <a:ext cx="1260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20" descr="C:\CONSULTO(2)\BID-Dekassegui\LogoMIF_Blue_smaller.t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15" y="360"/>
              <a:ext cx="554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1665</Words>
  <Application>Microsoft Office PowerPoint</Application>
  <PresentationFormat>On-screen Show (4:3)</PresentationFormat>
  <Paragraphs>274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Arial</vt:lpstr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mundoFranquicia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MAlonso</dc:creator>
  <cp:lastModifiedBy>anarod</cp:lastModifiedBy>
  <cp:revision>21</cp:revision>
  <dcterms:created xsi:type="dcterms:W3CDTF">2009-04-01T10:48:36Z</dcterms:created>
  <dcterms:modified xsi:type="dcterms:W3CDTF">2010-07-13T15:08:13Z</dcterms:modified>
</cp:coreProperties>
</file>