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9"/>
  </p:notesMasterIdLst>
  <p:handoutMasterIdLst>
    <p:handoutMasterId r:id="rId30"/>
  </p:handoutMasterIdLst>
  <p:sldIdLst>
    <p:sldId id="286" r:id="rId2"/>
    <p:sldId id="288" r:id="rId3"/>
    <p:sldId id="266" r:id="rId4"/>
    <p:sldId id="271" r:id="rId5"/>
    <p:sldId id="289" r:id="rId6"/>
    <p:sldId id="290" r:id="rId7"/>
    <p:sldId id="268" r:id="rId8"/>
    <p:sldId id="267" r:id="rId9"/>
    <p:sldId id="269" r:id="rId10"/>
    <p:sldId id="291" r:id="rId11"/>
    <p:sldId id="270" r:id="rId12"/>
    <p:sldId id="257" r:id="rId13"/>
    <p:sldId id="261" r:id="rId14"/>
    <p:sldId id="264" r:id="rId15"/>
    <p:sldId id="265" r:id="rId16"/>
    <p:sldId id="292" r:id="rId17"/>
    <p:sldId id="294" r:id="rId18"/>
    <p:sldId id="273" r:id="rId19"/>
    <p:sldId id="274" r:id="rId20"/>
    <p:sldId id="275" r:id="rId21"/>
    <p:sldId id="279" r:id="rId22"/>
    <p:sldId id="295" r:id="rId23"/>
    <p:sldId id="297" r:id="rId24"/>
    <p:sldId id="299" r:id="rId25"/>
    <p:sldId id="283" r:id="rId26"/>
    <p:sldId id="284" r:id="rId27"/>
    <p:sldId id="302" r:id="rId28"/>
  </p:sldIdLst>
  <p:sldSz cx="9144000" cy="6858000" type="screen4x3"/>
  <p:notesSz cx="6985000" cy="92821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8" d="100"/>
          <a:sy n="68" d="100"/>
        </p:scale>
        <p:origin x="-3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1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endParaRPr lang="en-US"/>
          </a:p>
        </p:txBody>
      </p:sp>
      <p:sp>
        <p:nvSpPr>
          <p:cNvPr id="24579" name="Rectangle 3"/>
          <p:cNvSpPr>
            <a:spLocks noGrp="1" noChangeArrowheads="1"/>
          </p:cNvSpPr>
          <p:nvPr>
            <p:ph type="dt" sz="quarter" idx="1"/>
          </p:nvPr>
        </p:nvSpPr>
        <p:spPr bwMode="auto">
          <a:xfrm>
            <a:off x="3957638" y="0"/>
            <a:ext cx="3027362"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endParaRPr lang="en-US"/>
          </a:p>
        </p:txBody>
      </p:sp>
      <p:sp>
        <p:nvSpPr>
          <p:cNvPr id="24580" name="Rectangle 4"/>
          <p:cNvSpPr>
            <a:spLocks noGrp="1" noChangeArrowheads="1"/>
          </p:cNvSpPr>
          <p:nvPr>
            <p:ph type="ftr" sz="quarter" idx="2"/>
          </p:nvPr>
        </p:nvSpPr>
        <p:spPr bwMode="auto">
          <a:xfrm>
            <a:off x="0" y="8818563"/>
            <a:ext cx="3027363"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endParaRPr lang="en-US"/>
          </a:p>
        </p:txBody>
      </p:sp>
      <p:sp>
        <p:nvSpPr>
          <p:cNvPr id="24581" name="Rectangle 5"/>
          <p:cNvSpPr>
            <a:spLocks noGrp="1" noChangeArrowheads="1"/>
          </p:cNvSpPr>
          <p:nvPr>
            <p:ph type="sldNum" sz="quarter" idx="3"/>
          </p:nvPr>
        </p:nvSpPr>
        <p:spPr bwMode="auto">
          <a:xfrm>
            <a:off x="3957638" y="8818563"/>
            <a:ext cx="3027362"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fld id="{9A8AEC00-0713-4B26-A717-F0C5EE29736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endParaRPr lang="en-US"/>
          </a:p>
        </p:txBody>
      </p:sp>
      <p:sp>
        <p:nvSpPr>
          <p:cNvPr id="22531" name="Rectangle 3"/>
          <p:cNvSpPr>
            <a:spLocks noGrp="1" noChangeArrowheads="1"/>
          </p:cNvSpPr>
          <p:nvPr>
            <p:ph type="dt" idx="1"/>
          </p:nvPr>
        </p:nvSpPr>
        <p:spPr bwMode="auto">
          <a:xfrm>
            <a:off x="3957638" y="0"/>
            <a:ext cx="3027362"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endParaRPr lang="en-US"/>
          </a:p>
        </p:txBody>
      </p:sp>
      <p:sp>
        <p:nvSpPr>
          <p:cNvPr id="22532" name="Rectangle 4"/>
          <p:cNvSpPr>
            <a:spLocks noChangeArrowheads="1" noTextEdit="1"/>
          </p:cNvSpPr>
          <p:nvPr>
            <p:ph type="sldImg" idx="2"/>
          </p:nvPr>
        </p:nvSpPr>
        <p:spPr bwMode="auto">
          <a:xfrm>
            <a:off x="1171575" y="696913"/>
            <a:ext cx="4640263" cy="3479800"/>
          </a:xfrm>
          <a:prstGeom prst="rect">
            <a:avLst/>
          </a:prstGeom>
          <a:noFill/>
          <a:ln w="9525">
            <a:solidFill>
              <a:srgbClr val="000000"/>
            </a:solidFill>
            <a:miter lim="800000"/>
            <a:headEnd/>
            <a:tailEnd/>
          </a:ln>
          <a:effectLst/>
        </p:spPr>
      </p:sp>
      <p:sp>
        <p:nvSpPr>
          <p:cNvPr id="22533" name="Rectangle 5"/>
          <p:cNvSpPr>
            <a:spLocks noGrp="1" noChangeArrowheads="1"/>
          </p:cNvSpPr>
          <p:nvPr>
            <p:ph type="body" sz="quarter" idx="3"/>
          </p:nvPr>
        </p:nvSpPr>
        <p:spPr bwMode="auto">
          <a:xfrm>
            <a:off x="931863" y="4408488"/>
            <a:ext cx="5121275" cy="4176712"/>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4" name="Rectangle 6"/>
          <p:cNvSpPr>
            <a:spLocks noGrp="1" noChangeArrowheads="1"/>
          </p:cNvSpPr>
          <p:nvPr>
            <p:ph type="ftr" sz="quarter" idx="4"/>
          </p:nvPr>
        </p:nvSpPr>
        <p:spPr bwMode="auto">
          <a:xfrm>
            <a:off x="0" y="8818563"/>
            <a:ext cx="3027363"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endParaRPr lang="en-US"/>
          </a:p>
        </p:txBody>
      </p:sp>
      <p:sp>
        <p:nvSpPr>
          <p:cNvPr id="22535" name="Rectangle 7"/>
          <p:cNvSpPr>
            <a:spLocks noGrp="1" noChangeArrowheads="1"/>
          </p:cNvSpPr>
          <p:nvPr>
            <p:ph type="sldNum" sz="quarter" idx="5"/>
          </p:nvPr>
        </p:nvSpPr>
        <p:spPr bwMode="auto">
          <a:xfrm>
            <a:off x="3957638" y="8818563"/>
            <a:ext cx="3027362"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fld id="{B43A5594-C3DA-4FD9-A3EE-2EEA69131FA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C21DC3-B30F-4679-A101-C36FF7B511B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461617-114F-44C0-9D3A-38C4EE47ED7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CDE478-724C-4AC2-95DD-BEA7453033F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BEE70B-87CE-4B70-8AFD-BDF15F1782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AE5A53F-9D3F-48A6-BF24-0DA26593CB0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F4B82D-E540-4E82-8BDB-16B50695240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1337D7C-8B18-40FD-9CF1-6C78BC8C173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AD673EF-DF64-4776-9960-5DE3EB2B39C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BA2FF3D-FD17-4122-BEBE-6CE089CD891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8B5DEE-D3F7-4766-8245-C26309B2E08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038126A-68DF-45FA-9D65-3F7BEA72BEF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97FFEE7-4F6E-478D-B16C-DF0FF723146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4EDA6930-8D98-46DD-A38E-5FF9623D9F50}" type="slidenum">
              <a:rPr lang="en-US"/>
              <a:pPr/>
              <a:t>1</a:t>
            </a:fld>
            <a:endParaRPr lang="en-US"/>
          </a:p>
        </p:txBody>
      </p:sp>
      <p:sp>
        <p:nvSpPr>
          <p:cNvPr id="39938" name="Text Box 2"/>
          <p:cNvSpPr txBox="1">
            <a:spLocks noChangeArrowheads="1"/>
          </p:cNvSpPr>
          <p:nvPr/>
        </p:nvSpPr>
        <p:spPr bwMode="auto">
          <a:xfrm>
            <a:off x="685800" y="1828800"/>
            <a:ext cx="6781800" cy="3476625"/>
          </a:xfrm>
          <a:prstGeom prst="rect">
            <a:avLst/>
          </a:prstGeom>
          <a:noFill/>
          <a:ln w="9525">
            <a:noFill/>
            <a:miter lim="800000"/>
            <a:headEnd/>
            <a:tailEnd/>
          </a:ln>
          <a:effectLst/>
        </p:spPr>
        <p:txBody>
          <a:bodyPr>
            <a:spAutoFit/>
          </a:bodyPr>
          <a:lstStyle/>
          <a:p>
            <a:pPr>
              <a:spcBef>
                <a:spcPct val="50000"/>
              </a:spcBef>
            </a:pPr>
            <a:r>
              <a:rPr lang="es-ES_tradnl" sz="3600"/>
              <a:t>Valorando los Enlaces entre la Pesquería de Camarones y los Manglares en Campeche, México</a:t>
            </a:r>
          </a:p>
          <a:p>
            <a:pPr>
              <a:spcBef>
                <a:spcPct val="50000"/>
              </a:spcBef>
            </a:pPr>
            <a:endParaRPr lang="es-ES_tradnl" sz="3600"/>
          </a:p>
          <a:p>
            <a:pPr>
              <a:spcBef>
                <a:spcPct val="50000"/>
              </a:spcBef>
            </a:pPr>
            <a:r>
              <a:rPr lang="es-ES_tradnl"/>
              <a:t>Este caso brindará un ejemplo de la valuación basada en el mercado.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DB552C2E-0CAE-4766-BA8A-8E5BBC234924}" type="slidenum">
              <a:rPr lang="en-US"/>
              <a:pPr/>
              <a:t>10</a:t>
            </a:fld>
            <a:endParaRPr lang="en-US"/>
          </a:p>
        </p:txBody>
      </p:sp>
      <p:sp>
        <p:nvSpPr>
          <p:cNvPr id="45058" name="Text Box 2"/>
          <p:cNvSpPr txBox="1">
            <a:spLocks noChangeArrowheads="1"/>
          </p:cNvSpPr>
          <p:nvPr/>
        </p:nvSpPr>
        <p:spPr bwMode="auto">
          <a:xfrm>
            <a:off x="1219200" y="2209800"/>
            <a:ext cx="56388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45059" name="Text Box 3"/>
          <p:cNvSpPr txBox="1">
            <a:spLocks noChangeArrowheads="1"/>
          </p:cNvSpPr>
          <p:nvPr/>
        </p:nvSpPr>
        <p:spPr bwMode="auto">
          <a:xfrm>
            <a:off x="1219200" y="381000"/>
            <a:ext cx="6400800" cy="3862388"/>
          </a:xfrm>
          <a:prstGeom prst="rect">
            <a:avLst/>
          </a:prstGeom>
          <a:noFill/>
          <a:ln w="9525">
            <a:noFill/>
            <a:miter lim="800000"/>
            <a:headEnd/>
            <a:tailEnd/>
          </a:ln>
          <a:effectLst/>
        </p:spPr>
        <p:txBody>
          <a:bodyPr>
            <a:spAutoFit/>
          </a:bodyPr>
          <a:lstStyle/>
          <a:p>
            <a:pPr>
              <a:spcBef>
                <a:spcPct val="50000"/>
              </a:spcBef>
            </a:pPr>
            <a:r>
              <a:rPr lang="es-ES_tradnl" sz="2600"/>
              <a:t>Por ejemplo, digamos que un dueño privado puede desarrollar una hectárea de manglares y producir bienes con un valor neto de 1.000 dólares.</a:t>
            </a:r>
          </a:p>
          <a:p>
            <a:pPr>
              <a:spcBef>
                <a:spcPct val="50000"/>
              </a:spcBef>
            </a:pPr>
            <a:r>
              <a:rPr lang="es-ES_tradnl" sz="2600"/>
              <a:t>Sin embargo, si el desarrollo implica una pérdida neta anual de 1.500 dólares en la producción de camarones, entonces habrá una pérdida neta en el valor de producción en la economía.</a:t>
            </a:r>
          </a:p>
        </p:txBody>
      </p:sp>
      <p:sp>
        <p:nvSpPr>
          <p:cNvPr id="45060" name="Text Box 4"/>
          <p:cNvSpPr txBox="1">
            <a:spLocks noChangeArrowheads="1"/>
          </p:cNvSpPr>
          <p:nvPr/>
        </p:nvSpPr>
        <p:spPr bwMode="auto">
          <a:xfrm>
            <a:off x="457200" y="509588"/>
            <a:ext cx="8458200" cy="579437"/>
          </a:xfrm>
          <a:prstGeom prst="rect">
            <a:avLst/>
          </a:prstGeom>
          <a:noFill/>
          <a:ln w="9525">
            <a:noFill/>
            <a:miter lim="800000"/>
            <a:headEnd/>
            <a:tailEnd/>
          </a:ln>
          <a:effectLst/>
        </p:spPr>
        <p:txBody>
          <a:bodyPr>
            <a:spAutoFit/>
          </a:bodyPr>
          <a:lstStyle/>
          <a:p>
            <a:pPr>
              <a:spcBef>
                <a:spcPct val="50000"/>
              </a:spcBef>
            </a:pPr>
            <a:endParaRPr lang="en-US" sz="3200"/>
          </a:p>
        </p:txBody>
      </p:sp>
      <p:sp>
        <p:nvSpPr>
          <p:cNvPr id="45061" name="Text Box 5"/>
          <p:cNvSpPr txBox="1">
            <a:spLocks noChangeArrowheads="1"/>
          </p:cNvSpPr>
          <p:nvPr/>
        </p:nvSpPr>
        <p:spPr bwMode="auto">
          <a:xfrm>
            <a:off x="457200" y="5029200"/>
            <a:ext cx="8382000" cy="822325"/>
          </a:xfrm>
          <a:prstGeom prst="rect">
            <a:avLst/>
          </a:prstGeom>
          <a:noFill/>
          <a:ln w="9525">
            <a:noFill/>
            <a:miter lim="800000"/>
            <a:headEnd/>
            <a:tailEnd/>
          </a:ln>
          <a:effectLst/>
        </p:spPr>
        <p:txBody>
          <a:bodyPr>
            <a:spAutoFit/>
          </a:bodyPr>
          <a:lstStyle/>
          <a:p>
            <a:pPr>
              <a:spcBef>
                <a:spcPct val="50000"/>
              </a:spcBef>
            </a:pPr>
            <a:r>
              <a:rPr lang="en-US"/>
              <a:t>Esto también puede suceder si el estado es el dueño de los manglares.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A40DB309-6269-4ADE-A790-E6EF897EDDB8}" type="slidenum">
              <a:rPr lang="en-US"/>
              <a:pPr/>
              <a:t>11</a:t>
            </a:fld>
            <a:endParaRPr lang="en-US"/>
          </a:p>
        </p:txBody>
      </p:sp>
      <p:sp>
        <p:nvSpPr>
          <p:cNvPr id="16388" name="Text Box 4"/>
          <p:cNvSpPr txBox="1">
            <a:spLocks noChangeArrowheads="1"/>
          </p:cNvSpPr>
          <p:nvPr/>
        </p:nvSpPr>
        <p:spPr bwMode="auto">
          <a:xfrm>
            <a:off x="1524000" y="1752600"/>
            <a:ext cx="6096000" cy="2868613"/>
          </a:xfrm>
          <a:prstGeom prst="rect">
            <a:avLst/>
          </a:prstGeom>
          <a:noFill/>
          <a:ln w="9525">
            <a:noFill/>
            <a:miter lim="800000"/>
            <a:headEnd/>
            <a:tailEnd/>
          </a:ln>
          <a:effectLst/>
        </p:spPr>
        <p:txBody>
          <a:bodyPr>
            <a:spAutoFit/>
          </a:bodyPr>
          <a:lstStyle/>
          <a:p>
            <a:pPr>
              <a:spcBef>
                <a:spcPct val="50000"/>
              </a:spcBef>
            </a:pPr>
            <a:r>
              <a:rPr lang="es-ES_tradnl" sz="2800"/>
              <a:t>Las preguntas están relacionadas si la respuesta a una afecta la respuesta a la otra. Esto requerirá información relacionada con la naturaleza de la relación entre los dos recursos. </a:t>
            </a:r>
          </a:p>
          <a:p>
            <a:pPr>
              <a:spcBef>
                <a:spcPct val="50000"/>
              </a:spcBef>
            </a:pPr>
            <a:r>
              <a:rPr lang="es-ES_tradnl" sz="2800"/>
              <a:t>También requerirá una política integrada.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62ABD1FE-9B41-4921-9324-A29D7FA54DDF}" type="slidenum">
              <a:rPr lang="en-US"/>
              <a:pPr/>
              <a:t>12</a:t>
            </a:fld>
            <a:endParaRPr lang="en-US"/>
          </a:p>
        </p:txBody>
      </p:sp>
      <p:sp>
        <p:nvSpPr>
          <p:cNvPr id="3074" name="Text Box 2"/>
          <p:cNvSpPr txBox="1">
            <a:spLocks noChangeArrowheads="1"/>
          </p:cNvSpPr>
          <p:nvPr/>
        </p:nvSpPr>
        <p:spPr bwMode="auto">
          <a:xfrm>
            <a:off x="609600" y="1371600"/>
            <a:ext cx="8534400" cy="3724275"/>
          </a:xfrm>
          <a:prstGeom prst="rect">
            <a:avLst/>
          </a:prstGeom>
          <a:noFill/>
          <a:ln w="9525">
            <a:noFill/>
            <a:miter lim="800000"/>
            <a:headEnd/>
            <a:tailEnd/>
          </a:ln>
          <a:effectLst/>
        </p:spPr>
        <p:txBody>
          <a:bodyPr>
            <a:spAutoFit/>
          </a:bodyPr>
          <a:lstStyle/>
          <a:p>
            <a:pPr>
              <a:spcBef>
                <a:spcPct val="50000"/>
              </a:spcBef>
            </a:pPr>
            <a:r>
              <a:rPr lang="es-ES_tradnl" sz="2800"/>
              <a:t>La pregunta de valuación relevante es:</a:t>
            </a:r>
          </a:p>
          <a:p>
            <a:pPr>
              <a:spcBef>
                <a:spcPct val="50000"/>
              </a:spcBef>
            </a:pPr>
            <a:endParaRPr lang="es-ES_tradnl" sz="2800"/>
          </a:p>
          <a:p>
            <a:pPr>
              <a:spcBef>
                <a:spcPct val="50000"/>
              </a:spcBef>
            </a:pPr>
            <a:r>
              <a:rPr lang="es-ES_tradnl" sz="2800"/>
              <a:t>¿Es posible valorar la contribución del estuario de manglar de la Laguna de Terminos a la industria pesquera camaronera comercial de tal manera que pueda ser útil para los diseñadores de políticas?</a:t>
            </a:r>
          </a:p>
          <a:p>
            <a:pPr>
              <a:spcBef>
                <a:spcPct val="50000"/>
              </a:spcBef>
            </a:pPr>
            <a:endParaRPr lang="es-ES_tradnl"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2"/>
          </p:nvPr>
        </p:nvSpPr>
        <p:spPr/>
        <p:txBody>
          <a:bodyPr/>
          <a:lstStyle/>
          <a:p>
            <a:fld id="{C5C1CC77-31F1-48CA-8B85-3BAFE11D8ECA}" type="slidenum">
              <a:rPr lang="en-US"/>
              <a:pPr/>
              <a:t>13</a:t>
            </a:fld>
            <a:endParaRPr lang="en-US"/>
          </a:p>
        </p:txBody>
      </p:sp>
      <p:sp>
        <p:nvSpPr>
          <p:cNvPr id="7170" name="Text Box 2"/>
          <p:cNvSpPr txBox="1">
            <a:spLocks noChangeArrowheads="1"/>
          </p:cNvSpPr>
          <p:nvPr/>
        </p:nvSpPr>
        <p:spPr bwMode="auto">
          <a:xfrm>
            <a:off x="1219200" y="990600"/>
            <a:ext cx="7239000" cy="457200"/>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7213" name="Group 45"/>
          <p:cNvGraphicFramePr>
            <a:graphicFrameLocks noGrp="1"/>
          </p:cNvGraphicFramePr>
          <p:nvPr/>
        </p:nvGraphicFramePr>
        <p:xfrm>
          <a:off x="1143000" y="1524000"/>
          <a:ext cx="6553200" cy="4252913"/>
        </p:xfrm>
        <a:graphic>
          <a:graphicData uri="http://schemas.openxmlformats.org/drawingml/2006/table">
            <a:tbl>
              <a:tblPr/>
              <a:tblGrid>
                <a:gridCol w="1524000"/>
                <a:gridCol w="1752600"/>
                <a:gridCol w="1828800"/>
                <a:gridCol w="1447800"/>
              </a:tblGrid>
              <a:tr h="1354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Año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Flota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Unidades equivalentes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KM</a:t>
                      </a:r>
                      <a:r>
                        <a:rPr kumimoji="0" lang="en-US" sz="2800" b="0" i="0" u="none" strike="noStrike" cap="none" normalizeH="0" baseline="30000" smtClean="0">
                          <a:ln>
                            <a:noFill/>
                          </a:ln>
                          <a:solidFill>
                            <a:schemeClr val="tx1"/>
                          </a:solidFill>
                          <a:effectLst/>
                          <a:latin typeface="Times New Roman" pitchFamily="18" charset="0"/>
                        </a:rPr>
                        <a:t>2 </a:t>
                      </a:r>
                      <a:r>
                        <a:rPr kumimoji="0" lang="en-US" sz="2800" b="0" i="0" u="none" strike="noStrike" cap="none" normalizeH="0" baseline="0" smtClean="0">
                          <a:ln>
                            <a:noFill/>
                          </a:ln>
                          <a:solidFill>
                            <a:schemeClr val="tx1"/>
                          </a:solidFill>
                          <a:effectLst/>
                          <a:latin typeface="Times New Roman" pitchFamily="18" charset="0"/>
                        </a:rPr>
                        <a:t> de Manglares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Pesca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Ton.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Métricas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5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1980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4.800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4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1990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6.700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5.300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03" name="Text Box 35"/>
          <p:cNvSpPr txBox="1">
            <a:spLocks noChangeArrowheads="1"/>
          </p:cNvSpPr>
          <p:nvPr/>
        </p:nvSpPr>
        <p:spPr bwMode="auto">
          <a:xfrm>
            <a:off x="533400" y="381000"/>
            <a:ext cx="8229600" cy="885825"/>
          </a:xfrm>
          <a:prstGeom prst="rect">
            <a:avLst/>
          </a:prstGeom>
          <a:noFill/>
          <a:ln w="9525">
            <a:noFill/>
            <a:miter lim="800000"/>
            <a:headEnd/>
            <a:tailEnd/>
          </a:ln>
          <a:effectLst/>
        </p:spPr>
        <p:txBody>
          <a:bodyPr>
            <a:spAutoFit/>
          </a:bodyPr>
          <a:lstStyle/>
          <a:p>
            <a:pPr>
              <a:spcBef>
                <a:spcPct val="50000"/>
              </a:spcBef>
            </a:pPr>
            <a:r>
              <a:rPr lang="es-ES_tradnl" sz="2600"/>
              <a:t>Para fijar el ámbito de la discusión, considere las tendencias en tamaño de la flota, área de estuarios y cosecha.</a:t>
            </a:r>
          </a:p>
        </p:txBody>
      </p:sp>
      <p:sp>
        <p:nvSpPr>
          <p:cNvPr id="7204" name="Text Box 36"/>
          <p:cNvSpPr txBox="1">
            <a:spLocks noChangeArrowheads="1"/>
          </p:cNvSpPr>
          <p:nvPr/>
        </p:nvSpPr>
        <p:spPr bwMode="auto">
          <a:xfrm>
            <a:off x="1066800" y="6096000"/>
            <a:ext cx="6629400" cy="427038"/>
          </a:xfrm>
          <a:prstGeom prst="rect">
            <a:avLst/>
          </a:prstGeom>
          <a:noFill/>
          <a:ln w="9525">
            <a:noFill/>
            <a:miter lim="800000"/>
            <a:headEnd/>
            <a:tailEnd/>
          </a:ln>
          <a:effectLst/>
        </p:spPr>
        <p:txBody>
          <a:bodyPr>
            <a:spAutoFit/>
          </a:bodyPr>
          <a:lstStyle/>
          <a:p>
            <a:pPr>
              <a:spcBef>
                <a:spcPct val="50000"/>
              </a:spcBef>
            </a:pPr>
            <a:r>
              <a:rPr lang="en-US" sz="2200"/>
              <a:t>El estudio está basado en datos de 1980 hasta 1990.</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71AC1A11-75DC-4FE3-AB22-07F691BC67FF}" type="slidenum">
              <a:rPr lang="en-US"/>
              <a:pPr/>
              <a:t>14</a:t>
            </a:fld>
            <a:endParaRPr lang="en-US"/>
          </a:p>
        </p:txBody>
      </p:sp>
      <p:sp>
        <p:nvSpPr>
          <p:cNvPr id="10242" name="Text Box 2"/>
          <p:cNvSpPr txBox="1">
            <a:spLocks noChangeArrowheads="1"/>
          </p:cNvSpPr>
          <p:nvPr/>
        </p:nvSpPr>
        <p:spPr bwMode="auto">
          <a:xfrm>
            <a:off x="1143000" y="1295400"/>
            <a:ext cx="7543800" cy="3505200"/>
          </a:xfrm>
          <a:prstGeom prst="rect">
            <a:avLst/>
          </a:prstGeom>
          <a:noFill/>
          <a:ln w="9525">
            <a:noFill/>
            <a:miter lim="800000"/>
            <a:headEnd/>
            <a:tailEnd/>
          </a:ln>
          <a:effectLst/>
        </p:spPr>
        <p:txBody>
          <a:bodyPr>
            <a:spAutoFit/>
          </a:bodyPr>
          <a:lstStyle/>
          <a:p>
            <a:pPr>
              <a:spcBef>
                <a:spcPct val="50000"/>
              </a:spcBef>
            </a:pPr>
            <a:r>
              <a:rPr lang="es-ES" sz="3200"/>
              <a:t>Hubo una disminución notable en la recolección (-38%) a pesar de un enorme incremento en el tamaño de la flota (+40%). </a:t>
            </a:r>
            <a:endParaRPr lang="en-US" sz="3200"/>
          </a:p>
          <a:p>
            <a:pPr>
              <a:spcBef>
                <a:spcPct val="50000"/>
              </a:spcBef>
            </a:pPr>
            <a:endParaRPr lang="es-ES" sz="3200"/>
          </a:p>
          <a:p>
            <a:pPr>
              <a:spcBef>
                <a:spcPct val="50000"/>
              </a:spcBef>
            </a:pPr>
            <a:r>
              <a:rPr lang="es-ES" sz="3200"/>
              <a:t>A la misma vez, el tamaño del estuario de manglar ha disminuido ligeramente (-3%).</a:t>
            </a:r>
            <a:r>
              <a:rPr lang="es-ES"/>
              <a:t> </a:t>
            </a:r>
            <a:endParaRPr lang="en-US" sz="32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A86A5A02-9227-4A63-AF59-AFA9D5BF97A8}" type="slidenum">
              <a:rPr lang="en-US"/>
              <a:pPr/>
              <a:t>15</a:t>
            </a:fld>
            <a:endParaRPr lang="en-US"/>
          </a:p>
        </p:txBody>
      </p:sp>
      <p:sp>
        <p:nvSpPr>
          <p:cNvPr id="11266" name="Text Box 2"/>
          <p:cNvSpPr txBox="1">
            <a:spLocks noChangeArrowheads="1"/>
          </p:cNvSpPr>
          <p:nvPr/>
        </p:nvSpPr>
        <p:spPr bwMode="auto">
          <a:xfrm>
            <a:off x="762000" y="914400"/>
            <a:ext cx="8001000" cy="4792663"/>
          </a:xfrm>
          <a:prstGeom prst="rect">
            <a:avLst/>
          </a:prstGeom>
          <a:noFill/>
          <a:ln w="9525">
            <a:noFill/>
            <a:miter lim="800000"/>
            <a:headEnd/>
            <a:tailEnd/>
          </a:ln>
          <a:effectLst/>
        </p:spPr>
        <p:txBody>
          <a:bodyPr>
            <a:spAutoFit/>
          </a:bodyPr>
          <a:lstStyle/>
          <a:p>
            <a:pPr marL="457200" indent="-457200">
              <a:spcBef>
                <a:spcPct val="50000"/>
              </a:spcBef>
            </a:pPr>
            <a:r>
              <a:rPr lang="en-US" sz="2800"/>
              <a:t>Esto significa que</a:t>
            </a:r>
          </a:p>
          <a:p>
            <a:pPr marL="457200" indent="-457200">
              <a:spcBef>
                <a:spcPct val="50000"/>
              </a:spcBef>
            </a:pPr>
            <a:endParaRPr lang="es-ES" sz="2800"/>
          </a:p>
          <a:p>
            <a:pPr marL="457200" indent="-457200">
              <a:spcBef>
                <a:spcPct val="50000"/>
              </a:spcBef>
            </a:pPr>
            <a:r>
              <a:rPr lang="es-ES" sz="2800"/>
              <a:t>     La disminución en el tamaño del estuario ha dañado la cosecha de tal forma, que la pesca ha disminuido a pesar del aumento de la flota</a:t>
            </a:r>
          </a:p>
          <a:p>
            <a:pPr marL="457200" indent="-457200">
              <a:spcBef>
                <a:spcPct val="50000"/>
              </a:spcBef>
            </a:pPr>
            <a:r>
              <a:rPr lang="es-ES" sz="2800"/>
              <a:t>o</a:t>
            </a:r>
          </a:p>
          <a:p>
            <a:pPr marL="457200" indent="-457200">
              <a:spcBef>
                <a:spcPct val="50000"/>
              </a:spcBef>
            </a:pPr>
            <a:r>
              <a:rPr lang="es-ES"/>
              <a:t>      </a:t>
            </a:r>
            <a:r>
              <a:rPr lang="es-ES" sz="2800"/>
              <a:t>La pesca cumulativa de la flota aumentada ha dañado la cosecha de tal forma que la pesca ha disminuido</a:t>
            </a:r>
            <a:r>
              <a:rPr lang="en-US"/>
              <a:t> </a:t>
            </a:r>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C08A3B8B-487F-4FF7-A28F-F1668FE618B9}" type="slidenum">
              <a:rPr lang="en-US"/>
              <a:pPr/>
              <a:t>16</a:t>
            </a:fld>
            <a:endParaRPr lang="en-US"/>
          </a:p>
        </p:txBody>
      </p:sp>
      <p:sp>
        <p:nvSpPr>
          <p:cNvPr id="46082" name="Text Box 2"/>
          <p:cNvSpPr txBox="1">
            <a:spLocks noChangeArrowheads="1"/>
          </p:cNvSpPr>
          <p:nvPr/>
        </p:nvSpPr>
        <p:spPr bwMode="auto">
          <a:xfrm>
            <a:off x="685800" y="762000"/>
            <a:ext cx="7772400" cy="4108450"/>
          </a:xfrm>
          <a:prstGeom prst="rect">
            <a:avLst/>
          </a:prstGeom>
          <a:noFill/>
          <a:ln w="9525">
            <a:noFill/>
            <a:miter lim="800000"/>
            <a:headEnd/>
            <a:tailEnd/>
          </a:ln>
          <a:effectLst/>
        </p:spPr>
        <p:txBody>
          <a:bodyPr>
            <a:spAutoFit/>
          </a:bodyPr>
          <a:lstStyle/>
          <a:p>
            <a:pPr>
              <a:spcBef>
                <a:spcPct val="50000"/>
              </a:spcBef>
            </a:pPr>
            <a:r>
              <a:rPr lang="es-ES_tradnl"/>
              <a:t>Utilizando análisis bio-económicos estándar, es posible usar los datos de pesca anual y esfuerzo para estimar una curva de ganancia sostenible que muestra la relación entre la cría sostenible y el tamaño de la flota.</a:t>
            </a:r>
          </a:p>
          <a:p>
            <a:pPr>
              <a:spcBef>
                <a:spcPct val="50000"/>
              </a:spcBef>
            </a:pPr>
            <a:endParaRPr lang="es-ES_tradnl"/>
          </a:p>
          <a:p>
            <a:pPr>
              <a:spcBef>
                <a:spcPct val="50000"/>
              </a:spcBef>
            </a:pPr>
            <a:r>
              <a:rPr lang="es-ES_tradnl"/>
              <a:t>Los autores de este estudio ligaron la capacidad productiva de los manglares a la cosecha de pesca modificando los análisis bio-económicos estándar y fueron capaces de determinar una relación entre cría sostenible y </a:t>
            </a:r>
            <a:r>
              <a:rPr lang="es-ES_tradnl" b="1" i="1"/>
              <a:t>el tamaño tanto de la flota como del estuario.</a:t>
            </a:r>
            <a:endParaRPr lang="es-ES_tradnl" sz="28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B5D5748-61B3-4890-ACC3-314F6E673F72}" type="slidenum">
              <a:rPr lang="en-US"/>
              <a:pPr/>
              <a:t>17</a:t>
            </a:fld>
            <a:endParaRPr lang="en-US"/>
          </a:p>
        </p:txBody>
      </p:sp>
      <p:pic>
        <p:nvPicPr>
          <p:cNvPr id="48130" name="Picture 2"/>
          <p:cNvPicPr>
            <a:picLocks noChangeAspect="1" noChangeArrowheads="1"/>
          </p:cNvPicPr>
          <p:nvPr/>
        </p:nvPicPr>
        <p:blipFill>
          <a:blip r:embed="rId2" cstate="print"/>
          <a:srcRect/>
          <a:stretch>
            <a:fillRect/>
          </a:stretch>
        </p:blipFill>
        <p:spPr bwMode="auto">
          <a:xfrm>
            <a:off x="1295400" y="2362200"/>
            <a:ext cx="6858000" cy="4244975"/>
          </a:xfrm>
          <a:prstGeom prst="rect">
            <a:avLst/>
          </a:prstGeom>
          <a:noFill/>
          <a:ln w="9525">
            <a:noFill/>
            <a:miter lim="800000"/>
            <a:headEnd/>
            <a:tailEnd/>
          </a:ln>
          <a:effectLst/>
        </p:spPr>
      </p:pic>
      <p:sp>
        <p:nvSpPr>
          <p:cNvPr id="48132" name="Text Box 4"/>
          <p:cNvSpPr txBox="1">
            <a:spLocks noChangeArrowheads="1"/>
          </p:cNvSpPr>
          <p:nvPr/>
        </p:nvSpPr>
        <p:spPr bwMode="auto">
          <a:xfrm>
            <a:off x="304800" y="304800"/>
            <a:ext cx="8382000" cy="1679575"/>
          </a:xfrm>
          <a:prstGeom prst="rect">
            <a:avLst/>
          </a:prstGeom>
          <a:noFill/>
          <a:ln w="9525">
            <a:noFill/>
            <a:miter lim="800000"/>
            <a:headEnd/>
            <a:tailEnd/>
          </a:ln>
          <a:effectLst/>
        </p:spPr>
        <p:txBody>
          <a:bodyPr>
            <a:spAutoFit/>
          </a:bodyPr>
          <a:lstStyle/>
          <a:p>
            <a:pPr>
              <a:spcBef>
                <a:spcPct val="50000"/>
              </a:spcBef>
            </a:pPr>
            <a:r>
              <a:rPr lang="es-ES" sz="2600"/>
              <a:t>Para el área actual de manglares (al momento del estudio), la cosecha sostenible de camarones se muestra como una curva roja. La curva azul muestra como el rendimiento sostenible cambiará con un 5% de reducción en el tamaño del estuario.</a:t>
            </a:r>
            <a:endParaRPr lang="en-US" sz="26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4EFE61C-402E-4BBE-AED9-57F83E5DD2E4}" type="slidenum">
              <a:rPr lang="en-US"/>
              <a:pPr/>
              <a:t>18</a:t>
            </a:fld>
            <a:endParaRPr lang="en-US"/>
          </a:p>
        </p:txBody>
      </p:sp>
      <p:pic>
        <p:nvPicPr>
          <p:cNvPr id="19458" name="Picture 2"/>
          <p:cNvPicPr>
            <a:picLocks noChangeAspect="1" noChangeArrowheads="1"/>
          </p:cNvPicPr>
          <p:nvPr/>
        </p:nvPicPr>
        <p:blipFill>
          <a:blip r:embed="rId2" cstate="print"/>
          <a:srcRect/>
          <a:stretch>
            <a:fillRect/>
          </a:stretch>
        </p:blipFill>
        <p:spPr bwMode="auto">
          <a:xfrm>
            <a:off x="1066800" y="0"/>
            <a:ext cx="6858000" cy="4244975"/>
          </a:xfrm>
          <a:prstGeom prst="rect">
            <a:avLst/>
          </a:prstGeom>
          <a:noFill/>
          <a:ln w="9525">
            <a:noFill/>
            <a:miter lim="800000"/>
            <a:headEnd/>
            <a:tailEnd/>
          </a:ln>
          <a:effectLst/>
        </p:spPr>
      </p:pic>
      <p:sp>
        <p:nvSpPr>
          <p:cNvPr id="19459" name="Text Box 3"/>
          <p:cNvSpPr txBox="1">
            <a:spLocks noChangeArrowheads="1"/>
          </p:cNvSpPr>
          <p:nvPr/>
        </p:nvSpPr>
        <p:spPr bwMode="auto">
          <a:xfrm>
            <a:off x="152400" y="4419600"/>
            <a:ext cx="8991600" cy="2282825"/>
          </a:xfrm>
          <a:prstGeom prst="rect">
            <a:avLst/>
          </a:prstGeom>
          <a:noFill/>
          <a:ln w="9525">
            <a:noFill/>
            <a:miter lim="800000"/>
            <a:headEnd/>
            <a:tailEnd/>
          </a:ln>
          <a:effectLst/>
        </p:spPr>
        <p:txBody>
          <a:bodyPr>
            <a:spAutoFit/>
          </a:bodyPr>
          <a:lstStyle/>
          <a:p>
            <a:pPr>
              <a:spcBef>
                <a:spcPct val="50000"/>
              </a:spcBef>
            </a:pPr>
            <a:r>
              <a:rPr lang="es-ES"/>
              <a:t>La interpretación de estas curvas es como sigue. Primero, para cualquier tamaño de estuario, el rendimiento sostenible caerá luego que la flota alcance un determinado nivel. Con el tamaño del estuario en 1990, el rendimiento sostenible aumenta hasta que la flota alcanza el valor de 3.575. Ya que la flota actual es 6.700, la disminución en el tamaño de la flota en realidad aumentará la cosecha sostenible.</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E4EF5C8-4DC0-4811-A2E5-A96D097F0F28}" type="slidenum">
              <a:rPr lang="en-US"/>
              <a:pPr/>
              <a:t>19</a:t>
            </a:fld>
            <a:endParaRPr lang="en-US"/>
          </a:p>
        </p:txBody>
      </p:sp>
      <p:pic>
        <p:nvPicPr>
          <p:cNvPr id="25602" name="Picture 2"/>
          <p:cNvPicPr>
            <a:picLocks noChangeAspect="1" noChangeArrowheads="1"/>
          </p:cNvPicPr>
          <p:nvPr/>
        </p:nvPicPr>
        <p:blipFill>
          <a:blip r:embed="rId2" cstate="print"/>
          <a:srcRect/>
          <a:stretch>
            <a:fillRect/>
          </a:stretch>
        </p:blipFill>
        <p:spPr bwMode="auto">
          <a:xfrm>
            <a:off x="1143000" y="228600"/>
            <a:ext cx="6858000" cy="4244975"/>
          </a:xfrm>
          <a:prstGeom prst="rect">
            <a:avLst/>
          </a:prstGeom>
          <a:noFill/>
          <a:ln w="9525">
            <a:noFill/>
            <a:miter lim="800000"/>
            <a:headEnd/>
            <a:tailEnd/>
          </a:ln>
          <a:effectLst/>
        </p:spPr>
      </p:pic>
      <p:sp>
        <p:nvSpPr>
          <p:cNvPr id="25603" name="Text Box 3"/>
          <p:cNvSpPr txBox="1">
            <a:spLocks noChangeArrowheads="1"/>
          </p:cNvSpPr>
          <p:nvPr/>
        </p:nvSpPr>
        <p:spPr bwMode="auto">
          <a:xfrm>
            <a:off x="533400" y="4495800"/>
            <a:ext cx="8229600" cy="1917700"/>
          </a:xfrm>
          <a:prstGeom prst="rect">
            <a:avLst/>
          </a:prstGeom>
          <a:noFill/>
          <a:ln w="9525">
            <a:noFill/>
            <a:miter lim="800000"/>
            <a:headEnd/>
            <a:tailEnd/>
          </a:ln>
          <a:effectLst/>
        </p:spPr>
        <p:txBody>
          <a:bodyPr>
            <a:spAutoFit/>
          </a:bodyPr>
          <a:lstStyle/>
          <a:p>
            <a:pPr>
              <a:spcBef>
                <a:spcPct val="50000"/>
              </a:spcBef>
            </a:pPr>
            <a:r>
              <a:rPr lang="es-ES"/>
              <a:t>Segundo, una disminución en el tamaño del estuario disminuirá la cosecha sostenible para todos los tamaños de flota. El porcentaje de disminución aumentará con el tamaño de la flota. Dado el tamaño actual de la flota, la reducción en los manglares reducirá la cosecha sostenible en 1.224 toneladas métricas</a:t>
            </a:r>
            <a:r>
              <a:rPr lang="en-US"/>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8120A969-D340-4523-AE58-9D6D8E6812A7}" type="slidenum">
              <a:rPr lang="en-US"/>
              <a:pPr/>
              <a:t>2</a:t>
            </a:fld>
            <a:endParaRPr lang="en-US"/>
          </a:p>
        </p:txBody>
      </p:sp>
      <p:pic>
        <p:nvPicPr>
          <p:cNvPr id="41986" name="Picture 2" descr="yucatan-peninsula-map"/>
          <p:cNvPicPr>
            <a:picLocks noChangeAspect="1" noChangeArrowheads="1"/>
          </p:cNvPicPr>
          <p:nvPr/>
        </p:nvPicPr>
        <p:blipFill>
          <a:blip r:embed="rId2" cstate="print"/>
          <a:srcRect/>
          <a:stretch>
            <a:fillRect/>
          </a:stretch>
        </p:blipFill>
        <p:spPr bwMode="auto">
          <a:xfrm>
            <a:off x="1295400" y="381000"/>
            <a:ext cx="6572250" cy="4664075"/>
          </a:xfrm>
          <a:prstGeom prst="rect">
            <a:avLst/>
          </a:prstGeom>
          <a:noFill/>
        </p:spPr>
      </p:pic>
      <p:sp>
        <p:nvSpPr>
          <p:cNvPr id="41987" name="Line 3"/>
          <p:cNvSpPr>
            <a:spLocks noChangeShapeType="1"/>
          </p:cNvSpPr>
          <p:nvPr/>
        </p:nvSpPr>
        <p:spPr bwMode="auto">
          <a:xfrm>
            <a:off x="304800" y="1066800"/>
            <a:ext cx="2438400" cy="1295400"/>
          </a:xfrm>
          <a:prstGeom prst="line">
            <a:avLst/>
          </a:prstGeom>
          <a:noFill/>
          <a:ln w="57150">
            <a:solidFill>
              <a:schemeClr val="tx1"/>
            </a:solidFill>
            <a:round/>
            <a:headEnd/>
            <a:tailEnd type="triangle" w="med" len="med"/>
          </a:ln>
          <a:effectLst/>
        </p:spPr>
        <p:txBody>
          <a:bodyPr/>
          <a:lstStyle/>
          <a:p>
            <a:endParaRPr lang="en-US"/>
          </a:p>
        </p:txBody>
      </p:sp>
      <p:sp>
        <p:nvSpPr>
          <p:cNvPr id="41988" name="Text Box 4"/>
          <p:cNvSpPr txBox="1">
            <a:spLocks noChangeArrowheads="1"/>
          </p:cNvSpPr>
          <p:nvPr/>
        </p:nvSpPr>
        <p:spPr bwMode="auto">
          <a:xfrm>
            <a:off x="1447800" y="5410200"/>
            <a:ext cx="6400800" cy="822325"/>
          </a:xfrm>
          <a:prstGeom prst="rect">
            <a:avLst/>
          </a:prstGeom>
          <a:noFill/>
          <a:ln w="9525">
            <a:noFill/>
            <a:miter lim="800000"/>
            <a:headEnd/>
            <a:tailEnd/>
          </a:ln>
          <a:effectLst/>
        </p:spPr>
        <p:txBody>
          <a:bodyPr>
            <a:spAutoFit/>
          </a:bodyPr>
          <a:lstStyle/>
          <a:p>
            <a:pPr>
              <a:spcBef>
                <a:spcPct val="50000"/>
              </a:spcBef>
            </a:pPr>
            <a:r>
              <a:rPr lang="es-ES_tradnl"/>
              <a:t>Campeche está localizado en la zona oriental de la Península  de Yucatán.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9BCE34-4604-4FCD-B49B-18FA4BC34E4D}" type="slidenum">
              <a:rPr lang="en-US"/>
              <a:pPr/>
              <a:t>20</a:t>
            </a:fld>
            <a:endParaRPr lang="en-US"/>
          </a:p>
        </p:txBody>
      </p:sp>
      <p:pic>
        <p:nvPicPr>
          <p:cNvPr id="26626" name="Picture 2"/>
          <p:cNvPicPr>
            <a:picLocks noChangeAspect="1" noChangeArrowheads="1"/>
          </p:cNvPicPr>
          <p:nvPr/>
        </p:nvPicPr>
        <p:blipFill>
          <a:blip r:embed="rId2" cstate="print"/>
          <a:srcRect/>
          <a:stretch>
            <a:fillRect/>
          </a:stretch>
        </p:blipFill>
        <p:spPr bwMode="auto">
          <a:xfrm>
            <a:off x="1143000" y="228600"/>
            <a:ext cx="6858000" cy="4244975"/>
          </a:xfrm>
          <a:prstGeom prst="rect">
            <a:avLst/>
          </a:prstGeom>
          <a:noFill/>
          <a:ln w="9525">
            <a:noFill/>
            <a:miter lim="800000"/>
            <a:headEnd/>
            <a:tailEnd/>
          </a:ln>
          <a:effectLst/>
        </p:spPr>
      </p:pic>
      <p:sp>
        <p:nvSpPr>
          <p:cNvPr id="26627" name="Text Box 3"/>
          <p:cNvSpPr txBox="1">
            <a:spLocks noChangeArrowheads="1"/>
          </p:cNvSpPr>
          <p:nvPr/>
        </p:nvSpPr>
        <p:spPr bwMode="auto">
          <a:xfrm>
            <a:off x="1219200" y="4800600"/>
            <a:ext cx="6553200" cy="1552575"/>
          </a:xfrm>
          <a:prstGeom prst="rect">
            <a:avLst/>
          </a:prstGeom>
          <a:noFill/>
          <a:ln w="9525">
            <a:noFill/>
            <a:miter lim="800000"/>
            <a:headEnd/>
            <a:tailEnd/>
          </a:ln>
          <a:effectLst/>
        </p:spPr>
        <p:txBody>
          <a:bodyPr>
            <a:spAutoFit/>
          </a:bodyPr>
          <a:lstStyle/>
          <a:p>
            <a:pPr>
              <a:spcBef>
                <a:spcPct val="50000"/>
              </a:spcBef>
            </a:pPr>
            <a:r>
              <a:rPr lang="es-ES"/>
              <a:t>Estos resultados sugieren que, mientras la pérdida en los manglares ha afectado la cosecha, el efecto a largo plazo de tener demasiados botes parece ser más importante.</a:t>
            </a:r>
            <a:r>
              <a:rPr lang="en-US"/>
              <a:t> </a:t>
            </a:r>
            <a:endParaRPr lang="en-US" sz="2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235758BE-AF15-49E8-8FB7-37BCF44E8007}" type="slidenum">
              <a:rPr lang="en-US"/>
              <a:pPr/>
              <a:t>21</a:t>
            </a:fld>
            <a:endParaRPr lang="en-US"/>
          </a:p>
        </p:txBody>
      </p:sp>
      <p:pic>
        <p:nvPicPr>
          <p:cNvPr id="30722" name="Picture 2"/>
          <p:cNvPicPr>
            <a:picLocks noChangeAspect="1" noChangeArrowheads="1"/>
          </p:cNvPicPr>
          <p:nvPr/>
        </p:nvPicPr>
        <p:blipFill>
          <a:blip r:embed="rId2" cstate="print"/>
          <a:srcRect/>
          <a:stretch>
            <a:fillRect/>
          </a:stretch>
        </p:blipFill>
        <p:spPr bwMode="auto">
          <a:xfrm>
            <a:off x="2286000" y="228600"/>
            <a:ext cx="4648200" cy="3178175"/>
          </a:xfrm>
          <a:prstGeom prst="rect">
            <a:avLst/>
          </a:prstGeom>
          <a:noFill/>
          <a:ln w="9525">
            <a:noFill/>
            <a:miter lim="800000"/>
            <a:headEnd/>
            <a:tailEnd/>
          </a:ln>
          <a:effectLst/>
        </p:spPr>
      </p:pic>
      <p:sp>
        <p:nvSpPr>
          <p:cNvPr id="30723" name="Text Box 3"/>
          <p:cNvSpPr txBox="1">
            <a:spLocks noChangeArrowheads="1"/>
          </p:cNvSpPr>
          <p:nvPr/>
        </p:nvSpPr>
        <p:spPr bwMode="auto">
          <a:xfrm>
            <a:off x="228600" y="3886200"/>
            <a:ext cx="8153400" cy="2870200"/>
          </a:xfrm>
          <a:prstGeom prst="rect">
            <a:avLst/>
          </a:prstGeom>
          <a:noFill/>
          <a:ln w="9525">
            <a:noFill/>
            <a:miter lim="800000"/>
            <a:headEnd/>
            <a:tailEnd/>
          </a:ln>
          <a:effectLst/>
        </p:spPr>
        <p:txBody>
          <a:bodyPr>
            <a:spAutoFit/>
          </a:bodyPr>
          <a:lstStyle/>
          <a:p>
            <a:pPr>
              <a:spcBef>
                <a:spcPct val="50000"/>
              </a:spcBef>
            </a:pPr>
            <a:r>
              <a:rPr lang="es-ES_tradnl" sz="2600"/>
              <a:t>Se derivan dos implicaciones de políticas.</a:t>
            </a:r>
          </a:p>
          <a:p>
            <a:pPr>
              <a:spcBef>
                <a:spcPct val="50000"/>
              </a:spcBef>
            </a:pPr>
            <a:r>
              <a:rPr lang="es-ES_tradnl" sz="2600"/>
              <a:t>Primero, ya que las ganancias de la industria probablemente atraerán otros participantes, las ganancias pueden disminuir en el futuro.</a:t>
            </a:r>
          </a:p>
          <a:p>
            <a:pPr>
              <a:spcBef>
                <a:spcPct val="50000"/>
              </a:spcBef>
            </a:pPr>
            <a:r>
              <a:rPr lang="es-ES_tradnl" sz="2600"/>
              <a:t>Por lo tanto sería prudente considerar políticas para restringir aumentos en el tamaño o utilización de la flota.</a:t>
            </a:r>
          </a:p>
        </p:txBody>
      </p:sp>
      <p:sp>
        <p:nvSpPr>
          <p:cNvPr id="30724" name="Text Box 4"/>
          <p:cNvSpPr txBox="1">
            <a:spLocks noChangeArrowheads="1"/>
          </p:cNvSpPr>
          <p:nvPr/>
        </p:nvSpPr>
        <p:spPr bwMode="auto">
          <a:xfrm>
            <a:off x="2895600" y="381000"/>
            <a:ext cx="1219200" cy="304800"/>
          </a:xfrm>
          <a:prstGeom prst="rect">
            <a:avLst/>
          </a:prstGeom>
          <a:solidFill>
            <a:srgbClr val="FFFFFF"/>
          </a:solidFill>
          <a:ln w="9525">
            <a:noFill/>
            <a:miter lim="800000"/>
            <a:headEnd/>
            <a:tailEnd/>
          </a:ln>
          <a:effectLst/>
        </p:spPr>
        <p:txBody>
          <a:bodyPr>
            <a:spAutoFit/>
          </a:bodyPr>
          <a:lstStyle/>
          <a:p>
            <a:pPr>
              <a:spcBef>
                <a:spcPct val="50000"/>
              </a:spcBef>
            </a:pPr>
            <a:r>
              <a:rPr lang="en-US" sz="1400">
                <a:solidFill>
                  <a:srgbClr val="000000"/>
                </a:solidFill>
              </a:rPr>
              <a:t>Millions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1D42592F-1FC2-4E2C-9CD1-E37B6894C391}" type="slidenum">
              <a:rPr lang="en-US"/>
              <a:pPr/>
              <a:t>22</a:t>
            </a:fld>
            <a:endParaRPr lang="en-US"/>
          </a:p>
        </p:txBody>
      </p:sp>
      <p:sp>
        <p:nvSpPr>
          <p:cNvPr id="49154" name="Text Box 2"/>
          <p:cNvSpPr txBox="1">
            <a:spLocks noChangeArrowheads="1"/>
          </p:cNvSpPr>
          <p:nvPr/>
        </p:nvSpPr>
        <p:spPr bwMode="auto">
          <a:xfrm>
            <a:off x="1143000" y="2133600"/>
            <a:ext cx="6705600" cy="2441575"/>
          </a:xfrm>
          <a:prstGeom prst="rect">
            <a:avLst/>
          </a:prstGeom>
          <a:noFill/>
          <a:ln w="9525">
            <a:noFill/>
            <a:miter lim="800000"/>
            <a:headEnd/>
            <a:tailEnd/>
          </a:ln>
          <a:effectLst/>
        </p:spPr>
        <p:txBody>
          <a:bodyPr>
            <a:spAutoFit/>
          </a:bodyPr>
          <a:lstStyle/>
          <a:p>
            <a:pPr>
              <a:spcBef>
                <a:spcPct val="50000"/>
              </a:spcBef>
            </a:pPr>
            <a:r>
              <a:rPr lang="es-ES_tradnl" sz="2800"/>
              <a:t>Segundo, sería prudente considerar reducir el tamaño de la flota para aumentar la cría sostenible.</a:t>
            </a:r>
          </a:p>
          <a:p>
            <a:pPr>
              <a:spcBef>
                <a:spcPct val="50000"/>
              </a:spcBef>
            </a:pPr>
            <a:r>
              <a:rPr lang="es-ES_tradnl" sz="2800"/>
              <a:t>Hay un tamaño de flota para la cual la ganancia de la flota se maximiza.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003D670E-34AF-46DD-903F-27210516FFE6}" type="slidenum">
              <a:rPr lang="en-US"/>
              <a:pPr/>
              <a:t>23</a:t>
            </a:fld>
            <a:endParaRPr lang="en-US"/>
          </a:p>
        </p:txBody>
      </p:sp>
      <p:sp>
        <p:nvSpPr>
          <p:cNvPr id="51202" name="Text Box 2"/>
          <p:cNvSpPr txBox="1">
            <a:spLocks noChangeArrowheads="1"/>
          </p:cNvSpPr>
          <p:nvPr/>
        </p:nvSpPr>
        <p:spPr bwMode="auto">
          <a:xfrm>
            <a:off x="990600" y="0"/>
            <a:ext cx="6858000" cy="6072188"/>
          </a:xfrm>
          <a:prstGeom prst="rect">
            <a:avLst/>
          </a:prstGeom>
          <a:noFill/>
          <a:ln w="9525">
            <a:noFill/>
            <a:miter lim="800000"/>
            <a:headEnd/>
            <a:tailEnd/>
          </a:ln>
          <a:effectLst/>
        </p:spPr>
        <p:txBody>
          <a:bodyPr>
            <a:spAutoFit/>
          </a:bodyPr>
          <a:lstStyle/>
          <a:p>
            <a:pPr>
              <a:spcBef>
                <a:spcPct val="50000"/>
              </a:spcBef>
            </a:pPr>
            <a:r>
              <a:rPr lang="es-ES" sz="2800"/>
              <a:t>Sin embargo hay dos puntos a considerar</a:t>
            </a:r>
            <a:r>
              <a:rPr lang="es-ES"/>
              <a:t>. </a:t>
            </a:r>
          </a:p>
          <a:p>
            <a:pPr>
              <a:spcBef>
                <a:spcPct val="50000"/>
              </a:spcBef>
            </a:pPr>
            <a:r>
              <a:rPr lang="es-ES" sz="2800"/>
              <a:t>Primero, las ganancias no aumentarán instantáneamente. Lo harán solamente sí aumenta la cosecha de peces y esto tomará tiempo</a:t>
            </a:r>
            <a:r>
              <a:rPr lang="es-ES"/>
              <a:t>. </a:t>
            </a:r>
          </a:p>
          <a:p>
            <a:pPr>
              <a:spcBef>
                <a:spcPct val="50000"/>
              </a:spcBef>
            </a:pPr>
            <a:r>
              <a:rPr lang="es-ES" sz="2800"/>
              <a:t>Segundo, la reducción en la flota pesquera reducirá las oportunidades de empleo. Esta es una espada de doble filo. Puede tomar tiempo para que los empleados despedidos consigan un nuevo trabajo. Pero cuando lo hagan, el aumento en la producción de camarones estará complementado con un aumento en la producción en otras áreas de la economía.</a:t>
            </a:r>
            <a:endParaRPr lang="en-US" sz="2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8A40AC4C-570A-4F04-93F5-8CD360E8E180}" type="slidenum">
              <a:rPr lang="en-US"/>
              <a:pPr/>
              <a:t>24</a:t>
            </a:fld>
            <a:endParaRPr lang="en-US"/>
          </a:p>
        </p:txBody>
      </p:sp>
      <p:sp>
        <p:nvSpPr>
          <p:cNvPr id="53250" name="Text Box 2"/>
          <p:cNvSpPr txBox="1">
            <a:spLocks noChangeArrowheads="1"/>
          </p:cNvSpPr>
          <p:nvPr/>
        </p:nvSpPr>
        <p:spPr bwMode="auto">
          <a:xfrm>
            <a:off x="1143000" y="609600"/>
            <a:ext cx="7239000" cy="5645150"/>
          </a:xfrm>
          <a:prstGeom prst="rect">
            <a:avLst/>
          </a:prstGeom>
          <a:noFill/>
          <a:ln w="9525">
            <a:noFill/>
            <a:miter lim="800000"/>
            <a:headEnd/>
            <a:tailEnd/>
          </a:ln>
          <a:effectLst/>
        </p:spPr>
        <p:txBody>
          <a:bodyPr>
            <a:spAutoFit/>
          </a:bodyPr>
          <a:lstStyle/>
          <a:p>
            <a:pPr>
              <a:spcBef>
                <a:spcPct val="50000"/>
              </a:spcBef>
            </a:pPr>
            <a:r>
              <a:rPr lang="es-ES_tradnl" sz="2800"/>
              <a:t>¿Debería aprobarse un proyecto de desarrollo para disminuir el estuario de manglar en un 5%?</a:t>
            </a:r>
            <a:r>
              <a:rPr lang="es-ES_tradnl"/>
              <a:t> </a:t>
            </a:r>
            <a:endParaRPr lang="es-ES_tradnl" sz="2800"/>
          </a:p>
          <a:p>
            <a:pPr>
              <a:spcBef>
                <a:spcPct val="50000"/>
              </a:spcBef>
            </a:pPr>
            <a:r>
              <a:rPr lang="es-ES_tradnl" sz="2800"/>
              <a:t>Una disminución en el tamaño del estuario reducirá la cosecha sostenible y la ganancia existente de 13,52 millones de dólares será casi eliminada debido a la disminución de la cosecha sostenible</a:t>
            </a:r>
            <a:r>
              <a:rPr lang="es-ES_tradnl"/>
              <a:t> </a:t>
            </a:r>
            <a:endParaRPr lang="es-ES_tradnl" sz="2800"/>
          </a:p>
          <a:p>
            <a:pPr>
              <a:spcBef>
                <a:spcPct val="50000"/>
              </a:spcBef>
            </a:pPr>
            <a:r>
              <a:rPr lang="es-ES_tradnl" sz="2800"/>
              <a:t>Una vez que la flota se haya expandido adonde se agote la ganancia, la disminución en la curva de ganancias por una reducción en el tamaño del estuario forzará a la reducción de la flota y la cosecha caerá aún más.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A0DBBD64-5724-4A38-A136-B85506BB28F1}" type="slidenum">
              <a:rPr lang="en-US"/>
              <a:pPr/>
              <a:t>25</a:t>
            </a:fld>
            <a:endParaRPr lang="en-US"/>
          </a:p>
        </p:txBody>
      </p:sp>
      <p:sp>
        <p:nvSpPr>
          <p:cNvPr id="35842" name="Text Box 2"/>
          <p:cNvSpPr txBox="1">
            <a:spLocks noChangeArrowheads="1"/>
          </p:cNvSpPr>
          <p:nvPr/>
        </p:nvSpPr>
        <p:spPr bwMode="auto">
          <a:xfrm>
            <a:off x="1295400" y="457200"/>
            <a:ext cx="6781800" cy="5648325"/>
          </a:xfrm>
          <a:prstGeom prst="rect">
            <a:avLst/>
          </a:prstGeom>
          <a:noFill/>
          <a:ln w="9525">
            <a:noFill/>
            <a:miter lim="800000"/>
            <a:headEnd/>
            <a:tailEnd/>
          </a:ln>
          <a:effectLst/>
        </p:spPr>
        <p:txBody>
          <a:bodyPr>
            <a:spAutoFit/>
          </a:bodyPr>
          <a:lstStyle/>
          <a:p>
            <a:pPr>
              <a:spcBef>
                <a:spcPct val="50000"/>
              </a:spcBef>
            </a:pPr>
            <a:r>
              <a:rPr lang="es-ES_tradnl" sz="2600"/>
              <a:t>Si el valor anual de otras actividades de producción derivadas del desarrollo del área del estuario es menor que la reducción en un monto de 12,94 millones de dólares en el valor neto de la producción de camarones, entonces el proyecto no tendría sentido en términos económicos. Habría un descenso neto en el valor de producción en la economía – ganancias en un área pero pérdidas mayores en otra.</a:t>
            </a:r>
          </a:p>
          <a:p>
            <a:pPr>
              <a:spcBef>
                <a:spcPct val="50000"/>
              </a:spcBef>
            </a:pPr>
            <a:endParaRPr lang="es-ES_tradnl" sz="2600"/>
          </a:p>
          <a:p>
            <a:pPr>
              <a:spcBef>
                <a:spcPct val="50000"/>
              </a:spcBef>
            </a:pPr>
            <a:r>
              <a:rPr lang="es-ES" sz="2600"/>
              <a:t>Si el proyecto resulta en pérdidas en otras partes de la economía, el argumento de no aprobarlo tiene un peso aún mayor.</a:t>
            </a:r>
            <a:endParaRPr lang="es-ES_tradnl" sz="26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7C8D0105-53B1-4368-8D68-4B79F0EF8C21}" type="slidenum">
              <a:rPr lang="en-US"/>
              <a:pPr/>
              <a:t>26</a:t>
            </a:fld>
            <a:endParaRPr lang="en-US"/>
          </a:p>
        </p:txBody>
      </p:sp>
      <p:sp>
        <p:nvSpPr>
          <p:cNvPr id="36866" name="Text Box 2"/>
          <p:cNvSpPr txBox="1">
            <a:spLocks noChangeArrowheads="1"/>
          </p:cNvSpPr>
          <p:nvPr/>
        </p:nvSpPr>
        <p:spPr bwMode="auto">
          <a:xfrm>
            <a:off x="1600200" y="1295400"/>
            <a:ext cx="6324600" cy="3195638"/>
          </a:xfrm>
          <a:prstGeom prst="rect">
            <a:avLst/>
          </a:prstGeom>
          <a:noFill/>
          <a:ln w="9525">
            <a:noFill/>
            <a:miter lim="800000"/>
            <a:headEnd/>
            <a:tailEnd/>
          </a:ln>
          <a:effectLst/>
        </p:spPr>
        <p:txBody>
          <a:bodyPr>
            <a:spAutoFit/>
          </a:bodyPr>
          <a:lstStyle/>
          <a:p>
            <a:pPr>
              <a:spcBef>
                <a:spcPct val="50000"/>
              </a:spcBef>
            </a:pPr>
            <a:r>
              <a:rPr lang="es-ES"/>
              <a:t>Si el valor de la producción anual del desarrollo del proyecto es mayor a 12,94 millones de dólares, pero se esperan pérdidas en otras áreas, la diferencia entre las ganancias del proyecto y las pérdidas de la industria de pesca camaronera tendrían que ser lo suficientemente grandes para cubrirlas</a:t>
            </a:r>
            <a:r>
              <a:rPr lang="en-US"/>
              <a:t> </a:t>
            </a:r>
          </a:p>
          <a:p>
            <a:pPr>
              <a:spcBef>
                <a:spcPct val="50000"/>
              </a:spcBef>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9BDB6957-AB65-4DE4-AA9F-3A20796E06AA}" type="slidenum">
              <a:rPr lang="en-US"/>
              <a:pPr/>
              <a:t>27</a:t>
            </a:fld>
            <a:endParaRPr lang="en-US"/>
          </a:p>
        </p:txBody>
      </p:sp>
      <p:pic>
        <p:nvPicPr>
          <p:cNvPr id="56322" name="Picture 2" descr="MVC-016F"/>
          <p:cNvPicPr>
            <a:picLocks noChangeAspect="1" noChangeArrowheads="1"/>
          </p:cNvPicPr>
          <p:nvPr/>
        </p:nvPicPr>
        <p:blipFill>
          <a:blip r:embed="rId2" cstate="print"/>
          <a:srcRect/>
          <a:stretch>
            <a:fillRect/>
          </a:stretch>
        </p:blipFill>
        <p:spPr bwMode="auto">
          <a:xfrm>
            <a:off x="914400" y="685800"/>
            <a:ext cx="3429000" cy="2571750"/>
          </a:xfrm>
          <a:prstGeom prst="rect">
            <a:avLst/>
          </a:prstGeom>
          <a:noFill/>
        </p:spPr>
      </p:pic>
      <p:pic>
        <p:nvPicPr>
          <p:cNvPr id="56323" name="Picture 3" descr="MVC-020F"/>
          <p:cNvPicPr>
            <a:picLocks noChangeAspect="1" noChangeArrowheads="1"/>
          </p:cNvPicPr>
          <p:nvPr/>
        </p:nvPicPr>
        <p:blipFill>
          <a:blip r:embed="rId3" cstate="print"/>
          <a:srcRect/>
          <a:stretch>
            <a:fillRect/>
          </a:stretch>
        </p:blipFill>
        <p:spPr bwMode="auto">
          <a:xfrm>
            <a:off x="4953000" y="3810000"/>
            <a:ext cx="3276600" cy="2457450"/>
          </a:xfrm>
          <a:prstGeom prst="rect">
            <a:avLst/>
          </a:prstGeom>
          <a:noFill/>
          <a:ln w="57150">
            <a:solidFill>
              <a:srgbClr val="000000"/>
            </a:solidFill>
            <a:miter lim="800000"/>
            <a:headEnd/>
            <a:tailEnd/>
          </a:ln>
        </p:spPr>
      </p:pic>
      <p:sp>
        <p:nvSpPr>
          <p:cNvPr id="56325" name="Freeform 5"/>
          <p:cNvSpPr>
            <a:spLocks/>
          </p:cNvSpPr>
          <p:nvPr/>
        </p:nvSpPr>
        <p:spPr bwMode="auto">
          <a:xfrm>
            <a:off x="4267200" y="1524000"/>
            <a:ext cx="2971800" cy="2209800"/>
          </a:xfrm>
          <a:custGeom>
            <a:avLst/>
            <a:gdLst/>
            <a:ahLst/>
            <a:cxnLst>
              <a:cxn ang="0">
                <a:pos x="0" y="0"/>
              </a:cxn>
              <a:cxn ang="0">
                <a:pos x="1440" y="432"/>
              </a:cxn>
              <a:cxn ang="0">
                <a:pos x="1872" y="1392"/>
              </a:cxn>
            </a:cxnLst>
            <a:rect l="0" t="0" r="r" b="b"/>
            <a:pathLst>
              <a:path w="1872" h="1392">
                <a:moveTo>
                  <a:pt x="0" y="0"/>
                </a:moveTo>
                <a:cubicBezTo>
                  <a:pt x="564" y="100"/>
                  <a:pt x="1128" y="200"/>
                  <a:pt x="1440" y="432"/>
                </a:cubicBezTo>
                <a:cubicBezTo>
                  <a:pt x="1752" y="664"/>
                  <a:pt x="1800" y="1232"/>
                  <a:pt x="1872" y="1392"/>
                </a:cubicBezTo>
              </a:path>
            </a:pathLst>
          </a:custGeom>
          <a:noFill/>
          <a:ln w="57150" cmpd="sng">
            <a:solidFill>
              <a:schemeClr val="tx1"/>
            </a:solidFill>
            <a:round/>
            <a:headEnd type="none" w="med" len="med"/>
            <a:tailEnd type="triangle" w="med" len="med"/>
          </a:ln>
          <a:effectLst/>
        </p:spPr>
        <p:txBody>
          <a:bodyPr/>
          <a:lstStyle/>
          <a:p>
            <a:endParaRPr lang="en-US"/>
          </a:p>
        </p:txBody>
      </p:sp>
      <p:sp>
        <p:nvSpPr>
          <p:cNvPr id="56326" name="Text Box 6"/>
          <p:cNvSpPr txBox="1">
            <a:spLocks noChangeArrowheads="1"/>
          </p:cNvSpPr>
          <p:nvPr/>
        </p:nvSpPr>
        <p:spPr bwMode="auto">
          <a:xfrm>
            <a:off x="457200" y="3733800"/>
            <a:ext cx="4114800" cy="2282825"/>
          </a:xfrm>
          <a:prstGeom prst="rect">
            <a:avLst/>
          </a:prstGeom>
          <a:noFill/>
          <a:ln w="9525">
            <a:noFill/>
            <a:miter lim="800000"/>
            <a:headEnd/>
            <a:tailEnd/>
          </a:ln>
          <a:effectLst/>
        </p:spPr>
        <p:txBody>
          <a:bodyPr>
            <a:spAutoFit/>
          </a:bodyPr>
          <a:lstStyle/>
          <a:p>
            <a:pPr>
              <a:spcBef>
                <a:spcPct val="50000"/>
              </a:spcBef>
            </a:pPr>
            <a:r>
              <a:rPr lang="es-ES_tradnl"/>
              <a:t>Los procesos de políticas pueden poseer más información si los enlaces entre los manglares y la industria pesquera pueden ser evaluados en términos monetarios.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9599A4E-AF18-4460-AAB7-C88709AECC5F}" type="slidenum">
              <a:rPr lang="en-US"/>
              <a:pPr/>
              <a:t>3</a:t>
            </a:fld>
            <a:endParaRPr lang="en-US"/>
          </a:p>
        </p:txBody>
      </p:sp>
      <p:sp>
        <p:nvSpPr>
          <p:cNvPr id="12290" name="Text Box 2"/>
          <p:cNvSpPr txBox="1">
            <a:spLocks noChangeArrowheads="1"/>
          </p:cNvSpPr>
          <p:nvPr/>
        </p:nvSpPr>
        <p:spPr bwMode="auto">
          <a:xfrm>
            <a:off x="685800" y="457200"/>
            <a:ext cx="8001000" cy="1552575"/>
          </a:xfrm>
          <a:prstGeom prst="rect">
            <a:avLst/>
          </a:prstGeom>
          <a:noFill/>
          <a:ln w="9525">
            <a:noFill/>
            <a:miter lim="800000"/>
            <a:headEnd/>
            <a:tailEnd/>
          </a:ln>
          <a:effectLst/>
        </p:spPr>
        <p:txBody>
          <a:bodyPr>
            <a:spAutoFit/>
          </a:bodyPr>
          <a:lstStyle/>
          <a:p>
            <a:pPr>
              <a:spcBef>
                <a:spcPct val="50000"/>
              </a:spcBef>
            </a:pPr>
            <a:r>
              <a:rPr lang="es-ES_tradnl"/>
              <a:t>Hay reservas muy productivas de camarones en las aguas que rodean al golfo. Ellas apoyan a una gran industria pesquera que produce valioso alimento para consumo nacional y exportación. En 1991 empleó el 13% de la fuerza laboral total de Campeche.</a:t>
            </a:r>
          </a:p>
        </p:txBody>
      </p:sp>
      <p:pic>
        <p:nvPicPr>
          <p:cNvPr id="12291" name="Picture 3" descr="25"/>
          <p:cNvPicPr>
            <a:picLocks noChangeAspect="1" noChangeArrowheads="1"/>
          </p:cNvPicPr>
          <p:nvPr/>
        </p:nvPicPr>
        <p:blipFill>
          <a:blip r:embed="rId2" cstate="print"/>
          <a:srcRect/>
          <a:stretch>
            <a:fillRect/>
          </a:stretch>
        </p:blipFill>
        <p:spPr bwMode="auto">
          <a:xfrm>
            <a:off x="1752600" y="2209800"/>
            <a:ext cx="5484813" cy="41132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2D106D2-F2D6-4989-AF50-B26AA635DDBB}" type="slidenum">
              <a:rPr lang="en-US"/>
              <a:pPr/>
              <a:t>4</a:t>
            </a:fld>
            <a:endParaRPr lang="en-US"/>
          </a:p>
        </p:txBody>
      </p:sp>
      <p:sp>
        <p:nvSpPr>
          <p:cNvPr id="17411" name="Text Box 3"/>
          <p:cNvSpPr txBox="1">
            <a:spLocks noChangeArrowheads="1"/>
          </p:cNvSpPr>
          <p:nvPr/>
        </p:nvSpPr>
        <p:spPr bwMode="auto">
          <a:xfrm>
            <a:off x="304800" y="609600"/>
            <a:ext cx="8686800" cy="1552575"/>
          </a:xfrm>
          <a:prstGeom prst="rect">
            <a:avLst/>
          </a:prstGeom>
          <a:noFill/>
          <a:ln w="9525">
            <a:noFill/>
            <a:miter lim="800000"/>
            <a:headEnd/>
            <a:tailEnd/>
          </a:ln>
          <a:effectLst/>
        </p:spPr>
        <p:txBody>
          <a:bodyPr>
            <a:spAutoFit/>
          </a:bodyPr>
          <a:lstStyle/>
          <a:p>
            <a:pPr>
              <a:spcBef>
                <a:spcPct val="50000"/>
              </a:spcBef>
            </a:pPr>
            <a:r>
              <a:rPr lang="es-ES_tradnl"/>
              <a:t>También contiene la Laguna de Terminos, una de las áreas de manglares más grandes y productivas en el Golfo de México. </a:t>
            </a:r>
            <a:r>
              <a:rPr lang="es-ES"/>
              <a:t>Es conocido que los manglares ofrecen un área de vivero para camarones y otras especies.</a:t>
            </a:r>
            <a:endParaRPr lang="es-ES_tradnl"/>
          </a:p>
        </p:txBody>
      </p:sp>
      <p:pic>
        <p:nvPicPr>
          <p:cNvPr id="17412" name="Picture 4" descr="Manglar_2"/>
          <p:cNvPicPr>
            <a:picLocks noChangeAspect="1" noChangeArrowheads="1"/>
          </p:cNvPicPr>
          <p:nvPr/>
        </p:nvPicPr>
        <p:blipFill>
          <a:blip r:embed="rId2" cstate="print"/>
          <a:srcRect/>
          <a:stretch>
            <a:fillRect/>
          </a:stretch>
        </p:blipFill>
        <p:spPr bwMode="auto">
          <a:xfrm>
            <a:off x="2057400" y="2209800"/>
            <a:ext cx="5484813" cy="411321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47965A8-ECFA-40EB-9422-150E8F46BC02}" type="slidenum">
              <a:rPr lang="en-US"/>
              <a:pPr/>
              <a:t>5</a:t>
            </a:fld>
            <a:endParaRPr lang="en-US"/>
          </a:p>
        </p:txBody>
      </p:sp>
      <p:pic>
        <p:nvPicPr>
          <p:cNvPr id="43010" name="Picture 1026" descr="MVC-012F"/>
          <p:cNvPicPr>
            <a:picLocks noChangeAspect="1" noChangeArrowheads="1"/>
          </p:cNvPicPr>
          <p:nvPr/>
        </p:nvPicPr>
        <p:blipFill>
          <a:blip r:embed="rId2" cstate="print"/>
          <a:srcRect/>
          <a:stretch>
            <a:fillRect/>
          </a:stretch>
        </p:blipFill>
        <p:spPr bwMode="auto">
          <a:xfrm>
            <a:off x="1295400" y="1447800"/>
            <a:ext cx="6629400" cy="4972050"/>
          </a:xfrm>
          <a:prstGeom prst="rect">
            <a:avLst/>
          </a:prstGeom>
          <a:noFill/>
        </p:spPr>
      </p:pic>
      <p:sp>
        <p:nvSpPr>
          <p:cNvPr id="43011" name="Text Box 1027"/>
          <p:cNvSpPr txBox="1">
            <a:spLocks noChangeArrowheads="1"/>
          </p:cNvSpPr>
          <p:nvPr/>
        </p:nvSpPr>
        <p:spPr bwMode="auto">
          <a:xfrm>
            <a:off x="2057400" y="533400"/>
            <a:ext cx="5257800" cy="822325"/>
          </a:xfrm>
          <a:prstGeom prst="rect">
            <a:avLst/>
          </a:prstGeom>
          <a:noFill/>
          <a:ln w="9525">
            <a:noFill/>
            <a:miter lim="800000"/>
            <a:headEnd/>
            <a:tailEnd/>
          </a:ln>
          <a:effectLst/>
        </p:spPr>
        <p:txBody>
          <a:bodyPr>
            <a:spAutoFit/>
          </a:bodyPr>
          <a:lstStyle/>
          <a:p>
            <a:pPr>
              <a:spcBef>
                <a:spcPct val="50000"/>
              </a:spcBef>
            </a:pPr>
            <a:r>
              <a:rPr lang="es-ES"/>
              <a:t>También proveen un hogar para muchas otras  clases de aves y animales</a:t>
            </a:r>
            <a:r>
              <a:rPr lang="es-ES_tradnl"/>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2FD57C1-AC35-4D3A-8837-869DCF816D26}" type="slidenum">
              <a:rPr lang="en-US"/>
              <a:pPr/>
              <a:t>6</a:t>
            </a:fld>
            <a:endParaRPr lang="en-US"/>
          </a:p>
        </p:txBody>
      </p:sp>
      <p:pic>
        <p:nvPicPr>
          <p:cNvPr id="44035" name="Picture 3" descr="MVC-015F"/>
          <p:cNvPicPr>
            <a:picLocks noChangeAspect="1" noChangeArrowheads="1"/>
          </p:cNvPicPr>
          <p:nvPr/>
        </p:nvPicPr>
        <p:blipFill>
          <a:blip r:embed="rId2" cstate="print"/>
          <a:srcRect/>
          <a:stretch>
            <a:fillRect/>
          </a:stretch>
        </p:blipFill>
        <p:spPr bwMode="auto">
          <a:xfrm>
            <a:off x="1828800" y="1885950"/>
            <a:ext cx="5715000" cy="4286250"/>
          </a:xfrm>
          <a:prstGeom prst="rect">
            <a:avLst/>
          </a:prstGeom>
          <a:noFill/>
        </p:spPr>
      </p:pic>
      <p:sp>
        <p:nvSpPr>
          <p:cNvPr id="44036" name="Text Box 4"/>
          <p:cNvSpPr txBox="1">
            <a:spLocks noChangeArrowheads="1"/>
          </p:cNvSpPr>
          <p:nvPr/>
        </p:nvSpPr>
        <p:spPr bwMode="auto">
          <a:xfrm>
            <a:off x="1066800" y="381000"/>
            <a:ext cx="6705600" cy="1187450"/>
          </a:xfrm>
          <a:prstGeom prst="rect">
            <a:avLst/>
          </a:prstGeom>
          <a:noFill/>
          <a:ln w="9525">
            <a:noFill/>
            <a:miter lim="800000"/>
            <a:headEnd/>
            <a:tailEnd/>
          </a:ln>
          <a:effectLst/>
        </p:spPr>
        <p:txBody>
          <a:bodyPr>
            <a:spAutoFit/>
          </a:bodyPr>
          <a:lstStyle/>
          <a:p>
            <a:pPr>
              <a:spcBef>
                <a:spcPct val="50000"/>
              </a:spcBef>
            </a:pPr>
            <a:r>
              <a:rPr lang="es-ES"/>
              <a:t>El área es también un sitio potencial para la expansión urbana y facilidades para el cultivo acuático</a:t>
            </a:r>
            <a:r>
              <a:rPr lang="en-US"/>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1126E93-7421-40FF-A3B5-8222901EAF13}" type="slidenum">
              <a:rPr lang="en-US"/>
              <a:pPr/>
              <a:t>7</a:t>
            </a:fld>
            <a:endParaRPr lang="en-US"/>
          </a:p>
        </p:txBody>
      </p:sp>
      <p:sp>
        <p:nvSpPr>
          <p:cNvPr id="14338" name="Text Box 2"/>
          <p:cNvSpPr txBox="1">
            <a:spLocks noChangeArrowheads="1"/>
          </p:cNvSpPr>
          <p:nvPr/>
        </p:nvSpPr>
        <p:spPr bwMode="auto">
          <a:xfrm>
            <a:off x="1219200" y="1143000"/>
            <a:ext cx="6705600" cy="4364038"/>
          </a:xfrm>
          <a:prstGeom prst="rect">
            <a:avLst/>
          </a:prstGeom>
          <a:noFill/>
          <a:ln w="9525">
            <a:noFill/>
            <a:miter lim="800000"/>
            <a:headEnd/>
            <a:tailEnd/>
          </a:ln>
          <a:effectLst/>
        </p:spPr>
        <p:txBody>
          <a:bodyPr>
            <a:spAutoFit/>
          </a:bodyPr>
          <a:lstStyle/>
          <a:p>
            <a:pPr>
              <a:spcBef>
                <a:spcPct val="50000"/>
              </a:spcBef>
            </a:pPr>
            <a:endParaRPr lang="en-US" sz="2800"/>
          </a:p>
          <a:p>
            <a:r>
              <a:rPr lang="es-ES" sz="2800"/>
              <a:t>Asuntos de política importantes relacionados con el uso prudente de la cría de camarones y el estuario de manglares.</a:t>
            </a:r>
          </a:p>
          <a:p>
            <a:pPr>
              <a:spcBef>
                <a:spcPct val="50000"/>
              </a:spcBef>
            </a:pPr>
            <a:r>
              <a:rPr lang="en-US" sz="2800"/>
              <a:t>	 </a:t>
            </a:r>
            <a:r>
              <a:rPr lang="es-ES" sz="2800"/>
              <a:t>¿Qué tan grande debería ser la flota</a:t>
            </a:r>
          </a:p>
          <a:p>
            <a:r>
              <a:rPr lang="es-ES" sz="2800"/>
              <a:t>             camaronera</a:t>
            </a:r>
            <a:r>
              <a:rPr lang="en-US" sz="2800"/>
              <a:t>?</a:t>
            </a:r>
          </a:p>
          <a:p>
            <a:pPr>
              <a:spcBef>
                <a:spcPct val="50000"/>
              </a:spcBef>
            </a:pPr>
            <a:r>
              <a:rPr lang="en-US" sz="2800"/>
              <a:t>	 ¿</a:t>
            </a:r>
            <a:r>
              <a:rPr lang="es-ES" sz="2800"/>
              <a:t>Cuánto del área del manglar debería</a:t>
            </a:r>
          </a:p>
          <a:p>
            <a:r>
              <a:rPr lang="es-ES" sz="2800"/>
              <a:t>             ser desarrollada para otros</a:t>
            </a:r>
          </a:p>
          <a:p>
            <a:r>
              <a:rPr lang="es-ES" sz="2800"/>
              <a:t>             propósitos</a:t>
            </a:r>
            <a:r>
              <a:rPr lang="en-US" sz="280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A18C5018-A2BC-4256-B31A-D5A26D75DA8A}" type="slidenum">
              <a:rPr lang="en-US"/>
              <a:pPr/>
              <a:t>8</a:t>
            </a:fld>
            <a:endParaRPr lang="en-US"/>
          </a:p>
        </p:txBody>
      </p:sp>
      <p:sp>
        <p:nvSpPr>
          <p:cNvPr id="13314" name="Text Box 2"/>
          <p:cNvSpPr txBox="1">
            <a:spLocks noChangeArrowheads="1"/>
          </p:cNvSpPr>
          <p:nvPr/>
        </p:nvSpPr>
        <p:spPr bwMode="auto">
          <a:xfrm>
            <a:off x="1066800" y="990600"/>
            <a:ext cx="6858000" cy="4478338"/>
          </a:xfrm>
          <a:prstGeom prst="rect">
            <a:avLst/>
          </a:prstGeom>
          <a:noFill/>
          <a:ln w="9525">
            <a:noFill/>
            <a:miter lim="800000"/>
            <a:headEnd/>
            <a:tailEnd/>
          </a:ln>
          <a:effectLst/>
        </p:spPr>
        <p:txBody>
          <a:bodyPr>
            <a:spAutoFit/>
          </a:bodyPr>
          <a:lstStyle/>
          <a:p>
            <a:pPr>
              <a:spcBef>
                <a:spcPct val="50000"/>
              </a:spcBef>
            </a:pPr>
            <a:r>
              <a:rPr lang="es-ES" sz="3200"/>
              <a:t>Preguntas relevantes para la política gubernamental, primero, porque el costo total de añadir otro bote a la flota no es considerado por pescadores individuales. Existe una tendencia a que la industria pesquera no regulada sea sobre explotada. El efecto acumulativo de demasiados botes reducirá el tamaño de la cosecha y el rendimiento potencial. </a:t>
            </a:r>
            <a:endParaRPr lang="en-US" sz="3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E975992-5513-47C0-B6A9-3E485AD35A0C}" type="slidenum">
              <a:rPr lang="en-US"/>
              <a:pPr/>
              <a:t>9</a:t>
            </a:fld>
            <a:endParaRPr lang="en-US"/>
          </a:p>
        </p:txBody>
      </p:sp>
      <p:sp>
        <p:nvSpPr>
          <p:cNvPr id="15362" name="Text Box 2"/>
          <p:cNvSpPr txBox="1">
            <a:spLocks noChangeArrowheads="1"/>
          </p:cNvSpPr>
          <p:nvPr/>
        </p:nvSpPr>
        <p:spPr bwMode="auto">
          <a:xfrm>
            <a:off x="1219200" y="2209800"/>
            <a:ext cx="56388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15364" name="Text Box 4"/>
          <p:cNvSpPr txBox="1">
            <a:spLocks noChangeArrowheads="1"/>
          </p:cNvSpPr>
          <p:nvPr/>
        </p:nvSpPr>
        <p:spPr bwMode="auto">
          <a:xfrm>
            <a:off x="1143000" y="2209800"/>
            <a:ext cx="7162800" cy="2227263"/>
          </a:xfrm>
          <a:prstGeom prst="rect">
            <a:avLst/>
          </a:prstGeom>
          <a:noFill/>
          <a:ln w="9525">
            <a:noFill/>
            <a:miter lim="800000"/>
            <a:headEnd/>
            <a:tailEnd/>
          </a:ln>
          <a:effectLst/>
        </p:spPr>
        <p:txBody>
          <a:bodyPr>
            <a:spAutoFit/>
          </a:bodyPr>
          <a:lstStyle/>
          <a:p>
            <a:pPr>
              <a:spcBef>
                <a:spcPct val="50000"/>
              </a:spcBef>
            </a:pPr>
            <a:r>
              <a:rPr lang="es-ES" sz="2800"/>
              <a:t>Segundo punto relevante: el costo total de desarrollar una unidad de estuario de manglar no es considerado por dueños de propiedades individuales, por lo que puede haber una tendencia a desarrollar demasiado el estuario</a:t>
            </a:r>
            <a:r>
              <a:rPr lang="en-US" sz="2800"/>
              <a:t> </a:t>
            </a:r>
            <a:endParaRPr lang="en-US" sz="3200"/>
          </a:p>
        </p:txBody>
      </p:sp>
    </p:spTree>
  </p:cSld>
  <p:clrMapOvr>
    <a:masterClrMapping/>
  </p:clrMapOvr>
</p:sld>
</file>

<file path=ppt/theme/theme1.xml><?xml version="1.0" encoding="utf-8"?>
<a:theme xmlns:a="http://schemas.openxmlformats.org/drawingml/2006/main" name="Default Design">
  <a:themeElements>
    <a:clrScheme name="">
      <a:dk1>
        <a:srgbClr val="808080"/>
      </a:dk1>
      <a:lt1>
        <a:srgbClr val="FFFF00"/>
      </a:lt1>
      <a:dk2>
        <a:srgbClr val="3333FF"/>
      </a:dk2>
      <a:lt2>
        <a:srgbClr val="FFFF00"/>
      </a:lt2>
      <a:accent1>
        <a:srgbClr val="00CC99"/>
      </a:accent1>
      <a:accent2>
        <a:srgbClr val="00FF00"/>
      </a:accent2>
      <a:accent3>
        <a:srgbClr val="ADADFF"/>
      </a:accent3>
      <a:accent4>
        <a:srgbClr val="DADA00"/>
      </a:accent4>
      <a:accent5>
        <a:srgbClr val="AAE2CA"/>
      </a:accent5>
      <a:accent6>
        <a:srgbClr val="00E700"/>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1122</TotalTime>
  <Words>1315</Words>
  <Application>Microsoft Office PowerPoint</Application>
  <PresentationFormat>On-screen Show (4:3)</PresentationFormat>
  <Paragraphs>101</Paragraphs>
  <Slides>27</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27</vt:i4>
      </vt:variant>
    </vt:vector>
  </HeadingPairs>
  <TitlesOfParts>
    <vt:vector size="29" baseType="lpstr">
      <vt:lpstr>Times New Roman</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Company>UD 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Anderson</dc:creator>
  <cp:lastModifiedBy>anarod</cp:lastModifiedBy>
  <cp:revision>85</cp:revision>
  <dcterms:created xsi:type="dcterms:W3CDTF">2003-10-28T22:32:56Z</dcterms:created>
  <dcterms:modified xsi:type="dcterms:W3CDTF">2010-07-12T02:21:04Z</dcterms:modified>
</cp:coreProperties>
</file>