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07488"/>
  <p:embeddedFontLst>
    <p:embeddedFont>
      <p:font typeface="Bookman Old Style" pitchFamily="18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Impact" pitchFamily="34" charset="0"/>
      <p:regular r:id="rId37"/>
    </p:embeddedFont>
    <p:embeddedFont>
      <p:font typeface="Verdana" pitchFamily="34" charset="0"/>
      <p:regular r:id="rId38"/>
      <p:bold r:id="rId39"/>
      <p:italic r:id="rId40"/>
      <p:boldItalic r:id="rId41"/>
    </p:embeddedFont>
  </p:embeddedFont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1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BF0DF1-309C-48BE-BEF3-FA31D31AB5F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4360D-8143-4E22-A933-4B3C6D9B5EAF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6EBBE-51A8-447A-9C46-1EC7D86E1D17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A63E-1899-495A-8F19-9DF64A075024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21B01D-1F97-4EC9-BC7E-C5E37CE710F5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1DCD-362E-4084-90A6-3B7811104435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A231F-0272-415B-ABE3-BB75AA44A6D6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7F2BA-F14C-403E-BCA8-04A1DC338210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4C098-6333-4C83-8369-5B3E9E555D0B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F58D1-16E9-4D7A-B5F0-36D76DCF43A6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5F401-0ABE-4F78-AEBB-8A1AB67864F4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8A219-3C78-4DAA-889B-89EB5A687FF9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8D18E-3768-4934-BA99-8D3828735B2E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06024B-B869-4F63-871E-10C7A8B57706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Microsoft_Office_Word_97_-_2003_Document4.doc"/><Relationship Id="rId4" Type="http://schemas.openxmlformats.org/officeDocument/2006/relationships/oleObject" Target="../embeddings/Microsoft_Office_Word_97_-_2003_Document3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800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Valoración Económica y Lecciones Prácticas de la</a:t>
            </a:r>
          </a:p>
          <a:p>
            <a:pPr algn="ctr"/>
            <a:r>
              <a:rPr lang="es-ES" sz="1800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Internalización del Servicio Ambiental Hídrico</a:t>
            </a:r>
            <a:endParaRPr lang="en-US" sz="1800" kern="10">
              <a:ln w="1270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pic>
        <p:nvPicPr>
          <p:cNvPr id="3076" name="Picture 4" descr="C:\Mis documentos\Fuentes\El GallitoNaciente4.jpg"/>
          <p:cNvPicPr>
            <a:picLocks noChangeAspect="1" noChangeArrowheads="1"/>
          </p:cNvPicPr>
          <p:nvPr/>
        </p:nvPicPr>
        <p:blipFill>
          <a:blip r:embed="rId3" cstate="print">
            <a:lum bright="22000"/>
          </a:blip>
          <a:srcRect/>
          <a:stretch>
            <a:fillRect/>
          </a:stretch>
        </p:blipFill>
        <p:spPr bwMode="auto">
          <a:xfrm>
            <a:off x="1066800" y="2362200"/>
            <a:ext cx="3017838" cy="2262188"/>
          </a:xfrm>
          <a:prstGeom prst="rect">
            <a:avLst/>
          </a:prstGeom>
          <a:noFill/>
        </p:spPr>
      </p:pic>
      <p:pic>
        <p:nvPicPr>
          <p:cNvPr id="3077" name="Picture 5" descr="C:\Mis documentos\Fuentes\SacramentoRebalse.jpg"/>
          <p:cNvPicPr>
            <a:picLocks noChangeAspect="1" noChangeArrowheads="1"/>
          </p:cNvPicPr>
          <p:nvPr/>
        </p:nvPicPr>
        <p:blipFill>
          <a:blip r:embed="rId4" cstate="print">
            <a:lum bright="22000"/>
          </a:blip>
          <a:srcRect/>
          <a:stretch>
            <a:fillRect/>
          </a:stretch>
        </p:blipFill>
        <p:spPr bwMode="auto">
          <a:xfrm>
            <a:off x="4572000" y="2362200"/>
            <a:ext cx="3048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7200" y="4572000"/>
            <a:ext cx="800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</a:pPr>
            <a:endParaRPr lang="es-ES_tradnl" i="1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</a:pPr>
            <a:r>
              <a:rPr lang="es-ES_tradnl" b="1" i="1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s-ES_tradnl" b="1" i="1">
                <a:solidFill>
                  <a:srgbClr val="000000"/>
                </a:solidFill>
                <a:latin typeface="Tahoma" pitchFamily="34" charset="0"/>
              </a:rPr>
            </a:br>
            <a:r>
              <a:rPr lang="es-ES_tradnl" sz="2000">
                <a:solidFill>
                  <a:srgbClr val="000000"/>
                </a:solidFill>
                <a:latin typeface="Tahoma" pitchFamily="34" charset="0"/>
              </a:rPr>
              <a:t>Empresa de Servicios Públicos de Heredia (ESPH) S.A</a:t>
            </a:r>
            <a:r>
              <a:rPr lang="es-ES_tradnl" sz="2000" b="1">
                <a:solidFill>
                  <a:srgbClr val="000000"/>
                </a:solidFill>
                <a:latin typeface="Tahoma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</a:pPr>
            <a:r>
              <a:rPr lang="es-ES_tradnl" sz="1800">
                <a:solidFill>
                  <a:srgbClr val="000000"/>
                </a:solidFill>
                <a:latin typeface="Tahoma" pitchFamily="34" charset="0"/>
              </a:rPr>
              <a:t>Heredia, Costa Rica</a:t>
            </a:r>
            <a:endParaRPr lang="es-ES_tradnl" b="1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</a:pPr>
            <a:endParaRPr lang="es-ES_tradnl" sz="1000" b="1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</a:pPr>
            <a:r>
              <a:rPr lang="es-ES_tradnl" sz="2000" i="1">
                <a:solidFill>
                  <a:srgbClr val="000000"/>
                </a:solidFill>
                <a:latin typeface="Tahoma" pitchFamily="34" charset="0"/>
              </a:rPr>
              <a:t>Junio 2006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0" y="0"/>
          <a:ext cx="1600200" cy="847725"/>
        </p:xfrm>
        <a:graphic>
          <a:graphicData uri="http://schemas.openxmlformats.org/presentationml/2006/ole">
            <p:oleObj spid="_x0000_s3079" name="Imagen" r:id="rId5" imgW="1383178" imgH="734046" progId="Word.Picture.8">
              <p:embed/>
            </p:oleObj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8913" y="0"/>
            <a:ext cx="1335087" cy="84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36" y="288"/>
            <a:chExt cx="4608" cy="3839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336" y="288"/>
              <a:ext cx="4608" cy="1594"/>
              <a:chOff x="336" y="288"/>
              <a:chExt cx="4608" cy="1594"/>
            </a:xfrm>
          </p:grpSpPr>
          <p:sp>
            <p:nvSpPr>
              <p:cNvPr id="14341" name="Text Box 5"/>
              <p:cNvSpPr txBox="1">
                <a:spLocks noChangeArrowheads="1"/>
              </p:cNvSpPr>
              <p:nvPr/>
            </p:nvSpPr>
            <p:spPr bwMode="auto">
              <a:xfrm>
                <a:off x="577" y="288"/>
                <a:ext cx="4320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ES_tradnl" sz="2000" b="1">
                    <a:latin typeface="Tahoma" pitchFamily="34" charset="0"/>
                  </a:rPr>
                  <a:t>Cuadro 1. Consumo de agua (m³) y cantidad de abonados de la ESPH S.A. durante el año 2002</a:t>
                </a:r>
              </a:p>
            </p:txBody>
          </p:sp>
          <p:graphicFrame>
            <p:nvGraphicFramePr>
              <p:cNvPr id="14342" name="Object 6"/>
              <p:cNvGraphicFramePr>
                <a:graphicFrameLocks noChangeAspect="1"/>
              </p:cNvGraphicFramePr>
              <p:nvPr/>
            </p:nvGraphicFramePr>
            <p:xfrm>
              <a:off x="1296" y="768"/>
              <a:ext cx="2251" cy="666"/>
            </p:xfrm>
            <a:graphic>
              <a:graphicData uri="http://schemas.openxmlformats.org/presentationml/2006/ole">
                <p:oleObj spid="_x0000_s14342" name="Hoja de cálculo" r:id="rId3" imgW="3572372" imgH="1057637" progId="Excel.Sheet.8">
                  <p:embed/>
                </p:oleObj>
              </a:graphicData>
            </a:graphic>
          </p:graphicFrame>
          <p:sp>
            <p:nvSpPr>
              <p:cNvPr id="14343" name="Text Box 7"/>
              <p:cNvSpPr txBox="1">
                <a:spLocks noChangeArrowheads="1"/>
              </p:cNvSpPr>
              <p:nvPr/>
            </p:nvSpPr>
            <p:spPr bwMode="auto">
              <a:xfrm>
                <a:off x="336" y="1489"/>
                <a:ext cx="4608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ES_tradnl" sz="2000" b="1">
                    <a:latin typeface="Tahoma" pitchFamily="34" charset="0"/>
                  </a:rPr>
                  <a:t>Cuadro 2. Fuentes de captación de agua de la ESPH S.A. para el abastecimiento de agua potable</a:t>
                </a:r>
                <a:endParaRPr lang="es-ES_tradnl" sz="2000" b="1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graphicFrame>
          <p:nvGraphicFramePr>
            <p:cNvPr id="14344" name="Object 8"/>
            <p:cNvGraphicFramePr>
              <a:graphicFrameLocks noChangeAspect="1"/>
            </p:cNvGraphicFramePr>
            <p:nvPr/>
          </p:nvGraphicFramePr>
          <p:xfrm>
            <a:off x="912" y="1968"/>
            <a:ext cx="3312" cy="2159"/>
          </p:xfrm>
          <a:graphic>
            <a:graphicData uri="http://schemas.openxmlformats.org/presentationml/2006/ole">
              <p:oleObj spid="_x0000_s14344" name="Hoja de cálculo" r:id="rId4" imgW="5477372" imgH="3572237" progId="Excel.Sheet.8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latin typeface="Tahoma" pitchFamily="34" charset="0"/>
              </a:rPr>
              <a:t>Estimación de la </a:t>
            </a:r>
            <a:r>
              <a:rPr lang="es-ES_tradnl" sz="4000" i="1">
                <a:latin typeface="Tahoma" pitchFamily="34" charset="0"/>
              </a:rPr>
              <a:t>tarifa hídrica</a:t>
            </a:r>
            <a:endParaRPr lang="es-ES_tradnl" sz="3200" b="1">
              <a:solidFill>
                <a:schemeClr val="bg1"/>
              </a:solidFill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228600" y="3810000"/>
            <a:ext cx="4953000" cy="2041525"/>
            <a:chOff x="336" y="2304"/>
            <a:chExt cx="2112" cy="672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336" y="2304"/>
              <a:ext cx="2112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84" y="2352"/>
              <a:ext cx="1997" cy="5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_tradnl" sz="2300">
                  <a:solidFill>
                    <a:schemeClr val="accent2"/>
                  </a:solidFill>
                  <a:latin typeface="Tahoma" pitchFamily="34" charset="0"/>
                </a:rPr>
                <a:t>Valor de recuperación y protección</a:t>
              </a:r>
              <a:endParaRPr lang="es-ES_tradnl" b="1">
                <a:solidFill>
                  <a:schemeClr val="accent2"/>
                </a:solidFill>
                <a:latin typeface="Arial" pitchFamily="34" charset="0"/>
              </a:endParaRPr>
            </a:p>
            <a:p>
              <a:pPr algn="ctr"/>
              <a:r>
                <a:rPr lang="es-ES_tradnl" sz="1800" i="1">
                  <a:solidFill>
                    <a:schemeClr val="accent2"/>
                  </a:solidFill>
                  <a:latin typeface="Arial" pitchFamily="34" charset="0"/>
                </a:rPr>
                <a:t>(costo de sustitución)</a:t>
              </a:r>
              <a:endParaRPr lang="es-ES_tradnl" b="1">
                <a:solidFill>
                  <a:schemeClr val="accent2"/>
                </a:solidFill>
                <a:latin typeface="Arial" pitchFamily="34" charset="0"/>
              </a:endParaRPr>
            </a:p>
            <a:p>
              <a:pPr algn="ctr"/>
              <a:r>
                <a:rPr lang="es-ES" sz="1400"/>
                <a:t>                                            </a:t>
              </a:r>
            </a:p>
            <a:p>
              <a:pPr algn="ctr"/>
              <a:r>
                <a:rPr lang="es-ES" sz="1400"/>
                <a:t>                                              </a:t>
              </a:r>
            </a:p>
            <a:p>
              <a:pPr algn="ctr"/>
              <a:endParaRPr lang="es-ES" sz="1400"/>
            </a:p>
            <a:p>
              <a:pPr algn="ctr"/>
              <a:r>
                <a:rPr lang="es-ES" sz="1400"/>
                <a:t>                                          </a:t>
              </a:r>
            </a:p>
            <a:p>
              <a:pPr algn="ctr"/>
              <a:r>
                <a:rPr lang="es-ES" sz="1400"/>
                <a:t>                                   colones/m</a:t>
              </a:r>
              <a:r>
                <a:rPr lang="es-ES" sz="1400" baseline="30000"/>
                <a:t>3</a:t>
              </a:r>
              <a:r>
                <a:rPr lang="es-ES" sz="1400"/>
                <a:t> de agua</a:t>
              </a:r>
              <a:endParaRPr lang="es-ES_tradnl" sz="1400"/>
            </a:p>
          </p:txBody>
        </p:sp>
      </p:grp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304800" y="1600200"/>
            <a:ext cx="4800600" cy="2057400"/>
            <a:chOff x="336" y="1344"/>
            <a:chExt cx="2112" cy="672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36" y="1344"/>
              <a:ext cx="2112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492" y="1390"/>
              <a:ext cx="1823" cy="5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_tradnl">
                  <a:solidFill>
                    <a:schemeClr val="accent2"/>
                  </a:solidFill>
                  <a:latin typeface="Tahoma" pitchFamily="34" charset="0"/>
                </a:rPr>
                <a:t>Valor de captación</a:t>
              </a:r>
              <a:r>
                <a:rPr lang="es-ES_tradnl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</a:p>
            <a:p>
              <a:pPr algn="ctr"/>
              <a:r>
                <a:rPr lang="es-ES_tradnl" sz="1800" i="1">
                  <a:solidFill>
                    <a:schemeClr val="accent2"/>
                  </a:solidFill>
                  <a:latin typeface="Tahoma" pitchFamily="34" charset="0"/>
                </a:rPr>
                <a:t>(costo de oportunidad)</a:t>
              </a:r>
              <a:endParaRPr lang="es-ES_tradnl" b="1">
                <a:solidFill>
                  <a:schemeClr val="accent2"/>
                </a:solidFill>
                <a:latin typeface="Arial" pitchFamily="34" charset="0"/>
              </a:endParaRPr>
            </a:p>
            <a:p>
              <a:pPr algn="ctr"/>
              <a:r>
                <a:rPr lang="es-ES" baseline="-25000"/>
                <a:t> </a:t>
              </a:r>
              <a:endParaRPr lang="es-ES"/>
            </a:p>
            <a:p>
              <a:pPr algn="ctr"/>
              <a:r>
                <a:rPr lang="es-ES" sz="1600"/>
                <a:t>                                                    </a:t>
              </a:r>
            </a:p>
            <a:p>
              <a:pPr algn="ctr"/>
              <a:endParaRPr lang="es-ES" sz="1600"/>
            </a:p>
            <a:p>
              <a:pPr algn="ctr"/>
              <a:r>
                <a:rPr lang="es-ES" sz="1400"/>
                <a:t>                                                          colones/m</a:t>
              </a:r>
              <a:r>
                <a:rPr lang="es-ES" sz="1400" baseline="30000"/>
                <a:t>3</a:t>
              </a:r>
              <a:r>
                <a:rPr lang="es-ES" sz="1400"/>
                <a:t> de agua</a:t>
              </a:r>
              <a:endParaRPr lang="es-ES_tradnl"/>
            </a:p>
          </p:txBody>
        </p:sp>
      </p:grpSp>
      <p:sp>
        <p:nvSpPr>
          <p:cNvPr id="15371" name="AutoShape 11"/>
          <p:cNvSpPr>
            <a:spLocks/>
          </p:cNvSpPr>
          <p:nvPr/>
        </p:nvSpPr>
        <p:spPr bwMode="auto">
          <a:xfrm>
            <a:off x="5257800" y="2743200"/>
            <a:ext cx="381000" cy="2438400"/>
          </a:xfrm>
          <a:prstGeom prst="rightBrace">
            <a:avLst>
              <a:gd name="adj1" fmla="val 5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5791200" y="4724400"/>
            <a:ext cx="2362200" cy="830263"/>
            <a:chOff x="3312" y="2256"/>
            <a:chExt cx="1200" cy="432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3312" y="2256"/>
              <a:ext cx="1200" cy="43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3446" y="2329"/>
              <a:ext cx="793" cy="33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b="1">
                  <a:latin typeface="Arial" pitchFamily="34" charset="0"/>
                </a:rPr>
                <a:t>¢1.90 /m</a:t>
              </a:r>
              <a:r>
                <a:rPr lang="es-ES_tradnl" b="1" baseline="30000">
                  <a:latin typeface="Arial" pitchFamily="34" charset="0"/>
                </a:rPr>
                <a:t>3</a:t>
              </a:r>
            </a:p>
            <a:p>
              <a:r>
                <a:rPr lang="es-ES_tradnl" sz="1800" baseline="30000">
                  <a:latin typeface="Arial" pitchFamily="34" charset="0"/>
                </a:rPr>
                <a:t>     *monto aprobado</a:t>
              </a:r>
              <a:endParaRPr lang="es-ES_tradnl" b="1">
                <a:latin typeface="Arial" pitchFamily="34" charset="0"/>
              </a:endParaRPr>
            </a:p>
          </p:txBody>
        </p:sp>
      </p:grp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6934200" y="4191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5791200" y="3663950"/>
            <a:ext cx="3122613" cy="457200"/>
            <a:chOff x="3312" y="3360"/>
            <a:chExt cx="1200" cy="288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312" y="3360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3360" y="3387"/>
              <a:ext cx="11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2000">
                  <a:latin typeface="Tahoma" pitchFamily="34" charset="0"/>
                </a:rPr>
                <a:t>Aporte adicional a Tarifa</a:t>
              </a:r>
              <a:endParaRPr lang="es-ES_tradnl" b="1">
                <a:latin typeface="Arial" pitchFamily="34" charset="0"/>
              </a:endParaRPr>
            </a:p>
          </p:txBody>
        </p:sp>
      </p:grpSp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381000" y="3124200"/>
          <a:ext cx="2806700" cy="392113"/>
        </p:xfrm>
        <a:graphic>
          <a:graphicData uri="http://schemas.openxmlformats.org/presentationml/2006/ole">
            <p:oleObj spid="_x0000_s15379" name="Ecuación" r:id="rId5" imgW="2806560" imgH="393480" progId="Equation.3">
              <p:embed/>
            </p:oleObj>
          </a:graphicData>
        </a:graphic>
      </p:graphicFrame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381000" y="5410200"/>
          <a:ext cx="2311400" cy="392113"/>
        </p:xfrm>
        <a:graphic>
          <a:graphicData uri="http://schemas.openxmlformats.org/presentationml/2006/ole">
            <p:oleObj spid="_x0000_s15380" name="Ecuación" r:id="rId6" imgW="2311200" imgH="393480" progId="Equation.3">
              <p:embed/>
            </p:oleObj>
          </a:graphicData>
        </a:graphic>
      </p:graphicFrame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1828800" y="2471738"/>
          <a:ext cx="1905000" cy="544512"/>
        </p:xfrm>
        <a:graphic>
          <a:graphicData uri="http://schemas.openxmlformats.org/presentationml/2006/ole">
            <p:oleObj spid="_x0000_s15381" name="Ecuación" r:id="rId7" imgW="1549080" imgH="444240" progId="Equation.3">
              <p:embed/>
            </p:oleObj>
          </a:graphicData>
        </a:graphic>
      </p:graphicFrame>
      <p:graphicFrame>
        <p:nvGraphicFramePr>
          <p:cNvPr id="15382" name="Object 22"/>
          <p:cNvGraphicFramePr>
            <a:graphicFrameLocks noChangeAspect="1"/>
          </p:cNvGraphicFramePr>
          <p:nvPr/>
        </p:nvGraphicFramePr>
        <p:xfrm>
          <a:off x="1828800" y="4648200"/>
          <a:ext cx="1371600" cy="706438"/>
        </p:xfrm>
        <a:graphic>
          <a:graphicData uri="http://schemas.openxmlformats.org/presentationml/2006/ole">
            <p:oleObj spid="_x0000_s15382" name="Ecuación" r:id="rId8" imgW="888840" imgH="457200" progId="Equation.3">
              <p:embed/>
            </p:oleObj>
          </a:graphicData>
        </a:graphic>
      </p:graphicFrame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5791200" y="4724400"/>
            <a:ext cx="2362200" cy="830263"/>
            <a:chOff x="3312" y="2256"/>
            <a:chExt cx="1200" cy="432"/>
          </a:xfrm>
        </p:grpSpPr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312" y="2256"/>
              <a:ext cx="1200" cy="43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3446" y="2302"/>
              <a:ext cx="876" cy="36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2800" b="1">
                  <a:solidFill>
                    <a:schemeClr val="accent2"/>
                  </a:solidFill>
                  <a:latin typeface="Arial" pitchFamily="34" charset="0"/>
                </a:rPr>
                <a:t>¢3.80 /m</a:t>
              </a:r>
              <a:r>
                <a:rPr lang="es-ES_tradnl" sz="2800" b="1" baseline="30000">
                  <a:solidFill>
                    <a:schemeClr val="accent2"/>
                  </a:solidFill>
                  <a:latin typeface="Arial" pitchFamily="34" charset="0"/>
                </a:rPr>
                <a:t>3</a:t>
              </a:r>
              <a:endParaRPr lang="es-ES_tradnl" b="1" baseline="30000">
                <a:latin typeface="Arial" pitchFamily="34" charset="0"/>
              </a:endParaRPr>
            </a:p>
            <a:p>
              <a:r>
                <a:rPr lang="es-ES_tradnl" sz="1800" baseline="30000">
                  <a:latin typeface="Arial" pitchFamily="34" charset="0"/>
                </a:rPr>
                <a:t>     *monto actual</a:t>
              </a:r>
              <a:endParaRPr lang="es-ES_tradnl" b="1">
                <a:latin typeface="Arial" pitchFamily="34" charset="0"/>
              </a:endParaRPr>
            </a:p>
          </p:txBody>
        </p:sp>
      </p:grpSp>
      <p:pic>
        <p:nvPicPr>
          <p:cNvPr id="15386" name="Picture 26" descr="A:\tubo y gota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0763" y="1447800"/>
            <a:ext cx="206216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7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s-ES_tradnl" sz="4000">
                <a:latin typeface="Tahoma" pitchFamily="34" charset="0"/>
              </a:rPr>
              <a:t>Condiciones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7772400" cy="2209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s-ES_tradnl" sz="2400">
                <a:latin typeface="Tahoma" pitchFamily="34" charset="0"/>
              </a:rPr>
              <a:t>Consulta y estudio</a:t>
            </a:r>
          </a:p>
          <a:p>
            <a:pPr algn="l">
              <a:buFontTx/>
              <a:buChar char="•"/>
            </a:pPr>
            <a:r>
              <a:rPr lang="es-ES_tradnl" sz="2400">
                <a:latin typeface="Tahoma" pitchFamily="34" charset="0"/>
              </a:rPr>
              <a:t>Participación ciudadana e información a autoridades</a:t>
            </a:r>
          </a:p>
          <a:p>
            <a:pPr algn="l">
              <a:buFontTx/>
              <a:buChar char="•"/>
            </a:pPr>
            <a:r>
              <a:rPr lang="es-ES_tradnl" sz="2400">
                <a:latin typeface="Tahoma" pitchFamily="34" charset="0"/>
              </a:rPr>
              <a:t>Audiencia publica</a:t>
            </a:r>
          </a:p>
          <a:p>
            <a:pPr algn="l">
              <a:buFontTx/>
              <a:buChar char="•"/>
            </a:pPr>
            <a:r>
              <a:rPr lang="es-ES_tradnl" sz="2400">
                <a:latin typeface="Tahoma" pitchFamily="34" charset="0"/>
              </a:rPr>
              <a:t>Consultas y cuestionamientos</a:t>
            </a:r>
          </a:p>
          <a:p>
            <a:pPr algn="l">
              <a:buFontTx/>
              <a:buChar char="•"/>
            </a:pPr>
            <a:r>
              <a:rPr lang="es-ES_tradnl" sz="2400">
                <a:latin typeface="Tahoma" pitchFamily="34" charset="0"/>
              </a:rPr>
              <a:t>Contrapartida institucional</a:t>
            </a:r>
          </a:p>
          <a:p>
            <a:pPr algn="l"/>
            <a:endParaRPr lang="es-ES_tradnl" sz="2800">
              <a:latin typeface="Tahoma" pitchFamily="34" charset="0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28600" y="4191000"/>
          <a:ext cx="606425" cy="892175"/>
        </p:xfrm>
        <a:graphic>
          <a:graphicData uri="http://schemas.openxmlformats.org/presentationml/2006/ole">
            <p:oleObj spid="_x0000_s16390" name="Imagen" r:id="rId6" imgW="2247480" imgH="3306240" progId="MS_ClipArt_Gallery.2">
              <p:embed/>
            </p:oleObj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09600" y="5013325"/>
            <a:ext cx="3586163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s-ES_tradnl" sz="2000" i="1">
                <a:latin typeface="Tahoma" pitchFamily="34" charset="0"/>
              </a:rPr>
              <a:t>Periodo prudencial de prueba</a:t>
            </a:r>
          </a:p>
          <a:p>
            <a:pPr>
              <a:buFontTx/>
              <a:buChar char="•"/>
            </a:pPr>
            <a:r>
              <a:rPr lang="es-ES_tradnl" sz="2000" i="1">
                <a:latin typeface="Tahoma" pitchFamily="34" charset="0"/>
              </a:rPr>
              <a:t>Participación oficial</a:t>
            </a:r>
          </a:p>
          <a:p>
            <a:pPr>
              <a:buFontTx/>
              <a:buChar char="•"/>
            </a:pPr>
            <a:r>
              <a:rPr lang="es-ES_tradnl" sz="2000" i="1">
                <a:latin typeface="Tahoma" pitchFamily="34" charset="0"/>
              </a:rPr>
              <a:t>Fiscalización</a:t>
            </a:r>
          </a:p>
          <a:p>
            <a:pPr>
              <a:buFontTx/>
              <a:buChar char="•"/>
            </a:pPr>
            <a:r>
              <a:rPr lang="es-ES_tradnl" sz="2000" i="1">
                <a:latin typeface="Tahoma" pitchFamily="34" charset="0"/>
              </a:rPr>
              <a:t>Autosostenibilidad financiera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28600" y="4114800"/>
            <a:ext cx="8534400" cy="657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2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Aprobada y publicada Diario Oficial La Gaceta 8 Marzo 2000</a:t>
            </a:r>
            <a:endParaRPr lang="en-US" sz="28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657600" y="5943600"/>
          <a:ext cx="498475" cy="685800"/>
        </p:xfrm>
        <a:graphic>
          <a:graphicData uri="http://schemas.openxmlformats.org/presentationml/2006/ole">
            <p:oleObj spid="_x0000_s16393" name="Imagen" r:id="rId7" imgW="2309760" imgH="317628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  <p:bldP spid="16391" grpId="0" autoUpdateAnimBg="0"/>
      <p:bldP spid="16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1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latin typeface="Tahoma" pitchFamily="34" charset="0"/>
              </a:rPr>
              <a:t>Facturación de la Tarifa Hídrica</a:t>
            </a:r>
            <a:endParaRPr lang="es-ES_tradnl" sz="4400">
              <a:solidFill>
                <a:schemeClr val="bg1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600"/>
            <a:ext cx="438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819400"/>
            <a:ext cx="4648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8001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1800">
                <a:latin typeface="Tahoma" pitchFamily="34" charset="0"/>
              </a:rPr>
              <a:t>Recalificacion ¢3.80/m</a:t>
            </a:r>
            <a:r>
              <a:rPr lang="es-ES_tradnl" sz="1800" baseline="30000">
                <a:latin typeface="Tahoma" pitchFamily="34" charset="0"/>
              </a:rPr>
              <a:t>3</a:t>
            </a:r>
            <a:r>
              <a:rPr lang="es-ES_tradnl" sz="1800">
                <a:latin typeface="Tahoma" pitchFamily="34" charset="0"/>
              </a:rPr>
              <a:t> en en Diario Oficial </a:t>
            </a:r>
            <a:r>
              <a:rPr lang="es-ES_tradnl" sz="1800" i="1">
                <a:latin typeface="Tahoma" pitchFamily="34" charset="0"/>
              </a:rPr>
              <a:t>La Gaceta</a:t>
            </a:r>
            <a:r>
              <a:rPr lang="es-ES_tradnl" sz="1800">
                <a:latin typeface="Tahoma" pitchFamily="34" charset="0"/>
              </a:rPr>
              <a:t> 1 Marzo 2004</a:t>
            </a:r>
            <a:endParaRPr lang="es-ES_tradnl" sz="2000">
              <a:latin typeface="Tahoma" pitchFamily="34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33400" y="2743200"/>
            <a:ext cx="1066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676400" y="3124200"/>
            <a:ext cx="6096000" cy="10668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7620000" y="4953000"/>
          <a:ext cx="1192213" cy="955675"/>
        </p:xfrm>
        <a:graphic>
          <a:graphicData uri="http://schemas.openxmlformats.org/presentationml/2006/ole">
            <p:oleObj spid="_x0000_s17418" name="Imagen" r:id="rId7" imgW="3452400" imgH="276660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 autoUpdateAnimBg="0"/>
      <p:bldP spid="17416" grpId="0" animBg="1"/>
      <p:bldP spid="17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2000">
                <a:latin typeface="Tahoma" pitchFamily="34" charset="0"/>
              </a:rPr>
              <a:t>	</a:t>
            </a:r>
            <a:endParaRPr lang="es-ES_tradnl"/>
          </a:p>
        </p:txBody>
      </p:sp>
      <p:pic>
        <p:nvPicPr>
          <p:cNvPr id="18435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100" cy="8382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200">
                <a:latin typeface="Tahoma" pitchFamily="34" charset="0"/>
              </a:rPr>
              <a:t>Administración de fondos recaudados por tarifa hídrica</a:t>
            </a:r>
            <a:endParaRPr lang="es-ES_tradnl" sz="3200">
              <a:latin typeface="Bookman Old Style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8159750" cy="4440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14400" y="198120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2000" b="1">
                <a:solidFill>
                  <a:schemeClr val="accent2"/>
                </a:solidFill>
                <a:latin typeface="Tahoma" pitchFamily="34" charset="0"/>
              </a:rPr>
              <a:t>VOLUNTARIOS</a:t>
            </a:r>
            <a:r>
              <a:rPr lang="es-ES_tradnl" sz="2000">
                <a:solidFill>
                  <a:schemeClr val="accent2"/>
                </a:solidFill>
                <a:latin typeface="Tahoma" pitchFamily="34" charset="0"/>
              </a:rPr>
              <a:t>, flexibles y respeta propiedad privada</a:t>
            </a:r>
            <a:r>
              <a:rPr lang="es-ES_tradnl" sz="2000">
                <a:latin typeface="Tahoma" pitchFamily="34" charset="0"/>
              </a:rPr>
              <a:t> </a:t>
            </a:r>
            <a:endParaRPr lang="es-ES_tradnl"/>
          </a:p>
        </p:txBody>
      </p:sp>
      <p:pic>
        <p:nvPicPr>
          <p:cNvPr id="19459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200">
                <a:latin typeface="Tahoma" pitchFamily="34" charset="0"/>
              </a:rPr>
              <a:t>Contratos de Pago de Servicio Ambiental Hídrico</a:t>
            </a:r>
            <a:endParaRPr lang="es-ES_tradnl" sz="36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15240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>
                <a:latin typeface="Tahoma" pitchFamily="34" charset="0"/>
              </a:rPr>
              <a:t>1.  Conservación del bosque existente y regeneración natural.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000">
                <a:latin typeface="Tahoma" pitchFamily="34" charset="0"/>
              </a:rPr>
              <a:t>47.720 /ha/año.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000">
                <a:latin typeface="Tahoma" pitchFamily="34" charset="0"/>
              </a:rPr>
              <a:t>Contrato de10 años</a:t>
            </a:r>
            <a:r>
              <a:rPr lang="es-ES_tradnl">
                <a:latin typeface="Tahoma" pitchFamily="34" charset="0"/>
              </a:rPr>
              <a:t>.</a:t>
            </a:r>
            <a:endParaRPr lang="es-ES_tradnl" sz="2800">
              <a:latin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1524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>
                <a:latin typeface="Tahoma" pitchFamily="34" charset="0"/>
              </a:rPr>
              <a:t>2.  Reforestación con especies nativas.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000">
                <a:latin typeface="Tahoma" pitchFamily="34" charset="0"/>
              </a:rPr>
              <a:t>450.000  /ha/ 5 años.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000">
                <a:latin typeface="Tahoma" pitchFamily="34" charset="0"/>
              </a:rPr>
              <a:t>Contrato de 20 años</a:t>
            </a:r>
            <a:r>
              <a:rPr lang="es-ES_tradnl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>
              <a:latin typeface="Arial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81400"/>
            <a:ext cx="5486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447800" y="3733800"/>
            <a:ext cx="2667000" cy="24384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6096000" y="3124200"/>
            <a:ext cx="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  <p:bldP spid="19461" grpId="0" autoUpdateAnimBg="0"/>
      <p:bldP spid="19462" grpId="0" autoUpdateAnimBg="0"/>
      <p:bldP spid="19464" grpId="0" animBg="1"/>
      <p:bldP spid="194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3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28600" y="1752600"/>
          <a:ext cx="450850" cy="663575"/>
        </p:xfrm>
        <a:graphic>
          <a:graphicData uri="http://schemas.openxmlformats.org/presentationml/2006/ole">
            <p:oleObj spid="_x0000_s20484" name="Imagen" r:id="rId4" imgW="2247480" imgH="3306240" progId="MS_ClipArt_Gallery.2">
              <p:embed/>
            </p:oleObj>
          </a:graphicData>
        </a:graphic>
      </p:graphicFrame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>
                <a:latin typeface="Tahoma" pitchFamily="34" charset="0"/>
              </a:rPr>
              <a:t>Manual de Procedimientos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r>
              <a:rPr lang="es-ES_tradnl" sz="2400">
                <a:latin typeface="Tahoma" pitchFamily="34" charset="0"/>
              </a:rPr>
              <a:t>Ley Forestal</a:t>
            </a:r>
          </a:p>
          <a:p>
            <a:r>
              <a:rPr lang="es-ES_tradnl" sz="2400">
                <a:latin typeface="Tahoma" pitchFamily="34" charset="0"/>
              </a:rPr>
              <a:t>Manual de Procedimientos aprobado en Diario Oficial </a:t>
            </a:r>
            <a:r>
              <a:rPr lang="es-ES_tradnl" sz="2400" i="1">
                <a:latin typeface="Tahoma" pitchFamily="34" charset="0"/>
              </a:rPr>
              <a:t>La Gaceta</a:t>
            </a:r>
            <a:r>
              <a:rPr lang="es-ES_tradnl" sz="2400">
                <a:latin typeface="Tahoma" pitchFamily="34" charset="0"/>
              </a:rPr>
              <a:t> 25 Octubre 2001</a:t>
            </a:r>
          </a:p>
          <a:p>
            <a:r>
              <a:rPr lang="es-ES_tradnl" sz="2400">
                <a:latin typeface="Tahoma" pitchFamily="34" charset="0"/>
              </a:rPr>
              <a:t>Certificación de propiedad y Plano catastrado</a:t>
            </a:r>
          </a:p>
          <a:p>
            <a:r>
              <a:rPr lang="es-ES_tradnl" sz="2400">
                <a:latin typeface="Tahoma" pitchFamily="34" charset="0"/>
              </a:rPr>
              <a:t>Libre de gravámenes</a:t>
            </a:r>
          </a:p>
          <a:p>
            <a:r>
              <a:rPr lang="es-ES_tradnl" sz="2400">
                <a:latin typeface="Tahoma" pitchFamily="34" charset="0"/>
              </a:rPr>
              <a:t>Plan de Manejo Forestal inscrito</a:t>
            </a:r>
          </a:p>
          <a:p>
            <a:r>
              <a:rPr lang="es-ES_tradnl" sz="2400">
                <a:latin typeface="Tahoma" pitchFamily="34" charset="0"/>
              </a:rPr>
              <a:t>Regencia forestal </a:t>
            </a:r>
          </a:p>
          <a:p>
            <a:r>
              <a:rPr lang="es-ES_tradnl" sz="2400">
                <a:latin typeface="Tahoma" pitchFamily="34" charset="0"/>
              </a:rPr>
              <a:t>Afectación y Finiquito</a:t>
            </a:r>
          </a:p>
          <a:p>
            <a:r>
              <a:rPr lang="es-ES_tradnl" sz="2400">
                <a:solidFill>
                  <a:srgbClr val="FF0000"/>
                </a:solidFill>
                <a:latin typeface="Tahoma" pitchFamily="34" charset="0"/>
              </a:rPr>
              <a:t>Renovado</a:t>
            </a:r>
            <a:r>
              <a:rPr lang="es-ES_tradnl" sz="2400">
                <a:latin typeface="Tahoma" pitchFamily="34" charset="0"/>
              </a:rPr>
              <a:t> en Diario Oficial </a:t>
            </a:r>
            <a:r>
              <a:rPr lang="es-ES_tradnl" sz="2400" i="1">
                <a:latin typeface="Tahoma" pitchFamily="34" charset="0"/>
              </a:rPr>
              <a:t>La Gaceta</a:t>
            </a:r>
            <a:r>
              <a:rPr lang="es-ES_tradnl" sz="2400">
                <a:latin typeface="Tahoma" pitchFamily="34" charset="0"/>
              </a:rPr>
              <a:t> 21 Febrero 2005</a:t>
            </a:r>
          </a:p>
          <a:p>
            <a:pPr lvl="1"/>
            <a:r>
              <a:rPr lang="es-ES_tradnl" sz="1800" i="1">
                <a:solidFill>
                  <a:srgbClr val="FF0000"/>
                </a:solidFill>
                <a:latin typeface="Tahoma" pitchFamily="34" charset="0"/>
              </a:rPr>
              <a:t>incrementa y mantiene valor presente</a:t>
            </a:r>
          </a:p>
          <a:p>
            <a:pPr lvl="1"/>
            <a:r>
              <a:rPr lang="es-ES_tradnl" sz="1800" i="1">
                <a:solidFill>
                  <a:srgbClr val="FF0000"/>
                </a:solidFill>
                <a:latin typeface="Tahoma" pitchFamily="34" charset="0"/>
              </a:rPr>
              <a:t>nueva categoría</a:t>
            </a:r>
          </a:p>
          <a:p>
            <a:pPr lvl="1"/>
            <a:r>
              <a:rPr lang="es-ES_tradnl" sz="1800" i="1">
                <a:solidFill>
                  <a:srgbClr val="FF0000"/>
                </a:solidFill>
                <a:latin typeface="Tahoma" pitchFamily="34" charset="0"/>
              </a:rPr>
              <a:t>opciones de cumplimiento</a:t>
            </a:r>
            <a:endParaRPr lang="es-ES_tradnl" sz="1800">
              <a:solidFill>
                <a:srgbClr val="FF0000"/>
              </a:solidFill>
              <a:latin typeface="Tahoma" pitchFamily="34" charset="0"/>
            </a:endParaRPr>
          </a:p>
          <a:p>
            <a:endParaRPr lang="es-ES_tradnl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0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6248400"/>
            <a:ext cx="3352800" cy="609600"/>
          </a:xfrm>
          <a:prstGeom prst="rightArrowCallout">
            <a:avLst>
              <a:gd name="adj1" fmla="val 25000"/>
              <a:gd name="adj2" fmla="val 25000"/>
              <a:gd name="adj3" fmla="val 91667"/>
              <a:gd name="adj4" fmla="val 6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_tradnl" sz="1600"/>
              <a:t>Area total </a:t>
            </a:r>
          </a:p>
          <a:p>
            <a:pPr algn="ctr"/>
            <a:r>
              <a:rPr lang="es-ES_tradnl" sz="1600"/>
              <a:t>Zonas de Protección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733800" y="6400800"/>
            <a:ext cx="2438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1901.7 ha</a:t>
            </a:r>
          </a:p>
        </p:txBody>
      </p:sp>
      <p:pic>
        <p:nvPicPr>
          <p:cNvPr id="21509" name="Picture 5" descr="C:\Mis documentos\ESPH\mapa base.bmp"/>
          <p:cNvPicPr>
            <a:picLocks noChangeAspect="1" noChangeArrowheads="1"/>
          </p:cNvPicPr>
          <p:nvPr/>
        </p:nvPicPr>
        <p:blipFill>
          <a:blip r:embed="rId3" cstate="print"/>
          <a:srcRect l="6859" t="20625" r="30321" b="16707"/>
          <a:stretch>
            <a:fillRect/>
          </a:stretch>
        </p:blipFill>
        <p:spPr bwMode="auto">
          <a:xfrm flipV="1">
            <a:off x="6248400" y="4572000"/>
            <a:ext cx="2895600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4000">
                <a:latin typeface="Tahoma" pitchFamily="34" charset="0"/>
              </a:rPr>
              <a:t>Areas Prioritarias</a:t>
            </a:r>
            <a:endParaRPr lang="es-ES_tradnl" sz="40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1511" name="Picture 7" descr="C:\Mis documentos\SIG Cuencas\Doris\conflictos.bmp"/>
          <p:cNvPicPr>
            <a:picLocks noChangeAspect="1" noChangeArrowheads="1"/>
          </p:cNvPicPr>
          <p:nvPr/>
        </p:nvPicPr>
        <p:blipFill>
          <a:blip r:embed="rId4" cstate="print"/>
          <a:srcRect l="4588" t="25520" r="12914" b="8875"/>
          <a:stretch>
            <a:fillRect/>
          </a:stretch>
        </p:blipFill>
        <p:spPr bwMode="auto">
          <a:xfrm>
            <a:off x="6172200" y="4572000"/>
            <a:ext cx="3276600" cy="283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4419600" y="1447800"/>
            <a:ext cx="0" cy="502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>
                <a:latin typeface="Tahoma" pitchFamily="34" charset="0"/>
              </a:rPr>
              <a:t>Delimitación de zonas protectoras prioritarias para la protección de las fuentes de abastecimiento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2192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>
                <a:latin typeface="Tahoma" pitchFamily="34" charset="0"/>
              </a:rPr>
              <a:t>Zona protectora fuente superficial</a:t>
            </a:r>
            <a:endParaRPr lang="es-ES_tradnl" sz="1800" b="1">
              <a:latin typeface="Tahoma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0" y="1143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s-ES_tradnl" sz="2000">
                <a:latin typeface="Tahoma" pitchFamily="34" charset="0"/>
              </a:rPr>
              <a:t>Zona protectora de manantial</a:t>
            </a:r>
            <a:r>
              <a:rPr lang="es-ES_tradnl" sz="1800">
                <a:latin typeface="Tahoma" pitchFamily="34" charset="0"/>
              </a:rPr>
              <a:t> </a:t>
            </a:r>
            <a:endParaRPr lang="es-ES_tradnl"/>
          </a:p>
        </p:txBody>
      </p:sp>
      <p:pic>
        <p:nvPicPr>
          <p:cNvPr id="22534" name="Picture 6" descr="C:\Mis documentos\chorrera.jpg"/>
          <p:cNvPicPr>
            <a:picLocks noChangeAspect="1" noChangeArrowheads="1"/>
          </p:cNvPicPr>
          <p:nvPr/>
        </p:nvPicPr>
        <p:blipFill>
          <a:blip r:embed="rId2" cstate="print">
            <a:lum contrast="50000"/>
          </a:blip>
          <a:srcRect b="3703"/>
          <a:stretch>
            <a:fillRect/>
          </a:stretch>
        </p:blipFill>
        <p:spPr bwMode="auto">
          <a:xfrm>
            <a:off x="4953000" y="1676400"/>
            <a:ext cx="3913188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2535" name="Picture 7" descr="C:\Mis documentos\cuencas.jpg"/>
          <p:cNvPicPr>
            <a:picLocks noChangeAspect="1" noChangeArrowheads="1"/>
          </p:cNvPicPr>
          <p:nvPr/>
        </p:nvPicPr>
        <p:blipFill>
          <a:blip r:embed="rId3" cstate="print"/>
          <a:srcRect b="2325"/>
          <a:stretch>
            <a:fillRect/>
          </a:stretch>
        </p:blipFill>
        <p:spPr bwMode="auto">
          <a:xfrm>
            <a:off x="381000" y="1600200"/>
            <a:ext cx="2054225" cy="50292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048000" y="56388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s-ES_tradnl" sz="1400">
                <a:latin typeface="Tahoma" pitchFamily="34" charset="0"/>
              </a:rPr>
              <a:t/>
            </a:r>
            <a:br>
              <a:rPr lang="es-ES_tradnl" sz="1400">
                <a:latin typeface="Tahoma" pitchFamily="34" charset="0"/>
              </a:rPr>
            </a:br>
            <a:r>
              <a:rPr lang="es-ES_tradnl" sz="1600" b="1">
                <a:latin typeface="Tahoma" pitchFamily="34" charset="0"/>
              </a:rPr>
              <a:t>Manantial Chorreras</a:t>
            </a:r>
            <a:br>
              <a:rPr lang="es-ES_tradnl" sz="1600" b="1">
                <a:latin typeface="Tahoma" pitchFamily="34" charset="0"/>
              </a:rPr>
            </a:br>
            <a:r>
              <a:rPr lang="es-ES_tradnl" sz="1600" b="1">
                <a:latin typeface="Tahoma" pitchFamily="34" charset="0"/>
              </a:rPr>
              <a:t>Microcuenca Río Segundo</a:t>
            </a:r>
            <a:br>
              <a:rPr lang="es-ES_tradnl" sz="1600" b="1">
                <a:latin typeface="Tahoma" pitchFamily="34" charset="0"/>
              </a:rPr>
            </a:br>
            <a:r>
              <a:rPr lang="es-ES_tradnl" sz="1600" b="1">
                <a:latin typeface="Tahoma" pitchFamily="34" charset="0"/>
              </a:rPr>
              <a:t>Protección absoluta aprox. 26 ha</a:t>
            </a:r>
            <a:br>
              <a:rPr lang="es-ES_tradnl" sz="1600" b="1">
                <a:latin typeface="Tahoma" pitchFamily="34" charset="0"/>
              </a:rPr>
            </a:br>
            <a:r>
              <a:rPr lang="es-ES_tradnl" sz="1600" b="1">
                <a:latin typeface="Tahoma" pitchFamily="34" charset="0"/>
              </a:rPr>
              <a:t>Area de captura aprox. 550 ha</a:t>
            </a:r>
            <a:r>
              <a:rPr lang="es-ES_tradnl" sz="1400">
                <a:latin typeface="Tahoma" pitchFamily="34" charset="0"/>
              </a:rPr>
              <a:t>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676400" y="33528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s-ES_tradnl" sz="1600" b="1">
                <a:latin typeface="Tahoma" pitchFamily="34" charset="0"/>
              </a:rPr>
              <a:t>Fuente Río Segundo</a:t>
            </a:r>
            <a:br>
              <a:rPr lang="es-ES_tradnl" sz="1600" b="1">
                <a:latin typeface="Tahoma" pitchFamily="34" charset="0"/>
              </a:rPr>
            </a:br>
            <a:r>
              <a:rPr lang="es-ES_tradnl" sz="1600" b="1">
                <a:latin typeface="Tahoma" pitchFamily="34" charset="0"/>
              </a:rPr>
              <a:t>Microcuenca Río Segundo</a:t>
            </a:r>
            <a:br>
              <a:rPr lang="es-ES_tradnl" sz="1600" b="1">
                <a:latin typeface="Tahoma" pitchFamily="34" charset="0"/>
              </a:rPr>
            </a:br>
            <a:r>
              <a:rPr lang="es-ES_tradnl" sz="1600" b="1">
                <a:latin typeface="Tahoma" pitchFamily="34" charset="0"/>
              </a:rPr>
              <a:t>Area delimitada: 352 ha</a:t>
            </a:r>
            <a:endParaRPr lang="es-ES_tradnl" sz="1400">
              <a:latin typeface="Tahoma" pitchFamily="34" charset="0"/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5659438" y="4197350"/>
            <a:ext cx="2305050" cy="1411288"/>
          </a:xfrm>
          <a:custGeom>
            <a:avLst/>
            <a:gdLst/>
            <a:ahLst/>
            <a:cxnLst>
              <a:cxn ang="0">
                <a:pos x="47" y="11"/>
              </a:cxn>
              <a:cxn ang="0">
                <a:pos x="80" y="356"/>
              </a:cxn>
              <a:cxn ang="0">
                <a:pos x="113" y="378"/>
              </a:cxn>
              <a:cxn ang="0">
                <a:pos x="135" y="411"/>
              </a:cxn>
              <a:cxn ang="0">
                <a:pos x="158" y="434"/>
              </a:cxn>
              <a:cxn ang="0">
                <a:pos x="280" y="578"/>
              </a:cxn>
              <a:cxn ang="0">
                <a:pos x="358" y="656"/>
              </a:cxn>
              <a:cxn ang="0">
                <a:pos x="380" y="689"/>
              </a:cxn>
              <a:cxn ang="0">
                <a:pos x="436" y="733"/>
              </a:cxn>
              <a:cxn ang="0">
                <a:pos x="613" y="878"/>
              </a:cxn>
              <a:cxn ang="0">
                <a:pos x="836" y="889"/>
              </a:cxn>
              <a:cxn ang="0">
                <a:pos x="1036" y="845"/>
              </a:cxn>
              <a:cxn ang="0">
                <a:pos x="1113" y="811"/>
              </a:cxn>
              <a:cxn ang="0">
                <a:pos x="1202" y="767"/>
              </a:cxn>
              <a:cxn ang="0">
                <a:pos x="1236" y="756"/>
              </a:cxn>
              <a:cxn ang="0">
                <a:pos x="1336" y="711"/>
              </a:cxn>
              <a:cxn ang="0">
                <a:pos x="1369" y="700"/>
              </a:cxn>
              <a:cxn ang="0">
                <a:pos x="1402" y="689"/>
              </a:cxn>
              <a:cxn ang="0">
                <a:pos x="1413" y="611"/>
              </a:cxn>
              <a:cxn ang="0">
                <a:pos x="958" y="745"/>
              </a:cxn>
              <a:cxn ang="0">
                <a:pos x="624" y="722"/>
              </a:cxn>
              <a:cxn ang="0">
                <a:pos x="424" y="622"/>
              </a:cxn>
              <a:cxn ang="0">
                <a:pos x="358" y="556"/>
              </a:cxn>
              <a:cxn ang="0">
                <a:pos x="258" y="445"/>
              </a:cxn>
              <a:cxn ang="0">
                <a:pos x="169" y="322"/>
              </a:cxn>
              <a:cxn ang="0">
                <a:pos x="113" y="122"/>
              </a:cxn>
              <a:cxn ang="0">
                <a:pos x="47" y="0"/>
              </a:cxn>
              <a:cxn ang="0">
                <a:pos x="47" y="11"/>
              </a:cxn>
            </a:cxnLst>
            <a:rect l="0" t="0" r="r" b="b"/>
            <a:pathLst>
              <a:path w="1452" h="889">
                <a:moveTo>
                  <a:pt x="47" y="11"/>
                </a:moveTo>
                <a:cubicBezTo>
                  <a:pt x="83" y="123"/>
                  <a:pt x="56" y="242"/>
                  <a:pt x="80" y="356"/>
                </a:cubicBezTo>
                <a:cubicBezTo>
                  <a:pt x="83" y="369"/>
                  <a:pt x="102" y="371"/>
                  <a:pt x="113" y="378"/>
                </a:cubicBezTo>
                <a:cubicBezTo>
                  <a:pt x="120" y="389"/>
                  <a:pt x="127" y="401"/>
                  <a:pt x="135" y="411"/>
                </a:cubicBezTo>
                <a:cubicBezTo>
                  <a:pt x="142" y="419"/>
                  <a:pt x="151" y="425"/>
                  <a:pt x="158" y="434"/>
                </a:cubicBezTo>
                <a:cubicBezTo>
                  <a:pt x="204" y="495"/>
                  <a:pt x="218" y="537"/>
                  <a:pt x="280" y="578"/>
                </a:cubicBezTo>
                <a:cubicBezTo>
                  <a:pt x="303" y="613"/>
                  <a:pt x="333" y="624"/>
                  <a:pt x="358" y="656"/>
                </a:cubicBezTo>
                <a:cubicBezTo>
                  <a:pt x="366" y="666"/>
                  <a:pt x="371" y="680"/>
                  <a:pt x="380" y="689"/>
                </a:cubicBezTo>
                <a:cubicBezTo>
                  <a:pt x="418" y="727"/>
                  <a:pt x="406" y="693"/>
                  <a:pt x="436" y="733"/>
                </a:cubicBezTo>
                <a:cubicBezTo>
                  <a:pt x="477" y="787"/>
                  <a:pt x="534" y="871"/>
                  <a:pt x="613" y="878"/>
                </a:cubicBezTo>
                <a:cubicBezTo>
                  <a:pt x="687" y="884"/>
                  <a:pt x="762" y="885"/>
                  <a:pt x="836" y="889"/>
                </a:cubicBezTo>
                <a:cubicBezTo>
                  <a:pt x="899" y="881"/>
                  <a:pt x="978" y="875"/>
                  <a:pt x="1036" y="845"/>
                </a:cubicBezTo>
                <a:cubicBezTo>
                  <a:pt x="1090" y="817"/>
                  <a:pt x="1064" y="827"/>
                  <a:pt x="1113" y="811"/>
                </a:cubicBezTo>
                <a:cubicBezTo>
                  <a:pt x="1153" y="773"/>
                  <a:pt x="1126" y="792"/>
                  <a:pt x="1202" y="767"/>
                </a:cubicBezTo>
                <a:cubicBezTo>
                  <a:pt x="1213" y="763"/>
                  <a:pt x="1236" y="756"/>
                  <a:pt x="1236" y="756"/>
                </a:cubicBezTo>
                <a:cubicBezTo>
                  <a:pt x="1288" y="719"/>
                  <a:pt x="1256" y="737"/>
                  <a:pt x="1336" y="711"/>
                </a:cubicBezTo>
                <a:cubicBezTo>
                  <a:pt x="1347" y="707"/>
                  <a:pt x="1358" y="704"/>
                  <a:pt x="1369" y="700"/>
                </a:cubicBezTo>
                <a:cubicBezTo>
                  <a:pt x="1380" y="696"/>
                  <a:pt x="1402" y="689"/>
                  <a:pt x="1402" y="689"/>
                </a:cubicBezTo>
                <a:cubicBezTo>
                  <a:pt x="1437" y="656"/>
                  <a:pt x="1452" y="648"/>
                  <a:pt x="1413" y="611"/>
                </a:cubicBezTo>
                <a:cubicBezTo>
                  <a:pt x="1257" y="637"/>
                  <a:pt x="1113" y="711"/>
                  <a:pt x="958" y="745"/>
                </a:cubicBezTo>
                <a:cubicBezTo>
                  <a:pt x="847" y="736"/>
                  <a:pt x="735" y="737"/>
                  <a:pt x="624" y="722"/>
                </a:cubicBezTo>
                <a:cubicBezTo>
                  <a:pt x="545" y="711"/>
                  <a:pt x="497" y="645"/>
                  <a:pt x="424" y="622"/>
                </a:cubicBezTo>
                <a:cubicBezTo>
                  <a:pt x="402" y="600"/>
                  <a:pt x="375" y="582"/>
                  <a:pt x="358" y="556"/>
                </a:cubicBezTo>
                <a:cubicBezTo>
                  <a:pt x="331" y="514"/>
                  <a:pt x="300" y="473"/>
                  <a:pt x="258" y="445"/>
                </a:cubicBezTo>
                <a:cubicBezTo>
                  <a:pt x="229" y="402"/>
                  <a:pt x="205" y="359"/>
                  <a:pt x="169" y="322"/>
                </a:cubicBezTo>
                <a:cubicBezTo>
                  <a:pt x="147" y="256"/>
                  <a:pt x="132" y="189"/>
                  <a:pt x="113" y="122"/>
                </a:cubicBezTo>
                <a:cubicBezTo>
                  <a:pt x="95" y="60"/>
                  <a:pt x="112" y="22"/>
                  <a:pt x="47" y="0"/>
                </a:cubicBezTo>
                <a:cubicBezTo>
                  <a:pt x="3" y="28"/>
                  <a:pt x="0" y="26"/>
                  <a:pt x="47" y="11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  <p:bldP spid="22534" grpId="0" animBg="1" autoUpdateAnimBg="0"/>
      <p:bldP spid="22535" grpId="0" animBg="1" autoUpdateAnimBg="0"/>
      <p:bldP spid="22536" grpId="0" autoUpdateAnimBg="0"/>
      <p:bldP spid="22537" grpId="0" autoUpdateAnimBg="0"/>
      <p:bldP spid="225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1200" y="381000"/>
            <a:ext cx="6096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>
                <a:latin typeface="Tahoma" pitchFamily="34" charset="0"/>
              </a:rPr>
              <a:t>¿Pagar PSA o comprar?</a:t>
            </a:r>
            <a:endParaRPr lang="es-ES_tradnl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28600" y="1143000"/>
            <a:ext cx="8382000" cy="5638800"/>
            <a:chOff x="336" y="432"/>
            <a:chExt cx="5280" cy="3552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4320" y="2448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4272" y="3360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2208" y="3312"/>
              <a:ext cx="67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1" name="Group 9" descr="Papel bouquet"/>
            <p:cNvGrpSpPr>
              <a:grpSpLocks/>
            </p:cNvGrpSpPr>
            <p:nvPr/>
          </p:nvGrpSpPr>
          <p:grpSpPr bwMode="auto">
            <a:xfrm>
              <a:off x="336" y="432"/>
              <a:ext cx="3936" cy="1440"/>
              <a:chOff x="960" y="912"/>
              <a:chExt cx="3936" cy="1440"/>
            </a:xfrm>
          </p:grpSpPr>
          <p:sp>
            <p:nvSpPr>
              <p:cNvPr id="23562" name="Rectangle 10" descr="Papel bouquet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1296" cy="48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_tradnl" sz="1600">
                    <a:latin typeface="Verdana" pitchFamily="34" charset="0"/>
                  </a:rPr>
                  <a:t>Mata de Plátano</a:t>
                </a:r>
              </a:p>
              <a:p>
                <a:pPr algn="ctr"/>
                <a:r>
                  <a:rPr lang="es-ES_tradnl" sz="1600">
                    <a:latin typeface="Verdana" pitchFamily="34" charset="0"/>
                  </a:rPr>
                  <a:t>La Gruta</a:t>
                </a:r>
              </a:p>
              <a:p>
                <a:pPr algn="ctr"/>
                <a:r>
                  <a:rPr lang="es-ES_tradnl" sz="1600">
                    <a:latin typeface="Verdana" pitchFamily="34" charset="0"/>
                  </a:rPr>
                  <a:t>Iris Hernández</a:t>
                </a:r>
              </a:p>
            </p:txBody>
          </p:sp>
          <p:grpSp>
            <p:nvGrpSpPr>
              <p:cNvPr id="23563" name="Group 11" descr="Papel bouquet"/>
              <p:cNvGrpSpPr>
                <a:grpSpLocks/>
              </p:cNvGrpSpPr>
              <p:nvPr/>
            </p:nvGrpSpPr>
            <p:grpSpPr bwMode="auto">
              <a:xfrm>
                <a:off x="960" y="912"/>
                <a:ext cx="3840" cy="1008"/>
                <a:chOff x="960" y="912"/>
                <a:chExt cx="3840" cy="1008"/>
              </a:xfrm>
            </p:grpSpPr>
            <p:sp>
              <p:nvSpPr>
                <p:cNvPr id="23564" name="Rectangle 12" descr="Papel bouquet"/>
                <p:cNvSpPr>
                  <a:spLocks noChangeArrowheads="1"/>
                </p:cNvSpPr>
                <p:nvPr/>
              </p:nvSpPr>
              <p:spPr bwMode="auto">
                <a:xfrm>
                  <a:off x="960" y="1440"/>
                  <a:ext cx="1920" cy="432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s-ES_tradnl">
                      <a:solidFill>
                        <a:srgbClr val="FF0000"/>
                      </a:solidFill>
                      <a:latin typeface="Tahoma" pitchFamily="34" charset="0"/>
                    </a:rPr>
                    <a:t>Alta Vulnerabilidad</a:t>
                  </a:r>
                  <a:endParaRPr lang="es-ES_tradnl" sz="1600" b="1">
                    <a:latin typeface="Verdana" pitchFamily="34" charset="0"/>
                  </a:endParaRPr>
                </a:p>
              </p:txBody>
            </p:sp>
            <p:sp>
              <p:nvSpPr>
                <p:cNvPr id="23565" name="Line 13" descr="Papel bouquet"/>
                <p:cNvSpPr>
                  <a:spLocks noChangeShapeType="1"/>
                </p:cNvSpPr>
                <p:nvPr/>
              </p:nvSpPr>
              <p:spPr bwMode="auto">
                <a:xfrm>
                  <a:off x="2880" y="1632"/>
                  <a:ext cx="480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66" name="Rectangle 14" descr="Papel bouquet"/>
                <p:cNvSpPr>
                  <a:spLocks noChangeArrowheads="1"/>
                </p:cNvSpPr>
                <p:nvPr/>
              </p:nvSpPr>
              <p:spPr bwMode="auto">
                <a:xfrm>
                  <a:off x="3600" y="912"/>
                  <a:ext cx="1200" cy="768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s-ES_tradnl" sz="1600">
                      <a:latin typeface="Verdana" pitchFamily="34" charset="0"/>
                    </a:rPr>
                    <a:t>Tibasito</a:t>
                  </a:r>
                </a:p>
                <a:p>
                  <a:pPr algn="ctr"/>
                  <a:r>
                    <a:rPr lang="es-ES_tradnl" sz="1600">
                      <a:latin typeface="Verdana" pitchFamily="34" charset="0"/>
                    </a:rPr>
                    <a:t>Breña de Mora</a:t>
                  </a:r>
                </a:p>
                <a:p>
                  <a:pPr algn="ctr"/>
                  <a:r>
                    <a:rPr lang="es-ES_tradnl" sz="1600">
                      <a:latin typeface="Verdana" pitchFamily="34" charset="0"/>
                    </a:rPr>
                    <a:t>Mata de Maíz</a:t>
                  </a:r>
                </a:p>
                <a:p>
                  <a:pPr algn="ctr"/>
                  <a:r>
                    <a:rPr lang="es-ES_tradnl" sz="1600">
                      <a:latin typeface="Verdana" pitchFamily="34" charset="0"/>
                    </a:rPr>
                    <a:t>Río Segundo</a:t>
                  </a:r>
                </a:p>
                <a:p>
                  <a:pPr algn="ctr"/>
                  <a:r>
                    <a:rPr lang="es-ES_tradnl" sz="1600">
                      <a:latin typeface="Verdana" pitchFamily="34" charset="0"/>
                    </a:rPr>
                    <a:t>Mata de Caña</a:t>
                  </a:r>
                </a:p>
              </p:txBody>
            </p:sp>
            <p:sp>
              <p:nvSpPr>
                <p:cNvPr id="23567" name="Line 15" descr="Papel bouquet"/>
                <p:cNvSpPr>
                  <a:spLocks noChangeShapeType="1"/>
                </p:cNvSpPr>
                <p:nvPr/>
              </p:nvSpPr>
              <p:spPr bwMode="auto">
                <a:xfrm>
                  <a:off x="3360" y="1248"/>
                  <a:ext cx="0" cy="672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68" name="Line 16" descr="Papel bouquet"/>
              <p:cNvSpPr>
                <a:spLocks noChangeShapeType="1"/>
              </p:cNvSpPr>
              <p:nvPr/>
            </p:nvSpPr>
            <p:spPr bwMode="auto">
              <a:xfrm>
                <a:off x="3360" y="1248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17" descr="Papel bouquet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0" name="Rectangle 18" descr="Papel bouquet"/>
            <p:cNvSpPr>
              <a:spLocks noChangeArrowheads="1"/>
            </p:cNvSpPr>
            <p:nvPr/>
          </p:nvSpPr>
          <p:spPr bwMode="auto">
            <a:xfrm>
              <a:off x="336" y="2208"/>
              <a:ext cx="2112" cy="43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>
                  <a:solidFill>
                    <a:srgbClr val="FFFF00"/>
                  </a:solidFill>
                  <a:latin typeface="Tahoma" pitchFamily="34" charset="0"/>
                </a:rPr>
                <a:t>Vulnerabilidad Media</a:t>
              </a:r>
              <a:endParaRPr lang="es-ES_tradnl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3571" name="Rectangle 19" descr="Papel bouquet"/>
            <p:cNvSpPr>
              <a:spLocks noChangeArrowheads="1"/>
            </p:cNvSpPr>
            <p:nvPr/>
          </p:nvSpPr>
          <p:spPr bwMode="auto">
            <a:xfrm>
              <a:off x="336" y="3072"/>
              <a:ext cx="1872" cy="43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>
                  <a:solidFill>
                    <a:srgbClr val="009900"/>
                  </a:solidFill>
                  <a:latin typeface="Tahoma" pitchFamily="34" charset="0"/>
                </a:rPr>
                <a:t>Vulnerabilidad Baja</a:t>
              </a:r>
              <a:endParaRPr lang="es-ES_tradnl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3572" name="Rectangle 20" descr="Papel bouquet"/>
            <p:cNvSpPr>
              <a:spLocks noChangeArrowheads="1"/>
            </p:cNvSpPr>
            <p:nvPr/>
          </p:nvSpPr>
          <p:spPr bwMode="auto">
            <a:xfrm>
              <a:off x="2736" y="2928"/>
              <a:ext cx="1536" cy="105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600">
                  <a:latin typeface="Verdana" pitchFamily="34" charset="0"/>
                </a:rPr>
                <a:t>29 y 29 A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Sacramento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Arrieta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Anexa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C. Steinvorth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Paja El Gallito</a:t>
              </a:r>
            </a:p>
          </p:txBody>
        </p:sp>
        <p:sp>
          <p:nvSpPr>
            <p:cNvPr id="23573" name="Rectangle 21" descr="Papel bouquet"/>
            <p:cNvSpPr>
              <a:spLocks noChangeArrowheads="1"/>
            </p:cNvSpPr>
            <p:nvPr/>
          </p:nvSpPr>
          <p:spPr bwMode="auto">
            <a:xfrm>
              <a:off x="2688" y="2160"/>
              <a:ext cx="1632" cy="52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600">
                  <a:latin typeface="Verdana" pitchFamily="34" charset="0"/>
                </a:rPr>
                <a:t>Chorreras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Botho Steinvorth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Flores 1 y 2</a:t>
              </a:r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4176" y="768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4512" y="432"/>
              <a:ext cx="1104" cy="528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8FF394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600">
                  <a:latin typeface="Verdana" pitchFamily="34" charset="0"/>
                </a:rPr>
                <a:t>Compra Tierras-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PSA Hídrico</a:t>
              </a:r>
            </a:p>
          </p:txBody>
        </p:sp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4512" y="1344"/>
              <a:ext cx="1104" cy="528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8FF394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600">
                  <a:latin typeface="Verdana" pitchFamily="34" charset="0"/>
                </a:rPr>
                <a:t>PSA Hídrico-</a:t>
              </a:r>
            </a:p>
            <a:p>
              <a:pPr algn="ctr"/>
              <a:r>
                <a:rPr lang="es-ES_tradnl" sz="1600">
                  <a:latin typeface="Verdana" pitchFamily="34" charset="0"/>
                </a:rPr>
                <a:t>Compra Tierras</a:t>
              </a:r>
            </a:p>
          </p:txBody>
        </p:sp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4512" y="2160"/>
              <a:ext cx="1104" cy="528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8FF394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600">
                  <a:latin typeface="Verdana" pitchFamily="34" charset="0"/>
                </a:rPr>
                <a:t>PSA Hídrico</a:t>
              </a:r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4512" y="3120"/>
              <a:ext cx="1104" cy="528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8FF394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600">
                  <a:latin typeface="Verdana" pitchFamily="34" charset="0"/>
                </a:rPr>
                <a:t>PSA Hídrico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62800" y="0"/>
          <a:ext cx="1906588" cy="823913"/>
        </p:xfrm>
        <a:graphic>
          <a:graphicData uri="http://schemas.openxmlformats.org/presentationml/2006/ole">
            <p:oleObj spid="_x0000_s4098" name="Foto de Photo Editor" r:id="rId4" imgW="4563112" imgH="1971950" progId="MSPhotoEd.3">
              <p:embed/>
            </p:oleObj>
          </a:graphicData>
        </a:graphic>
      </p:graphicFrame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4114800"/>
            <a:ext cx="914400" cy="2743200"/>
            <a:chOff x="0" y="2592"/>
            <a:chExt cx="576" cy="1728"/>
          </a:xfrm>
        </p:grpSpPr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0" y="3850"/>
            <a:ext cx="576" cy="470"/>
          </p:xfrm>
          <a:graphic>
            <a:graphicData uri="http://schemas.openxmlformats.org/presentationml/2006/ole">
              <p:oleObj spid="_x0000_s4100" name="Foto de Photo Editor" r:id="rId5" imgW="1580952" imgH="1190476" progId="MSPhotoEd.3">
                <p:embed/>
              </p:oleObj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0" y="3216"/>
            <a:ext cx="576" cy="550"/>
          </p:xfrm>
          <a:graphic>
            <a:graphicData uri="http://schemas.openxmlformats.org/presentationml/2006/ole">
              <p:oleObj spid="_x0000_s4101" name="Foto de Photo Editor" r:id="rId6" imgW="647619" imgH="619211" progId="MSPhotoEd.3">
                <p:embed/>
              </p:oleObj>
            </a:graphicData>
          </a:graphic>
        </p:graphicFrame>
        <p:pic>
          <p:nvPicPr>
            <p:cNvPr id="4102" name="Picture 6" descr="C:\Comunicación 2004\Fotografías\montañ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592"/>
              <a:ext cx="576" cy="542"/>
            </a:xfrm>
            <a:prstGeom prst="rect">
              <a:avLst/>
            </a:prstGeom>
            <a:noFill/>
          </p:spPr>
        </p:pic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66800" y="990600"/>
            <a:ext cx="80708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4400" i="1">
                <a:solidFill>
                  <a:srgbClr val="000066"/>
                </a:solidFill>
                <a:latin typeface="Tahoma" pitchFamily="34" charset="0"/>
              </a:rPr>
              <a:t>Que somos</a:t>
            </a:r>
            <a:r>
              <a:rPr lang="es-ES_tradnl" sz="4400" b="1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es-ES_tradnl" sz="4400" b="1">
                <a:solidFill>
                  <a:srgbClr val="000066"/>
                </a:solidFill>
                <a:latin typeface="Tahoma" pitchFamily="34" charset="0"/>
              </a:rPr>
            </a:br>
            <a:r>
              <a:rPr lang="es-ES_tradnl" sz="4400" b="1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es-ES_tradnl" sz="4400" b="1">
                <a:solidFill>
                  <a:srgbClr val="000066"/>
                </a:solidFill>
                <a:latin typeface="Tahoma" pitchFamily="34" charset="0"/>
              </a:rPr>
            </a:br>
            <a:r>
              <a:rPr lang="es-ES_tradnl" sz="2800">
                <a:solidFill>
                  <a:srgbClr val="000066"/>
                </a:solidFill>
                <a:latin typeface="Tahoma" pitchFamily="34" charset="0"/>
              </a:rPr>
              <a:t>Una empresa regional que presta servicios de energía eléctrica, alumbrado público, agua potable y alcantarillado sanitario de la más alta calidad de conformidad con los requisitos pactados con nuestros clientes.</a:t>
            </a:r>
            <a:br>
              <a:rPr lang="es-ES_tradnl" sz="2800">
                <a:solidFill>
                  <a:srgbClr val="000066"/>
                </a:solidFill>
                <a:latin typeface="Tahoma" pitchFamily="34" charset="0"/>
              </a:rPr>
            </a:br>
            <a:r>
              <a:rPr lang="es-ES_tradnl" sz="280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es-ES_tradnl" sz="2800">
                <a:solidFill>
                  <a:srgbClr val="000066"/>
                </a:solidFill>
                <a:latin typeface="Tahoma" pitchFamily="34" charset="0"/>
              </a:rPr>
            </a:br>
            <a:r>
              <a:rPr lang="es-ES_tradnl" sz="2800">
                <a:solidFill>
                  <a:srgbClr val="000066"/>
                </a:solidFill>
                <a:latin typeface="Tahoma" pitchFamily="34" charset="0"/>
              </a:rPr>
              <a:t>Tiene la responsabilidad de promover el desarrollo,la educación y la conservación de los recursos naturales de la región.</a:t>
            </a:r>
            <a:endParaRPr lang="es-ES_tradnl" sz="4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914400"/>
          </a:xfrm>
        </p:spPr>
        <p:txBody>
          <a:bodyPr/>
          <a:lstStyle/>
          <a:p>
            <a:r>
              <a:rPr lang="es-ES_tradnl" sz="4000">
                <a:latin typeface="Tahoma" pitchFamily="34" charset="0"/>
              </a:rPr>
              <a:t>Programa PROCUENCAS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85800" y="1828800"/>
          <a:ext cx="9764713" cy="2016125"/>
        </p:xfrm>
        <a:graphic>
          <a:graphicData uri="http://schemas.openxmlformats.org/presentationml/2006/ole">
            <p:oleObj spid="_x0000_s24581" name="Documento" r:id="rId4" imgW="5659920" imgH="1168920" progId="Word.Document.8">
              <p:embed/>
            </p:oleObj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-76200" y="1447800"/>
            <a:ext cx="86550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/>
            <a:r>
              <a:rPr lang="es-CR" sz="1800" b="1">
                <a:solidFill>
                  <a:schemeClr val="accent2"/>
                </a:solidFill>
                <a:latin typeface="Tahoma" pitchFamily="34" charset="0"/>
              </a:rPr>
              <a:t>Ingresos por Tarifa Hídrica 2000 - 2004</a:t>
            </a:r>
            <a:r>
              <a:rPr lang="es-CR" b="1">
                <a:latin typeface="Tahoma" pitchFamily="34" charset="0"/>
              </a:rPr>
              <a:t> </a:t>
            </a:r>
            <a:endParaRPr lang="es-ES_tradnl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938" y="3962400"/>
            <a:ext cx="689451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2" algn="ctr"/>
            <a:r>
              <a:rPr lang="es-CR" sz="1800" b="1">
                <a:solidFill>
                  <a:schemeClr val="accent2"/>
                </a:solidFill>
                <a:latin typeface="Tahoma" pitchFamily="34" charset="0"/>
              </a:rPr>
              <a:t>Crecimiento e inversión anual en area 2000 - 2005</a:t>
            </a:r>
            <a:endParaRPr lang="es-ES_tradnl" sz="1800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85800" y="4419600"/>
          <a:ext cx="9525000" cy="2170113"/>
        </p:xfrm>
        <a:graphic>
          <a:graphicData uri="http://schemas.openxmlformats.org/presentationml/2006/ole">
            <p:oleObj spid="_x0000_s24584" name="Documento" r:id="rId5" imgW="5707440" imgH="13006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79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400">
                <a:solidFill>
                  <a:schemeClr val="tx2"/>
                </a:solidFill>
                <a:latin typeface="Tahoma" pitchFamily="34" charset="0"/>
              </a:rPr>
              <a:t>Resultados</a:t>
            </a:r>
            <a:endParaRPr lang="es-ES_tradnl" sz="4400">
              <a:solidFill>
                <a:schemeClr val="tx2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1371600"/>
            <a:ext cx="868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1191 hectáreas bajo protección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23 propiedades beneficiadas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21 propietarios participando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23 contratos de Pago de Servicios Ambientales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5 contratos compartidos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2 compras de terrenos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85800" y="396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400">
                <a:solidFill>
                  <a:schemeClr val="tx2"/>
                </a:solidFill>
                <a:latin typeface="Tahoma" pitchFamily="34" charset="0"/>
              </a:rPr>
              <a:t>Innovación</a:t>
            </a:r>
            <a:endParaRPr lang="es-ES_tradnl" sz="4400">
              <a:solidFill>
                <a:schemeClr val="tx2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57200" y="48768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Primera experiencia oficial en internalizar servicios ambientales en tarifa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Parques nacionales y áreas publicas como beneficiarios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>
                <a:latin typeface="Tahoma" pitchFamily="34" charset="0"/>
              </a:rPr>
              <a:t>Activó interés de grandes usuarios de agua en participar</a:t>
            </a:r>
            <a:endParaRPr lang="es-ES_tradnl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2" grpId="0" autoUpdateAnimBg="0"/>
      <p:bldP spid="501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03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9144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s-ES_tradnl" sz="4000">
                <a:latin typeface="Tahoma" pitchFamily="34" charset="0"/>
              </a:rPr>
              <a:t>Sinergia Institucional</a:t>
            </a:r>
            <a:endParaRPr lang="es-ES_tradnl" sz="40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04800" y="2133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Aprobación de Autoridad Reguladora de Servicios Públicos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Acuerdo Contractual con FUNDECOR para regencias forestales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Convenio con Florida Ice &amp; Farm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Convenio con Ministerio del Ambiente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Convenios educación ambiental</a:t>
            </a:r>
            <a:endParaRPr lang="es-ES_tradnl" b="1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b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227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400">
                <a:solidFill>
                  <a:schemeClr val="tx2"/>
                </a:solidFill>
                <a:latin typeface="Tahoma" pitchFamily="34" charset="0"/>
              </a:rPr>
              <a:t>Beneficios</a:t>
            </a:r>
            <a:endParaRPr lang="es-ES_tradnl" sz="4400">
              <a:solidFill>
                <a:schemeClr val="tx2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28600" y="19050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“</a:t>
            </a:r>
            <a:r>
              <a:rPr lang="es-ES_tradnl" sz="2800" i="1">
                <a:latin typeface="Tahoma" pitchFamily="34" charset="0"/>
              </a:rPr>
              <a:t>Know -how</a:t>
            </a:r>
            <a:r>
              <a:rPr lang="es-ES_tradnl" sz="2800">
                <a:latin typeface="Tahoma" pitchFamily="34" charset="0"/>
              </a:rPr>
              <a:t>” y </a:t>
            </a:r>
            <a:r>
              <a:rPr lang="es-ES_tradnl" sz="2800" i="1">
                <a:latin typeface="Tahoma" pitchFamily="34" charset="0"/>
              </a:rPr>
              <a:t>aprender haciendo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Activación de interés y responsabilidad ambiental ciudadana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Contribución directa y tangible de usuarios a proteger las fuentes de agua que le abastece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Relación costo - beneficio positiva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Aceptación y apoyo publico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Transparencia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9144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latin typeface="Tahoma" pitchFamily="34" charset="0"/>
              </a:rPr>
              <a:t>Lecciones Aprendidas</a:t>
            </a:r>
            <a:r>
              <a:rPr lang="es-ES_tradnl" sz="4000"/>
              <a:t>.</a:t>
            </a:r>
            <a:endParaRPr lang="es-ES_tradnl" sz="44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28600" y="15240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Descentralización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Decisión y control local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Mecanismo simple y puntual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Complementa pero </a:t>
            </a:r>
            <a:r>
              <a:rPr lang="es-ES_tradnl" sz="2800" b="1">
                <a:latin typeface="Tahoma" pitchFamily="34" charset="0"/>
              </a:rPr>
              <a:t>NO</a:t>
            </a:r>
            <a:r>
              <a:rPr lang="es-ES_tradnl" sz="2800">
                <a:latin typeface="Tahoma" pitchFamily="34" charset="0"/>
              </a:rPr>
              <a:t> sustituye el ordenamiento territorial ni la legislación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Beneficio local y participación ciudadana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Voluntad y capacidad de pago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Educación, información y conocimiento popular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Alto beneficio y bajo costo</a:t>
            </a:r>
            <a:endParaRPr lang="es-ES_tradnl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4275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latin typeface="Tahoma" pitchFamily="34" charset="0"/>
              </a:rPr>
              <a:t>Retos</a:t>
            </a:r>
            <a:endParaRPr lang="es-ES_tradnl" sz="440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28600" y="1981200"/>
            <a:ext cx="853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Resistencia a la reforestación y regeneración natural del bosque.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Area de trabajo fragmentada (pequeños propietarios)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Alta plusvalía del terreno y gran presión urbanística</a:t>
            </a:r>
            <a:endParaRPr lang="es-ES_tradnl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9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144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latin typeface="Tahoma" pitchFamily="34" charset="0"/>
              </a:rPr>
              <a:t>Perspectivas para el futuro</a:t>
            </a:r>
            <a:endParaRPr lang="es-ES_tradnl" sz="440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28600" y="21336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Consolidar el esquema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Adquisición de terrenos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Mantener valor presente del pago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_tradnl" sz="2800">
                <a:latin typeface="Tahoma" pitchFamily="34" charset="0"/>
              </a:rPr>
              <a:t>Compensar costo de oportunidad</a:t>
            </a:r>
            <a:endParaRPr lang="es-ES_tradnl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145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9149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600">
                <a:latin typeface="Tahoma" pitchFamily="34" charset="0"/>
              </a:rPr>
              <a:t>Educación y participación para futuras generaciones de usuarios de agua</a:t>
            </a:r>
            <a:endParaRPr lang="es-ES_tradnl" sz="3600" b="1">
              <a:latin typeface="Tahoma" pitchFamily="34" charset="0"/>
            </a:endParaRPr>
          </a:p>
        </p:txBody>
      </p:sp>
      <p:pic>
        <p:nvPicPr>
          <p:cNvPr id="56326" name="Picture 6" descr="C:\Mis documentos\Fotografias\foto6.bmp"/>
          <p:cNvPicPr>
            <a:picLocks noChangeAspect="1" noChangeArrowheads="1"/>
          </p:cNvPicPr>
          <p:nvPr/>
        </p:nvPicPr>
        <p:blipFill>
          <a:blip r:embed="rId4" cstate="print"/>
          <a:srcRect l="27460" t="29626" r="24611" b="7216"/>
          <a:stretch>
            <a:fillRect/>
          </a:stretch>
        </p:blipFill>
        <p:spPr bwMode="auto">
          <a:xfrm>
            <a:off x="3352800" y="3162300"/>
            <a:ext cx="2743200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44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8600" y="21336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s-ES" sz="280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2800">
                <a:latin typeface="Tahoma" pitchFamily="34" charset="0"/>
              </a:rPr>
              <a:t>Más información...</a:t>
            </a:r>
            <a:endParaRPr lang="es-ES_tradnl" sz="2800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057400" y="16764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>
                <a:latin typeface="Arial" pitchFamily="34" charset="0"/>
              </a:rPr>
              <a:t>lgamez@esph-sa.com</a:t>
            </a:r>
            <a:endParaRPr lang="es-ES_tradnl" sz="3200" b="1">
              <a:latin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57200" y="2743200"/>
            <a:ext cx="82296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800">
                <a:latin typeface="Tahoma" pitchFamily="34" charset="0"/>
              </a:rPr>
              <a:t>Proximamente:</a:t>
            </a:r>
            <a:endParaRPr lang="es-ES_tradnl" sz="3600" b="1">
              <a:latin typeface="Tahoma" pitchFamily="34" charset="0"/>
            </a:endParaRPr>
          </a:p>
          <a:p>
            <a:pPr algn="ctr"/>
            <a:r>
              <a:rPr lang="es-ES_tradnl" sz="3600" b="1">
                <a:latin typeface="Tahoma" pitchFamily="34" charset="0"/>
              </a:rPr>
              <a:t>www.esph-sa.com</a:t>
            </a:r>
            <a:endParaRPr lang="es-ES_tradnl" sz="3600" b="1">
              <a:latin typeface="Arial" pitchFamily="3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562600" y="4419600"/>
            <a:ext cx="206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¡ </a:t>
            </a:r>
            <a:r>
              <a:rPr lang="es-ES_tradnl" sz="2800">
                <a:latin typeface="Tahoma" pitchFamily="34" charset="0"/>
              </a:rPr>
              <a:t>GRACIAS !</a:t>
            </a:r>
            <a:endParaRPr lang="es-ES_tradnl" sz="2800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29000" y="27146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200">
              <a:latin typeface="Tahoma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583363"/>
            <a:ext cx="464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R" sz="1200">
                <a:latin typeface="Tahoma" pitchFamily="34" charset="0"/>
              </a:rPr>
              <a:t>Fuente: Comision Interinstitucional de Cuencas de Heredia, 2005</a:t>
            </a:r>
            <a:endParaRPr lang="es-ES_tradnl" sz="1200">
              <a:latin typeface="Tahoma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371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s-ES_tradnl" sz="4000">
                <a:latin typeface="Tahoma" pitchFamily="34" charset="0"/>
              </a:rPr>
              <a:t>Tendencias desarrollo</a:t>
            </a:r>
            <a:endParaRPr lang="es-ES_tradnl" sz="4000" b="1" u="sng">
              <a:latin typeface="Arial" pitchFamily="34" charset="0"/>
            </a:endParaRP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28600" y="990600"/>
            <a:ext cx="2438400" cy="1600200"/>
            <a:chOff x="2256" y="1364"/>
            <a:chExt cx="1200" cy="899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2256" y="1364"/>
              <a:ext cx="1200" cy="899"/>
              <a:chOff x="2256" y="1364"/>
              <a:chExt cx="1200" cy="899"/>
            </a:xfrm>
          </p:grpSpPr>
          <p:grpSp>
            <p:nvGrpSpPr>
              <p:cNvPr id="8201" name="Group 9"/>
              <p:cNvGrpSpPr>
                <a:grpSpLocks/>
              </p:cNvGrpSpPr>
              <p:nvPr/>
            </p:nvGrpSpPr>
            <p:grpSpPr bwMode="auto">
              <a:xfrm>
                <a:off x="2256" y="1392"/>
                <a:ext cx="1200" cy="871"/>
                <a:chOff x="2256" y="1392"/>
                <a:chExt cx="1200" cy="871"/>
              </a:xfrm>
            </p:grpSpPr>
            <p:pic>
              <p:nvPicPr>
                <p:cNvPr id="8202" name="Picture 10" descr="costarica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56" y="1392"/>
                  <a:ext cx="1200" cy="87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82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4" y="1968"/>
                  <a:ext cx="460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_tradnl" sz="800">
                      <a:latin typeface="Arial" pitchFamily="34" charset="0"/>
                    </a:rPr>
                    <a:t>Océano Pacífico</a:t>
                  </a:r>
                </a:p>
              </p:txBody>
            </p:sp>
            <p:sp>
              <p:nvSpPr>
                <p:cNvPr id="820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24" y="1440"/>
                  <a:ext cx="338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_tradnl" sz="800">
                      <a:latin typeface="Arial" pitchFamily="34" charset="0"/>
                    </a:rPr>
                    <a:t>Mar Caribe</a:t>
                  </a:r>
                </a:p>
              </p:txBody>
            </p:sp>
          </p:grpSp>
          <p:sp>
            <p:nvSpPr>
              <p:cNvPr id="8205" name="Freeform 13"/>
              <p:cNvSpPr>
                <a:spLocks/>
              </p:cNvSpPr>
              <p:nvPr/>
            </p:nvSpPr>
            <p:spPr bwMode="auto">
              <a:xfrm>
                <a:off x="2448" y="1386"/>
                <a:ext cx="27" cy="57"/>
              </a:xfrm>
              <a:custGeom>
                <a:avLst/>
                <a:gdLst/>
                <a:ahLst/>
                <a:cxnLst>
                  <a:cxn ang="0">
                    <a:pos x="27" y="57"/>
                  </a:cxn>
                  <a:cxn ang="0">
                    <a:pos x="0" y="0"/>
                  </a:cxn>
                </a:cxnLst>
                <a:rect l="0" t="0" r="r" b="b"/>
                <a:pathLst>
                  <a:path w="27" h="57">
                    <a:moveTo>
                      <a:pt x="27" y="57"/>
                    </a:moveTo>
                    <a:cubicBezTo>
                      <a:pt x="22" y="34"/>
                      <a:pt x="10" y="20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auto">
              <a:xfrm>
                <a:off x="2973" y="1389"/>
                <a:ext cx="30" cy="132"/>
              </a:xfrm>
              <a:custGeom>
                <a:avLst/>
                <a:gdLst/>
                <a:ahLst/>
                <a:cxnLst>
                  <a:cxn ang="0">
                    <a:pos x="30" y="132"/>
                  </a:cxn>
                  <a:cxn ang="0">
                    <a:pos x="15" y="108"/>
                  </a:cxn>
                  <a:cxn ang="0">
                    <a:pos x="12" y="99"/>
                  </a:cxn>
                  <a:cxn ang="0">
                    <a:pos x="0" y="39"/>
                  </a:cxn>
                  <a:cxn ang="0">
                    <a:pos x="15" y="0"/>
                  </a:cxn>
                </a:cxnLst>
                <a:rect l="0" t="0" r="r" b="b"/>
                <a:pathLst>
                  <a:path w="30" h="132">
                    <a:moveTo>
                      <a:pt x="30" y="132"/>
                    </a:moveTo>
                    <a:cubicBezTo>
                      <a:pt x="16" y="122"/>
                      <a:pt x="22" y="129"/>
                      <a:pt x="15" y="108"/>
                    </a:cubicBezTo>
                    <a:cubicBezTo>
                      <a:pt x="14" y="105"/>
                      <a:pt x="12" y="99"/>
                      <a:pt x="12" y="99"/>
                    </a:cubicBezTo>
                    <a:cubicBezTo>
                      <a:pt x="10" y="70"/>
                      <a:pt x="14" y="60"/>
                      <a:pt x="0" y="39"/>
                    </a:cubicBezTo>
                    <a:cubicBezTo>
                      <a:pt x="4" y="28"/>
                      <a:pt x="6" y="9"/>
                      <a:pt x="15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auto">
              <a:xfrm>
                <a:off x="3303" y="1923"/>
                <a:ext cx="15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18"/>
                  </a:cxn>
                  <a:cxn ang="0">
                    <a:pos x="78" y="27"/>
                  </a:cxn>
                  <a:cxn ang="0">
                    <a:pos x="87" y="45"/>
                  </a:cxn>
                  <a:cxn ang="0">
                    <a:pos x="132" y="48"/>
                  </a:cxn>
                  <a:cxn ang="0">
                    <a:pos x="141" y="54"/>
                  </a:cxn>
                  <a:cxn ang="0">
                    <a:pos x="144" y="63"/>
                  </a:cxn>
                  <a:cxn ang="0">
                    <a:pos x="153" y="69"/>
                  </a:cxn>
                </a:cxnLst>
                <a:rect l="0" t="0" r="r" b="b"/>
                <a:pathLst>
                  <a:path w="153" h="69">
                    <a:moveTo>
                      <a:pt x="0" y="0"/>
                    </a:moveTo>
                    <a:cubicBezTo>
                      <a:pt x="19" y="13"/>
                      <a:pt x="38" y="15"/>
                      <a:pt x="60" y="18"/>
                    </a:cubicBezTo>
                    <a:cubicBezTo>
                      <a:pt x="66" y="20"/>
                      <a:pt x="74" y="22"/>
                      <a:pt x="78" y="27"/>
                    </a:cubicBezTo>
                    <a:cubicBezTo>
                      <a:pt x="81" y="31"/>
                      <a:pt x="81" y="44"/>
                      <a:pt x="87" y="45"/>
                    </a:cubicBezTo>
                    <a:cubicBezTo>
                      <a:pt x="102" y="48"/>
                      <a:pt x="117" y="47"/>
                      <a:pt x="132" y="48"/>
                    </a:cubicBezTo>
                    <a:cubicBezTo>
                      <a:pt x="135" y="50"/>
                      <a:pt x="139" y="51"/>
                      <a:pt x="141" y="54"/>
                    </a:cubicBezTo>
                    <a:cubicBezTo>
                      <a:pt x="143" y="56"/>
                      <a:pt x="142" y="61"/>
                      <a:pt x="144" y="63"/>
                    </a:cubicBezTo>
                    <a:cubicBezTo>
                      <a:pt x="146" y="66"/>
                      <a:pt x="153" y="69"/>
                      <a:pt x="153" y="6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2486" y="1364"/>
                <a:ext cx="32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600">
                    <a:latin typeface="Arial" pitchFamily="34" charset="0"/>
                  </a:rPr>
                  <a:t>      Nicaragua</a:t>
                </a:r>
              </a:p>
            </p:txBody>
          </p:sp>
        </p:grp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1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600">
                  <a:latin typeface="Arial" pitchFamily="34" charset="0"/>
                </a:rPr>
                <a:t>Panamá</a:t>
              </a:r>
            </a:p>
          </p:txBody>
        </p:sp>
      </p:grpSp>
      <p:pic>
        <p:nvPicPr>
          <p:cNvPr id="8211" name="Picture 19" descr="mapa base"/>
          <p:cNvPicPr>
            <a:picLocks noChangeAspect="1" noChangeArrowheads="1"/>
          </p:cNvPicPr>
          <p:nvPr/>
        </p:nvPicPr>
        <p:blipFill>
          <a:blip r:embed="rId4" cstate="print"/>
          <a:srcRect l="6859" t="20625" r="30321" b="16707"/>
          <a:stretch>
            <a:fillRect/>
          </a:stretch>
        </p:blipFill>
        <p:spPr bwMode="auto">
          <a:xfrm>
            <a:off x="533400" y="2667000"/>
            <a:ext cx="5181600" cy="39274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708650" y="3429000"/>
            <a:ext cx="34290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800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Microcuencas:</a:t>
            </a:r>
            <a:endParaRPr lang="es-ES" sz="1600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es-ES" sz="1600" b="1" baseline="300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s-ES"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16% territoriode GAM</a:t>
            </a:r>
          </a:p>
          <a:p>
            <a:pPr>
              <a:buFontTx/>
              <a:buChar char="•"/>
            </a:pPr>
            <a:r>
              <a:rPr lang="es-ES"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642 habitantes/ km2</a:t>
            </a:r>
            <a:endParaRPr lang="es-ES" sz="1600">
              <a:solidFill>
                <a:schemeClr val="bg2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s-ES" sz="16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 Indicadores de desarrollo social más altos a nivel nacional</a:t>
            </a:r>
          </a:p>
          <a:p>
            <a:pPr>
              <a:buFontTx/>
              <a:buChar char="•"/>
            </a:pPr>
            <a:r>
              <a:rPr lang="es-ES" sz="16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75% de población urbana y semi urbana</a:t>
            </a:r>
          </a:p>
          <a:p>
            <a:r>
              <a:rPr lang="es-ES" sz="1600" b="1" baseline="300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endParaRPr lang="es-ES" sz="1600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715000" y="2895600"/>
            <a:ext cx="1143000" cy="533400"/>
          </a:xfrm>
          <a:prstGeom prst="curvedDownArrow">
            <a:avLst>
              <a:gd name="adj1" fmla="val 42857"/>
              <a:gd name="adj2" fmla="val 85714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7715250" y="0"/>
            <a:ext cx="1428750" cy="2133600"/>
            <a:chOff x="624" y="1008"/>
            <a:chExt cx="900" cy="1344"/>
          </a:xfrm>
        </p:grpSpPr>
        <p:pic>
          <p:nvPicPr>
            <p:cNvPr id="8216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1008"/>
              <a:ext cx="900" cy="1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672" y="2160"/>
              <a:ext cx="11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ES" sz="140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utoUpdateAnimBg="0"/>
      <p:bldP spid="82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:\transversal acuifero Virilla.jpg"/>
          <p:cNvPicPr>
            <a:picLocks noChangeAspect="1" noChangeArrowheads="1"/>
          </p:cNvPicPr>
          <p:nvPr/>
        </p:nvPicPr>
        <p:blipFill>
          <a:blip r:embed="rId3" cstate="print"/>
          <a:srcRect l="20413"/>
          <a:stretch>
            <a:fillRect/>
          </a:stretch>
        </p:blipFill>
        <p:spPr bwMode="auto">
          <a:xfrm>
            <a:off x="0" y="1133475"/>
            <a:ext cx="9144000" cy="5724525"/>
          </a:xfrm>
          <a:prstGeom prst="rect">
            <a:avLst/>
          </a:prstGeom>
          <a:solidFill>
            <a:schemeClr val="hlink"/>
          </a:solidFill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3600" y="4114800"/>
            <a:ext cx="914400" cy="34607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/>
              <a:t>Heredia</a:t>
            </a:r>
            <a:endParaRPr lang="es-ES_tradnl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52800" y="4495800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600" b="1"/>
              <a:t>San Rafael</a:t>
            </a:r>
            <a:endParaRPr lang="es-ES_tradnl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8100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38862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San José</a:t>
            </a:r>
            <a:endParaRPr lang="es-ES_tradnl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304800" y="4191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228600"/>
            <a:ext cx="891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6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228600"/>
            <a:ext cx="8686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300">
                <a:latin typeface="Tahoma" pitchFamily="34" charset="0"/>
              </a:rPr>
              <a:t>Diagrama esquemático de las aguas subterráneas en la región de Heredia y principales acuíferos </a:t>
            </a:r>
            <a:r>
              <a:rPr lang="es-ES_tradnl" sz="1400">
                <a:latin typeface="Tahoma" pitchFamily="34" charset="0"/>
              </a:rPr>
              <a:t>(Adaptado de J. Reynolds, 2003)</a:t>
            </a:r>
            <a:endParaRPr lang="es-ES_tradnl" sz="1400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0" y="4876800"/>
          <a:ext cx="1000125" cy="904875"/>
        </p:xfrm>
        <a:graphic>
          <a:graphicData uri="http://schemas.openxmlformats.org/presentationml/2006/ole">
            <p:oleObj spid="_x0000_s5130" name="Foto de Photo Editor" r:id="rId4" imgW="1000000" imgH="905001" progId="MSPhotoEd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64350"/>
        </p:xfrm>
        <a:graphic>
          <a:graphicData uri="http://schemas.openxmlformats.org/presentationml/2006/ole">
            <p:oleObj spid="_x0000_s6146" name="Image" r:id="rId3" imgW="4571622" imgH="3431764" progId="Photoshop.Image.8">
              <p:embed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0" y="6026150"/>
            <a:ext cx="4897438" cy="5492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R" sz="3000"/>
              <a:t>Uso del suelo sobre el acuífero</a:t>
            </a:r>
            <a:endParaRPr lang="en-US" sz="30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5833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R" sz="1200">
                <a:latin typeface="Tahoma" pitchFamily="34" charset="0"/>
              </a:rPr>
              <a:t>Fuente: J.  Reynolds, 2005</a:t>
            </a:r>
            <a:endParaRPr lang="es-ES_tradnl" sz="1200">
              <a:latin typeface="Tahoma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19800" y="152400"/>
            <a:ext cx="1098550" cy="8223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R"/>
              <a:t>Bosque</a:t>
            </a:r>
          </a:p>
          <a:p>
            <a:pPr algn="ctr"/>
            <a:r>
              <a:rPr lang="es-CR"/>
              <a:t>6%</a:t>
            </a:r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91075" y="1066800"/>
            <a:ext cx="844550" cy="8223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R"/>
              <a:t>Pasto</a:t>
            </a:r>
          </a:p>
          <a:p>
            <a:pPr algn="ctr"/>
            <a:r>
              <a:rPr lang="es-CR"/>
              <a:t>32%</a:t>
            </a:r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32100" y="1828800"/>
            <a:ext cx="1587500" cy="8223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R"/>
              <a:t>Agricultura</a:t>
            </a:r>
          </a:p>
          <a:p>
            <a:pPr algn="ctr"/>
            <a:r>
              <a:rPr lang="es-CR"/>
              <a:t>38%</a:t>
            </a:r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00" y="2590800"/>
            <a:ext cx="1098550" cy="8223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R"/>
              <a:t>Urbano</a:t>
            </a:r>
          </a:p>
          <a:p>
            <a:pPr algn="ctr"/>
            <a:r>
              <a:rPr lang="es-CR"/>
              <a:t>24%</a:t>
            </a:r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3810000" y="26670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334000" y="1905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6934200" y="609600"/>
            <a:ext cx="685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295400" y="34290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71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200">
                <a:latin typeface="Tahoma" pitchFamily="34" charset="0"/>
              </a:rPr>
              <a:t>Amenazas para el abastecimiento de agua</a:t>
            </a:r>
            <a:endParaRPr lang="es-ES_tradnl" sz="4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650" y="28194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45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5943600" y="42672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699250" y="3733800"/>
            <a:ext cx="2216150" cy="1216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>
                <a:latin typeface="Tahoma" pitchFamily="34" charset="0"/>
              </a:rPr>
              <a:t>Aportes de nitrógeno y VOC´s</a:t>
            </a:r>
            <a:endParaRPr lang="es-ES_tradnl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743200" y="1676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latin typeface="Tahoma" pitchFamily="34" charset="0"/>
              </a:rPr>
              <a:t>Cuenca Alta: remanentes de bosque y ganadería marginal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" y="46482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latin typeface="Tahoma" pitchFamily="34" charset="0"/>
              </a:rPr>
              <a:t>Cuenca Baja: demanda creciente de agua y producción de aguas negras</a:t>
            </a:r>
            <a:endParaRPr lang="es-ES_tradnl">
              <a:latin typeface="Tahoma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117850" y="28956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latin typeface="Tahoma" pitchFamily="34" charset="0"/>
              </a:rPr>
              <a:t>Cuenca Media: cafetales y crecimiento urbano desordenado</a:t>
            </a:r>
            <a:endParaRPr lang="es-ES_tradnl">
              <a:latin typeface="Tahoma" pitchFamily="34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3886200" y="4876800"/>
            <a:ext cx="25146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 flipV="1">
            <a:off x="3200400" y="2743200"/>
            <a:ext cx="343535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4114800"/>
            <a:ext cx="3016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>
                <a:latin typeface="Tahoma" pitchFamily="34" charset="0"/>
              </a:rPr>
              <a:t>Consumo de agua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819400" y="2362200"/>
            <a:ext cx="762000" cy="1066800"/>
          </a:xfrm>
          <a:prstGeom prst="curvedRightArrow">
            <a:avLst>
              <a:gd name="adj1" fmla="val 25958"/>
              <a:gd name="adj2" fmla="val 53958"/>
              <a:gd name="adj3" fmla="val 49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800">
                <a:latin typeface="Tahoma" pitchFamily="34" charset="0"/>
              </a:rPr>
              <a:t>Total de usuarios </a:t>
            </a:r>
            <a:r>
              <a:rPr lang="es-ES_tradnl" sz="2000">
                <a:latin typeface="Tahoma" pitchFamily="34" charset="0"/>
              </a:rPr>
              <a:t>(residenciales, comerciales e industriales)</a:t>
            </a:r>
          </a:p>
        </p:txBody>
      </p:sp>
      <p:sp>
        <p:nvSpPr>
          <p:cNvPr id="9223" name="Oval 7" descr="Pergamino"/>
          <p:cNvSpPr>
            <a:spLocks noChangeArrowheads="1"/>
          </p:cNvSpPr>
          <p:nvPr/>
        </p:nvSpPr>
        <p:spPr bwMode="auto">
          <a:xfrm>
            <a:off x="4038600" y="2819400"/>
            <a:ext cx="2743200" cy="9906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>
                <a:latin typeface="Tahoma" pitchFamily="34" charset="0"/>
              </a:rPr>
              <a:t>50301</a:t>
            </a:r>
          </a:p>
        </p:txBody>
      </p:sp>
      <p:sp>
        <p:nvSpPr>
          <p:cNvPr id="9224" name="Oval 8" descr="Pergamino"/>
          <p:cNvSpPr>
            <a:spLocks noChangeArrowheads="1"/>
          </p:cNvSpPr>
          <p:nvPr/>
        </p:nvSpPr>
        <p:spPr bwMode="auto">
          <a:xfrm>
            <a:off x="3810000" y="4876800"/>
            <a:ext cx="3200400" cy="12192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>
                <a:latin typeface="Tahoma" pitchFamily="34" charset="0"/>
              </a:rPr>
              <a:t>15.48 millones m³ </a:t>
            </a:r>
          </a:p>
          <a:p>
            <a:pPr algn="ctr"/>
            <a:r>
              <a:rPr lang="es-ES_tradnl" b="1">
                <a:latin typeface="Tahoma" pitchFamily="34" charset="0"/>
              </a:rPr>
              <a:t>anuales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latin typeface="Bookman Old Style" pitchFamily="18" charset="0"/>
              </a:rPr>
              <a:t>ASPECTOS GENERALES DEL CONSUMO DE AGUA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819400" y="4724400"/>
            <a:ext cx="762000" cy="1066800"/>
          </a:xfrm>
          <a:prstGeom prst="curvedRightArrow">
            <a:avLst>
              <a:gd name="adj1" fmla="val 25958"/>
              <a:gd name="adj2" fmla="val 53958"/>
              <a:gd name="adj3" fmla="val 49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nimBg="1"/>
      <p:bldP spid="9223" grpId="0" animBg="1" autoUpdateAnimBg="0"/>
      <p:bldP spid="9224" grpId="0" animBg="1" autoUpdateAnimBg="0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222250" y="2209800"/>
            <a:ext cx="4730750" cy="3657600"/>
            <a:chOff x="2256" y="1968"/>
            <a:chExt cx="1296" cy="624"/>
          </a:xfrm>
        </p:grpSpPr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2256" y="1968"/>
              <a:ext cx="1296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Text Box 34"/>
            <p:cNvSpPr txBox="1">
              <a:spLocks noChangeArrowheads="1"/>
            </p:cNvSpPr>
            <p:nvPr/>
          </p:nvSpPr>
          <p:spPr bwMode="auto">
            <a:xfrm>
              <a:off x="2438" y="2137"/>
              <a:ext cx="48" cy="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ES">
                <a:latin typeface="Arial" pitchFamily="34" charset="0"/>
              </a:endParaRPr>
            </a:p>
          </p:txBody>
        </p:sp>
      </p:grp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1676400" y="5300663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Ambiental</a:t>
            </a:r>
            <a:endParaRPr lang="es-ES_tradnl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457200" y="2590800"/>
            <a:ext cx="4349750" cy="2286000"/>
            <a:chOff x="2256" y="1968"/>
            <a:chExt cx="1296" cy="624"/>
          </a:xfrm>
        </p:grpSpPr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2256" y="1968"/>
              <a:ext cx="1296" cy="6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2438" y="2137"/>
              <a:ext cx="37" cy="12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ES">
                <a:latin typeface="Arial" pitchFamily="34" charset="0"/>
              </a:endParaRPr>
            </a:p>
          </p:txBody>
        </p:sp>
      </p:grp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828800" y="3733800"/>
            <a:ext cx="2209800" cy="838200"/>
            <a:chOff x="2256" y="1968"/>
            <a:chExt cx="1296" cy="624"/>
          </a:xfrm>
        </p:grpSpPr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2256" y="1968"/>
              <a:ext cx="1296" cy="6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438" y="2169"/>
              <a:ext cx="858" cy="29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2000">
                  <a:latin typeface="Tahoma" pitchFamily="34" charset="0"/>
                </a:rPr>
                <a:t>  ESPH S.A.</a:t>
              </a:r>
              <a:endParaRPr lang="es-ES_tradnl">
                <a:latin typeface="Arial" pitchFamily="34" charset="0"/>
              </a:endParaRPr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15000" y="4419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>
                <a:latin typeface="Tahoma" pitchFamily="34" charset="0"/>
              </a:rPr>
              <a:t>Ley ESPH  #7789</a:t>
            </a:r>
            <a:endParaRPr lang="es-ES_tradnl" sz="2000" b="1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038600" y="4267200"/>
            <a:ext cx="1524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620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s-ES_tradnl" sz="2800">
                <a:solidFill>
                  <a:schemeClr val="tx2"/>
                </a:solidFill>
                <a:latin typeface="Tahoma" pitchFamily="34" charset="0"/>
              </a:rPr>
              <a:t>Marco legal vigente para implementación de </a:t>
            </a:r>
            <a:r>
              <a:rPr lang="es-ES_tradnl" sz="2800" i="1">
                <a:solidFill>
                  <a:schemeClr val="tx2"/>
                </a:solidFill>
                <a:latin typeface="Tahoma" pitchFamily="34" charset="0"/>
              </a:rPr>
              <a:t>Tarifa Hídrica</a:t>
            </a:r>
            <a:r>
              <a:rPr lang="es-ES_tradnl" sz="2800">
                <a:solidFill>
                  <a:schemeClr val="tx2"/>
                </a:solidFill>
                <a:latin typeface="Tahoma" pitchFamily="34" charset="0"/>
              </a:rPr>
              <a:t> y pago de servicios ambientales</a:t>
            </a:r>
            <a:endParaRPr lang="es-ES_tradnl" sz="2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603250" y="3243263"/>
            <a:ext cx="343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Servicios públicos y salud</a:t>
            </a:r>
            <a:endParaRPr lang="es-ES_tradnl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4038600" y="3048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334000" y="1905000"/>
            <a:ext cx="4038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0066FF"/>
                </a:solidFill>
                <a:latin typeface="Tahoma" pitchFamily="34" charset="0"/>
              </a:rPr>
              <a:t>Tarifas</a:t>
            </a:r>
            <a:endParaRPr lang="es-ES_tradnl" sz="1800">
              <a:solidFill>
                <a:srgbClr val="0066FF"/>
              </a:solidFill>
              <a:latin typeface="Tahoma" pitchFamily="34" charset="0"/>
            </a:endParaRPr>
          </a:p>
          <a:p>
            <a:r>
              <a:rPr lang="es-ES_tradnl" sz="2000">
                <a:solidFill>
                  <a:srgbClr val="0066FF"/>
                </a:solidFill>
                <a:latin typeface="Tahoma" pitchFamily="34" charset="0"/>
              </a:rPr>
              <a:t>Ley Autoridad Reguladora de los Servicios Públicos  #7593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410200" y="2895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0066FF"/>
                </a:solidFill>
                <a:latin typeface="Tahoma" pitchFamily="34" charset="0"/>
              </a:rPr>
              <a:t>Calidad de Agua y servicio</a:t>
            </a:r>
            <a:endParaRPr lang="es-ES_tradnl" sz="2000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410200" y="32004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>
                <a:solidFill>
                  <a:srgbClr val="0066FF"/>
                </a:solidFill>
                <a:latin typeface="Tahoma" pitchFamily="34" charset="0"/>
              </a:rPr>
              <a:t>Ley General de Salud</a:t>
            </a:r>
          </a:p>
          <a:p>
            <a:r>
              <a:rPr lang="es-ES_tradnl" sz="2000">
                <a:solidFill>
                  <a:srgbClr val="0066FF"/>
                </a:solidFill>
                <a:latin typeface="Tahoma" pitchFamily="34" charset="0"/>
              </a:rPr>
              <a:t>Ley de Acueductos</a:t>
            </a:r>
          </a:p>
          <a:p>
            <a:r>
              <a:rPr lang="es-ES_tradnl" sz="2000">
                <a:solidFill>
                  <a:srgbClr val="0066FF"/>
                </a:solidFill>
                <a:latin typeface="Tahoma" pitchFamily="34" charset="0"/>
              </a:rPr>
              <a:t>Reglamento del Agua Potable</a:t>
            </a:r>
            <a:endParaRPr lang="es-ES_tradnl" sz="20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319" name="AutoShape 31"/>
          <p:cNvSpPr>
            <a:spLocks/>
          </p:cNvSpPr>
          <p:nvPr/>
        </p:nvSpPr>
        <p:spPr bwMode="auto">
          <a:xfrm>
            <a:off x="4876800" y="1905000"/>
            <a:ext cx="768350" cy="2362200"/>
          </a:xfrm>
          <a:prstGeom prst="leftBrace">
            <a:avLst>
              <a:gd name="adj1" fmla="val 256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105400" y="5715000"/>
            <a:ext cx="330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rgbClr val="00CC00"/>
                </a:solidFill>
                <a:latin typeface="Tahoma" pitchFamily="34" charset="0"/>
              </a:rPr>
              <a:t>Ley de Biodiversidad #7788</a:t>
            </a:r>
            <a:endParaRPr lang="es-ES_tradnl">
              <a:solidFill>
                <a:srgbClr val="00CC00"/>
              </a:solidFill>
              <a:latin typeface="Arial" pitchFamily="34" charset="0"/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5133975" y="6019800"/>
            <a:ext cx="401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rgbClr val="00CC00"/>
                </a:solidFill>
                <a:latin typeface="Tahoma" pitchFamily="34" charset="0"/>
              </a:rPr>
              <a:t>Ley Orgánica del Ambiente #7554</a:t>
            </a:r>
            <a:endParaRPr lang="es-ES_tradnl">
              <a:solidFill>
                <a:srgbClr val="00CC00"/>
              </a:solidFill>
              <a:latin typeface="Arial" pitchFamily="34" charset="0"/>
            </a:endParaRP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105400" y="5130800"/>
            <a:ext cx="3641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rgbClr val="00CC00"/>
                </a:solidFill>
                <a:latin typeface="Tahoma" pitchFamily="34" charset="0"/>
              </a:rPr>
              <a:t>Pago de servicios ambientales</a:t>
            </a:r>
            <a:endParaRPr lang="es-ES_tradnl" sz="2000">
              <a:solidFill>
                <a:srgbClr val="00CC00"/>
              </a:solidFill>
              <a:latin typeface="Tahoma" pitchFamily="34" charset="0"/>
            </a:endParaRPr>
          </a:p>
          <a:p>
            <a:r>
              <a:rPr lang="es-ES_tradnl" sz="2000">
                <a:solidFill>
                  <a:srgbClr val="00CC00"/>
                </a:solidFill>
                <a:latin typeface="Tahoma" pitchFamily="34" charset="0"/>
              </a:rPr>
              <a:t>Ley Forestal #7575</a:t>
            </a:r>
            <a:endParaRPr lang="es-ES_tradnl">
              <a:solidFill>
                <a:srgbClr val="00CC00"/>
              </a:solidFill>
              <a:latin typeface="Arial" pitchFamily="34" charset="0"/>
            </a:endParaRPr>
          </a:p>
        </p:txBody>
      </p:sp>
      <p:sp>
        <p:nvSpPr>
          <p:cNvPr id="12327" name="AutoShape 39"/>
          <p:cNvSpPr>
            <a:spLocks/>
          </p:cNvSpPr>
          <p:nvPr/>
        </p:nvSpPr>
        <p:spPr bwMode="auto">
          <a:xfrm>
            <a:off x="4572000" y="5105400"/>
            <a:ext cx="762000" cy="1295400"/>
          </a:xfrm>
          <a:prstGeom prst="leftBrace">
            <a:avLst>
              <a:gd name="adj1" fmla="val 1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3352800" y="5562600"/>
            <a:ext cx="1066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3" grpId="0" autoUpdateAnimBg="0"/>
      <p:bldP spid="12296" grpId="0" autoUpdateAnimBg="0"/>
      <p:bldP spid="12297" grpId="0" animBg="1"/>
      <p:bldP spid="12314" grpId="0" autoUpdateAnimBg="0"/>
      <p:bldP spid="12315" grpId="0" animBg="1"/>
      <p:bldP spid="12316" grpId="0" autoUpdateAnimBg="0"/>
      <p:bldP spid="12317" grpId="0" autoUpdateAnimBg="0"/>
      <p:bldP spid="12318" grpId="0" autoUpdateAnimBg="0"/>
      <p:bldP spid="12319" grpId="0" animBg="1" autoUpdateAnimBg="0"/>
      <p:bldP spid="12324" grpId="0" autoUpdateAnimBg="0"/>
      <p:bldP spid="12325" grpId="0" autoUpdateAnimBg="0"/>
      <p:bldP spid="12326" grpId="0" autoUpdateAnimBg="0"/>
      <p:bldP spid="12327" grpId="0" animBg="1" autoUpdateAnimBg="0"/>
      <p:bldP spid="123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C:\Comunicación 2004\Logos\Logos ESPH\ESP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"/>
            <a:ext cx="1943100" cy="8382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>
                <a:latin typeface="Tahoma" pitchFamily="34" charset="0"/>
              </a:rPr>
              <a:t>Componentes del Estudio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>
                <a:latin typeface="Tahoma" pitchFamily="34" charset="0"/>
              </a:rPr>
              <a:t>Cuantificación de oferta y demanda</a:t>
            </a:r>
          </a:p>
          <a:p>
            <a:r>
              <a:rPr lang="es-ES_tradnl" sz="2800">
                <a:latin typeface="Tahoma" pitchFamily="34" charset="0"/>
              </a:rPr>
              <a:t>Valoración Económica</a:t>
            </a:r>
          </a:p>
          <a:p>
            <a:r>
              <a:rPr lang="es-ES_tradnl" sz="2800">
                <a:latin typeface="Tahoma" pitchFamily="34" charset="0"/>
              </a:rPr>
              <a:t>Voluntad de Pago (</a:t>
            </a:r>
            <a:r>
              <a:rPr lang="es-ES_tradnl" sz="2800" i="1">
                <a:latin typeface="Tahoma" pitchFamily="34" charset="0"/>
              </a:rPr>
              <a:t>WTP</a:t>
            </a:r>
            <a:r>
              <a:rPr lang="es-ES_tradnl" sz="2800">
                <a:latin typeface="Tahoma" pitchFamily="34" charset="0"/>
              </a:rPr>
              <a:t>)</a:t>
            </a:r>
          </a:p>
          <a:p>
            <a:r>
              <a:rPr lang="es-ES_tradnl" sz="2800">
                <a:latin typeface="Tahoma" pitchFamily="34" charset="0"/>
              </a:rPr>
              <a:t>Políticas de sostenibilidad</a:t>
            </a:r>
          </a:p>
          <a:p>
            <a:r>
              <a:rPr lang="es-ES_tradnl" sz="2800" i="1">
                <a:latin typeface="Tahoma" pitchFamily="34" charset="0"/>
              </a:rPr>
              <a:t>Análisis de oferta (WTA)</a:t>
            </a:r>
            <a:endParaRPr lang="es-ES_tradnl" sz="2800">
              <a:latin typeface="Tahoma" pitchFamily="34" charset="0"/>
            </a:endParaRPr>
          </a:p>
          <a:p>
            <a:endParaRPr lang="es-ES_tradnl" sz="2800"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886</Words>
  <Application>Microsoft Office PowerPoint</Application>
  <PresentationFormat>On-screen Show (4:3)</PresentationFormat>
  <Paragraphs>212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Times New Roman</vt:lpstr>
      <vt:lpstr>Bookman Old Style</vt:lpstr>
      <vt:lpstr>Tahoma</vt:lpstr>
      <vt:lpstr>Monotype Sorts</vt:lpstr>
      <vt:lpstr>Arial</vt:lpstr>
      <vt:lpstr>Impact</vt:lpstr>
      <vt:lpstr>Verdana</vt:lpstr>
      <vt:lpstr>Diseño predeterminado</vt:lpstr>
      <vt:lpstr>Imagen de Microsoft Word</vt:lpstr>
      <vt:lpstr>Foto de Microsoft Photo Editor 3.0</vt:lpstr>
      <vt:lpstr>Adobe Photoshop Image</vt:lpstr>
      <vt:lpstr>Hoja de cálculo de Microsoft Excel</vt:lpstr>
      <vt:lpstr>Ecuación de MS Editor de ecuaciones 3.0</vt:lpstr>
      <vt:lpstr>Galería de imágenes de Microsoft</vt:lpstr>
      <vt:lpstr>Documento de Microsoft Word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Componentes del Estudio</vt:lpstr>
      <vt:lpstr>Slide 10</vt:lpstr>
      <vt:lpstr>Slide 11</vt:lpstr>
      <vt:lpstr>Condiciones</vt:lpstr>
      <vt:lpstr>Slide 13</vt:lpstr>
      <vt:lpstr>Slide 14</vt:lpstr>
      <vt:lpstr>Slide 15</vt:lpstr>
      <vt:lpstr>Manual de Procedimientos</vt:lpstr>
      <vt:lpstr>Slide 17</vt:lpstr>
      <vt:lpstr>Slide 18</vt:lpstr>
      <vt:lpstr>Slide 19</vt:lpstr>
      <vt:lpstr>Programa PROCUENCAS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esph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lgamez</dc:creator>
  <cp:lastModifiedBy>anarod</cp:lastModifiedBy>
  <cp:revision>20</cp:revision>
  <dcterms:created xsi:type="dcterms:W3CDTF">2005-09-26T12:29:32Z</dcterms:created>
  <dcterms:modified xsi:type="dcterms:W3CDTF">2010-07-11T23:54:36Z</dcterms:modified>
</cp:coreProperties>
</file>