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embeddedFontLst>
    <p:embeddedFont>
      <p:font typeface="Verdana" pitchFamily="34" charset="0"/>
      <p:regular r:id="rId19"/>
      <p:bold r:id="rId20"/>
      <p:italic r:id="rId21"/>
      <p:boldItalic r:id="rId22"/>
    </p:embeddedFont>
  </p:embeddedFontLst>
  <p:defaultTextStyle>
    <a:defPPr>
      <a:defRPr lang="es-PE"/>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333FF"/>
    <a:srgbClr val="08080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78"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endParaRPr lang="es-PE"/>
          </a:p>
        </p:txBody>
      </p:sp>
      <p:sp>
        <p:nvSpPr>
          <p:cNvPr id="286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endParaRPr lang="es-PE"/>
          </a:p>
        </p:txBody>
      </p:sp>
      <p:sp>
        <p:nvSpPr>
          <p:cNvPr id="286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endParaRPr lang="es-PE"/>
          </a:p>
        </p:txBody>
      </p:sp>
      <p:sp>
        <p:nvSpPr>
          <p:cNvPr id="286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BF853DD8-BBF9-4BAF-9D89-F50073D48A90}" type="slidenum">
              <a:rPr lang="es-PE"/>
              <a:pPr/>
              <a:t>‹#›</a:t>
            </a:fld>
            <a:endParaRPr lang="es-P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4578" name="Group 2"/>
          <p:cNvGrpSpPr>
            <a:grpSpLocks/>
          </p:cNvGrpSpPr>
          <p:nvPr/>
        </p:nvGrpSpPr>
        <p:grpSpPr bwMode="auto">
          <a:xfrm>
            <a:off x="0" y="0"/>
            <a:ext cx="9140825" cy="6851650"/>
            <a:chOff x="0" y="0"/>
            <a:chExt cx="5758" cy="4316"/>
          </a:xfrm>
        </p:grpSpPr>
        <p:sp>
          <p:nvSpPr>
            <p:cNvPr id="24579"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580"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581"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582"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en-US"/>
            </a:p>
          </p:txBody>
        </p:sp>
        <p:sp>
          <p:nvSpPr>
            <p:cNvPr id="24583"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584"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585"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586"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587"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588"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en-US"/>
            </a:p>
          </p:txBody>
        </p:sp>
        <p:sp>
          <p:nvSpPr>
            <p:cNvPr id="24589"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sp>
          <p:nvSpPr>
            <p:cNvPr id="24590"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grpSp>
          <p:nvGrpSpPr>
            <p:cNvPr id="24591" name="Group 15"/>
            <p:cNvGrpSpPr>
              <a:grpSpLocks/>
            </p:cNvGrpSpPr>
            <p:nvPr/>
          </p:nvGrpSpPr>
          <p:grpSpPr bwMode="auto">
            <a:xfrm>
              <a:off x="192" y="2284"/>
              <a:ext cx="1254" cy="923"/>
              <a:chOff x="192" y="2284"/>
              <a:chExt cx="1254" cy="923"/>
            </a:xfrm>
          </p:grpSpPr>
          <p:sp>
            <p:nvSpPr>
              <p:cNvPr id="24592"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en-US"/>
              </a:p>
            </p:txBody>
          </p:sp>
          <p:sp>
            <p:nvSpPr>
              <p:cNvPr id="24593"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594"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en-US"/>
              </a:p>
            </p:txBody>
          </p:sp>
          <p:sp>
            <p:nvSpPr>
              <p:cNvPr id="24595"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596"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597"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598"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599"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600"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601"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602"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603"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604"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605"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606"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607"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608"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609"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610"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611"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4612"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en-US"/>
              </a:p>
            </p:txBody>
          </p:sp>
          <p:sp>
            <p:nvSpPr>
              <p:cNvPr id="24613"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en-US"/>
              </a:p>
            </p:txBody>
          </p:sp>
          <p:sp>
            <p:nvSpPr>
              <p:cNvPr id="24614"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en-US"/>
              </a:p>
            </p:txBody>
          </p:sp>
          <p:sp>
            <p:nvSpPr>
              <p:cNvPr id="24615"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en-US"/>
              </a:p>
            </p:txBody>
          </p:sp>
          <p:sp>
            <p:nvSpPr>
              <p:cNvPr id="24616"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en-US"/>
              </a:p>
            </p:txBody>
          </p:sp>
        </p:grpSp>
      </p:grpSp>
      <p:sp>
        <p:nvSpPr>
          <p:cNvPr id="24617" name="Rectangle 41"/>
          <p:cNvSpPr>
            <a:spLocks noGrp="1" noChangeArrowheads="1"/>
          </p:cNvSpPr>
          <p:nvPr>
            <p:ph type="ctrTitle"/>
          </p:nvPr>
        </p:nvSpPr>
        <p:spPr>
          <a:xfrm>
            <a:off x="685800" y="1447800"/>
            <a:ext cx="7772400" cy="1470025"/>
          </a:xfrm>
        </p:spPr>
        <p:txBody>
          <a:bodyPr/>
          <a:lstStyle>
            <a:lvl1pPr>
              <a:defRPr/>
            </a:lvl1pPr>
          </a:lstStyle>
          <a:p>
            <a:r>
              <a:rPr lang="es-PE"/>
              <a:t>Haga clic para cambiar el estilo de título	</a:t>
            </a:r>
          </a:p>
        </p:txBody>
      </p:sp>
      <p:sp>
        <p:nvSpPr>
          <p:cNvPr id="24618"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es-PE"/>
              <a:t>Haga clic para modificar el estilo de subtítulo del patrón</a:t>
            </a:r>
          </a:p>
        </p:txBody>
      </p:sp>
      <p:sp>
        <p:nvSpPr>
          <p:cNvPr id="24619" name="Rectangle 43"/>
          <p:cNvSpPr>
            <a:spLocks noGrp="1" noChangeArrowheads="1"/>
          </p:cNvSpPr>
          <p:nvPr>
            <p:ph type="dt" sz="half" idx="2"/>
          </p:nvPr>
        </p:nvSpPr>
        <p:spPr>
          <a:xfrm>
            <a:off x="457200" y="6245225"/>
            <a:ext cx="2133600" cy="476250"/>
          </a:xfrm>
        </p:spPr>
        <p:txBody>
          <a:bodyPr/>
          <a:lstStyle>
            <a:lvl1pPr>
              <a:defRPr/>
            </a:lvl1pPr>
          </a:lstStyle>
          <a:p>
            <a:endParaRPr lang="es-PE"/>
          </a:p>
        </p:txBody>
      </p:sp>
      <p:sp>
        <p:nvSpPr>
          <p:cNvPr id="24620" name="Rectangle 44"/>
          <p:cNvSpPr>
            <a:spLocks noGrp="1" noChangeArrowheads="1"/>
          </p:cNvSpPr>
          <p:nvPr>
            <p:ph type="ftr" sz="quarter" idx="3"/>
          </p:nvPr>
        </p:nvSpPr>
        <p:spPr>
          <a:xfrm>
            <a:off x="3124200" y="6245225"/>
            <a:ext cx="2895600" cy="476250"/>
          </a:xfrm>
        </p:spPr>
        <p:txBody>
          <a:bodyPr/>
          <a:lstStyle>
            <a:lvl1pPr>
              <a:defRPr/>
            </a:lvl1pPr>
          </a:lstStyle>
          <a:p>
            <a:endParaRPr lang="es-PE"/>
          </a:p>
        </p:txBody>
      </p:sp>
      <p:sp>
        <p:nvSpPr>
          <p:cNvPr id="24621" name="Rectangle 45"/>
          <p:cNvSpPr>
            <a:spLocks noGrp="1" noChangeArrowheads="1"/>
          </p:cNvSpPr>
          <p:nvPr>
            <p:ph type="sldNum" sz="quarter" idx="4"/>
          </p:nvPr>
        </p:nvSpPr>
        <p:spPr>
          <a:xfrm>
            <a:off x="6553200" y="6245225"/>
            <a:ext cx="2133600" cy="476250"/>
          </a:xfrm>
        </p:spPr>
        <p:txBody>
          <a:bodyPr/>
          <a:lstStyle>
            <a:lvl1pPr>
              <a:defRPr/>
            </a:lvl1pPr>
          </a:lstStyle>
          <a:p>
            <a:fld id="{4FB75AE3-0E58-4B1A-8EDC-3A6ABBA7C18E}" type="slidenum">
              <a:rPr lang="es-PE"/>
              <a:pPr/>
              <a:t>‹#›</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PE"/>
          </a:p>
        </p:txBody>
      </p:sp>
      <p:sp>
        <p:nvSpPr>
          <p:cNvPr id="5" name="Footer Placeholder 4"/>
          <p:cNvSpPr>
            <a:spLocks noGrp="1"/>
          </p:cNvSpPr>
          <p:nvPr>
            <p:ph type="ftr" sz="quarter" idx="11"/>
          </p:nvPr>
        </p:nvSpPr>
        <p:spPr/>
        <p:txBody>
          <a:bodyPr/>
          <a:lstStyle>
            <a:lvl1pPr>
              <a:defRPr/>
            </a:lvl1pPr>
          </a:lstStyle>
          <a:p>
            <a:endParaRPr lang="es-PE"/>
          </a:p>
        </p:txBody>
      </p:sp>
      <p:sp>
        <p:nvSpPr>
          <p:cNvPr id="6" name="Slide Number Placeholder 5"/>
          <p:cNvSpPr>
            <a:spLocks noGrp="1"/>
          </p:cNvSpPr>
          <p:nvPr>
            <p:ph type="sldNum" sz="quarter" idx="12"/>
          </p:nvPr>
        </p:nvSpPr>
        <p:spPr/>
        <p:txBody>
          <a:bodyPr/>
          <a:lstStyle>
            <a:lvl1pPr>
              <a:defRPr/>
            </a:lvl1pPr>
          </a:lstStyle>
          <a:p>
            <a:fld id="{94E94B72-C55D-4D27-B846-6FFE782C97D3}" type="slidenum">
              <a:rPr lang="es-PE"/>
              <a:pPr/>
              <a:t>‹#›</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PE"/>
          </a:p>
        </p:txBody>
      </p:sp>
      <p:sp>
        <p:nvSpPr>
          <p:cNvPr id="5" name="Footer Placeholder 4"/>
          <p:cNvSpPr>
            <a:spLocks noGrp="1"/>
          </p:cNvSpPr>
          <p:nvPr>
            <p:ph type="ftr" sz="quarter" idx="11"/>
          </p:nvPr>
        </p:nvSpPr>
        <p:spPr/>
        <p:txBody>
          <a:bodyPr/>
          <a:lstStyle>
            <a:lvl1pPr>
              <a:defRPr/>
            </a:lvl1pPr>
          </a:lstStyle>
          <a:p>
            <a:endParaRPr lang="es-PE"/>
          </a:p>
        </p:txBody>
      </p:sp>
      <p:sp>
        <p:nvSpPr>
          <p:cNvPr id="6" name="Slide Number Placeholder 5"/>
          <p:cNvSpPr>
            <a:spLocks noGrp="1"/>
          </p:cNvSpPr>
          <p:nvPr>
            <p:ph type="sldNum" sz="quarter" idx="12"/>
          </p:nvPr>
        </p:nvSpPr>
        <p:spPr/>
        <p:txBody>
          <a:bodyPr/>
          <a:lstStyle>
            <a:lvl1pPr>
              <a:defRPr/>
            </a:lvl1pPr>
          </a:lstStyle>
          <a:p>
            <a:fld id="{6E56E111-4595-4BFA-9919-AABF2974D2E6}" type="slidenum">
              <a:rPr lang="es-PE"/>
              <a:pPr/>
              <a:t>‹#›</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PE"/>
          </a:p>
        </p:txBody>
      </p:sp>
      <p:sp>
        <p:nvSpPr>
          <p:cNvPr id="5" name="Footer Placeholder 4"/>
          <p:cNvSpPr>
            <a:spLocks noGrp="1"/>
          </p:cNvSpPr>
          <p:nvPr>
            <p:ph type="ftr" sz="quarter" idx="11"/>
          </p:nvPr>
        </p:nvSpPr>
        <p:spPr/>
        <p:txBody>
          <a:bodyPr/>
          <a:lstStyle>
            <a:lvl1pPr>
              <a:defRPr/>
            </a:lvl1pPr>
          </a:lstStyle>
          <a:p>
            <a:endParaRPr lang="es-PE"/>
          </a:p>
        </p:txBody>
      </p:sp>
      <p:sp>
        <p:nvSpPr>
          <p:cNvPr id="6" name="Slide Number Placeholder 5"/>
          <p:cNvSpPr>
            <a:spLocks noGrp="1"/>
          </p:cNvSpPr>
          <p:nvPr>
            <p:ph type="sldNum" sz="quarter" idx="12"/>
          </p:nvPr>
        </p:nvSpPr>
        <p:spPr/>
        <p:txBody>
          <a:bodyPr/>
          <a:lstStyle>
            <a:lvl1pPr>
              <a:defRPr/>
            </a:lvl1pPr>
          </a:lstStyle>
          <a:p>
            <a:fld id="{1D5A1096-AC1B-4A3F-862E-CE8A1CDD1195}" type="slidenum">
              <a:rPr lang="es-PE"/>
              <a:pPr/>
              <a:t>‹#›</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PE"/>
          </a:p>
        </p:txBody>
      </p:sp>
      <p:sp>
        <p:nvSpPr>
          <p:cNvPr id="5" name="Footer Placeholder 4"/>
          <p:cNvSpPr>
            <a:spLocks noGrp="1"/>
          </p:cNvSpPr>
          <p:nvPr>
            <p:ph type="ftr" sz="quarter" idx="11"/>
          </p:nvPr>
        </p:nvSpPr>
        <p:spPr/>
        <p:txBody>
          <a:bodyPr/>
          <a:lstStyle>
            <a:lvl1pPr>
              <a:defRPr/>
            </a:lvl1pPr>
          </a:lstStyle>
          <a:p>
            <a:endParaRPr lang="es-PE"/>
          </a:p>
        </p:txBody>
      </p:sp>
      <p:sp>
        <p:nvSpPr>
          <p:cNvPr id="6" name="Slide Number Placeholder 5"/>
          <p:cNvSpPr>
            <a:spLocks noGrp="1"/>
          </p:cNvSpPr>
          <p:nvPr>
            <p:ph type="sldNum" sz="quarter" idx="12"/>
          </p:nvPr>
        </p:nvSpPr>
        <p:spPr/>
        <p:txBody>
          <a:bodyPr/>
          <a:lstStyle>
            <a:lvl1pPr>
              <a:defRPr/>
            </a:lvl1pPr>
          </a:lstStyle>
          <a:p>
            <a:fld id="{8F1E09AC-7783-46D3-81CA-8A0415064A57}" type="slidenum">
              <a:rPr lang="es-PE"/>
              <a:pPr/>
              <a:t>‹#›</a:t>
            </a:fld>
            <a:endParaRPr lang="es-P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PE"/>
          </a:p>
        </p:txBody>
      </p:sp>
      <p:sp>
        <p:nvSpPr>
          <p:cNvPr id="6" name="Footer Placeholder 5"/>
          <p:cNvSpPr>
            <a:spLocks noGrp="1"/>
          </p:cNvSpPr>
          <p:nvPr>
            <p:ph type="ftr" sz="quarter" idx="11"/>
          </p:nvPr>
        </p:nvSpPr>
        <p:spPr/>
        <p:txBody>
          <a:bodyPr/>
          <a:lstStyle>
            <a:lvl1pPr>
              <a:defRPr/>
            </a:lvl1pPr>
          </a:lstStyle>
          <a:p>
            <a:endParaRPr lang="es-PE"/>
          </a:p>
        </p:txBody>
      </p:sp>
      <p:sp>
        <p:nvSpPr>
          <p:cNvPr id="7" name="Slide Number Placeholder 6"/>
          <p:cNvSpPr>
            <a:spLocks noGrp="1"/>
          </p:cNvSpPr>
          <p:nvPr>
            <p:ph type="sldNum" sz="quarter" idx="12"/>
          </p:nvPr>
        </p:nvSpPr>
        <p:spPr/>
        <p:txBody>
          <a:bodyPr/>
          <a:lstStyle>
            <a:lvl1pPr>
              <a:defRPr/>
            </a:lvl1pPr>
          </a:lstStyle>
          <a:p>
            <a:fld id="{6F45C067-5B65-4E53-9E83-D428FEB4691C}" type="slidenum">
              <a:rPr lang="es-PE"/>
              <a:pPr/>
              <a:t>‹#›</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PE"/>
          </a:p>
        </p:txBody>
      </p:sp>
      <p:sp>
        <p:nvSpPr>
          <p:cNvPr id="8" name="Footer Placeholder 7"/>
          <p:cNvSpPr>
            <a:spLocks noGrp="1"/>
          </p:cNvSpPr>
          <p:nvPr>
            <p:ph type="ftr" sz="quarter" idx="11"/>
          </p:nvPr>
        </p:nvSpPr>
        <p:spPr/>
        <p:txBody>
          <a:bodyPr/>
          <a:lstStyle>
            <a:lvl1pPr>
              <a:defRPr/>
            </a:lvl1pPr>
          </a:lstStyle>
          <a:p>
            <a:endParaRPr lang="es-PE"/>
          </a:p>
        </p:txBody>
      </p:sp>
      <p:sp>
        <p:nvSpPr>
          <p:cNvPr id="9" name="Slide Number Placeholder 8"/>
          <p:cNvSpPr>
            <a:spLocks noGrp="1"/>
          </p:cNvSpPr>
          <p:nvPr>
            <p:ph type="sldNum" sz="quarter" idx="12"/>
          </p:nvPr>
        </p:nvSpPr>
        <p:spPr/>
        <p:txBody>
          <a:bodyPr/>
          <a:lstStyle>
            <a:lvl1pPr>
              <a:defRPr/>
            </a:lvl1pPr>
          </a:lstStyle>
          <a:p>
            <a:fld id="{825665C5-B631-49D7-A78B-A41A4E558EE9}" type="slidenum">
              <a:rPr lang="es-PE"/>
              <a:pPr/>
              <a:t>‹#›</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PE"/>
          </a:p>
        </p:txBody>
      </p:sp>
      <p:sp>
        <p:nvSpPr>
          <p:cNvPr id="4" name="Footer Placeholder 3"/>
          <p:cNvSpPr>
            <a:spLocks noGrp="1"/>
          </p:cNvSpPr>
          <p:nvPr>
            <p:ph type="ftr" sz="quarter" idx="11"/>
          </p:nvPr>
        </p:nvSpPr>
        <p:spPr/>
        <p:txBody>
          <a:bodyPr/>
          <a:lstStyle>
            <a:lvl1pPr>
              <a:defRPr/>
            </a:lvl1pPr>
          </a:lstStyle>
          <a:p>
            <a:endParaRPr lang="es-PE"/>
          </a:p>
        </p:txBody>
      </p:sp>
      <p:sp>
        <p:nvSpPr>
          <p:cNvPr id="5" name="Slide Number Placeholder 4"/>
          <p:cNvSpPr>
            <a:spLocks noGrp="1"/>
          </p:cNvSpPr>
          <p:nvPr>
            <p:ph type="sldNum" sz="quarter" idx="12"/>
          </p:nvPr>
        </p:nvSpPr>
        <p:spPr/>
        <p:txBody>
          <a:bodyPr/>
          <a:lstStyle>
            <a:lvl1pPr>
              <a:defRPr/>
            </a:lvl1pPr>
          </a:lstStyle>
          <a:p>
            <a:fld id="{4BC69968-A2A8-4583-8E7D-95EA03FB2F53}" type="slidenum">
              <a:rPr lang="es-PE"/>
              <a:pPr/>
              <a:t>‹#›</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PE"/>
          </a:p>
        </p:txBody>
      </p:sp>
      <p:sp>
        <p:nvSpPr>
          <p:cNvPr id="3" name="Footer Placeholder 2"/>
          <p:cNvSpPr>
            <a:spLocks noGrp="1"/>
          </p:cNvSpPr>
          <p:nvPr>
            <p:ph type="ftr" sz="quarter" idx="11"/>
          </p:nvPr>
        </p:nvSpPr>
        <p:spPr/>
        <p:txBody>
          <a:bodyPr/>
          <a:lstStyle>
            <a:lvl1pPr>
              <a:defRPr/>
            </a:lvl1pPr>
          </a:lstStyle>
          <a:p>
            <a:endParaRPr lang="es-PE"/>
          </a:p>
        </p:txBody>
      </p:sp>
      <p:sp>
        <p:nvSpPr>
          <p:cNvPr id="4" name="Slide Number Placeholder 3"/>
          <p:cNvSpPr>
            <a:spLocks noGrp="1"/>
          </p:cNvSpPr>
          <p:nvPr>
            <p:ph type="sldNum" sz="quarter" idx="12"/>
          </p:nvPr>
        </p:nvSpPr>
        <p:spPr/>
        <p:txBody>
          <a:bodyPr/>
          <a:lstStyle>
            <a:lvl1pPr>
              <a:defRPr/>
            </a:lvl1pPr>
          </a:lstStyle>
          <a:p>
            <a:fld id="{F1936062-3F23-4B44-9807-FE155F4DBB3B}" type="slidenum">
              <a:rPr lang="es-PE"/>
              <a:pPr/>
              <a:t>‹#›</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PE"/>
          </a:p>
        </p:txBody>
      </p:sp>
      <p:sp>
        <p:nvSpPr>
          <p:cNvPr id="6" name="Footer Placeholder 5"/>
          <p:cNvSpPr>
            <a:spLocks noGrp="1"/>
          </p:cNvSpPr>
          <p:nvPr>
            <p:ph type="ftr" sz="quarter" idx="11"/>
          </p:nvPr>
        </p:nvSpPr>
        <p:spPr/>
        <p:txBody>
          <a:bodyPr/>
          <a:lstStyle>
            <a:lvl1pPr>
              <a:defRPr/>
            </a:lvl1pPr>
          </a:lstStyle>
          <a:p>
            <a:endParaRPr lang="es-PE"/>
          </a:p>
        </p:txBody>
      </p:sp>
      <p:sp>
        <p:nvSpPr>
          <p:cNvPr id="7" name="Slide Number Placeholder 6"/>
          <p:cNvSpPr>
            <a:spLocks noGrp="1"/>
          </p:cNvSpPr>
          <p:nvPr>
            <p:ph type="sldNum" sz="quarter" idx="12"/>
          </p:nvPr>
        </p:nvSpPr>
        <p:spPr/>
        <p:txBody>
          <a:bodyPr/>
          <a:lstStyle>
            <a:lvl1pPr>
              <a:defRPr/>
            </a:lvl1pPr>
          </a:lstStyle>
          <a:p>
            <a:fld id="{EDE197EB-A828-4D34-A57F-E2C52647B1F6}" type="slidenum">
              <a:rPr lang="es-PE"/>
              <a:pPr/>
              <a:t>‹#›</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PE"/>
          </a:p>
        </p:txBody>
      </p:sp>
      <p:sp>
        <p:nvSpPr>
          <p:cNvPr id="6" name="Footer Placeholder 5"/>
          <p:cNvSpPr>
            <a:spLocks noGrp="1"/>
          </p:cNvSpPr>
          <p:nvPr>
            <p:ph type="ftr" sz="quarter" idx="11"/>
          </p:nvPr>
        </p:nvSpPr>
        <p:spPr/>
        <p:txBody>
          <a:bodyPr/>
          <a:lstStyle>
            <a:lvl1pPr>
              <a:defRPr/>
            </a:lvl1pPr>
          </a:lstStyle>
          <a:p>
            <a:endParaRPr lang="es-PE"/>
          </a:p>
        </p:txBody>
      </p:sp>
      <p:sp>
        <p:nvSpPr>
          <p:cNvPr id="7" name="Slide Number Placeholder 6"/>
          <p:cNvSpPr>
            <a:spLocks noGrp="1"/>
          </p:cNvSpPr>
          <p:nvPr>
            <p:ph type="sldNum" sz="quarter" idx="12"/>
          </p:nvPr>
        </p:nvSpPr>
        <p:spPr/>
        <p:txBody>
          <a:bodyPr/>
          <a:lstStyle>
            <a:lvl1pPr>
              <a:defRPr/>
            </a:lvl1pPr>
          </a:lstStyle>
          <a:p>
            <a:fld id="{BED74C57-8C77-4472-AF63-F448CAC20759}" type="slidenum">
              <a:rPr lang="es-PE"/>
              <a:pPr/>
              <a:t>‹#›</a:t>
            </a:fld>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0"/>
            <a:ext cx="9140825" cy="6851650"/>
            <a:chOff x="0" y="0"/>
            <a:chExt cx="5758" cy="4316"/>
          </a:xfrm>
        </p:grpSpPr>
        <p:sp>
          <p:nvSpPr>
            <p:cNvPr id="2355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5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5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5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en-US"/>
            </a:p>
          </p:txBody>
        </p:sp>
        <p:sp>
          <p:nvSpPr>
            <p:cNvPr id="2355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6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6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6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6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6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en-US"/>
            </a:p>
          </p:txBody>
        </p:sp>
        <p:sp>
          <p:nvSpPr>
            <p:cNvPr id="2356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sp>
          <p:nvSpPr>
            <p:cNvPr id="2356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n-US"/>
            </a:p>
          </p:txBody>
        </p:sp>
        <p:grpSp>
          <p:nvGrpSpPr>
            <p:cNvPr id="23567" name="Group 15"/>
            <p:cNvGrpSpPr>
              <a:grpSpLocks/>
            </p:cNvGrpSpPr>
            <p:nvPr/>
          </p:nvGrpSpPr>
          <p:grpSpPr bwMode="auto">
            <a:xfrm>
              <a:off x="192" y="2284"/>
              <a:ext cx="1254" cy="923"/>
              <a:chOff x="192" y="2284"/>
              <a:chExt cx="1254" cy="923"/>
            </a:xfrm>
          </p:grpSpPr>
          <p:sp>
            <p:nvSpPr>
              <p:cNvPr id="2356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en-US"/>
              </a:p>
            </p:txBody>
          </p:sp>
          <p:sp>
            <p:nvSpPr>
              <p:cNvPr id="2356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7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en-US"/>
              </a:p>
            </p:txBody>
          </p:sp>
          <p:sp>
            <p:nvSpPr>
              <p:cNvPr id="2357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7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7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7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7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7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7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7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7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8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8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8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8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8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8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8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8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n-US"/>
              </a:p>
            </p:txBody>
          </p:sp>
          <p:sp>
            <p:nvSpPr>
              <p:cNvPr id="2358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en-US"/>
              </a:p>
            </p:txBody>
          </p:sp>
          <p:sp>
            <p:nvSpPr>
              <p:cNvPr id="2358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en-US"/>
              </a:p>
            </p:txBody>
          </p:sp>
          <p:sp>
            <p:nvSpPr>
              <p:cNvPr id="2359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en-US"/>
              </a:p>
            </p:txBody>
          </p:sp>
          <p:sp>
            <p:nvSpPr>
              <p:cNvPr id="2359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en-US"/>
              </a:p>
            </p:txBody>
          </p:sp>
          <p:sp>
            <p:nvSpPr>
              <p:cNvPr id="2359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en-US"/>
              </a:p>
            </p:txBody>
          </p:sp>
        </p:grpSp>
      </p:grpSp>
      <p:sp>
        <p:nvSpPr>
          <p:cNvPr id="23593"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s-PE" smtClean="0"/>
              <a:t>Haga clic para cambiar el estilo de título	</a:t>
            </a:r>
          </a:p>
        </p:txBody>
      </p:sp>
      <p:sp>
        <p:nvSpPr>
          <p:cNvPr id="23594"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PE" smtClean="0"/>
              <a:t>Haga clic para modificar el estilo de texto del patrón</a:t>
            </a:r>
          </a:p>
          <a:p>
            <a:pPr lvl="1"/>
            <a:r>
              <a:rPr lang="es-PE" smtClean="0"/>
              <a:t>Segundo nivel</a:t>
            </a:r>
          </a:p>
          <a:p>
            <a:pPr lvl="2"/>
            <a:r>
              <a:rPr lang="es-PE" smtClean="0"/>
              <a:t>Tercer nivel</a:t>
            </a:r>
          </a:p>
          <a:p>
            <a:pPr lvl="3"/>
            <a:r>
              <a:rPr lang="es-PE" smtClean="0"/>
              <a:t>Cuarto nivel</a:t>
            </a:r>
          </a:p>
          <a:p>
            <a:pPr lvl="4"/>
            <a:r>
              <a:rPr lang="es-PE" smtClean="0"/>
              <a:t>Quinto nivel</a:t>
            </a:r>
          </a:p>
        </p:txBody>
      </p:sp>
      <p:sp>
        <p:nvSpPr>
          <p:cNvPr id="23595"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s-PE"/>
          </a:p>
        </p:txBody>
      </p:sp>
      <p:sp>
        <p:nvSpPr>
          <p:cNvPr id="23596"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s-PE"/>
          </a:p>
        </p:txBody>
      </p:sp>
      <p:sp>
        <p:nvSpPr>
          <p:cNvPr id="23597"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59C187C8-6362-456E-9EE6-51AB90577EFE}" type="slidenum">
              <a:rPr lang="es-PE"/>
              <a:pPr/>
              <a:t>‹#›</a:t>
            </a:fld>
            <a:endParaRPr lang="es-PE"/>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fontAlgn="base">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47800"/>
            <a:ext cx="7772400" cy="1836738"/>
          </a:xfrm>
        </p:spPr>
        <p:txBody>
          <a:bodyPr/>
          <a:lstStyle/>
          <a:p>
            <a:r>
              <a:rPr lang="es-MX" sz="3600"/>
              <a:t>UNA AGENDA PENDIENTE PARA EL DESARROLLO DEL COMERCIO EXTERIOR PERUANO</a:t>
            </a:r>
            <a:endParaRPr lang="es-PE" sz="3600"/>
          </a:p>
        </p:txBody>
      </p:sp>
      <p:sp>
        <p:nvSpPr>
          <p:cNvPr id="2051" name="Rectangle 3"/>
          <p:cNvSpPr>
            <a:spLocks noGrp="1" noChangeArrowheads="1"/>
          </p:cNvSpPr>
          <p:nvPr>
            <p:ph type="subTitle" idx="1"/>
          </p:nvPr>
        </p:nvSpPr>
        <p:spPr>
          <a:xfrm>
            <a:off x="1371600" y="4365625"/>
            <a:ext cx="6400800" cy="1368425"/>
          </a:xfrm>
        </p:spPr>
        <p:txBody>
          <a:bodyPr/>
          <a:lstStyle/>
          <a:p>
            <a:r>
              <a:rPr lang="es-MX"/>
              <a:t>			Diego Calmet</a:t>
            </a:r>
          </a:p>
          <a:p>
            <a:r>
              <a:rPr lang="es-MX" sz="2400"/>
              <a:t>			Consultor B.I.D</a:t>
            </a:r>
            <a:r>
              <a:rPr lang="es-MX"/>
              <a:t>.</a:t>
            </a:r>
            <a:endParaRPr lang="es-P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s-MX" sz="3200"/>
              <a:t>ELIMINACION DE BARRERAS AL COMERCIO EXTERIOR </a:t>
            </a:r>
            <a:r>
              <a:rPr lang="es-MX" sz="2400"/>
              <a:t>(2)</a:t>
            </a:r>
            <a:endParaRPr lang="es-PE" sz="2400"/>
          </a:p>
        </p:txBody>
      </p:sp>
      <p:sp>
        <p:nvSpPr>
          <p:cNvPr id="13315" name="Rectangle 3"/>
          <p:cNvSpPr>
            <a:spLocks noGrp="1" noChangeArrowheads="1"/>
          </p:cNvSpPr>
          <p:nvPr>
            <p:ph type="body" idx="1"/>
          </p:nvPr>
        </p:nvSpPr>
        <p:spPr>
          <a:xfrm>
            <a:off x="457200" y="1989138"/>
            <a:ext cx="8229600" cy="4248150"/>
          </a:xfrm>
        </p:spPr>
        <p:txBody>
          <a:bodyPr/>
          <a:lstStyle/>
          <a:p>
            <a:pPr algn="just">
              <a:lnSpc>
                <a:spcPct val="80000"/>
              </a:lnSpc>
              <a:buFont typeface="Wingdings" pitchFamily="2" charset="2"/>
              <a:buNone/>
            </a:pPr>
            <a:r>
              <a:rPr lang="es-MX" sz="2400"/>
              <a:t>	Obstáculos Técnicos al Comercio (OTC).</a:t>
            </a:r>
          </a:p>
          <a:p>
            <a:pPr algn="just">
              <a:lnSpc>
                <a:spcPct val="80000"/>
              </a:lnSpc>
              <a:buFont typeface="Wingdings" pitchFamily="2" charset="2"/>
              <a:buNone/>
            </a:pPr>
            <a:endParaRPr lang="es-MX" sz="2400"/>
          </a:p>
          <a:p>
            <a:pPr algn="just">
              <a:lnSpc>
                <a:spcPct val="80000"/>
              </a:lnSpc>
              <a:buFontTx/>
              <a:buChar char="-"/>
            </a:pPr>
            <a:r>
              <a:rPr lang="es-MX" sz="2400"/>
              <a:t>Responsable: MINCETUR y MRE.</a:t>
            </a:r>
          </a:p>
          <a:p>
            <a:pPr algn="just">
              <a:lnSpc>
                <a:spcPct val="80000"/>
              </a:lnSpc>
              <a:buFontTx/>
              <a:buNone/>
            </a:pPr>
            <a:endParaRPr lang="es-MX" sz="2400"/>
          </a:p>
          <a:p>
            <a:pPr algn="just">
              <a:lnSpc>
                <a:spcPct val="80000"/>
              </a:lnSpc>
              <a:buFontTx/>
              <a:buNone/>
            </a:pPr>
            <a:r>
              <a:rPr lang="es-MX" sz="2400"/>
              <a:t>	Resulta fundamental tener un conocimiento cabal sobre los OTCs que aplican nuestros principales mercados a los  productos peruanos. Dicha información debe permitir la elaboración de una base de información de OTCs que se aplican a los principales productos de nuestra oferta exportable en los principales mercados, para que sea de de conocimiento de los exportadores o potenciales exportadores.</a:t>
            </a:r>
            <a:endParaRPr lang="es-PE"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58750"/>
            <a:ext cx="8229600" cy="1038225"/>
          </a:xfrm>
        </p:spPr>
        <p:txBody>
          <a:bodyPr/>
          <a:lstStyle/>
          <a:p>
            <a:r>
              <a:rPr lang="es-MX" sz="3200"/>
              <a:t>PROMOCION COMERCIAL </a:t>
            </a:r>
            <a:r>
              <a:rPr lang="es-MX" sz="2400"/>
              <a:t>(2)</a:t>
            </a:r>
            <a:endParaRPr lang="es-PE" sz="2400"/>
          </a:p>
        </p:txBody>
      </p:sp>
      <p:sp>
        <p:nvSpPr>
          <p:cNvPr id="15363" name="Rectangle 3"/>
          <p:cNvSpPr>
            <a:spLocks noGrp="1" noChangeArrowheads="1"/>
          </p:cNvSpPr>
          <p:nvPr>
            <p:ph type="body" idx="1"/>
          </p:nvPr>
        </p:nvSpPr>
        <p:spPr>
          <a:xfrm>
            <a:off x="457200" y="1844675"/>
            <a:ext cx="8229600" cy="4464050"/>
          </a:xfrm>
        </p:spPr>
        <p:txBody>
          <a:bodyPr/>
          <a:lstStyle/>
          <a:p>
            <a:pPr algn="just">
              <a:lnSpc>
                <a:spcPct val="90000"/>
              </a:lnSpc>
              <a:buFont typeface="Wingdings" pitchFamily="2" charset="2"/>
              <a:buNone/>
            </a:pPr>
            <a:r>
              <a:rPr lang="es-MX"/>
              <a:t>	</a:t>
            </a:r>
            <a:r>
              <a:rPr lang="es-MX" sz="2400"/>
              <a:t>Ampliación de los recursos presupuestarios  y humanos de PROMPERU.</a:t>
            </a:r>
          </a:p>
          <a:p>
            <a:pPr algn="just">
              <a:lnSpc>
                <a:spcPct val="90000"/>
              </a:lnSpc>
              <a:buFont typeface="Wingdings" pitchFamily="2" charset="2"/>
              <a:buNone/>
            </a:pPr>
            <a:endParaRPr lang="es-MX" sz="2400"/>
          </a:p>
          <a:p>
            <a:pPr algn="just">
              <a:lnSpc>
                <a:spcPct val="90000"/>
              </a:lnSpc>
              <a:buFontTx/>
              <a:buChar char="-"/>
            </a:pPr>
            <a:r>
              <a:rPr lang="es-MX" sz="2400"/>
              <a:t>Responsable: MEF y PROMPERU.</a:t>
            </a:r>
          </a:p>
          <a:p>
            <a:pPr algn="just">
              <a:lnSpc>
                <a:spcPct val="90000"/>
              </a:lnSpc>
              <a:buFontTx/>
              <a:buChar char="-"/>
            </a:pPr>
            <a:endParaRPr lang="es-MX" sz="2400"/>
          </a:p>
          <a:p>
            <a:pPr algn="just">
              <a:lnSpc>
                <a:spcPct val="90000"/>
              </a:lnSpc>
              <a:buFontTx/>
              <a:buNone/>
            </a:pPr>
            <a:r>
              <a:rPr lang="es-MX" sz="2400"/>
              <a:t>	Resulta indispensable que el Estado asigne recursos adicionales para la labor de PROMPERU.  Para el presente año el presupuesto económico se ha reducido, lo cual mermará el desempeño de esta importante agencia de promoción comercial y turística.</a:t>
            </a:r>
            <a:endParaRPr lang="es-PE" sz="2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s-MX" sz="3200"/>
              <a:t>PROMOCION COMERCIAL </a:t>
            </a:r>
            <a:r>
              <a:rPr lang="es-MX" sz="2400"/>
              <a:t>(3)</a:t>
            </a:r>
            <a:endParaRPr lang="es-PE" sz="2400"/>
          </a:p>
        </p:txBody>
      </p:sp>
      <p:sp>
        <p:nvSpPr>
          <p:cNvPr id="16387" name="Rectangle 3"/>
          <p:cNvSpPr>
            <a:spLocks noGrp="1" noChangeArrowheads="1"/>
          </p:cNvSpPr>
          <p:nvPr>
            <p:ph type="body" idx="1"/>
          </p:nvPr>
        </p:nvSpPr>
        <p:spPr>
          <a:xfrm>
            <a:off x="468313" y="1989138"/>
            <a:ext cx="8229600" cy="4141787"/>
          </a:xfrm>
        </p:spPr>
        <p:txBody>
          <a:bodyPr/>
          <a:lstStyle/>
          <a:p>
            <a:pPr algn="just">
              <a:lnSpc>
                <a:spcPct val="80000"/>
              </a:lnSpc>
              <a:buFont typeface="Wingdings" pitchFamily="2" charset="2"/>
              <a:buNone/>
            </a:pPr>
            <a:r>
              <a:rPr lang="es-MX" sz="2000"/>
              <a:t>	</a:t>
            </a:r>
            <a:r>
              <a:rPr lang="es-MX" sz="2200"/>
              <a:t>Involucramiento de PROINVERSION en la agenda del comercio exterior.</a:t>
            </a:r>
          </a:p>
          <a:p>
            <a:pPr algn="just">
              <a:lnSpc>
                <a:spcPct val="80000"/>
              </a:lnSpc>
              <a:buFont typeface="Wingdings" pitchFamily="2" charset="2"/>
              <a:buNone/>
            </a:pPr>
            <a:endParaRPr lang="es-MX" sz="2200"/>
          </a:p>
          <a:p>
            <a:pPr algn="just">
              <a:lnSpc>
                <a:spcPct val="80000"/>
              </a:lnSpc>
              <a:buFontTx/>
              <a:buChar char="-"/>
            </a:pPr>
            <a:r>
              <a:rPr lang="es-MX" sz="2200"/>
              <a:t>Responsable: PROINVERSION.</a:t>
            </a:r>
          </a:p>
          <a:p>
            <a:pPr algn="just">
              <a:lnSpc>
                <a:spcPct val="80000"/>
              </a:lnSpc>
              <a:buFontTx/>
              <a:buChar char="-"/>
            </a:pPr>
            <a:endParaRPr lang="es-MX" sz="2200"/>
          </a:p>
          <a:p>
            <a:pPr algn="just">
              <a:lnSpc>
                <a:spcPct val="80000"/>
              </a:lnSpc>
              <a:buFontTx/>
              <a:buNone/>
            </a:pPr>
            <a:r>
              <a:rPr lang="es-MX" sz="2200"/>
              <a:t>	Uno de los principales objetivos de los acuerdos comerciales es atraer inversión extranjera para ampliar la capacidad productiva nacional, otorgándoles a los inversionistas toda la estabilidad y garantías. PROINVERSION debe difundir activamente las ventajas que los inversionistas tendrán desde el Perú para su inserción comercial en el mundo.</a:t>
            </a:r>
            <a:endParaRPr lang="es-PE" sz="22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s-MX" sz="3200"/>
              <a:t>DESARROLLO DE INFRAESTRUCTURA PARA EL COMERCIO </a:t>
            </a:r>
            <a:r>
              <a:rPr lang="es-MX" sz="2400"/>
              <a:t>(1)</a:t>
            </a:r>
            <a:endParaRPr lang="es-PE" sz="2400"/>
          </a:p>
        </p:txBody>
      </p:sp>
      <p:sp>
        <p:nvSpPr>
          <p:cNvPr id="17411" name="Rectangle 3"/>
          <p:cNvSpPr>
            <a:spLocks noGrp="1" noChangeArrowheads="1"/>
          </p:cNvSpPr>
          <p:nvPr>
            <p:ph type="body" idx="1"/>
          </p:nvPr>
        </p:nvSpPr>
        <p:spPr>
          <a:xfrm>
            <a:off x="468313" y="1989138"/>
            <a:ext cx="8229600" cy="4464050"/>
          </a:xfrm>
        </p:spPr>
        <p:txBody>
          <a:bodyPr/>
          <a:lstStyle/>
          <a:p>
            <a:pPr algn="just">
              <a:lnSpc>
                <a:spcPct val="80000"/>
              </a:lnSpc>
              <a:buFont typeface="Wingdings" pitchFamily="2" charset="2"/>
              <a:buNone/>
            </a:pPr>
            <a:r>
              <a:rPr lang="es-MX" sz="2000"/>
              <a:t>	</a:t>
            </a:r>
            <a:r>
              <a:rPr lang="es-MX" sz="2200"/>
              <a:t>Otorgamiento en concesión de Puertos.</a:t>
            </a:r>
          </a:p>
          <a:p>
            <a:pPr algn="just">
              <a:lnSpc>
                <a:spcPct val="80000"/>
              </a:lnSpc>
              <a:buFont typeface="Wingdings" pitchFamily="2" charset="2"/>
              <a:buNone/>
            </a:pPr>
            <a:endParaRPr lang="es-MX" sz="2200"/>
          </a:p>
          <a:p>
            <a:pPr algn="just">
              <a:lnSpc>
                <a:spcPct val="80000"/>
              </a:lnSpc>
              <a:buFont typeface="Wingdings" pitchFamily="2" charset="2"/>
              <a:buNone/>
            </a:pPr>
            <a:r>
              <a:rPr lang="es-MX" sz="2200"/>
              <a:t>	Responsable: MTC, PROINVERSION, APN.</a:t>
            </a:r>
          </a:p>
          <a:p>
            <a:pPr algn="just">
              <a:lnSpc>
                <a:spcPct val="80000"/>
              </a:lnSpc>
              <a:buFont typeface="Wingdings" pitchFamily="2" charset="2"/>
              <a:buNone/>
            </a:pPr>
            <a:endParaRPr lang="es-MX" sz="2200"/>
          </a:p>
          <a:p>
            <a:pPr algn="just">
              <a:lnSpc>
                <a:spcPct val="80000"/>
              </a:lnSpc>
              <a:buFontTx/>
              <a:buNone/>
            </a:pPr>
            <a:r>
              <a:rPr lang="es-MX" sz="2200"/>
              <a:t>	A partir del 2009 están programadas las concesiones de los terminales portuarios de Marcona, San Martín (Pisco), Ilo y Salaverry, así como los puertos de la selva, en Pucallpa, Yurimaguas e Iquitos. La lentitud burocrática impidió que estas concesiones pudieran concretarse en el 2008, año en el que existía un contexto más favorable. En el caso del terminal portuario de Paita, éste se entregaría próximamente en concesión.</a:t>
            </a:r>
            <a:endParaRPr lang="es-PE" sz="2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s-MX" sz="3200"/>
              <a:t>DESARROLLO DE INFRAESTRUCTURA PARA EL COMERCIO </a:t>
            </a:r>
            <a:r>
              <a:rPr lang="es-MX" sz="2400"/>
              <a:t>(2)</a:t>
            </a:r>
            <a:endParaRPr lang="es-PE" sz="2400"/>
          </a:p>
        </p:txBody>
      </p:sp>
      <p:sp>
        <p:nvSpPr>
          <p:cNvPr id="18435" name="Rectangle 3"/>
          <p:cNvSpPr>
            <a:spLocks noGrp="1" noChangeArrowheads="1"/>
          </p:cNvSpPr>
          <p:nvPr>
            <p:ph type="body" idx="1"/>
          </p:nvPr>
        </p:nvSpPr>
        <p:spPr>
          <a:xfrm>
            <a:off x="457200" y="1844675"/>
            <a:ext cx="8229600" cy="4286250"/>
          </a:xfrm>
        </p:spPr>
        <p:txBody>
          <a:bodyPr/>
          <a:lstStyle/>
          <a:p>
            <a:pPr algn="just">
              <a:lnSpc>
                <a:spcPct val="90000"/>
              </a:lnSpc>
              <a:buFont typeface="Wingdings" pitchFamily="2" charset="2"/>
              <a:buNone/>
            </a:pPr>
            <a:r>
              <a:rPr lang="es-MX" sz="2800"/>
              <a:t>	Otorgamiento en c</a:t>
            </a:r>
            <a:r>
              <a:rPr lang="es-MX" sz="2400"/>
              <a:t>oncesión de Aeropuertos.</a:t>
            </a:r>
          </a:p>
          <a:p>
            <a:pPr algn="just">
              <a:lnSpc>
                <a:spcPct val="90000"/>
              </a:lnSpc>
              <a:buFont typeface="Wingdings" pitchFamily="2" charset="2"/>
              <a:buNone/>
            </a:pPr>
            <a:endParaRPr lang="es-MX" sz="2400"/>
          </a:p>
          <a:p>
            <a:pPr algn="just">
              <a:lnSpc>
                <a:spcPct val="90000"/>
              </a:lnSpc>
              <a:buFont typeface="Wingdings" pitchFamily="2" charset="2"/>
              <a:buNone/>
            </a:pPr>
            <a:r>
              <a:rPr lang="es-MX" sz="2400"/>
              <a:t>	Responsable: MTC y PROINVERSION.</a:t>
            </a:r>
          </a:p>
          <a:p>
            <a:pPr algn="just">
              <a:lnSpc>
                <a:spcPct val="90000"/>
              </a:lnSpc>
              <a:buFont typeface="Wingdings" pitchFamily="2" charset="2"/>
              <a:buNone/>
            </a:pPr>
            <a:endParaRPr lang="es-MX" sz="2400"/>
          </a:p>
          <a:p>
            <a:pPr algn="just">
              <a:lnSpc>
                <a:spcPct val="90000"/>
              </a:lnSpc>
              <a:buFontTx/>
              <a:buNone/>
            </a:pPr>
            <a:r>
              <a:rPr lang="es-MX" sz="2400"/>
              <a:t>	Resulta importante otorgar en concesión los aeropuertos del sur del país (Tacna, Arequipa, Juliaca, Puerto Maldonado, Ayacucho y Andahuaylas). Esto resulta fundamental para mejorar la conectividad productiva del sur del país, lo cual consolidará la inversión, crecimiento y generación de oportunidades.</a:t>
            </a:r>
            <a:endParaRPr lang="es-PE"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s-MX" sz="3200"/>
              <a:t>DESARROLLO DE INFRAESTRUCTURA PARA EL COMERCIO </a:t>
            </a:r>
            <a:r>
              <a:rPr lang="es-MX" sz="2400"/>
              <a:t>(3)</a:t>
            </a:r>
            <a:endParaRPr lang="es-PE" sz="2400"/>
          </a:p>
        </p:txBody>
      </p:sp>
      <p:sp>
        <p:nvSpPr>
          <p:cNvPr id="19459" name="Rectangle 3"/>
          <p:cNvSpPr>
            <a:spLocks noGrp="1" noChangeArrowheads="1"/>
          </p:cNvSpPr>
          <p:nvPr>
            <p:ph type="body" idx="1"/>
          </p:nvPr>
        </p:nvSpPr>
        <p:spPr>
          <a:xfrm>
            <a:off x="457200" y="1844675"/>
            <a:ext cx="8229600" cy="4464050"/>
          </a:xfrm>
        </p:spPr>
        <p:txBody>
          <a:bodyPr/>
          <a:lstStyle/>
          <a:p>
            <a:pPr algn="just">
              <a:lnSpc>
                <a:spcPct val="90000"/>
              </a:lnSpc>
              <a:buFont typeface="Wingdings" pitchFamily="2" charset="2"/>
              <a:buNone/>
            </a:pPr>
            <a:r>
              <a:rPr lang="es-MX" sz="2400"/>
              <a:t>	Otorgamiento de concesión de Carreteras.</a:t>
            </a:r>
          </a:p>
          <a:p>
            <a:pPr algn="just">
              <a:lnSpc>
                <a:spcPct val="90000"/>
              </a:lnSpc>
              <a:buFont typeface="Wingdings" pitchFamily="2" charset="2"/>
              <a:buNone/>
            </a:pPr>
            <a:endParaRPr lang="es-MX" sz="2400"/>
          </a:p>
          <a:p>
            <a:pPr algn="just">
              <a:lnSpc>
                <a:spcPct val="90000"/>
              </a:lnSpc>
              <a:buFont typeface="Wingdings" pitchFamily="2" charset="2"/>
              <a:buNone/>
            </a:pPr>
            <a:r>
              <a:rPr lang="es-MX" sz="2400"/>
              <a:t>	Responsable: MTC y PROINVERSION.</a:t>
            </a:r>
          </a:p>
          <a:p>
            <a:pPr algn="just">
              <a:lnSpc>
                <a:spcPct val="90000"/>
              </a:lnSpc>
              <a:buFont typeface="Wingdings" pitchFamily="2" charset="2"/>
              <a:buNone/>
            </a:pPr>
            <a:endParaRPr lang="es-MX" sz="2400"/>
          </a:p>
          <a:p>
            <a:pPr algn="just">
              <a:lnSpc>
                <a:spcPct val="90000"/>
              </a:lnSpc>
              <a:buFontTx/>
              <a:buNone/>
            </a:pPr>
            <a:r>
              <a:rPr lang="es-MX" sz="2400"/>
              <a:t>	Resulta fundamental continuar avanzando con la entrega en concesión de carreteras que son fundamentales para la interconectividad de los centros productivos con las ciudades y los puertos. Se requiere avances importantes, aunque el contexto internacional no  resulte muy favorable.</a:t>
            </a:r>
            <a:endParaRPr lang="es-PE"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s-MX" sz="3200"/>
              <a:t>DESARROLLO DE INFRAESTRUCTURA PARA EL COMERCIO </a:t>
            </a:r>
            <a:r>
              <a:rPr lang="es-MX" sz="2400"/>
              <a:t>(4)</a:t>
            </a:r>
            <a:endParaRPr lang="es-PE" sz="2400"/>
          </a:p>
        </p:txBody>
      </p:sp>
      <p:sp>
        <p:nvSpPr>
          <p:cNvPr id="20483" name="Rectangle 3"/>
          <p:cNvSpPr>
            <a:spLocks noGrp="1" noChangeArrowheads="1"/>
          </p:cNvSpPr>
          <p:nvPr>
            <p:ph type="body" idx="1"/>
          </p:nvPr>
        </p:nvSpPr>
        <p:spPr>
          <a:xfrm>
            <a:off x="457200" y="2060575"/>
            <a:ext cx="8229600" cy="4248150"/>
          </a:xfrm>
        </p:spPr>
        <p:txBody>
          <a:bodyPr/>
          <a:lstStyle/>
          <a:p>
            <a:pPr algn="just">
              <a:lnSpc>
                <a:spcPct val="80000"/>
              </a:lnSpc>
              <a:buFont typeface="Wingdings" pitchFamily="2" charset="2"/>
              <a:buNone/>
            </a:pPr>
            <a:r>
              <a:rPr lang="es-MX" sz="2400"/>
              <a:t>	</a:t>
            </a:r>
            <a:r>
              <a:rPr lang="es-MX" sz="2000"/>
              <a:t>Zona Logística del Puerto del Callao.</a:t>
            </a:r>
          </a:p>
          <a:p>
            <a:pPr algn="just">
              <a:lnSpc>
                <a:spcPct val="80000"/>
              </a:lnSpc>
              <a:buFont typeface="Wingdings" pitchFamily="2" charset="2"/>
              <a:buNone/>
            </a:pPr>
            <a:endParaRPr lang="es-MX" sz="2000"/>
          </a:p>
          <a:p>
            <a:pPr algn="just">
              <a:lnSpc>
                <a:spcPct val="80000"/>
              </a:lnSpc>
              <a:buFont typeface="Wingdings" pitchFamily="2" charset="2"/>
              <a:buNone/>
            </a:pPr>
            <a:r>
              <a:rPr lang="es-MX" sz="2000"/>
              <a:t>	Responsable: ENAPU y Gobierno Regional del Callao.</a:t>
            </a:r>
          </a:p>
          <a:p>
            <a:pPr algn="just">
              <a:lnSpc>
                <a:spcPct val="80000"/>
              </a:lnSpc>
              <a:buFont typeface="Wingdings" pitchFamily="2" charset="2"/>
              <a:buNone/>
            </a:pPr>
            <a:endParaRPr lang="es-MX" sz="2000"/>
          </a:p>
          <a:p>
            <a:pPr algn="just">
              <a:lnSpc>
                <a:spcPct val="80000"/>
              </a:lnSpc>
              <a:buFontTx/>
              <a:buNone/>
            </a:pPr>
            <a:r>
              <a:rPr lang="es-MX" sz="2000"/>
              <a:t>	Siendo el Callao el principal puerto peruano, resulta fundamental modernizar el terminal portuario, el nuevo terminal de contenedores y el equipamiento de la zona sur, lo cual se encuentra en proceso. Asimismo, deben ampliarse las vías de acceso hacía el puerto del Callao (Av. Néstor Gambetta).</a:t>
            </a:r>
          </a:p>
          <a:p>
            <a:pPr algn="just">
              <a:lnSpc>
                <a:spcPct val="80000"/>
              </a:lnSpc>
              <a:buFontTx/>
              <a:buNone/>
            </a:pPr>
            <a:endParaRPr lang="es-MX" sz="2000"/>
          </a:p>
          <a:p>
            <a:pPr algn="just">
              <a:lnSpc>
                <a:spcPct val="80000"/>
              </a:lnSpc>
              <a:buFontTx/>
              <a:buNone/>
            </a:pPr>
            <a:r>
              <a:rPr lang="es-MX" sz="2000"/>
              <a:t>	</a:t>
            </a:r>
          </a:p>
          <a:p>
            <a:pPr algn="just">
              <a:lnSpc>
                <a:spcPct val="80000"/>
              </a:lnSpc>
              <a:buFontTx/>
              <a:buNone/>
            </a:pPr>
            <a:r>
              <a:rPr lang="es-MX" sz="1400"/>
              <a:t>Fuentes: MINCETUR, MTC, PROINVERSION, ENAPU, COMEX.</a:t>
            </a:r>
            <a:endParaRPr lang="es-PE"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8750"/>
            <a:ext cx="8229600" cy="1109663"/>
          </a:xfrm>
        </p:spPr>
        <p:txBody>
          <a:bodyPr/>
          <a:lstStyle/>
          <a:p>
            <a:r>
              <a:rPr lang="es-MX" sz="3400"/>
              <a:t>PRINCIPALES AMBITOS DE ACCION</a:t>
            </a:r>
            <a:endParaRPr lang="es-PE" sz="3400"/>
          </a:p>
        </p:txBody>
      </p:sp>
      <p:sp>
        <p:nvSpPr>
          <p:cNvPr id="4099" name="Rectangle 3"/>
          <p:cNvSpPr>
            <a:spLocks noGrp="1" noChangeArrowheads="1"/>
          </p:cNvSpPr>
          <p:nvPr>
            <p:ph type="body" idx="1"/>
          </p:nvPr>
        </p:nvSpPr>
        <p:spPr>
          <a:xfrm>
            <a:off x="457200" y="1916113"/>
            <a:ext cx="8229600" cy="4214812"/>
          </a:xfrm>
        </p:spPr>
        <p:txBody>
          <a:bodyPr/>
          <a:lstStyle/>
          <a:p>
            <a:pPr>
              <a:lnSpc>
                <a:spcPct val="80000"/>
              </a:lnSpc>
            </a:pPr>
            <a:r>
              <a:rPr lang="es-MX" sz="2600"/>
              <a:t>Negociación de más acuerdos comerciales.</a:t>
            </a:r>
          </a:p>
          <a:p>
            <a:pPr>
              <a:lnSpc>
                <a:spcPct val="80000"/>
              </a:lnSpc>
              <a:buFont typeface="Wingdings" pitchFamily="2" charset="2"/>
              <a:buNone/>
            </a:pPr>
            <a:endParaRPr lang="es-MX" sz="2600"/>
          </a:p>
          <a:p>
            <a:pPr>
              <a:lnSpc>
                <a:spcPct val="80000"/>
              </a:lnSpc>
            </a:pPr>
            <a:r>
              <a:rPr lang="es-MX" sz="2600"/>
              <a:t>Desarrollo de la cadena logística aduanera.</a:t>
            </a:r>
          </a:p>
          <a:p>
            <a:pPr>
              <a:lnSpc>
                <a:spcPct val="80000"/>
              </a:lnSpc>
            </a:pPr>
            <a:endParaRPr lang="es-MX" sz="2600"/>
          </a:p>
          <a:p>
            <a:pPr>
              <a:lnSpc>
                <a:spcPct val="80000"/>
              </a:lnSpc>
            </a:pPr>
            <a:r>
              <a:rPr lang="es-MX" sz="2600"/>
              <a:t>Eliminación de barreras al comercio exterior.</a:t>
            </a:r>
          </a:p>
          <a:p>
            <a:pPr>
              <a:lnSpc>
                <a:spcPct val="80000"/>
              </a:lnSpc>
              <a:buFont typeface="Wingdings" pitchFamily="2" charset="2"/>
              <a:buNone/>
            </a:pPr>
            <a:endParaRPr lang="es-MX" sz="2600"/>
          </a:p>
          <a:p>
            <a:pPr>
              <a:lnSpc>
                <a:spcPct val="80000"/>
              </a:lnSpc>
            </a:pPr>
            <a:r>
              <a:rPr lang="es-MX" sz="2600"/>
              <a:t>Promoción comercial.</a:t>
            </a:r>
          </a:p>
          <a:p>
            <a:pPr>
              <a:lnSpc>
                <a:spcPct val="80000"/>
              </a:lnSpc>
              <a:buFont typeface="Wingdings" pitchFamily="2" charset="2"/>
              <a:buNone/>
            </a:pPr>
            <a:endParaRPr lang="es-MX" sz="2600"/>
          </a:p>
          <a:p>
            <a:pPr>
              <a:lnSpc>
                <a:spcPct val="80000"/>
              </a:lnSpc>
            </a:pPr>
            <a:r>
              <a:rPr lang="es-MX" sz="2600"/>
              <a:t>Desarrollo de infraestructura para el comercio.</a:t>
            </a:r>
            <a:endParaRPr lang="es-PE" sz="2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s-MX"/>
              <a:t>ACUERDOS COMERCIALES </a:t>
            </a:r>
            <a:r>
              <a:rPr lang="es-MX" sz="2400"/>
              <a:t>(1)</a:t>
            </a:r>
            <a:endParaRPr lang="es-PE" sz="2400"/>
          </a:p>
        </p:txBody>
      </p:sp>
      <p:sp>
        <p:nvSpPr>
          <p:cNvPr id="5123" name="Rectangle 3"/>
          <p:cNvSpPr>
            <a:spLocks noGrp="1" noChangeArrowheads="1"/>
          </p:cNvSpPr>
          <p:nvPr>
            <p:ph type="body" idx="1"/>
          </p:nvPr>
        </p:nvSpPr>
        <p:spPr>
          <a:xfrm>
            <a:off x="457200" y="1989138"/>
            <a:ext cx="8229600" cy="4319587"/>
          </a:xfrm>
        </p:spPr>
        <p:txBody>
          <a:bodyPr/>
          <a:lstStyle/>
          <a:p>
            <a:pPr>
              <a:lnSpc>
                <a:spcPct val="90000"/>
              </a:lnSpc>
              <a:buFont typeface="Wingdings" pitchFamily="2" charset="2"/>
              <a:buNone/>
            </a:pPr>
            <a:r>
              <a:rPr lang="es-MX"/>
              <a:t>	</a:t>
            </a:r>
            <a:r>
              <a:rPr lang="es-MX" sz="2400"/>
              <a:t>Implementación de TLCs con Tailandia, Canadá y Singapur.</a:t>
            </a:r>
          </a:p>
          <a:p>
            <a:pPr>
              <a:lnSpc>
                <a:spcPct val="90000"/>
              </a:lnSpc>
              <a:buFont typeface="Wingdings" pitchFamily="2" charset="2"/>
              <a:buNone/>
            </a:pPr>
            <a:endParaRPr lang="es-MX" sz="2400"/>
          </a:p>
          <a:p>
            <a:pPr>
              <a:lnSpc>
                <a:spcPct val="90000"/>
              </a:lnSpc>
              <a:buFontTx/>
              <a:buChar char="-"/>
            </a:pPr>
            <a:r>
              <a:rPr lang="es-MX" sz="2400"/>
              <a:t>Responsable: MINCETUR.</a:t>
            </a:r>
          </a:p>
          <a:p>
            <a:pPr>
              <a:lnSpc>
                <a:spcPct val="90000"/>
              </a:lnSpc>
              <a:buFontTx/>
              <a:buChar char="-"/>
            </a:pPr>
            <a:endParaRPr lang="es-MX" sz="2400"/>
          </a:p>
          <a:p>
            <a:pPr>
              <a:lnSpc>
                <a:spcPct val="90000"/>
              </a:lnSpc>
              <a:buFont typeface="Wingdings" pitchFamily="2" charset="2"/>
              <a:buNone/>
            </a:pPr>
            <a:r>
              <a:rPr lang="es-MX" sz="2400"/>
              <a:t>	En lo que respecta al TLC con Tailandia, se ha negociado un acuerdo de cosecha temprana, pero sigue pendiente su entrada en vigencia debido a conflictos políticos en dicho país. En el caso de Canadá y Singapur esta pendiente su puesta en vigencia.</a:t>
            </a:r>
            <a:endParaRPr lang="es-PE"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s-MX"/>
              <a:t>ACUERDOS COMERCIALES </a:t>
            </a:r>
            <a:r>
              <a:rPr lang="es-MX" sz="2400"/>
              <a:t>(2)</a:t>
            </a:r>
            <a:endParaRPr lang="es-PE" sz="2400"/>
          </a:p>
        </p:txBody>
      </p:sp>
      <p:sp>
        <p:nvSpPr>
          <p:cNvPr id="6147" name="Rectangle 3"/>
          <p:cNvSpPr>
            <a:spLocks noGrp="1" noChangeArrowheads="1"/>
          </p:cNvSpPr>
          <p:nvPr>
            <p:ph type="body" idx="1"/>
          </p:nvPr>
        </p:nvSpPr>
        <p:spPr>
          <a:xfrm>
            <a:off x="457200" y="1989138"/>
            <a:ext cx="8229600" cy="4141787"/>
          </a:xfrm>
        </p:spPr>
        <p:txBody>
          <a:bodyPr/>
          <a:lstStyle/>
          <a:p>
            <a:pPr algn="just">
              <a:lnSpc>
                <a:spcPct val="80000"/>
              </a:lnSpc>
              <a:buFont typeface="Wingdings" pitchFamily="2" charset="2"/>
              <a:buNone/>
            </a:pPr>
            <a:r>
              <a:rPr lang="es-MX" sz="2400"/>
              <a:t>	</a:t>
            </a:r>
            <a:r>
              <a:rPr lang="es-MX" sz="2000"/>
              <a:t>TLC con la EFTA y China.</a:t>
            </a:r>
          </a:p>
          <a:p>
            <a:pPr algn="just">
              <a:lnSpc>
                <a:spcPct val="80000"/>
              </a:lnSpc>
              <a:buFont typeface="Wingdings" pitchFamily="2" charset="2"/>
              <a:buNone/>
            </a:pPr>
            <a:endParaRPr lang="es-MX" sz="2000"/>
          </a:p>
          <a:p>
            <a:pPr algn="just">
              <a:lnSpc>
                <a:spcPct val="80000"/>
              </a:lnSpc>
              <a:buFontTx/>
              <a:buChar char="-"/>
            </a:pPr>
            <a:r>
              <a:rPr lang="es-MX" sz="2000"/>
              <a:t>Responsable: MINCETUR.</a:t>
            </a:r>
          </a:p>
          <a:p>
            <a:pPr algn="just">
              <a:lnSpc>
                <a:spcPct val="80000"/>
              </a:lnSpc>
              <a:buFontTx/>
              <a:buNone/>
            </a:pPr>
            <a:endParaRPr lang="es-MX" sz="2000"/>
          </a:p>
          <a:p>
            <a:pPr algn="just">
              <a:lnSpc>
                <a:spcPct val="80000"/>
              </a:lnSpc>
              <a:buFontTx/>
              <a:buNone/>
            </a:pPr>
            <a:r>
              <a:rPr lang="es-MX" sz="2000"/>
              <a:t>	En los casos de los TLCs con la EFTA (Suiza, Noruega, Liechtenstein e Islandia), la negociación prácticamente ya concluyó, aunque no se ha firmado por problemas con Noruega en el tema de servicios.</a:t>
            </a:r>
          </a:p>
          <a:p>
            <a:pPr algn="just">
              <a:lnSpc>
                <a:spcPct val="80000"/>
              </a:lnSpc>
              <a:buFontTx/>
              <a:buNone/>
            </a:pPr>
            <a:r>
              <a:rPr lang="es-MX" sz="2000"/>
              <a:t>    Respecto de la negociación con China, esta pendiente la revisión legal de los textos para que se disponga su entrada en vigencia. La culminación de la negociación del TLC con China se dio en el marco de la reunión del APEC 2008, realizada en Perú. SE espera la firma del Acuerdo para las proximas semanas y su posterior implementación.</a:t>
            </a:r>
            <a:endParaRPr lang="es-PE"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s-MX"/>
              <a:t>ACUERDOS COMERCIALES </a:t>
            </a:r>
            <a:r>
              <a:rPr lang="es-MX" sz="2800"/>
              <a:t>(3)</a:t>
            </a:r>
            <a:endParaRPr lang="es-PE" sz="2800"/>
          </a:p>
        </p:txBody>
      </p:sp>
      <p:sp>
        <p:nvSpPr>
          <p:cNvPr id="7171" name="Rectangle 3"/>
          <p:cNvSpPr>
            <a:spLocks noGrp="1" noChangeArrowheads="1"/>
          </p:cNvSpPr>
          <p:nvPr>
            <p:ph type="body" idx="1"/>
          </p:nvPr>
        </p:nvSpPr>
        <p:spPr>
          <a:xfrm>
            <a:off x="457200" y="1916113"/>
            <a:ext cx="8229600" cy="4465637"/>
          </a:xfrm>
        </p:spPr>
        <p:txBody>
          <a:bodyPr/>
          <a:lstStyle/>
          <a:p>
            <a:pPr algn="just">
              <a:lnSpc>
                <a:spcPct val="90000"/>
              </a:lnSpc>
              <a:buFont typeface="Wingdings" pitchFamily="2" charset="2"/>
              <a:buNone/>
            </a:pPr>
            <a:r>
              <a:rPr lang="es-MX" sz="2400"/>
              <a:t>	</a:t>
            </a:r>
            <a:r>
              <a:rPr lang="es-MX" sz="2200"/>
              <a:t>TLCs con la Unión Europea, Corea del Sur, Japón y Centroamerica.</a:t>
            </a:r>
          </a:p>
          <a:p>
            <a:pPr algn="just">
              <a:lnSpc>
                <a:spcPct val="90000"/>
              </a:lnSpc>
              <a:buFont typeface="Wingdings" pitchFamily="2" charset="2"/>
              <a:buNone/>
            </a:pPr>
            <a:endParaRPr lang="es-MX" sz="2200"/>
          </a:p>
          <a:p>
            <a:pPr algn="just">
              <a:lnSpc>
                <a:spcPct val="90000"/>
              </a:lnSpc>
              <a:buFontTx/>
              <a:buChar char="-"/>
            </a:pPr>
            <a:r>
              <a:rPr lang="es-MX" sz="2200"/>
              <a:t>Responsable: MINCETUR.</a:t>
            </a:r>
          </a:p>
          <a:p>
            <a:pPr algn="just">
              <a:lnSpc>
                <a:spcPct val="90000"/>
              </a:lnSpc>
              <a:buFontTx/>
              <a:buChar char="-"/>
            </a:pPr>
            <a:endParaRPr lang="es-MX" sz="2200"/>
          </a:p>
          <a:p>
            <a:pPr algn="just">
              <a:lnSpc>
                <a:spcPct val="90000"/>
              </a:lnSpc>
              <a:buFontTx/>
              <a:buNone/>
            </a:pPr>
            <a:r>
              <a:rPr lang="es-MX" sz="2200"/>
              <a:t>	A partir del 2009 se iniciarán negociaciones para acuerdos de libre comercio con Corea del Sur, Japón y posiblemente el 2010 con Centro América. </a:t>
            </a:r>
          </a:p>
          <a:p>
            <a:pPr algn="just">
              <a:lnSpc>
                <a:spcPct val="90000"/>
              </a:lnSpc>
              <a:buFontTx/>
              <a:buNone/>
            </a:pPr>
            <a:r>
              <a:rPr lang="es-MX" sz="2200"/>
              <a:t>   En las negociaciones con la Unión Europea, tanto Perú como Colombia y Ecuador avanzan en los temas comerciales, quedando pendientes los temas políticos y de cooperación.</a:t>
            </a:r>
            <a:endParaRPr lang="es-PE" sz="2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04813"/>
            <a:ext cx="8229600" cy="1012825"/>
          </a:xfrm>
        </p:spPr>
        <p:txBody>
          <a:bodyPr/>
          <a:lstStyle/>
          <a:p>
            <a:r>
              <a:rPr lang="es-MX" sz="4000"/>
              <a:t>DESARROLLO DE LA CADENA LOGISTICA ADUANERA </a:t>
            </a:r>
            <a:r>
              <a:rPr lang="es-MX" sz="2400"/>
              <a:t>(1)</a:t>
            </a:r>
            <a:endParaRPr lang="es-PE" sz="2400"/>
          </a:p>
        </p:txBody>
      </p:sp>
      <p:sp>
        <p:nvSpPr>
          <p:cNvPr id="8195" name="Rectangle 3"/>
          <p:cNvSpPr>
            <a:spLocks noGrp="1" noChangeArrowheads="1"/>
          </p:cNvSpPr>
          <p:nvPr>
            <p:ph type="body" idx="1"/>
          </p:nvPr>
        </p:nvSpPr>
        <p:spPr>
          <a:xfrm>
            <a:off x="468313" y="2133600"/>
            <a:ext cx="8229600" cy="4165600"/>
          </a:xfrm>
        </p:spPr>
        <p:txBody>
          <a:bodyPr/>
          <a:lstStyle/>
          <a:p>
            <a:pPr algn="just">
              <a:lnSpc>
                <a:spcPct val="80000"/>
              </a:lnSpc>
              <a:buFont typeface="Wingdings" pitchFamily="2" charset="2"/>
              <a:buNone/>
            </a:pPr>
            <a:r>
              <a:rPr lang="es-MX" sz="1800"/>
              <a:t>	</a:t>
            </a:r>
            <a:r>
              <a:rPr lang="es-MX" sz="2000"/>
              <a:t>Implementación de la Ley  de Aduanas y su Reglamento.</a:t>
            </a:r>
          </a:p>
          <a:p>
            <a:pPr algn="just">
              <a:lnSpc>
                <a:spcPct val="80000"/>
              </a:lnSpc>
              <a:buFont typeface="Wingdings" pitchFamily="2" charset="2"/>
              <a:buNone/>
            </a:pPr>
            <a:endParaRPr lang="es-MX" sz="2000"/>
          </a:p>
          <a:p>
            <a:pPr algn="just">
              <a:lnSpc>
                <a:spcPct val="80000"/>
              </a:lnSpc>
              <a:buFontTx/>
              <a:buChar char="-"/>
            </a:pPr>
            <a:r>
              <a:rPr lang="es-MX" sz="2000"/>
              <a:t>Responsable: SUNAT y otras entidades públicas y privadas.</a:t>
            </a:r>
          </a:p>
          <a:p>
            <a:pPr algn="just">
              <a:lnSpc>
                <a:spcPct val="80000"/>
              </a:lnSpc>
              <a:buFontTx/>
              <a:buChar char="-"/>
            </a:pPr>
            <a:endParaRPr lang="es-MX" sz="2000"/>
          </a:p>
          <a:p>
            <a:pPr algn="just">
              <a:lnSpc>
                <a:spcPct val="80000"/>
              </a:lnSpc>
              <a:buFontTx/>
              <a:buNone/>
            </a:pPr>
            <a:r>
              <a:rPr lang="es-MX" sz="2000"/>
              <a:t>	La nueva Ley General de Aduanas establece diferentes mecanismos que apuntan a simplificar los trámites, virtualizar los procesos y eliminar formalismos innecesarios, lo cual reducirá los tiempos y sobre costos. Se espera lograr que el tiempo promedio de despacho de mercancías se reduzca a 2 días, lo que nos ubicaría como el país más ágil en la Región.  Asimismo, la reducción de costos  volverá al Perú más competitivo.</a:t>
            </a:r>
            <a:endParaRPr lang="es-PE"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MX" sz="4000"/>
              <a:t>DESARROLLO DE LA CADENA LOGISTICA ADUANERA </a:t>
            </a:r>
            <a:r>
              <a:rPr lang="es-MX" sz="2800"/>
              <a:t>(2)</a:t>
            </a:r>
            <a:endParaRPr lang="es-PE" sz="2800"/>
          </a:p>
        </p:txBody>
      </p:sp>
      <p:sp>
        <p:nvSpPr>
          <p:cNvPr id="9219" name="Rectangle 3"/>
          <p:cNvSpPr>
            <a:spLocks noGrp="1" noChangeArrowheads="1"/>
          </p:cNvSpPr>
          <p:nvPr>
            <p:ph type="body" idx="1"/>
          </p:nvPr>
        </p:nvSpPr>
        <p:spPr>
          <a:xfrm>
            <a:off x="457200" y="2060575"/>
            <a:ext cx="8229600" cy="4070350"/>
          </a:xfrm>
        </p:spPr>
        <p:txBody>
          <a:bodyPr/>
          <a:lstStyle/>
          <a:p>
            <a:pPr algn="just">
              <a:lnSpc>
                <a:spcPct val="80000"/>
              </a:lnSpc>
              <a:buFont typeface="Wingdings" pitchFamily="2" charset="2"/>
              <a:buNone/>
            </a:pPr>
            <a:r>
              <a:rPr lang="es-MX" sz="2000"/>
              <a:t>	</a:t>
            </a:r>
            <a:r>
              <a:rPr lang="es-MX" sz="1800"/>
              <a:t>Implementación de la Ventanilla Unica de Comercio Exterior (VUCE).</a:t>
            </a:r>
          </a:p>
          <a:p>
            <a:pPr algn="just">
              <a:lnSpc>
                <a:spcPct val="80000"/>
              </a:lnSpc>
              <a:buFont typeface="Wingdings" pitchFamily="2" charset="2"/>
              <a:buNone/>
            </a:pPr>
            <a:endParaRPr lang="es-MX" sz="1800"/>
          </a:p>
          <a:p>
            <a:pPr algn="just">
              <a:lnSpc>
                <a:spcPct val="80000"/>
              </a:lnSpc>
              <a:buFontTx/>
              <a:buChar char="-"/>
            </a:pPr>
            <a:r>
              <a:rPr lang="es-MX" sz="1800"/>
              <a:t>Responsable: MINCETUR, SUNAT, PRODUCE, SENASA y PCM, entre otras.</a:t>
            </a:r>
          </a:p>
          <a:p>
            <a:pPr algn="just">
              <a:lnSpc>
                <a:spcPct val="80000"/>
              </a:lnSpc>
              <a:buFontTx/>
              <a:buChar char="-"/>
            </a:pPr>
            <a:endParaRPr lang="es-MX" sz="1800"/>
          </a:p>
          <a:p>
            <a:pPr algn="just">
              <a:lnSpc>
                <a:spcPct val="80000"/>
              </a:lnSpc>
              <a:buFontTx/>
              <a:buNone/>
            </a:pPr>
            <a:r>
              <a:rPr lang="es-MX" sz="1800"/>
              <a:t>	A fines de 2007 se aprobó el Reglamento para la implementación de la VUCE, el cual es de cumplimiento obligatorio para los operadores de comercio exterior y para las entidades públicas  involucradas. </a:t>
            </a:r>
          </a:p>
          <a:p>
            <a:pPr algn="just">
              <a:lnSpc>
                <a:spcPct val="80000"/>
              </a:lnSpc>
              <a:buFontTx/>
              <a:buNone/>
            </a:pPr>
            <a:r>
              <a:rPr lang="es-MX" sz="1800"/>
              <a:t>    El proceso de implementación de la VUCE por las entidades públicas que la integran, así como su interconexión virtual, será progresiva de acuerdo a los cronogramas establecidos por la Comisión Especial integrada por representantes de las entidades responsables. Se busca agilizar las operaciones de comercio exterior.</a:t>
            </a:r>
            <a:endParaRPr lang="es-PE" sz="1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476250"/>
            <a:ext cx="8229600" cy="1152525"/>
          </a:xfrm>
        </p:spPr>
        <p:txBody>
          <a:bodyPr/>
          <a:lstStyle/>
          <a:p>
            <a:r>
              <a:rPr lang="es-MX" sz="4000"/>
              <a:t>DESARROLLO DE LA CADENA LOGISTICA ADUANERA </a:t>
            </a:r>
            <a:r>
              <a:rPr lang="es-MX" sz="2400"/>
              <a:t>(3)</a:t>
            </a:r>
            <a:endParaRPr lang="es-PE" sz="2400"/>
          </a:p>
        </p:txBody>
      </p:sp>
      <p:sp>
        <p:nvSpPr>
          <p:cNvPr id="11267" name="Rectangle 3"/>
          <p:cNvSpPr>
            <a:spLocks noGrp="1" noChangeArrowheads="1"/>
          </p:cNvSpPr>
          <p:nvPr>
            <p:ph type="body" idx="1"/>
          </p:nvPr>
        </p:nvSpPr>
        <p:spPr>
          <a:xfrm>
            <a:off x="457200" y="2133600"/>
            <a:ext cx="8229600" cy="4319588"/>
          </a:xfrm>
        </p:spPr>
        <p:txBody>
          <a:bodyPr/>
          <a:lstStyle/>
          <a:p>
            <a:pPr algn="just">
              <a:buFont typeface="Wingdings" pitchFamily="2" charset="2"/>
              <a:buNone/>
            </a:pPr>
            <a:r>
              <a:rPr lang="es-MX" sz="2800"/>
              <a:t>	</a:t>
            </a:r>
            <a:r>
              <a:rPr lang="es-MX" sz="2200"/>
              <a:t>Ampliación de horarios de atención en Aduanas.</a:t>
            </a:r>
          </a:p>
          <a:p>
            <a:pPr algn="just">
              <a:buFont typeface="Wingdings" pitchFamily="2" charset="2"/>
              <a:buNone/>
            </a:pPr>
            <a:endParaRPr lang="es-MX" sz="2200"/>
          </a:p>
          <a:p>
            <a:pPr algn="just">
              <a:buFontTx/>
              <a:buChar char="-"/>
            </a:pPr>
            <a:r>
              <a:rPr lang="es-MX" sz="2200"/>
              <a:t>Responsable: SUNAT.</a:t>
            </a:r>
          </a:p>
          <a:p>
            <a:pPr algn="just">
              <a:buFontTx/>
              <a:buChar char="-"/>
            </a:pPr>
            <a:endParaRPr lang="es-MX" sz="2200"/>
          </a:p>
          <a:p>
            <a:pPr algn="just">
              <a:buFontTx/>
              <a:buNone/>
            </a:pPr>
            <a:r>
              <a:rPr lang="es-MX" sz="2200"/>
              <a:t>	Resulta fundamental que se amplíe el horario de atención a los operadores de comercio exterior, de ser posible, de 8.00 a.m. a 8.00 p.m., y que se labore también los sábados, domingos y feriados, estableciendo los turnos respectivos. El comercio exterior es permanente y no se detiene nunca. </a:t>
            </a:r>
            <a:endParaRPr lang="es-PE" sz="22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s-MX" sz="3200"/>
              <a:t>ELIMINACION DE BARRERAS AL COMERCIO EXTERIOR </a:t>
            </a:r>
            <a:r>
              <a:rPr lang="es-MX" sz="2400"/>
              <a:t>(1)</a:t>
            </a:r>
            <a:endParaRPr lang="es-PE" sz="2400"/>
          </a:p>
        </p:txBody>
      </p:sp>
      <p:sp>
        <p:nvSpPr>
          <p:cNvPr id="12291" name="Rectangle 3"/>
          <p:cNvSpPr>
            <a:spLocks noGrp="1" noChangeArrowheads="1"/>
          </p:cNvSpPr>
          <p:nvPr>
            <p:ph type="body" idx="1"/>
          </p:nvPr>
        </p:nvSpPr>
        <p:spPr>
          <a:xfrm>
            <a:off x="539750" y="2276475"/>
            <a:ext cx="8229600" cy="3997325"/>
          </a:xfrm>
        </p:spPr>
        <p:txBody>
          <a:bodyPr/>
          <a:lstStyle/>
          <a:p>
            <a:pPr algn="just">
              <a:lnSpc>
                <a:spcPct val="80000"/>
              </a:lnSpc>
              <a:buFont typeface="Wingdings" pitchFamily="2" charset="2"/>
              <a:buNone/>
            </a:pPr>
            <a:r>
              <a:rPr lang="es-MX" sz="2000"/>
              <a:t>	Negociación y suscripción de protocolos sanitarios.</a:t>
            </a:r>
          </a:p>
          <a:p>
            <a:pPr algn="just">
              <a:lnSpc>
                <a:spcPct val="80000"/>
              </a:lnSpc>
              <a:buFont typeface="Wingdings" pitchFamily="2" charset="2"/>
              <a:buNone/>
            </a:pPr>
            <a:endParaRPr lang="es-MX" sz="2000"/>
          </a:p>
          <a:p>
            <a:pPr algn="just">
              <a:lnSpc>
                <a:spcPct val="80000"/>
              </a:lnSpc>
              <a:buFontTx/>
              <a:buChar char="-"/>
            </a:pPr>
            <a:r>
              <a:rPr lang="es-MX" sz="2000"/>
              <a:t>Responsable: MINSA y DIGESA.</a:t>
            </a:r>
          </a:p>
          <a:p>
            <a:pPr algn="just">
              <a:lnSpc>
                <a:spcPct val="80000"/>
              </a:lnSpc>
              <a:buFontTx/>
              <a:buChar char="-"/>
            </a:pPr>
            <a:endParaRPr lang="es-MX" sz="2000"/>
          </a:p>
          <a:p>
            <a:pPr algn="just">
              <a:lnSpc>
                <a:spcPct val="80000"/>
              </a:lnSpc>
              <a:buFontTx/>
              <a:buNone/>
            </a:pPr>
            <a:r>
              <a:rPr lang="es-MX" sz="2000"/>
              <a:t>	El Perú está negociando con 6 países la </a:t>
            </a:r>
            <a:r>
              <a:rPr lang="es-MX" sz="2200"/>
              <a:t>suscripción</a:t>
            </a:r>
            <a:r>
              <a:rPr lang="es-MX" sz="2000"/>
              <a:t> de protocolos sanitarios para permitir el ingreso de sus agroexportaciones a los principales mercados (paltas, cítricos, uvas, mangos, entre otros).</a:t>
            </a:r>
          </a:p>
          <a:p>
            <a:pPr algn="just">
              <a:lnSpc>
                <a:spcPct val="80000"/>
              </a:lnSpc>
              <a:buFontTx/>
              <a:buNone/>
            </a:pPr>
            <a:r>
              <a:rPr lang="es-MX" sz="2000"/>
              <a:t> 	Los 2 principales países con los que está negociando dichos protocolos son Japón y China, además de Estados Unidos y otros de la Unión Europea. Ya se han logrado cosechas tempranas como la que permite el ingreso de los cítricos a China.</a:t>
            </a:r>
            <a:endParaRPr lang="es-PE" sz="20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etición">
  <a:themeElements>
    <a:clrScheme name="Competició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ció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etició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ció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ció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ció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ció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ció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ció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ció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Kimono</Template>
  <TotalTime>284</TotalTime>
  <Words>150</Words>
  <Application>Microsoft Office PowerPoint</Application>
  <PresentationFormat>On-screen Show (4:3)</PresentationFormat>
  <Paragraphs>104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Times New Roman</vt:lpstr>
      <vt:lpstr>Verdana</vt:lpstr>
      <vt:lpstr>Wingdings</vt:lpstr>
      <vt:lpstr>Competición</vt:lpstr>
      <vt:lpstr>UNA AGENDA PENDIENTE PARA EL DESARROLLO DEL COMERCIO EXTERIOR PERUANO</vt:lpstr>
      <vt:lpstr>PRINCIPALES AMBITOS DE ACCION</vt:lpstr>
      <vt:lpstr>ACUERDOS COMERCIALES (1)</vt:lpstr>
      <vt:lpstr>ACUERDOS COMERCIALES (2)</vt:lpstr>
      <vt:lpstr>ACUERDOS COMERCIALES (3)</vt:lpstr>
      <vt:lpstr>DESARROLLO DE LA CADENA LOGISTICA ADUANERA (1)</vt:lpstr>
      <vt:lpstr>DESARROLLO DE LA CADENA LOGISTICA ADUANERA (2)</vt:lpstr>
      <vt:lpstr>DESARROLLO DE LA CADENA LOGISTICA ADUANERA (3)</vt:lpstr>
      <vt:lpstr>ELIMINACION DE BARRERAS AL COMERCIO EXTERIOR (1)</vt:lpstr>
      <vt:lpstr>ELIMINACION DE BARRERAS AL COMERCIO EXTERIOR (2)</vt:lpstr>
      <vt:lpstr>PROMOCION COMERCIAL (2)</vt:lpstr>
      <vt:lpstr>PROMOCION COMERCIAL (3)</vt:lpstr>
      <vt:lpstr>DESARROLLO DE INFRAESTRUCTURA PARA EL COMERCIO (1)</vt:lpstr>
      <vt:lpstr>DESARROLLO DE INFRAESTRUCTURA PARA EL COMERCIO (2)</vt:lpstr>
      <vt:lpstr>DESARROLLO DE INFRAESTRUCTURA PARA EL COMERCIO (3)</vt:lpstr>
      <vt:lpstr>DESARROLLO DE INFRAESTRUCTURA PARA EL COMERCIO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UNA AGENDA PENDIENTE PARA EL COMERCIO EXTERIOR</dc:title>
  <dc:creator>DCalmet</dc:creator>
  <cp:lastModifiedBy>anarod</cp:lastModifiedBy>
  <cp:revision>35</cp:revision>
  <dcterms:created xsi:type="dcterms:W3CDTF">2009-02-26T15:55:10Z</dcterms:created>
  <dcterms:modified xsi:type="dcterms:W3CDTF">2010-07-13T13:53:20Z</dcterms:modified>
</cp:coreProperties>
</file>