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62" r:id="rId3"/>
    <p:sldId id="257" r:id="rId4"/>
    <p:sldId id="260" r:id="rId5"/>
    <p:sldId id="265" r:id="rId6"/>
    <p:sldId id="266" r:id="rId7"/>
    <p:sldId id="267" r:id="rId8"/>
    <p:sldId id="264" r:id="rId9"/>
    <p:sldId id="268" r:id="rId10"/>
    <p:sldId id="269" r:id="rId11"/>
    <p:sldId id="270" r:id="rId12"/>
    <p:sldId id="258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0" autoAdjust="0"/>
    <p:restoredTop sz="90929"/>
  </p:normalViewPr>
  <p:slideViewPr>
    <p:cSldViewPr>
      <p:cViewPr varScale="1">
        <p:scale>
          <a:sx n="53" d="100"/>
          <a:sy n="53" d="100"/>
        </p:scale>
        <p:origin x="-7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7E6769-8137-45BB-9783-17A90BB72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2245C-4B9A-4B4B-B1D6-51834D169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7BFE-DD4A-42E1-9F99-78FB353AD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A64ED4-C64D-49FF-A526-472734DAF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E4393-49B2-45B3-8C62-28E43BD24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11770-54A1-4D16-9117-7EC4E7D34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AD94B-A8AF-4DD7-9204-5586E6D5E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DF80-198D-49AF-BAF8-1C12A803A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A92E-D669-407C-8222-491CEABD5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F22-C4EF-4D6B-8B7A-6598CC847C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BBE3F-9691-4057-BA4B-EAED00AC1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2721-EFE5-4437-8CE4-246EE6C6B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706CF-BBEC-42CC-AB0C-16BBC2674A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Una nueva agenda de política laboral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Gustavo Márquez</a:t>
            </a:r>
          </a:p>
          <a:p>
            <a:r>
              <a:rPr lang="en-US"/>
              <a:t>RES/IADB</a:t>
            </a:r>
          </a:p>
          <a:p>
            <a:r>
              <a:rPr lang="en-US" sz="2000"/>
              <a:t>May 23,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Aumentar y actualizar continuamente las habilidades de la fuerza de trabajo.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El entrenamiento es una inversión que realizan conjuntamente firmas  y trabajadores.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Separación entre regulación y provisión como clave para el cambio institucional en el sector.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Formas alternativas de estimular la decisión de invertir en habilidades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Inclusión en contratación colectiva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Apoyo a empresas (CIMO MX)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Certificación de habilidades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Controlar el cumplimiento de las normas y regulaciones del mercado de trabajo.</a:t>
            </a:r>
            <a:br>
              <a:rPr lang="en-US" sz="2800"/>
            </a:br>
            <a:endParaRPr lang="en-US" sz="28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  <a:p>
            <a:r>
              <a:rPr lang="en-US" sz="2400"/>
              <a:t>Se necesitan inversiones importantes en la autoridad laboral (normalmente Min Trab) para:</a:t>
            </a:r>
          </a:p>
          <a:p>
            <a:pPr lvl="1"/>
            <a:r>
              <a:rPr lang="en-US" sz="2000"/>
              <a:t>capturar y analizar información oportunamente;</a:t>
            </a:r>
          </a:p>
          <a:p>
            <a:pPr lvl="1"/>
            <a:r>
              <a:rPr lang="en-US" sz="2000"/>
              <a:t>desarrollar la capacidad analítica y operacional para implementar políticas laborales; y</a:t>
            </a:r>
          </a:p>
          <a:p>
            <a:pPr lvl="1"/>
            <a:r>
              <a:rPr lang="en-US" sz="2000"/>
              <a:t>aumentar la capacidad de coerción para el cumplimiento de las regulaciones laborales.</a:t>
            </a:r>
          </a:p>
          <a:p>
            <a:pPr lvl="1"/>
            <a:r>
              <a:rPr lang="en-US" sz="2000"/>
              <a:t>OSH y estándares laborales como políticas que mejoran la calidad de los puestos de trabajo.</a:t>
            </a:r>
          </a:p>
          <a:p>
            <a:endParaRPr lang="en-US" sz="2400"/>
          </a:p>
          <a:p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caja de herramientas</a:t>
            </a:r>
          </a:p>
        </p:txBody>
      </p:sp>
      <p:graphicFrame>
        <p:nvGraphicFramePr>
          <p:cNvPr id="49152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2101850"/>
          <a:ext cx="8308975" cy="4140200"/>
        </p:xfrm>
        <a:graphic>
          <a:graphicData uri="http://schemas.openxmlformats.org/presentationml/2006/ole">
            <p:oleObj spid="_x0000_s49152" name="Document" r:id="rId3" imgW="8825270" imgH="439765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 riesgos del activismo</a:t>
            </a:r>
          </a:p>
        </p:txBody>
      </p:sp>
      <p:graphicFrame>
        <p:nvGraphicFramePr>
          <p:cNvPr id="50176" name="Object 0"/>
          <p:cNvGraphicFramePr>
            <a:graphicFrameLocks noChangeAspect="1"/>
          </p:cNvGraphicFramePr>
          <p:nvPr>
            <p:ph idx="1"/>
          </p:nvPr>
        </p:nvGraphicFramePr>
        <p:xfrm>
          <a:off x="490538" y="1979613"/>
          <a:ext cx="8272462" cy="4086225"/>
        </p:xfrm>
        <a:graphic>
          <a:graphicData uri="http://schemas.openxmlformats.org/presentationml/2006/ole">
            <p:oleObj spid="_x0000_s50176" name="Document" r:id="rId3" imgW="8397170" imgH="450215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 saldo de una década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Creciente precariedad del empleo.</a:t>
            </a:r>
          </a:p>
          <a:p>
            <a:endParaRPr lang="en-US"/>
          </a:p>
          <a:p>
            <a:r>
              <a:rPr lang="en-US"/>
              <a:t>Alto desempleo y alto desempleo de jóvenes respecto a la media.</a:t>
            </a:r>
          </a:p>
          <a:p>
            <a:endParaRPr lang="en-US"/>
          </a:p>
          <a:p>
            <a:r>
              <a:rPr lang="en-US"/>
              <a:t>Bajos salarios.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Respuesta a choques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Choques agregados: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Las economías Latino-americanas son muy volátiles, pero no hay un patrón único de ajuste y distintos grupos de trabajadores se afectan de distinta forma.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Choques sectoriales e idiosincráticos: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Explican la mayor parte de la creación y destrucción de empleos. Esa reasignación es un poderoso motor del crecimiento, pero tiene importantes costos para los trabajadores.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2800"/>
              <a:t>Los países de la región gastan menos que los de la OECD en políticas laborales.</a:t>
            </a:r>
          </a:p>
        </p:txBody>
      </p:sp>
      <p:graphicFrame>
        <p:nvGraphicFramePr>
          <p:cNvPr id="48128" name="Object 1024"/>
          <p:cNvGraphicFramePr>
            <a:graphicFrameLocks noChangeAspect="1"/>
          </p:cNvGraphicFramePr>
          <p:nvPr>
            <p:ph idx="1"/>
          </p:nvPr>
        </p:nvGraphicFramePr>
        <p:xfrm>
          <a:off x="2209800" y="1600200"/>
          <a:ext cx="4981575" cy="4945063"/>
        </p:xfrm>
        <a:graphic>
          <a:graphicData uri="http://schemas.openxmlformats.org/presentationml/2006/ole">
            <p:oleObj spid="_x0000_s48128" name="Document" r:id="rId3" imgW="5569096" imgH="55275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 objetivo de la política laboral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El objetivo central de la política laboral es asistir al mercado de trabajo en la tarea de asignar recursos y rentas entre firmas y trabajadores.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 funciones de la política laboral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Aumentar la eficiencia del proceso de matching.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Asegurar adecuadamente a los trabajadores contra el riesgo de pérdida de ingresos.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Aumentar y actualizar continuamente las habilidades de la fuerza de trabajo.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Controlar el cumplimiento de las normas y regulaciones del mercado de trabajo.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Aumentar la eficiencia del proceso de matching</a:t>
            </a:r>
          </a:p>
        </p:txBody>
      </p:sp>
      <p:sp>
        <p:nvSpPr>
          <p:cNvPr id="440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Permite aumentar la eficiencia de búsqueda y la productividad. La década de los 90 nos ha dejado una buena experiencia en programas innovativos ejecutados por agentes otros que el Estado.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Servicios de intermediación laboral</a:t>
            </a:r>
          </a:p>
          <a:p>
            <a:r>
              <a:rPr lang="en-US" sz="2400"/>
              <a:t>Integración entre entrenamiento e intermediación</a:t>
            </a:r>
          </a:p>
          <a:p>
            <a:r>
              <a:rPr lang="en-US" sz="2400"/>
              <a:t>Subsidios a la mobilidad de firmas y trabajadores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Asegurar adecuadamente a los trabajadores contra el riesgo de pérdida de ingresos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Los trabajadores necesitan contar con mecanismos de protección contra las pérdidas de ingreso asociadas a choques sistémicos e idiosincráticos. 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Los mecanismos “tradicionales” basados en indemnizaciones privadas por despido no cumplen esa función dada su baja cobertura y las distorsiones que generan. 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El sistema debe estar basado en alguna forma de “seguro de desempleo” para actuar como mecanismo  estabilizador automático. 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Implantar UI tiene costos de empleo, cuidado con las condiciones iniciales.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Sin embargo, importantes grupos de trabajadores necesitan de mecanismos alternativos que reconozcan la naturaleza particular de su inserción en el mercado de trabajo (casual, no regulado, auto-empleo).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Experimentación con nuevas formas de asociación públicas y privadas en provisión de estos servicios (WIEGO por ejemplo).</a:t>
            </a:r>
          </a:p>
          <a:p>
            <a:endParaRPr lang="en-US" sz="2400"/>
          </a:p>
          <a:p>
            <a:r>
              <a:rPr lang="en-US" sz="2400"/>
              <a:t>El gran obstáculo es la pro-ciclicalidad de la política fiscal </a:t>
            </a:r>
            <a:r>
              <a:rPr lang="en-US" sz="2400">
                <a:sym typeface="Wingdings" pitchFamily="2" charset="2"/>
              </a:rPr>
              <a:t> mecanismos fiscales para establecer contra-ciclicalidad          </a:t>
            </a:r>
          </a:p>
          <a:p>
            <a:endParaRPr lang="en-US" sz="2400"/>
          </a:p>
        </p:txBody>
      </p:sp>
      <p:sp>
        <p:nvSpPr>
          <p:cNvPr id="4506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Asegurar adecuadamente a los trabajadores contra el riesgo de pérdida de ingresos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1965</TotalTime>
  <Words>531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Soaring</vt:lpstr>
      <vt:lpstr>Microsoft Word Document</vt:lpstr>
      <vt:lpstr>Una nueva agenda de política laboral</vt:lpstr>
      <vt:lpstr>El saldo de una década</vt:lpstr>
      <vt:lpstr>Respuesta a choques</vt:lpstr>
      <vt:lpstr>Los países de la región gastan menos que los de la OECD en políticas laborales.</vt:lpstr>
      <vt:lpstr>El objetivo de la política laboral</vt:lpstr>
      <vt:lpstr>Las funciones de la política laboral</vt:lpstr>
      <vt:lpstr>Aumentar la eficiencia del proceso de matching</vt:lpstr>
      <vt:lpstr>Asegurar adecuadamente a los trabajadores contra el riesgo de pérdida de ingresos</vt:lpstr>
      <vt:lpstr>Asegurar adecuadamente a los trabajadores contra el riesgo de pérdida de ingresos (2)</vt:lpstr>
      <vt:lpstr>Aumentar y actualizar continuamente las habilidades de la fuerza de trabajo.</vt:lpstr>
      <vt:lpstr>Controlar el cumplimiento de las normas y regulaciones del mercado de trabajo. </vt:lpstr>
      <vt:lpstr>La caja de herramientas</vt:lpstr>
      <vt:lpstr>Los riesgos del activismo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agenda de políticas de empleo</dc:title>
  <dc:creator>GustavoMA</dc:creator>
  <cp:lastModifiedBy>anarod</cp:lastModifiedBy>
  <cp:revision>9</cp:revision>
  <cp:lastPrinted>1601-01-01T00:00:00Z</cp:lastPrinted>
  <dcterms:created xsi:type="dcterms:W3CDTF">2003-03-11T20:30:25Z</dcterms:created>
  <dcterms:modified xsi:type="dcterms:W3CDTF">2010-07-13T05:30:40Z</dcterms:modified>
</cp:coreProperties>
</file>