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0" r:id="rId1"/>
  </p:sldMasterIdLst>
  <p:notesMasterIdLst>
    <p:notesMasterId r:id="rId26"/>
  </p:notesMasterIdLst>
  <p:handoutMasterIdLst>
    <p:handoutMasterId r:id="rId27"/>
  </p:handoutMasterIdLst>
  <p:sldIdLst>
    <p:sldId id="326" r:id="rId2"/>
    <p:sldId id="292" r:id="rId3"/>
    <p:sldId id="331" r:id="rId4"/>
    <p:sldId id="332" r:id="rId5"/>
    <p:sldId id="333" r:id="rId6"/>
    <p:sldId id="334" r:id="rId7"/>
    <p:sldId id="335" r:id="rId8"/>
    <p:sldId id="336" r:id="rId9"/>
    <p:sldId id="341" r:id="rId10"/>
    <p:sldId id="342" r:id="rId11"/>
    <p:sldId id="318" r:id="rId12"/>
    <p:sldId id="337" r:id="rId13"/>
    <p:sldId id="338" r:id="rId14"/>
    <p:sldId id="339" r:id="rId15"/>
    <p:sldId id="340" r:id="rId16"/>
    <p:sldId id="304" r:id="rId17"/>
    <p:sldId id="329" r:id="rId18"/>
    <p:sldId id="330" r:id="rId19"/>
    <p:sldId id="298" r:id="rId20"/>
    <p:sldId id="299" r:id="rId21"/>
    <p:sldId id="300" r:id="rId22"/>
    <p:sldId id="301" r:id="rId23"/>
    <p:sldId id="302" r:id="rId24"/>
    <p:sldId id="297" r:id="rId25"/>
  </p:sldIdLst>
  <p:sldSz cx="9144000" cy="6858000" type="screen4x3"/>
  <p:notesSz cx="6881813" cy="9296400"/>
  <p:embeddedFontLst>
    <p:embeddedFont>
      <p:font typeface="Tahoma" pitchFamily="34" charset="0"/>
      <p:regular r:id="rId28"/>
      <p:bold r:id="rId29"/>
    </p:embeddedFont>
    <p:embeddedFont>
      <p:font typeface="Bookman Old Style" pitchFamily="18" charset="0"/>
      <p:regular r:id="rId30"/>
      <p:bold r:id="rId31"/>
      <p:italic r:id="rId32"/>
      <p:boldItalic r:id="rId33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3366"/>
    <a:srgbClr val="FFFFFF"/>
    <a:srgbClr val="CC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0555" autoAdjust="0"/>
    <p:restoredTop sz="82667" autoAdjust="0"/>
  </p:normalViewPr>
  <p:slideViewPr>
    <p:cSldViewPr>
      <p:cViewPr>
        <p:scale>
          <a:sx n="66" d="100"/>
          <a:sy n="66" d="100"/>
        </p:scale>
        <p:origin x="-71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font" Target="fonts/font3.fntdata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s-PE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s-PE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829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s-PE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831263"/>
            <a:ext cx="298132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08B82EA8-61B8-4882-A93E-55EC03F1207F}" type="slidenum">
              <a:rPr lang="es-PE"/>
              <a:pPr/>
              <a:t>‹#›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915" tIns="45958" rIns="91915" bIns="45958" numCol="1" anchor="t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pt-BR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endParaRPr lang="pt-BR"/>
          </a:p>
        </p:txBody>
      </p:sp>
      <p:sp>
        <p:nvSpPr>
          <p:cNvPr id="665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915" tIns="45958" rIns="91915" bIns="45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6338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915" tIns="45958" rIns="91915" bIns="45958" numCol="1" anchor="b" anchorCtr="0" compatLnSpc="1">
            <a:prstTxWarp prst="textNoShape">
              <a:avLst/>
            </a:prstTxWarp>
          </a:bodyPr>
          <a:lstStyle>
            <a:lvl1pPr defTabSz="919163">
              <a:defRPr sz="1200"/>
            </a:lvl1pPr>
          </a:lstStyle>
          <a:p>
            <a:endParaRPr lang="pt-BR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796338"/>
            <a:ext cx="29813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/>
            </a:lvl1pPr>
          </a:lstStyle>
          <a:p>
            <a:fld id="{C7796380-1EBE-4A20-98BB-8C95F3C0FFF4}" type="slidenum">
              <a:rPr lang="pt-BR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558E4-55DD-4663-9D46-74277FE386D4}" type="slidenum">
              <a:rPr lang="pt-BR"/>
              <a:pPr/>
              <a:t>1</a:t>
            </a:fld>
            <a:endParaRPr lang="pt-BR"/>
          </a:p>
        </p:txBody>
      </p:sp>
      <p:sp>
        <p:nvSpPr>
          <p:cNvPr id="2273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7125" y="693738"/>
            <a:ext cx="4630738" cy="3473450"/>
          </a:xfrm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59E15-12CE-4131-98CC-16D1E19D8920}" type="slidenum">
              <a:rPr lang="pt-BR"/>
              <a:pPr/>
              <a:t>11</a:t>
            </a:fld>
            <a:endParaRPr lang="pt-BR"/>
          </a:p>
        </p:txBody>
      </p:sp>
      <p:sp>
        <p:nvSpPr>
          <p:cNvPr id="210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ADCAE5-87D3-4260-BA15-2A996813CAF8}" type="slidenum">
              <a:rPr lang="pt-BR"/>
              <a:pPr/>
              <a:t>12</a:t>
            </a:fld>
            <a:endParaRPr lang="pt-BR"/>
          </a:p>
        </p:txBody>
      </p:sp>
      <p:sp>
        <p:nvSpPr>
          <p:cNvPr id="25088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50032-FA1B-49D2-AE6F-07E27D7F0D3C}" type="slidenum">
              <a:rPr lang="pt-BR"/>
              <a:pPr/>
              <a:t>13</a:t>
            </a:fld>
            <a:endParaRPr lang="pt-BR"/>
          </a:p>
        </p:txBody>
      </p:sp>
      <p:sp>
        <p:nvSpPr>
          <p:cNvPr id="2529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7125" y="693738"/>
            <a:ext cx="4630738" cy="3473450"/>
          </a:xfrm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DC24D-EB73-43F5-89BB-E1D2BC8E66CD}" type="slidenum">
              <a:rPr lang="pt-BR"/>
              <a:pPr/>
              <a:t>14</a:t>
            </a:fld>
            <a:endParaRPr lang="pt-BR"/>
          </a:p>
        </p:txBody>
      </p:sp>
      <p:sp>
        <p:nvSpPr>
          <p:cNvPr id="2549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7125" y="693738"/>
            <a:ext cx="4630738" cy="3473450"/>
          </a:xfrm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73D071-3E34-4472-9690-30ECF9218EE0}" type="slidenum">
              <a:rPr lang="pt-BR"/>
              <a:pPr/>
              <a:t>15</a:t>
            </a:fld>
            <a:endParaRPr lang="pt-BR"/>
          </a:p>
        </p:txBody>
      </p:sp>
      <p:sp>
        <p:nvSpPr>
          <p:cNvPr id="2570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7125" y="693738"/>
            <a:ext cx="4630738" cy="3473450"/>
          </a:xfrm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CD018F-672C-46CA-B6B4-91129A4CD23D}" type="slidenum">
              <a:rPr lang="pt-BR"/>
              <a:pPr/>
              <a:t>3</a:t>
            </a:fld>
            <a:endParaRPr lang="pt-BR"/>
          </a:p>
        </p:txBody>
      </p:sp>
      <p:sp>
        <p:nvSpPr>
          <p:cNvPr id="236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CF598-850A-478F-AB63-12400A0B1F03}" type="slidenum">
              <a:rPr lang="pt-BR"/>
              <a:pPr/>
              <a:t>4</a:t>
            </a:fld>
            <a:endParaRPr lang="pt-BR"/>
          </a:p>
        </p:txBody>
      </p:sp>
      <p:sp>
        <p:nvSpPr>
          <p:cNvPr id="2385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79AEF-38B5-4148-B074-444AE1A4B537}" type="slidenum">
              <a:rPr lang="pt-BR"/>
              <a:pPr/>
              <a:t>5</a:t>
            </a:fld>
            <a:endParaRPr lang="pt-BR"/>
          </a:p>
        </p:txBody>
      </p:sp>
      <p:sp>
        <p:nvSpPr>
          <p:cNvPr id="2406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59F5F-AB5B-48DB-BC60-825CE827BFFC}" type="slidenum">
              <a:rPr lang="pt-BR"/>
              <a:pPr/>
              <a:t>6</a:t>
            </a:fld>
            <a:endParaRPr lang="pt-BR"/>
          </a:p>
        </p:txBody>
      </p:sp>
      <p:sp>
        <p:nvSpPr>
          <p:cNvPr id="2426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1FE47-117C-4514-8F07-0F4B7DB3137E}" type="slidenum">
              <a:rPr lang="pt-BR"/>
              <a:pPr/>
              <a:t>7</a:t>
            </a:fld>
            <a:endParaRPr lang="pt-BR"/>
          </a:p>
        </p:txBody>
      </p:sp>
      <p:sp>
        <p:nvSpPr>
          <p:cNvPr id="2467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915" tIns="45958" rIns="91915" bIns="45958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8D6D6B-DFDB-4344-A658-DABD7B3AF62D}" type="slidenum">
              <a:rPr lang="pt-BR"/>
              <a:pPr/>
              <a:t>8</a:t>
            </a:fld>
            <a:endParaRPr lang="pt-BR"/>
          </a:p>
        </p:txBody>
      </p:sp>
      <p:sp>
        <p:nvSpPr>
          <p:cNvPr id="2488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27125" y="695325"/>
            <a:ext cx="4629150" cy="3471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7575" y="4398963"/>
            <a:ext cx="5046663" cy="4165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61D41-ECB5-4913-832C-388F92CBCFC1}" type="slidenum">
              <a:rPr lang="pt-BR"/>
              <a:pPr/>
              <a:t>9</a:t>
            </a:fld>
            <a:endParaRPr lang="pt-BR"/>
          </a:p>
        </p:txBody>
      </p:sp>
      <p:sp>
        <p:nvSpPr>
          <p:cNvPr id="2600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7125" y="693738"/>
            <a:ext cx="4630738" cy="3473450"/>
          </a:xfrm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5E593-4011-44F2-92E2-82FB6F019685}" type="slidenum">
              <a:rPr lang="pt-BR"/>
              <a:pPr/>
              <a:t>10</a:t>
            </a:fld>
            <a:endParaRPr lang="pt-BR"/>
          </a:p>
        </p:txBody>
      </p:sp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7125" y="693738"/>
            <a:ext cx="4630738" cy="3473450"/>
          </a:xfrm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89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0455590-0A07-4F6E-8FB7-4C5042637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F6D39-ECBD-4254-A333-6B4C245BDA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F1908-538F-4C02-A3C1-C22B2F877F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F8F86-1F27-4922-89DD-9AA75FD99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7AC79-441D-43D4-A941-9EFAACEBCE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0F0E1-3E41-459F-B1F9-0E335A0E29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41353-F0B1-4215-A543-DA6BE107A6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BA14D-EFFD-4851-89BF-7A94E5326F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FDB01-474F-4F35-A14D-C16F0BBB9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8048C-6223-4A05-8CA8-752E0D967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B7531-65C3-4B85-BB0C-E8473D093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PE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PE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PE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PE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PE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PE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s-PE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FAFA9E-DF57-4202-AD45-53258EE032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B3C4D-D2F9-4ECD-9E94-31718EA36F39}" type="slidenum">
              <a:rPr lang="en-US"/>
              <a:pPr/>
              <a:t>1</a:t>
            </a:fld>
            <a:endParaRPr lang="en-US"/>
          </a:p>
        </p:txBody>
      </p:sp>
      <p:sp>
        <p:nvSpPr>
          <p:cNvPr id="226306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7620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PE" sz="2800" b="1">
                <a:latin typeface="Times New Roman" pitchFamily="18" charset="0"/>
              </a:rPr>
              <a:t>Banco Interamericano de Desarrollo</a:t>
            </a:r>
          </a:p>
          <a:p>
            <a:r>
              <a:rPr lang="es-PE" sz="2800" b="1">
                <a:latin typeface="Times New Roman" pitchFamily="18" charset="0"/>
              </a:rPr>
              <a:t>Departamento de Integración y Programas Regionales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762000" y="2743200"/>
            <a:ext cx="80978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PE" sz="3200" b="1">
                <a:solidFill>
                  <a:schemeClr val="folHlink"/>
                </a:solidFill>
                <a:latin typeface="Times New Roman" pitchFamily="18" charset="0"/>
              </a:rPr>
              <a:t>TRIBUTACIÓN EN EL MERCOSUR Y LA NECESIDAD DE COORDINACIÓN</a:t>
            </a: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368300" y="5459413"/>
            <a:ext cx="8764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PE" sz="2000" b="1">
                <a:latin typeface="Times New Roman" pitchFamily="18" charset="0"/>
              </a:rPr>
              <a:t>Diálogo Regional de Política: Tributación para la Integración del MERCOSUR</a:t>
            </a:r>
          </a:p>
          <a:p>
            <a:pPr algn="ctr"/>
            <a:r>
              <a:rPr lang="es-PE" sz="2000" b="1">
                <a:latin typeface="Times New Roman" pitchFamily="18" charset="0"/>
              </a:rPr>
              <a:t>MRECIC, Buenos Aires, 22 y 23 de junio de 2004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4114800" y="4267200"/>
            <a:ext cx="4751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PE" sz="2800" b="1" i="1">
                <a:solidFill>
                  <a:schemeClr val="folHlink"/>
                </a:solidFill>
                <a:latin typeface="Times New Roman" pitchFamily="18" charset="0"/>
              </a:rPr>
              <a:t>Luiz Villela y Alberto Barreix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29F86-815F-4FF8-9419-6723B9AA1F71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05775" cy="1684338"/>
          </a:xfrm>
        </p:spPr>
        <p:txBody>
          <a:bodyPr/>
          <a:lstStyle/>
          <a:p>
            <a:pPr algn="ctr"/>
            <a:r>
              <a:rPr lang="es-AR" sz="2800" b="1">
                <a:solidFill>
                  <a:srgbClr val="0000FF"/>
                </a:solidFill>
                <a:cs typeface="Times New Roman" pitchFamily="18" charset="0"/>
              </a:rPr>
              <a:t>ESTRUCTURA  TRIBUTARIA  del  MERCOSUR, por Jurisdicción</a:t>
            </a:r>
            <a:r>
              <a:rPr lang="es-AR" sz="2400" b="1">
                <a:solidFill>
                  <a:srgbClr val="0000FF"/>
                </a:solidFill>
                <a:cs typeface="Times New Roman" pitchFamily="18" charset="0"/>
              </a:rPr>
              <a:t/>
            </a:r>
            <a:br>
              <a:rPr lang="es-AR" sz="2400" b="1">
                <a:solidFill>
                  <a:srgbClr val="0000FF"/>
                </a:solidFill>
                <a:cs typeface="Times New Roman" pitchFamily="18" charset="0"/>
              </a:rPr>
            </a:br>
            <a:r>
              <a:rPr lang="es-AR" sz="240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s-AR" sz="2400" b="1">
                <a:solidFill>
                  <a:srgbClr val="0000FF"/>
                </a:solidFill>
                <a:cs typeface="Times New Roman" pitchFamily="18" charset="0"/>
              </a:rPr>
              <a:t>Año 2003 en % del PIB</a:t>
            </a:r>
            <a:r>
              <a:rPr lang="es-AR" sz="2400" b="1" baseline="30000">
                <a:solidFill>
                  <a:srgbClr val="0000FF"/>
                </a:solidFill>
                <a:cs typeface="Times New Roman" pitchFamily="18" charset="0"/>
              </a:rPr>
              <a:t>1</a:t>
            </a:r>
            <a:r>
              <a:rPr lang="es-PE"/>
              <a:t> </a:t>
            </a:r>
          </a:p>
        </p:txBody>
      </p:sp>
      <p:graphicFrame>
        <p:nvGraphicFramePr>
          <p:cNvPr id="263171" name="Object 3"/>
          <p:cNvGraphicFramePr>
            <a:graphicFrameLocks noChangeAspect="1"/>
          </p:cNvGraphicFramePr>
          <p:nvPr/>
        </p:nvGraphicFramePr>
        <p:xfrm>
          <a:off x="606425" y="2060575"/>
          <a:ext cx="8069263" cy="4468813"/>
        </p:xfrm>
        <a:graphic>
          <a:graphicData uri="http://schemas.openxmlformats.org/presentationml/2006/ole">
            <p:oleObj spid="_x0000_s263171" name="Document" r:id="rId4" imgW="5850360" imgH="32400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CF879-49B1-45E0-8008-ACC1D1B32890}" type="slidenum">
              <a:rPr lang="en-US"/>
              <a:pPr/>
              <a:t>11</a:t>
            </a:fld>
            <a:endParaRPr lang="en-US"/>
          </a:p>
        </p:txBody>
      </p:sp>
      <p:sp>
        <p:nvSpPr>
          <p:cNvPr id="20992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05775" cy="1684338"/>
          </a:xfrm>
        </p:spPr>
        <p:txBody>
          <a:bodyPr/>
          <a:lstStyle/>
          <a:p>
            <a:pPr algn="ctr"/>
            <a:r>
              <a:rPr lang="es-AR" sz="3600" b="1">
                <a:solidFill>
                  <a:srgbClr val="0000FF"/>
                </a:solidFill>
                <a:cs typeface="Times New Roman" pitchFamily="18" charset="0"/>
              </a:rPr>
              <a:t>Callejón (Beco) Fiscal</a:t>
            </a:r>
            <a:br>
              <a:rPr lang="es-AR" sz="3600" b="1">
                <a:solidFill>
                  <a:srgbClr val="0000FF"/>
                </a:solidFill>
                <a:cs typeface="Times New Roman" pitchFamily="18" charset="0"/>
              </a:rPr>
            </a:br>
            <a:r>
              <a:rPr lang="es-AR" sz="240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s-AR" sz="2400" b="1">
                <a:solidFill>
                  <a:srgbClr val="0000FF"/>
                </a:solidFill>
                <a:cs typeface="Times New Roman" pitchFamily="18" charset="0"/>
              </a:rPr>
              <a:t>Año 2003 en % del PIB</a:t>
            </a:r>
            <a:r>
              <a:rPr lang="es-AR" sz="2400" b="1" baseline="30000">
                <a:solidFill>
                  <a:srgbClr val="0000FF"/>
                </a:solidFill>
                <a:cs typeface="Times New Roman" pitchFamily="18" charset="0"/>
              </a:rPr>
              <a:t>1</a:t>
            </a:r>
            <a:r>
              <a:rPr lang="es-PE"/>
              <a:t> </a:t>
            </a:r>
          </a:p>
        </p:txBody>
      </p:sp>
      <p:graphicFrame>
        <p:nvGraphicFramePr>
          <p:cNvPr id="209923" name="Object 2051"/>
          <p:cNvGraphicFramePr>
            <a:graphicFrameLocks noChangeAspect="1"/>
          </p:cNvGraphicFramePr>
          <p:nvPr/>
        </p:nvGraphicFramePr>
        <p:xfrm>
          <a:off x="457200" y="1739900"/>
          <a:ext cx="8077200" cy="5003800"/>
        </p:xfrm>
        <a:graphic>
          <a:graphicData uri="http://schemas.openxmlformats.org/presentationml/2006/ole">
            <p:oleObj spid="_x0000_s209923" name="Document" r:id="rId4" imgW="8421840" imgH="523188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0A2EA-B3C4-4664-B781-4CEFC68A7866}" type="slidenum">
              <a:rPr lang="en-US"/>
              <a:pPr/>
              <a:t>12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724775" cy="1303338"/>
          </a:xfrm>
        </p:spPr>
        <p:txBody>
          <a:bodyPr/>
          <a:lstStyle/>
          <a:p>
            <a:r>
              <a:rPr lang="es-PE" sz="3600" b="1">
                <a:solidFill>
                  <a:srgbClr val="0000FF"/>
                </a:solidFill>
              </a:rPr>
              <a:t>CARACTERISTICAS BÁSICAS DE LOS PRINCIPALES TRIBUTOS</a:t>
            </a:r>
          </a:p>
        </p:txBody>
      </p:sp>
      <p:sp>
        <p:nvSpPr>
          <p:cNvPr id="249859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8245475" cy="428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3363" indent="-233363">
              <a:spcBef>
                <a:spcPct val="15000"/>
              </a:spcBef>
              <a:spcAft>
                <a:spcPct val="15000"/>
              </a:spcAft>
              <a:buClr>
                <a:srgbClr val="FF3300"/>
              </a:buClr>
              <a:buFont typeface="Wingdings" pitchFamily="2" charset="2"/>
              <a:buChar char="§"/>
              <a:tabLst>
                <a:tab pos="233363" algn="l"/>
              </a:tabLst>
            </a:pPr>
            <a:r>
              <a:rPr lang="es-ES" sz="2700" b="1">
                <a:cs typeface="Times New Roman" pitchFamily="18" charset="0"/>
              </a:rPr>
              <a:t>Sistemas tributarios aparentemente similares</a:t>
            </a:r>
          </a:p>
          <a:p>
            <a:pPr marL="233363" indent="-233363">
              <a:spcBef>
                <a:spcPct val="15000"/>
              </a:spcBef>
              <a:spcAft>
                <a:spcPct val="15000"/>
              </a:spcAft>
              <a:buClr>
                <a:srgbClr val="FF3300"/>
              </a:buClr>
              <a:buFont typeface="Wingdings" pitchFamily="2" charset="2"/>
              <a:buChar char="§"/>
              <a:tabLst>
                <a:tab pos="233363" algn="l"/>
              </a:tabLst>
            </a:pPr>
            <a:r>
              <a:rPr lang="es-ES" sz="2700" b="1">
                <a:cs typeface="Times New Roman" pitchFamily="18" charset="0"/>
              </a:rPr>
              <a:t>Mayor parte de la recaudación proveniente de tributos sobre bienes y servicios</a:t>
            </a:r>
          </a:p>
          <a:p>
            <a:pPr marL="233363" indent="-233363">
              <a:spcBef>
                <a:spcPct val="15000"/>
              </a:spcBef>
              <a:spcAft>
                <a:spcPct val="15000"/>
              </a:spcAft>
              <a:buClr>
                <a:srgbClr val="FF3300"/>
              </a:buClr>
              <a:buFont typeface="Wingdings" pitchFamily="2" charset="2"/>
              <a:buChar char="§"/>
              <a:tabLst>
                <a:tab pos="233363" algn="l"/>
              </a:tabLst>
            </a:pPr>
            <a:r>
              <a:rPr lang="es-ES" sz="2700" b="1">
                <a:cs typeface="Times New Roman" pitchFamily="18" charset="0"/>
              </a:rPr>
              <a:t>Participación elevada de las contribuciones sociales en la carga total</a:t>
            </a:r>
          </a:p>
          <a:p>
            <a:pPr marL="233363" indent="-233363">
              <a:spcBef>
                <a:spcPct val="15000"/>
              </a:spcBef>
              <a:spcAft>
                <a:spcPct val="15000"/>
              </a:spcAft>
              <a:buClr>
                <a:srgbClr val="FF3300"/>
              </a:buClr>
              <a:buFont typeface="Wingdings" pitchFamily="2" charset="2"/>
              <a:buChar char="§"/>
              <a:tabLst>
                <a:tab pos="233363" algn="l"/>
              </a:tabLst>
            </a:pPr>
            <a:r>
              <a:rPr lang="es-ES" sz="2700" b="1">
                <a:cs typeface="Times New Roman" pitchFamily="18" charset="0"/>
              </a:rPr>
              <a:t>Bajos niveles de tributación directa</a:t>
            </a:r>
          </a:p>
          <a:p>
            <a:pPr marL="233363" indent="-233363">
              <a:spcBef>
                <a:spcPct val="15000"/>
              </a:spcBef>
              <a:spcAft>
                <a:spcPct val="15000"/>
              </a:spcAft>
              <a:buClr>
                <a:srgbClr val="FF3300"/>
              </a:buClr>
              <a:buFont typeface="Wingdings" pitchFamily="2" charset="2"/>
              <a:buChar char="§"/>
              <a:tabLst>
                <a:tab pos="233363" algn="l"/>
              </a:tabLst>
            </a:pPr>
            <a:r>
              <a:rPr lang="es-ES" sz="2700" b="1">
                <a:cs typeface="Times New Roman" pitchFamily="18" charset="0"/>
              </a:rPr>
              <a:t>Un análisis más profundo indica que son sistemas tributarios bastante diferentes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D389F-8555-43AC-9F9D-D715FAEB288A}" type="slidenum">
              <a:rPr lang="en-US"/>
              <a:pPr/>
              <a:t>13</a:t>
            </a:fld>
            <a:endParaRPr lang="en-US"/>
          </a:p>
        </p:txBody>
      </p:sp>
      <p:sp>
        <p:nvSpPr>
          <p:cNvPr id="251906" name="Rectangle 2"/>
          <p:cNvSpPr>
            <a:spLocks noChangeArrowheads="1"/>
          </p:cNvSpPr>
          <p:nvPr/>
        </p:nvSpPr>
        <p:spPr bwMode="auto">
          <a:xfrm>
            <a:off x="685800" y="457200"/>
            <a:ext cx="7800975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s-PE" sz="3200" b="1">
                <a:solidFill>
                  <a:srgbClr val="0000FF"/>
                </a:solidFill>
              </a:rPr>
              <a:t>TRIBUTACIÓN EN EL MERCOSUR: PRINCIPALES DIFERENCIAS</a:t>
            </a:r>
          </a:p>
        </p:txBody>
      </p:sp>
      <p:grpSp>
        <p:nvGrpSpPr>
          <p:cNvPr id="251907" name="Group 3"/>
          <p:cNvGrpSpPr>
            <a:grpSpLocks/>
          </p:cNvGrpSpPr>
          <p:nvPr/>
        </p:nvGrpSpPr>
        <p:grpSpPr bwMode="auto">
          <a:xfrm>
            <a:off x="6350" y="1917700"/>
            <a:ext cx="9137650" cy="4940300"/>
            <a:chOff x="4" y="1204"/>
            <a:chExt cx="5512" cy="3112"/>
          </a:xfrm>
        </p:grpSpPr>
        <p:grpSp>
          <p:nvGrpSpPr>
            <p:cNvPr id="251908" name="Group 4"/>
            <p:cNvGrpSpPr>
              <a:grpSpLocks/>
            </p:cNvGrpSpPr>
            <p:nvPr/>
          </p:nvGrpSpPr>
          <p:grpSpPr bwMode="auto">
            <a:xfrm>
              <a:off x="4" y="1204"/>
              <a:ext cx="1493" cy="332"/>
              <a:chOff x="0" y="0"/>
              <a:chExt cx="1029" cy="422"/>
            </a:xfrm>
          </p:grpSpPr>
          <p:sp>
            <p:nvSpPr>
              <p:cNvPr id="251909" name="Rectangle 5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943" cy="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/>
                <a:endParaRPr lang="es-AR" sz="20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2000" b="1">
                    <a:latin typeface="Arial" pitchFamily="34" charset="0"/>
                    <a:cs typeface="Arial" pitchFamily="34" charset="0"/>
                  </a:rPr>
                  <a:t>Instrumentos</a:t>
                </a:r>
                <a:endParaRPr lang="en-US" sz="2000"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251910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29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11" name="Group 7"/>
            <p:cNvGrpSpPr>
              <a:grpSpLocks/>
            </p:cNvGrpSpPr>
            <p:nvPr/>
          </p:nvGrpSpPr>
          <p:grpSpPr bwMode="auto">
            <a:xfrm>
              <a:off x="1497" y="1204"/>
              <a:ext cx="1639" cy="332"/>
              <a:chOff x="1029" y="0"/>
              <a:chExt cx="1130" cy="422"/>
            </a:xfrm>
          </p:grpSpPr>
          <p:sp>
            <p:nvSpPr>
              <p:cNvPr id="251912" name="Rectangle 8"/>
              <p:cNvSpPr>
                <a:spLocks noChangeArrowheads="1"/>
              </p:cNvSpPr>
              <p:nvPr/>
            </p:nvSpPr>
            <p:spPr bwMode="auto">
              <a:xfrm>
                <a:off x="1072" y="0"/>
                <a:ext cx="1044" cy="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/>
                <a:endParaRPr lang="es-AR" sz="20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2000" b="1">
                    <a:latin typeface="Arial" pitchFamily="34" charset="0"/>
                    <a:cs typeface="Arial" pitchFamily="34" charset="0"/>
                  </a:rPr>
                  <a:t>Punto</a:t>
                </a:r>
              </a:p>
              <a:p>
                <a:pPr algn="ctr" eaLnBrk="0" hangingPunct="0"/>
                <a:endParaRPr lang="es-AR" sz="2000">
                  <a:latin typeface="Times New Roman" pitchFamily="18" charset="0"/>
                </a:endParaRPr>
              </a:p>
            </p:txBody>
          </p:sp>
          <p:sp>
            <p:nvSpPr>
              <p:cNvPr id="251913" name="Rectangle 9"/>
              <p:cNvSpPr>
                <a:spLocks noChangeArrowheads="1"/>
              </p:cNvSpPr>
              <p:nvPr/>
            </p:nvSpPr>
            <p:spPr bwMode="auto">
              <a:xfrm>
                <a:off x="1029" y="0"/>
                <a:ext cx="1130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14" name="Group 10"/>
            <p:cNvGrpSpPr>
              <a:grpSpLocks/>
            </p:cNvGrpSpPr>
            <p:nvPr/>
          </p:nvGrpSpPr>
          <p:grpSpPr bwMode="auto">
            <a:xfrm>
              <a:off x="3136" y="1204"/>
              <a:ext cx="2380" cy="332"/>
              <a:chOff x="2159" y="0"/>
              <a:chExt cx="1641" cy="422"/>
            </a:xfrm>
          </p:grpSpPr>
          <p:sp>
            <p:nvSpPr>
              <p:cNvPr id="251915" name="Rectangle 11"/>
              <p:cNvSpPr>
                <a:spLocks noChangeArrowheads="1"/>
              </p:cNvSpPr>
              <p:nvPr/>
            </p:nvSpPr>
            <p:spPr bwMode="auto">
              <a:xfrm>
                <a:off x="2202" y="0"/>
                <a:ext cx="1555" cy="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/>
                <a:endParaRPr lang="es-AR" sz="20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2000" b="1">
                    <a:latin typeface="Arial" pitchFamily="34" charset="0"/>
                    <a:cs typeface="Arial" pitchFamily="34" charset="0"/>
                  </a:rPr>
                  <a:t>Contrapunto</a:t>
                </a:r>
                <a:endParaRPr lang="en-US" sz="2000"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251916" name="Rectangle 12"/>
              <p:cNvSpPr>
                <a:spLocks noChangeArrowheads="1"/>
              </p:cNvSpPr>
              <p:nvPr/>
            </p:nvSpPr>
            <p:spPr bwMode="auto">
              <a:xfrm>
                <a:off x="2159" y="0"/>
                <a:ext cx="1641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17" name="Group 13"/>
            <p:cNvGrpSpPr>
              <a:grpSpLocks/>
            </p:cNvGrpSpPr>
            <p:nvPr/>
          </p:nvGrpSpPr>
          <p:grpSpPr bwMode="auto">
            <a:xfrm>
              <a:off x="4" y="1536"/>
              <a:ext cx="1493" cy="1296"/>
              <a:chOff x="0" y="422"/>
              <a:chExt cx="1029" cy="864"/>
            </a:xfrm>
          </p:grpSpPr>
          <p:sp>
            <p:nvSpPr>
              <p:cNvPr id="251918" name="Rectangle 14"/>
              <p:cNvSpPr>
                <a:spLocks noChangeArrowheads="1"/>
              </p:cNvSpPr>
              <p:nvPr/>
            </p:nvSpPr>
            <p:spPr bwMode="auto">
              <a:xfrm>
                <a:off x="43" y="422"/>
                <a:ext cx="943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AR" sz="1800">
                    <a:cs typeface="Times New Roman" pitchFamily="18" charset="0"/>
                  </a:rPr>
                  <a:t>IVA e ICMS</a:t>
                </a:r>
                <a:endParaRPr lang="es-AR" sz="1800">
                  <a:latin typeface="Times New Roman" pitchFamily="18" charset="0"/>
                  <a:cs typeface="Times New Roman" pitchFamily="18" charset="0"/>
                </a:endParaRPr>
              </a:p>
              <a:p>
                <a:pPr eaLnBrk="0" hangingPunct="0"/>
                <a:endParaRPr lang="es-AR" sz="1800">
                  <a:latin typeface="Times New Roman" pitchFamily="18" charset="0"/>
                </a:endParaRPr>
              </a:p>
            </p:txBody>
          </p:sp>
          <p:sp>
            <p:nvSpPr>
              <p:cNvPr id="251919" name="Rectangle 15"/>
              <p:cNvSpPr>
                <a:spLocks noChangeArrowheads="1"/>
              </p:cNvSpPr>
              <p:nvPr/>
            </p:nvSpPr>
            <p:spPr bwMode="auto">
              <a:xfrm>
                <a:off x="0" y="422"/>
                <a:ext cx="1029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20" name="Group 16"/>
            <p:cNvGrpSpPr>
              <a:grpSpLocks/>
            </p:cNvGrpSpPr>
            <p:nvPr/>
          </p:nvGrpSpPr>
          <p:grpSpPr bwMode="auto">
            <a:xfrm>
              <a:off x="1497" y="1536"/>
              <a:ext cx="1639" cy="1296"/>
              <a:chOff x="1029" y="422"/>
              <a:chExt cx="1130" cy="864"/>
            </a:xfrm>
          </p:grpSpPr>
          <p:sp>
            <p:nvSpPr>
              <p:cNvPr id="251921" name="Rectangle 17"/>
              <p:cNvSpPr>
                <a:spLocks noChangeArrowheads="1"/>
              </p:cNvSpPr>
              <p:nvPr/>
            </p:nvSpPr>
            <p:spPr bwMode="auto">
              <a:xfrm>
                <a:off x="1072" y="422"/>
                <a:ext cx="1044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buFontTx/>
                  <a:buChar char="•"/>
                </a:pPr>
                <a:r>
                  <a:rPr lang="es-AR" sz="1800">
                    <a:latin typeface="Arial" pitchFamily="34" charset="0"/>
                    <a:cs typeface="Arial" pitchFamily="34" charset="0"/>
                  </a:rPr>
                  <a:t> IVA, nacional, base amplia, pocas alícuotas, total aprovechamiento de créditos (deducción financiera: Argentina, Paraguay y Uruguay</a:t>
                </a:r>
                <a:endParaRPr lang="en-US" sz="18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251922" name="Rectangle 18"/>
              <p:cNvSpPr>
                <a:spLocks noChangeArrowheads="1"/>
              </p:cNvSpPr>
              <p:nvPr/>
            </p:nvSpPr>
            <p:spPr bwMode="auto">
              <a:xfrm>
                <a:off x="1029" y="422"/>
                <a:ext cx="1130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23" name="Group 19"/>
            <p:cNvGrpSpPr>
              <a:grpSpLocks/>
            </p:cNvGrpSpPr>
            <p:nvPr/>
          </p:nvGrpSpPr>
          <p:grpSpPr bwMode="auto">
            <a:xfrm>
              <a:off x="3136" y="1536"/>
              <a:ext cx="2380" cy="1296"/>
              <a:chOff x="2159" y="422"/>
              <a:chExt cx="1641" cy="864"/>
            </a:xfrm>
          </p:grpSpPr>
          <p:sp>
            <p:nvSpPr>
              <p:cNvPr id="251924" name="Rectangle 20"/>
              <p:cNvSpPr>
                <a:spLocks noChangeArrowheads="1"/>
              </p:cNvSpPr>
              <p:nvPr/>
            </p:nvSpPr>
            <p:spPr bwMode="auto">
              <a:xfrm>
                <a:off x="2202" y="422"/>
                <a:ext cx="1555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800">
                    <a:latin typeface="Arial" pitchFamily="34" charset="0"/>
                    <a:cs typeface="Arial" pitchFamily="34" charset="0"/>
                  </a:rPr>
                  <a:t> ICMS, estadual, limitado a mercaderías y unos pocos servicios, gran número de alícuotas, con limitaciones al aprovechamiento de ciertos créditos de etapas anteriores: Brasil</a:t>
                </a:r>
                <a:r>
                  <a:rPr lang="en-US" sz="1800">
                    <a:latin typeface="Arial" pitchFamily="34" charset="0"/>
                    <a:cs typeface="Arial" pitchFamily="34" charset="0"/>
                  </a:rPr>
                  <a:t> </a:t>
                </a:r>
              </a:p>
              <a:p>
                <a:pPr algn="just" eaLnBrk="0" hangingPunct="0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251925" name="Rectangle 21"/>
              <p:cNvSpPr>
                <a:spLocks noChangeArrowheads="1"/>
              </p:cNvSpPr>
              <p:nvPr/>
            </p:nvSpPr>
            <p:spPr bwMode="auto">
              <a:xfrm>
                <a:off x="2159" y="422"/>
                <a:ext cx="1641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26" name="Group 22"/>
            <p:cNvGrpSpPr>
              <a:grpSpLocks/>
            </p:cNvGrpSpPr>
            <p:nvPr/>
          </p:nvGrpSpPr>
          <p:grpSpPr bwMode="auto">
            <a:xfrm>
              <a:off x="4" y="2832"/>
              <a:ext cx="1493" cy="1484"/>
              <a:chOff x="0" y="1286"/>
              <a:chExt cx="1029" cy="960"/>
            </a:xfrm>
          </p:grpSpPr>
          <p:sp>
            <p:nvSpPr>
              <p:cNvPr id="251927" name="Rectangle 23"/>
              <p:cNvSpPr>
                <a:spLocks noChangeArrowheads="1"/>
              </p:cNvSpPr>
              <p:nvPr/>
            </p:nvSpPr>
            <p:spPr bwMode="auto">
              <a:xfrm>
                <a:off x="43" y="1286"/>
                <a:ext cx="943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AR" sz="1800">
                    <a:latin typeface="Arial" pitchFamily="34" charset="0"/>
                    <a:cs typeface="Arial" pitchFamily="34" charset="0"/>
                  </a:rPr>
                  <a:t>Tributos en Cascada</a:t>
                </a:r>
                <a:endParaRPr lang="en-US" sz="1800">
                  <a:latin typeface="Arial" pitchFamily="34" charset="0"/>
                  <a:cs typeface="Arial" pitchFamily="34" charset="0"/>
                </a:endParaRPr>
              </a:p>
              <a:p>
                <a:pPr eaLnBrk="0" hangingPunct="0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251928" name="Rectangle 24"/>
              <p:cNvSpPr>
                <a:spLocks noChangeArrowheads="1"/>
              </p:cNvSpPr>
              <p:nvPr/>
            </p:nvSpPr>
            <p:spPr bwMode="auto">
              <a:xfrm>
                <a:off x="0" y="1286"/>
                <a:ext cx="1029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29" name="Group 25"/>
            <p:cNvGrpSpPr>
              <a:grpSpLocks/>
            </p:cNvGrpSpPr>
            <p:nvPr/>
          </p:nvGrpSpPr>
          <p:grpSpPr bwMode="auto">
            <a:xfrm>
              <a:off x="1497" y="2832"/>
              <a:ext cx="1639" cy="1484"/>
              <a:chOff x="1029" y="1286"/>
              <a:chExt cx="1130" cy="960"/>
            </a:xfrm>
          </p:grpSpPr>
          <p:sp>
            <p:nvSpPr>
              <p:cNvPr id="251930" name="Rectangle 26"/>
              <p:cNvSpPr>
                <a:spLocks noChangeArrowheads="1"/>
              </p:cNvSpPr>
              <p:nvPr/>
            </p:nvSpPr>
            <p:spPr bwMode="auto">
              <a:xfrm>
                <a:off x="1072" y="1286"/>
                <a:ext cx="1044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Tx/>
                  <a:buChar char="•"/>
                </a:pPr>
                <a:r>
                  <a:rPr lang="es-AR" sz="1800">
                    <a:latin typeface="Arial" pitchFamily="34" charset="0"/>
                    <a:cs typeface="Arial" pitchFamily="34" charset="0"/>
                  </a:rPr>
                  <a:t> Uruguay y Paraguay no tienen</a:t>
                </a:r>
                <a:endParaRPr lang="en-US" sz="18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251931" name="Rectangle 27"/>
              <p:cNvSpPr>
                <a:spLocks noChangeArrowheads="1"/>
              </p:cNvSpPr>
              <p:nvPr/>
            </p:nvSpPr>
            <p:spPr bwMode="auto">
              <a:xfrm>
                <a:off x="1029" y="1286"/>
                <a:ext cx="1130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1932" name="Group 28"/>
            <p:cNvGrpSpPr>
              <a:grpSpLocks/>
            </p:cNvGrpSpPr>
            <p:nvPr/>
          </p:nvGrpSpPr>
          <p:grpSpPr bwMode="auto">
            <a:xfrm>
              <a:off x="3136" y="2832"/>
              <a:ext cx="2380" cy="1484"/>
              <a:chOff x="2159" y="1286"/>
              <a:chExt cx="1641" cy="960"/>
            </a:xfrm>
          </p:grpSpPr>
          <p:sp>
            <p:nvSpPr>
              <p:cNvPr id="251933" name="Rectangle 29"/>
              <p:cNvSpPr>
                <a:spLocks noChangeArrowheads="1"/>
              </p:cNvSpPr>
              <p:nvPr/>
            </p:nvSpPr>
            <p:spPr bwMode="auto">
              <a:xfrm>
                <a:off x="2202" y="1286"/>
                <a:ext cx="1555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800">
                    <a:latin typeface="Arial" pitchFamily="34" charset="0"/>
                    <a:cs typeface="Arial" pitchFamily="34" charset="0"/>
                  </a:rPr>
                  <a:t> Brasil: Cofins y CPMF, recaudan 5,3% del PBI</a:t>
                </a:r>
                <a:endParaRPr lang="en-US" sz="18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>
                  <a:buFontTx/>
                  <a:buChar char="•"/>
                </a:pPr>
                <a:r>
                  <a:rPr lang="es-AR" sz="1800">
                    <a:latin typeface="Arial" pitchFamily="34" charset="0"/>
                    <a:cs typeface="Arial" pitchFamily="34" charset="0"/>
                  </a:rPr>
                  <a:t> Argentina: Impuesto a los Ingresos Brutos, recauda 60% de los ingresos propios de las provincias (2,2% del PBI) e Impuesto a los Débitos y Créditos Bancarios (1,6% del PBI). </a:t>
                </a: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251934" name="Rectangle 30"/>
              <p:cNvSpPr>
                <a:spLocks noChangeArrowheads="1"/>
              </p:cNvSpPr>
              <p:nvPr/>
            </p:nvSpPr>
            <p:spPr bwMode="auto">
              <a:xfrm>
                <a:off x="2159" y="1286"/>
                <a:ext cx="1641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3E5C0-CBCB-4C30-9A78-F82FCBBB3525}" type="slidenum">
              <a:rPr lang="en-US"/>
              <a:pPr/>
              <a:t>14</a:t>
            </a:fld>
            <a:endParaRPr lang="en-US"/>
          </a:p>
        </p:txBody>
      </p:sp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914400" y="457200"/>
            <a:ext cx="7800975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s-PE" sz="3200" b="1">
                <a:solidFill>
                  <a:srgbClr val="0000FF"/>
                </a:solidFill>
              </a:rPr>
              <a:t>TRIBUTACIÓN EN EL MERCOSUR: PRINCIPALES DIFERENCIAS</a:t>
            </a:r>
          </a:p>
        </p:txBody>
      </p:sp>
      <p:grpSp>
        <p:nvGrpSpPr>
          <p:cNvPr id="253955" name="Group 3"/>
          <p:cNvGrpSpPr>
            <a:grpSpLocks/>
          </p:cNvGrpSpPr>
          <p:nvPr/>
        </p:nvGrpSpPr>
        <p:grpSpPr bwMode="auto">
          <a:xfrm>
            <a:off x="0" y="1911350"/>
            <a:ext cx="9137650" cy="4946650"/>
            <a:chOff x="4" y="1204"/>
            <a:chExt cx="5756" cy="3116"/>
          </a:xfrm>
        </p:grpSpPr>
        <p:grpSp>
          <p:nvGrpSpPr>
            <p:cNvPr id="253956" name="Group 4"/>
            <p:cNvGrpSpPr>
              <a:grpSpLocks/>
            </p:cNvGrpSpPr>
            <p:nvPr/>
          </p:nvGrpSpPr>
          <p:grpSpPr bwMode="auto">
            <a:xfrm>
              <a:off x="4" y="1204"/>
              <a:ext cx="1559" cy="332"/>
              <a:chOff x="0" y="0"/>
              <a:chExt cx="1029" cy="422"/>
            </a:xfrm>
          </p:grpSpPr>
          <p:sp>
            <p:nvSpPr>
              <p:cNvPr id="253957" name="Rectangle 5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943" cy="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/>
                <a:endParaRPr lang="es-AR" sz="20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2000" b="1">
                    <a:latin typeface="Arial" pitchFamily="34" charset="0"/>
                    <a:cs typeface="Arial" pitchFamily="34" charset="0"/>
                  </a:rPr>
                  <a:t>Instrumentos</a:t>
                </a:r>
                <a:endParaRPr lang="en-US" sz="2000"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253958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029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59" name="Group 7"/>
            <p:cNvGrpSpPr>
              <a:grpSpLocks/>
            </p:cNvGrpSpPr>
            <p:nvPr/>
          </p:nvGrpSpPr>
          <p:grpSpPr bwMode="auto">
            <a:xfrm>
              <a:off x="1563" y="1204"/>
              <a:ext cx="1712" cy="332"/>
              <a:chOff x="1029" y="0"/>
              <a:chExt cx="1130" cy="422"/>
            </a:xfrm>
          </p:grpSpPr>
          <p:sp>
            <p:nvSpPr>
              <p:cNvPr id="253960" name="Rectangle 8"/>
              <p:cNvSpPr>
                <a:spLocks noChangeArrowheads="1"/>
              </p:cNvSpPr>
              <p:nvPr/>
            </p:nvSpPr>
            <p:spPr bwMode="auto">
              <a:xfrm>
                <a:off x="1072" y="0"/>
                <a:ext cx="1044" cy="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/>
                <a:endParaRPr lang="es-AR" sz="20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2000" b="1">
                    <a:latin typeface="Arial" pitchFamily="34" charset="0"/>
                    <a:cs typeface="Arial" pitchFamily="34" charset="0"/>
                  </a:rPr>
                  <a:t>Punto</a:t>
                </a:r>
              </a:p>
              <a:p>
                <a:pPr algn="ctr" eaLnBrk="0" hangingPunct="0"/>
                <a:endParaRPr lang="es-AR" sz="2000">
                  <a:latin typeface="Times New Roman" pitchFamily="18" charset="0"/>
                </a:endParaRPr>
              </a:p>
            </p:txBody>
          </p:sp>
          <p:sp>
            <p:nvSpPr>
              <p:cNvPr id="253961" name="Rectangle 9"/>
              <p:cNvSpPr>
                <a:spLocks noChangeArrowheads="1"/>
              </p:cNvSpPr>
              <p:nvPr/>
            </p:nvSpPr>
            <p:spPr bwMode="auto">
              <a:xfrm>
                <a:off x="1029" y="0"/>
                <a:ext cx="1130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62" name="Group 10"/>
            <p:cNvGrpSpPr>
              <a:grpSpLocks/>
            </p:cNvGrpSpPr>
            <p:nvPr/>
          </p:nvGrpSpPr>
          <p:grpSpPr bwMode="auto">
            <a:xfrm>
              <a:off x="3275" y="1204"/>
              <a:ext cx="2485" cy="332"/>
              <a:chOff x="2159" y="0"/>
              <a:chExt cx="1641" cy="422"/>
            </a:xfrm>
          </p:grpSpPr>
          <p:sp>
            <p:nvSpPr>
              <p:cNvPr id="253963" name="Rectangle 11"/>
              <p:cNvSpPr>
                <a:spLocks noChangeArrowheads="1"/>
              </p:cNvSpPr>
              <p:nvPr/>
            </p:nvSpPr>
            <p:spPr bwMode="auto">
              <a:xfrm>
                <a:off x="2202" y="0"/>
                <a:ext cx="1555" cy="4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/>
                <a:endParaRPr lang="es-AR" sz="20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2000" b="1">
                    <a:latin typeface="Arial" pitchFamily="34" charset="0"/>
                    <a:cs typeface="Arial" pitchFamily="34" charset="0"/>
                  </a:rPr>
                  <a:t>Contrapunto</a:t>
                </a:r>
                <a:endParaRPr lang="en-US" sz="2000"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endParaRPr lang="en-US" sz="2000">
                  <a:latin typeface="Times New Roman" pitchFamily="18" charset="0"/>
                </a:endParaRPr>
              </a:p>
            </p:txBody>
          </p:sp>
          <p:sp>
            <p:nvSpPr>
              <p:cNvPr id="253964" name="Rectangle 12"/>
              <p:cNvSpPr>
                <a:spLocks noChangeArrowheads="1"/>
              </p:cNvSpPr>
              <p:nvPr/>
            </p:nvSpPr>
            <p:spPr bwMode="auto">
              <a:xfrm>
                <a:off x="2159" y="0"/>
                <a:ext cx="1641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65" name="Group 13"/>
            <p:cNvGrpSpPr>
              <a:grpSpLocks/>
            </p:cNvGrpSpPr>
            <p:nvPr/>
          </p:nvGrpSpPr>
          <p:grpSpPr bwMode="auto">
            <a:xfrm>
              <a:off x="4" y="1536"/>
              <a:ext cx="1559" cy="1584"/>
              <a:chOff x="0" y="422"/>
              <a:chExt cx="1029" cy="864"/>
            </a:xfrm>
          </p:grpSpPr>
          <p:sp>
            <p:nvSpPr>
              <p:cNvPr id="253966" name="Rectangle 14"/>
              <p:cNvSpPr>
                <a:spLocks noChangeArrowheads="1"/>
              </p:cNvSpPr>
              <p:nvPr/>
            </p:nvSpPr>
            <p:spPr bwMode="auto">
              <a:xfrm>
                <a:off x="43" y="422"/>
                <a:ext cx="943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AR" sz="1600">
                    <a:latin typeface="Arial" pitchFamily="34" charset="0"/>
                    <a:cs typeface="Times New Roman" pitchFamily="18" charset="0"/>
                  </a:rPr>
                  <a:t>Impuesto a la Renta</a:t>
                </a:r>
                <a:r>
                  <a:rPr lang="es-PE" sz="1800">
                    <a:latin typeface="Arial" pitchFamily="34" charset="0"/>
                    <a:cs typeface="Times New Roman" pitchFamily="18" charset="0"/>
                  </a:rPr>
                  <a:t> </a:t>
                </a:r>
              </a:p>
              <a:p>
                <a:endParaRPr lang="es-PE" sz="1800">
                  <a:latin typeface="Arial" pitchFamily="34" charset="0"/>
                  <a:cs typeface="Times New Roman" pitchFamily="18" charset="0"/>
                </a:endParaRPr>
              </a:p>
              <a:p>
                <a:endParaRPr lang="es-PE" sz="180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s-PE" sz="180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s-PE" sz="180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s-PE" sz="180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s-PE" sz="180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s-PE" sz="180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s-AR" sz="1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3967" name="Rectangle 15"/>
              <p:cNvSpPr>
                <a:spLocks noChangeArrowheads="1"/>
              </p:cNvSpPr>
              <p:nvPr/>
            </p:nvSpPr>
            <p:spPr bwMode="auto">
              <a:xfrm>
                <a:off x="0" y="422"/>
                <a:ext cx="1029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68" name="Group 16"/>
            <p:cNvGrpSpPr>
              <a:grpSpLocks/>
            </p:cNvGrpSpPr>
            <p:nvPr/>
          </p:nvGrpSpPr>
          <p:grpSpPr bwMode="auto">
            <a:xfrm>
              <a:off x="1563" y="1536"/>
              <a:ext cx="1712" cy="1584"/>
              <a:chOff x="1029" y="422"/>
              <a:chExt cx="1130" cy="864"/>
            </a:xfrm>
          </p:grpSpPr>
          <p:sp>
            <p:nvSpPr>
              <p:cNvPr id="253969" name="Rectangle 17"/>
              <p:cNvSpPr>
                <a:spLocks noChangeArrowheads="1"/>
              </p:cNvSpPr>
              <p:nvPr/>
            </p:nvSpPr>
            <p:spPr bwMode="auto">
              <a:xfrm>
                <a:off x="1072" y="422"/>
                <a:ext cx="1044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80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AR" sz="1600">
                    <a:latin typeface="Arial" pitchFamily="34" charset="0"/>
                    <a:cs typeface="Times New Roman" pitchFamily="18" charset="0"/>
                  </a:rPr>
                  <a:t>Brasil y Argentina tributan las personas físicas</a:t>
                </a:r>
              </a:p>
              <a:p>
                <a:pPr algn="just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Times New Roman" pitchFamily="18" charset="0"/>
                  </a:rPr>
                  <a:t>Brasil y Argentina aplican el criterio de renta mundial y los dividendos no se incorporan en la base del impuesto personal para evitar doble tributación.</a:t>
                </a:r>
                <a:r>
                  <a:rPr lang="es-PE" sz="1600">
                    <a:latin typeface="Arial" pitchFamily="34" charset="0"/>
                    <a:cs typeface="Times New Roman" pitchFamily="18" charset="0"/>
                  </a:rPr>
                  <a:t> </a:t>
                </a:r>
                <a:endParaRPr lang="en-US" sz="1600">
                  <a:latin typeface="Arial" pitchFamily="34" charset="0"/>
                  <a:cs typeface="Times New Roman" pitchFamily="18" charset="0"/>
                </a:endParaRPr>
              </a:p>
            </p:txBody>
          </p:sp>
          <p:sp>
            <p:nvSpPr>
              <p:cNvPr id="253970" name="Rectangle 18"/>
              <p:cNvSpPr>
                <a:spLocks noChangeArrowheads="1"/>
              </p:cNvSpPr>
              <p:nvPr/>
            </p:nvSpPr>
            <p:spPr bwMode="auto">
              <a:xfrm>
                <a:off x="1029" y="422"/>
                <a:ext cx="1130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71" name="Group 19"/>
            <p:cNvGrpSpPr>
              <a:grpSpLocks/>
            </p:cNvGrpSpPr>
            <p:nvPr/>
          </p:nvGrpSpPr>
          <p:grpSpPr bwMode="auto">
            <a:xfrm>
              <a:off x="3275" y="1536"/>
              <a:ext cx="2485" cy="1584"/>
              <a:chOff x="2159" y="422"/>
              <a:chExt cx="1641" cy="864"/>
            </a:xfrm>
          </p:grpSpPr>
          <p:sp>
            <p:nvSpPr>
              <p:cNvPr id="253972" name="Rectangle 20"/>
              <p:cNvSpPr>
                <a:spLocks noChangeArrowheads="1"/>
              </p:cNvSpPr>
              <p:nvPr/>
            </p:nvSpPr>
            <p:spPr bwMode="auto">
              <a:xfrm>
                <a:off x="2202" y="422"/>
                <a:ext cx="1555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80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AR" sz="1400">
                    <a:latin typeface="Arial" pitchFamily="34" charset="0"/>
                    <a:cs typeface="Arial" pitchFamily="34" charset="0"/>
                  </a:rPr>
                  <a:t>En </a:t>
                </a:r>
                <a:r>
                  <a:rPr lang="es-AR" sz="1400">
                    <a:latin typeface="Arial" pitchFamily="34" charset="0"/>
                    <a:cs typeface="Times New Roman" pitchFamily="18" charset="0"/>
                  </a:rPr>
                  <a:t>Uruguay no tributan las personas físicas, aplicando un impuesto cedular que grava rentas de actividades empresariales individuales. Paraguay está en el Congreso una imposición a la renta tipo cash flow flat</a:t>
                </a:r>
                <a:endParaRPr lang="es-PE" sz="1400">
                  <a:latin typeface="Arial" pitchFamily="34" charset="0"/>
                  <a:cs typeface="Times New Roman" pitchFamily="18" charset="0"/>
                </a:endParaRPr>
              </a:p>
              <a:p>
                <a:pPr algn="just">
                  <a:buFontTx/>
                  <a:buChar char="•"/>
                </a:pPr>
                <a:r>
                  <a:rPr lang="es-AR" sz="1400">
                    <a:latin typeface="Arial" pitchFamily="34" charset="0"/>
                    <a:cs typeface="Times New Roman" pitchFamily="18" charset="0"/>
                  </a:rPr>
                  <a:t>Uruguay y Paraguay aplican el criterio de fuente, gravando residentes o no residentes exclusivamente por sus rentas de fuente nacional.</a:t>
                </a:r>
                <a:endParaRPr lang="es-PE" sz="1400">
                  <a:latin typeface="Arial" pitchFamily="34" charset="0"/>
                  <a:cs typeface="Times New Roman" pitchFamily="18" charset="0"/>
                </a:endParaRPr>
              </a:p>
              <a:p>
                <a:pPr algn="just">
                  <a:buFontTx/>
                  <a:buChar char="•"/>
                </a:pPr>
                <a:r>
                  <a:rPr lang="es-AR" sz="1400">
                    <a:latin typeface="Arial" pitchFamily="34" charset="0"/>
                    <a:cs typeface="Times New Roman" pitchFamily="18" charset="0"/>
                  </a:rPr>
                  <a:t>Uruguay no retiene impuestos sobre intereses de no residentes.</a:t>
                </a:r>
                <a:r>
                  <a:rPr lang="es-PE" sz="140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3973" name="Rectangle 21"/>
              <p:cNvSpPr>
                <a:spLocks noChangeArrowheads="1"/>
              </p:cNvSpPr>
              <p:nvPr/>
            </p:nvSpPr>
            <p:spPr bwMode="auto">
              <a:xfrm>
                <a:off x="2159" y="422"/>
                <a:ext cx="1641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74" name="Group 22"/>
            <p:cNvGrpSpPr>
              <a:grpSpLocks/>
            </p:cNvGrpSpPr>
            <p:nvPr/>
          </p:nvGrpSpPr>
          <p:grpSpPr bwMode="auto">
            <a:xfrm>
              <a:off x="4" y="3124"/>
              <a:ext cx="1559" cy="1196"/>
              <a:chOff x="0" y="1286"/>
              <a:chExt cx="1029" cy="960"/>
            </a:xfrm>
          </p:grpSpPr>
          <p:sp>
            <p:nvSpPr>
              <p:cNvPr id="253975" name="Rectangle 23"/>
              <p:cNvSpPr>
                <a:spLocks noChangeArrowheads="1"/>
              </p:cNvSpPr>
              <p:nvPr/>
            </p:nvSpPr>
            <p:spPr bwMode="auto">
              <a:xfrm>
                <a:off x="43" y="1286"/>
                <a:ext cx="943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/>
                <a:endParaRPr lang="pt-BR" sz="1800">
                  <a:latin typeface="Times New Roman" pitchFamily="18" charset="0"/>
                </a:endParaRPr>
              </a:p>
            </p:txBody>
          </p:sp>
          <p:sp>
            <p:nvSpPr>
              <p:cNvPr id="253976" name="Rectangle 24"/>
              <p:cNvSpPr>
                <a:spLocks noChangeArrowheads="1"/>
              </p:cNvSpPr>
              <p:nvPr/>
            </p:nvSpPr>
            <p:spPr bwMode="auto">
              <a:xfrm>
                <a:off x="0" y="1286"/>
                <a:ext cx="1029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77" name="Group 25"/>
            <p:cNvGrpSpPr>
              <a:grpSpLocks/>
            </p:cNvGrpSpPr>
            <p:nvPr/>
          </p:nvGrpSpPr>
          <p:grpSpPr bwMode="auto">
            <a:xfrm>
              <a:off x="1563" y="3120"/>
              <a:ext cx="1712" cy="1196"/>
              <a:chOff x="1029" y="1286"/>
              <a:chExt cx="1130" cy="960"/>
            </a:xfrm>
          </p:grpSpPr>
          <p:sp>
            <p:nvSpPr>
              <p:cNvPr id="253978" name="Rectangle 26"/>
              <p:cNvSpPr>
                <a:spLocks noChangeArrowheads="1"/>
              </p:cNvSpPr>
              <p:nvPr/>
            </p:nvSpPr>
            <p:spPr bwMode="auto">
              <a:xfrm>
                <a:off x="1072" y="1286"/>
                <a:ext cx="1044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Tx/>
                  <a:buChar char="•"/>
                </a:pPr>
                <a:endParaRPr lang="es-AR" sz="1600">
                  <a:latin typeface="Arial" pitchFamily="34" charset="0"/>
                  <a:cs typeface="Times New Roman" pitchFamily="18" charset="0"/>
                </a:endParaRPr>
              </a:p>
              <a:p>
                <a:pPr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Times New Roman" pitchFamily="18" charset="0"/>
                  </a:rPr>
                  <a:t>Brasil y Paraguay no tienen</a:t>
                </a:r>
                <a:r>
                  <a:rPr lang="es-PE" sz="160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AR" sz="160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3979" name="Rectangle 27"/>
              <p:cNvSpPr>
                <a:spLocks noChangeArrowheads="1"/>
              </p:cNvSpPr>
              <p:nvPr/>
            </p:nvSpPr>
            <p:spPr bwMode="auto">
              <a:xfrm>
                <a:off x="1029" y="1286"/>
                <a:ext cx="1130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3980" name="Group 28"/>
            <p:cNvGrpSpPr>
              <a:grpSpLocks/>
            </p:cNvGrpSpPr>
            <p:nvPr/>
          </p:nvGrpSpPr>
          <p:grpSpPr bwMode="auto">
            <a:xfrm>
              <a:off x="3275" y="3120"/>
              <a:ext cx="2485" cy="1196"/>
              <a:chOff x="2159" y="1286"/>
              <a:chExt cx="1641" cy="960"/>
            </a:xfrm>
          </p:grpSpPr>
          <p:sp>
            <p:nvSpPr>
              <p:cNvPr id="253981" name="Rectangle 29"/>
              <p:cNvSpPr>
                <a:spLocks noChangeArrowheads="1"/>
              </p:cNvSpPr>
              <p:nvPr/>
            </p:nvSpPr>
            <p:spPr bwMode="auto">
              <a:xfrm>
                <a:off x="2202" y="1286"/>
                <a:ext cx="1555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/>
                <a:r>
                  <a:rPr lang="es-AR" sz="180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algn="just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Times New Roman" pitchFamily="18" charset="0"/>
                  </a:rPr>
                  <a:t>Argentina y Uruguay aplican impuestos generales al patrimonio o activos de las personas físicas y empresas. Argentina grava incluso los bienes ubicados en el exterior.</a:t>
                </a:r>
                <a:r>
                  <a:rPr lang="es-PE" sz="160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3982" name="Rectangle 30"/>
              <p:cNvSpPr>
                <a:spLocks noChangeArrowheads="1"/>
              </p:cNvSpPr>
              <p:nvPr/>
            </p:nvSpPr>
            <p:spPr bwMode="auto">
              <a:xfrm>
                <a:off x="2159" y="1286"/>
                <a:ext cx="1641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53983" name="Text Box 31"/>
          <p:cNvSpPr txBox="1">
            <a:spLocks noChangeArrowheads="1"/>
          </p:cNvSpPr>
          <p:nvPr/>
        </p:nvSpPr>
        <p:spPr bwMode="auto">
          <a:xfrm>
            <a:off x="0" y="5062538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AR" sz="1600">
                <a:latin typeface="Arial" pitchFamily="34" charset="0"/>
                <a:cs typeface="Times New Roman" pitchFamily="18" charset="0"/>
              </a:rPr>
              <a:t>Impuestos a los Activos</a:t>
            </a:r>
            <a:r>
              <a:rPr lang="es-PE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8327-41F4-4589-AB8F-607A64907A6F}" type="slidenum">
              <a:rPr lang="en-US"/>
              <a:pPr/>
              <a:t>15</a:t>
            </a:fld>
            <a:endParaRPr lang="en-US"/>
          </a:p>
        </p:txBody>
      </p:sp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914400" y="457200"/>
            <a:ext cx="7800975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s-PE" sz="3200" b="1">
                <a:solidFill>
                  <a:srgbClr val="0000FF"/>
                </a:solidFill>
              </a:rPr>
              <a:t>TRIBUTACIÓN EN EL MERCOSUR: PRINCIPALES DIFERENCIAS</a:t>
            </a:r>
          </a:p>
        </p:txBody>
      </p:sp>
      <p:grpSp>
        <p:nvGrpSpPr>
          <p:cNvPr id="256003" name="Group 3"/>
          <p:cNvGrpSpPr>
            <a:grpSpLocks/>
          </p:cNvGrpSpPr>
          <p:nvPr/>
        </p:nvGrpSpPr>
        <p:grpSpPr bwMode="auto">
          <a:xfrm>
            <a:off x="6350" y="1828800"/>
            <a:ext cx="9137650" cy="5024438"/>
            <a:chOff x="4" y="1152"/>
            <a:chExt cx="5756" cy="3165"/>
          </a:xfrm>
        </p:grpSpPr>
        <p:grpSp>
          <p:nvGrpSpPr>
            <p:cNvPr id="256004" name="Group 4"/>
            <p:cNvGrpSpPr>
              <a:grpSpLocks/>
            </p:cNvGrpSpPr>
            <p:nvPr/>
          </p:nvGrpSpPr>
          <p:grpSpPr bwMode="auto">
            <a:xfrm>
              <a:off x="4" y="1155"/>
              <a:ext cx="1303" cy="183"/>
              <a:chOff x="0" y="0"/>
              <a:chExt cx="885" cy="403"/>
            </a:xfrm>
          </p:grpSpPr>
          <p:sp>
            <p:nvSpPr>
              <p:cNvPr id="256005" name="Rectangle 5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799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/>
                <a:endParaRPr lang="es-AR" sz="16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1800" b="1">
                    <a:latin typeface="Arial" pitchFamily="34" charset="0"/>
                    <a:cs typeface="Arial" pitchFamily="34" charset="0"/>
                  </a:rPr>
                  <a:t>Instrumentos</a:t>
                </a:r>
                <a:endParaRPr lang="en-US" sz="1800" b="1"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endParaRPr lang="en-US" sz="1800" b="1">
                  <a:latin typeface="Times New Roman" pitchFamily="18" charset="0"/>
                </a:endParaRPr>
              </a:p>
            </p:txBody>
          </p:sp>
          <p:sp>
            <p:nvSpPr>
              <p:cNvPr id="256006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885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07" name="Group 7"/>
            <p:cNvGrpSpPr>
              <a:grpSpLocks/>
            </p:cNvGrpSpPr>
            <p:nvPr/>
          </p:nvGrpSpPr>
          <p:grpSpPr bwMode="auto">
            <a:xfrm>
              <a:off x="1307" y="1152"/>
              <a:ext cx="1651" cy="186"/>
              <a:chOff x="885" y="0"/>
              <a:chExt cx="1094" cy="403"/>
            </a:xfrm>
          </p:grpSpPr>
          <p:sp>
            <p:nvSpPr>
              <p:cNvPr id="256008" name="Rectangle 8"/>
              <p:cNvSpPr>
                <a:spLocks noChangeArrowheads="1"/>
              </p:cNvSpPr>
              <p:nvPr/>
            </p:nvSpPr>
            <p:spPr bwMode="auto">
              <a:xfrm>
                <a:off x="928" y="0"/>
                <a:ext cx="1008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/>
                <a:endParaRPr lang="es-AR" sz="16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1800" b="1">
                    <a:latin typeface="Arial" pitchFamily="34" charset="0"/>
                    <a:cs typeface="Arial" pitchFamily="34" charset="0"/>
                  </a:rPr>
                  <a:t>Punto</a:t>
                </a:r>
              </a:p>
              <a:p>
                <a:pPr algn="ctr" eaLnBrk="0" hangingPunct="0"/>
                <a:endParaRPr lang="es-AR" sz="1600">
                  <a:latin typeface="Times New Roman" pitchFamily="18" charset="0"/>
                </a:endParaRPr>
              </a:p>
            </p:txBody>
          </p:sp>
          <p:sp>
            <p:nvSpPr>
              <p:cNvPr id="256009" name="Rectangle 9"/>
              <p:cNvSpPr>
                <a:spLocks noChangeArrowheads="1"/>
              </p:cNvSpPr>
              <p:nvPr/>
            </p:nvSpPr>
            <p:spPr bwMode="auto">
              <a:xfrm>
                <a:off x="885" y="0"/>
                <a:ext cx="109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10" name="Group 10"/>
            <p:cNvGrpSpPr>
              <a:grpSpLocks/>
            </p:cNvGrpSpPr>
            <p:nvPr/>
          </p:nvGrpSpPr>
          <p:grpSpPr bwMode="auto">
            <a:xfrm>
              <a:off x="2958" y="1152"/>
              <a:ext cx="2802" cy="186"/>
              <a:chOff x="1979" y="0"/>
              <a:chExt cx="1821" cy="403"/>
            </a:xfrm>
          </p:grpSpPr>
          <p:sp>
            <p:nvSpPr>
              <p:cNvPr id="256011" name="Rectangle 11"/>
              <p:cNvSpPr>
                <a:spLocks noChangeArrowheads="1"/>
              </p:cNvSpPr>
              <p:nvPr/>
            </p:nvSpPr>
            <p:spPr bwMode="auto">
              <a:xfrm>
                <a:off x="2022" y="0"/>
                <a:ext cx="1735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/>
                <a:endParaRPr lang="es-AR" sz="1600" b="1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s-AR" sz="1800" b="1">
                    <a:latin typeface="Arial" pitchFamily="34" charset="0"/>
                    <a:cs typeface="Arial" pitchFamily="34" charset="0"/>
                  </a:rPr>
                  <a:t>Contrapunto</a:t>
                </a:r>
                <a:endParaRPr lang="en-US" sz="1800">
                  <a:latin typeface="Arial" pitchFamily="34" charset="0"/>
                  <a:cs typeface="Arial" pitchFamily="34" charset="0"/>
                </a:endParaRPr>
              </a:p>
              <a:p>
                <a:pPr algn="ctr" eaLnBrk="0" hangingPunct="0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256012" name="Rectangle 12"/>
              <p:cNvSpPr>
                <a:spLocks noChangeArrowheads="1"/>
              </p:cNvSpPr>
              <p:nvPr/>
            </p:nvSpPr>
            <p:spPr bwMode="auto">
              <a:xfrm>
                <a:off x="1979" y="0"/>
                <a:ext cx="1821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13" name="Group 13"/>
            <p:cNvGrpSpPr>
              <a:grpSpLocks/>
            </p:cNvGrpSpPr>
            <p:nvPr/>
          </p:nvGrpSpPr>
          <p:grpSpPr bwMode="auto">
            <a:xfrm>
              <a:off x="4" y="1338"/>
              <a:ext cx="1303" cy="1165"/>
              <a:chOff x="0" y="403"/>
              <a:chExt cx="885" cy="960"/>
            </a:xfrm>
          </p:grpSpPr>
          <p:sp>
            <p:nvSpPr>
              <p:cNvPr id="256014" name="Rectangle 14"/>
              <p:cNvSpPr>
                <a:spLocks noChangeArrowheads="1"/>
              </p:cNvSpPr>
              <p:nvPr/>
            </p:nvSpPr>
            <p:spPr bwMode="auto">
              <a:xfrm>
                <a:off x="43" y="403"/>
                <a:ext cx="799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AR" sz="1600">
                    <a:latin typeface="Arial" pitchFamily="34" charset="0"/>
                    <a:cs typeface="Arial" pitchFamily="34" charset="0"/>
                  </a:rPr>
                  <a:t>Coparticipación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eaLnBrk="0" hangingPunct="0"/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15" name="Rectangle 15"/>
              <p:cNvSpPr>
                <a:spLocks noChangeArrowheads="1"/>
              </p:cNvSpPr>
              <p:nvPr/>
            </p:nvSpPr>
            <p:spPr bwMode="auto">
              <a:xfrm>
                <a:off x="0" y="403"/>
                <a:ext cx="885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16" name="Group 16"/>
            <p:cNvGrpSpPr>
              <a:grpSpLocks/>
            </p:cNvGrpSpPr>
            <p:nvPr/>
          </p:nvGrpSpPr>
          <p:grpSpPr bwMode="auto">
            <a:xfrm>
              <a:off x="1307" y="1338"/>
              <a:ext cx="1651" cy="1165"/>
              <a:chOff x="885" y="403"/>
              <a:chExt cx="1094" cy="960"/>
            </a:xfrm>
          </p:grpSpPr>
          <p:sp>
            <p:nvSpPr>
              <p:cNvPr id="256017" name="Rectangle 17"/>
              <p:cNvSpPr>
                <a:spLocks noChangeArrowheads="1"/>
              </p:cNvSpPr>
              <p:nvPr/>
            </p:nvSpPr>
            <p:spPr bwMode="auto">
              <a:xfrm>
                <a:off x="928" y="403"/>
                <a:ext cx="1008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Poco relevante en Uruguay y Paraguay, estados unitarios.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/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18" name="Rectangle 18"/>
              <p:cNvSpPr>
                <a:spLocks noChangeArrowheads="1"/>
              </p:cNvSpPr>
              <p:nvPr/>
            </p:nvSpPr>
            <p:spPr bwMode="auto">
              <a:xfrm>
                <a:off x="885" y="403"/>
                <a:ext cx="1094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19" name="Group 19"/>
            <p:cNvGrpSpPr>
              <a:grpSpLocks/>
            </p:cNvGrpSpPr>
            <p:nvPr/>
          </p:nvGrpSpPr>
          <p:grpSpPr bwMode="auto">
            <a:xfrm>
              <a:off x="2958" y="1338"/>
              <a:ext cx="2802" cy="1165"/>
              <a:chOff x="1979" y="403"/>
              <a:chExt cx="1821" cy="960"/>
            </a:xfrm>
          </p:grpSpPr>
          <p:sp>
            <p:nvSpPr>
              <p:cNvPr id="256020" name="Rectangle 20"/>
              <p:cNvSpPr>
                <a:spLocks noChangeArrowheads="1"/>
              </p:cNvSpPr>
              <p:nvPr/>
            </p:nvSpPr>
            <p:spPr bwMode="auto">
              <a:xfrm>
                <a:off x="2022" y="403"/>
                <a:ext cx="1735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Muy importante en Argentina y Brasil, 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Argentina: Provincias y municipios recaudan 4,5% del PBI y reciben 8% del PBI de coparticipaciones.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Brasil: Estados y municipios recaudan  11% del PBI y reciben de la Unión 3.5% del PBI por transferencias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/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21" name="Rectangle 21"/>
              <p:cNvSpPr>
                <a:spLocks noChangeArrowheads="1"/>
              </p:cNvSpPr>
              <p:nvPr/>
            </p:nvSpPr>
            <p:spPr bwMode="auto">
              <a:xfrm>
                <a:off x="1979" y="403"/>
                <a:ext cx="1821" cy="96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22" name="Group 22"/>
            <p:cNvGrpSpPr>
              <a:grpSpLocks/>
            </p:cNvGrpSpPr>
            <p:nvPr/>
          </p:nvGrpSpPr>
          <p:grpSpPr bwMode="auto">
            <a:xfrm>
              <a:off x="4" y="2503"/>
              <a:ext cx="1303" cy="857"/>
              <a:chOff x="0" y="1363"/>
              <a:chExt cx="885" cy="768"/>
            </a:xfrm>
          </p:grpSpPr>
          <p:sp>
            <p:nvSpPr>
              <p:cNvPr id="256023" name="Rectangle 23"/>
              <p:cNvSpPr>
                <a:spLocks noChangeArrowheads="1"/>
              </p:cNvSpPr>
              <p:nvPr/>
            </p:nvSpPr>
            <p:spPr bwMode="auto">
              <a:xfrm>
                <a:off x="43" y="1363"/>
                <a:ext cx="79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AR" sz="1600">
                    <a:latin typeface="Arial" pitchFamily="34" charset="0"/>
                    <a:cs typeface="Arial" pitchFamily="34" charset="0"/>
                  </a:rPr>
                  <a:t>Tratados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eaLnBrk="0" hangingPunct="0"/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24" name="Rectangle 24"/>
              <p:cNvSpPr>
                <a:spLocks noChangeArrowheads="1"/>
              </p:cNvSpPr>
              <p:nvPr/>
            </p:nvSpPr>
            <p:spPr bwMode="auto">
              <a:xfrm>
                <a:off x="0" y="1363"/>
                <a:ext cx="885" cy="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25" name="Group 25"/>
            <p:cNvGrpSpPr>
              <a:grpSpLocks/>
            </p:cNvGrpSpPr>
            <p:nvPr/>
          </p:nvGrpSpPr>
          <p:grpSpPr bwMode="auto">
            <a:xfrm>
              <a:off x="1307" y="2503"/>
              <a:ext cx="1651" cy="857"/>
              <a:chOff x="885" y="1363"/>
              <a:chExt cx="1094" cy="768"/>
            </a:xfrm>
          </p:grpSpPr>
          <p:sp>
            <p:nvSpPr>
              <p:cNvPr id="256026" name="Rectangle 26"/>
              <p:cNvSpPr>
                <a:spLocks noChangeArrowheads="1"/>
              </p:cNvSpPr>
              <p:nvPr/>
            </p:nvSpPr>
            <p:spPr bwMode="auto">
              <a:xfrm>
                <a:off x="928" y="1363"/>
                <a:ext cx="1008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Argentina (24) y Brasil (18) tienen un tratado tributario entre ellos y legislaciones de precios de transferencia</a:t>
                </a:r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27" name="Rectangle 27"/>
              <p:cNvSpPr>
                <a:spLocks noChangeArrowheads="1"/>
              </p:cNvSpPr>
              <p:nvPr/>
            </p:nvSpPr>
            <p:spPr bwMode="auto">
              <a:xfrm>
                <a:off x="885" y="1363"/>
                <a:ext cx="1094" cy="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28" name="Group 28"/>
            <p:cNvGrpSpPr>
              <a:grpSpLocks/>
            </p:cNvGrpSpPr>
            <p:nvPr/>
          </p:nvGrpSpPr>
          <p:grpSpPr bwMode="auto">
            <a:xfrm>
              <a:off x="2958" y="2503"/>
              <a:ext cx="2802" cy="857"/>
              <a:chOff x="1979" y="1363"/>
              <a:chExt cx="1821" cy="768"/>
            </a:xfrm>
          </p:grpSpPr>
          <p:sp>
            <p:nvSpPr>
              <p:cNvPr id="256029" name="Rectangle 29"/>
              <p:cNvSpPr>
                <a:spLocks noChangeArrowheads="1"/>
              </p:cNvSpPr>
              <p:nvPr/>
            </p:nvSpPr>
            <p:spPr bwMode="auto">
              <a:xfrm>
                <a:off x="2022" y="1363"/>
                <a:ext cx="1735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Uruguay y Paraguay no tienen tratados con países de América Latina y muy pocos con países desarrollados.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/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30" name="Rectangle 30"/>
              <p:cNvSpPr>
                <a:spLocks noChangeArrowheads="1"/>
              </p:cNvSpPr>
              <p:nvPr/>
            </p:nvSpPr>
            <p:spPr bwMode="auto">
              <a:xfrm>
                <a:off x="1979" y="1363"/>
                <a:ext cx="1821" cy="76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31" name="Group 31"/>
            <p:cNvGrpSpPr>
              <a:grpSpLocks/>
            </p:cNvGrpSpPr>
            <p:nvPr/>
          </p:nvGrpSpPr>
          <p:grpSpPr bwMode="auto">
            <a:xfrm>
              <a:off x="4" y="3360"/>
              <a:ext cx="1303" cy="957"/>
              <a:chOff x="0" y="2131"/>
              <a:chExt cx="885" cy="864"/>
            </a:xfrm>
          </p:grpSpPr>
          <p:sp>
            <p:nvSpPr>
              <p:cNvPr id="256032" name="Rectangle 32"/>
              <p:cNvSpPr>
                <a:spLocks noChangeArrowheads="1"/>
              </p:cNvSpPr>
              <p:nvPr/>
            </p:nvSpPr>
            <p:spPr bwMode="auto">
              <a:xfrm>
                <a:off x="43" y="2131"/>
                <a:ext cx="799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s-AR" sz="1600">
                    <a:latin typeface="Arial" pitchFamily="34" charset="0"/>
                    <a:cs typeface="Arial" pitchFamily="34" charset="0"/>
                  </a:rPr>
                  <a:t>Administración Tributaria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eaLnBrk="0" hangingPunct="0"/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33" name="Rectangle 33"/>
              <p:cNvSpPr>
                <a:spLocks noChangeArrowheads="1"/>
              </p:cNvSpPr>
              <p:nvPr/>
            </p:nvSpPr>
            <p:spPr bwMode="auto">
              <a:xfrm>
                <a:off x="0" y="2131"/>
                <a:ext cx="885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34" name="Group 34"/>
            <p:cNvGrpSpPr>
              <a:grpSpLocks/>
            </p:cNvGrpSpPr>
            <p:nvPr/>
          </p:nvGrpSpPr>
          <p:grpSpPr bwMode="auto">
            <a:xfrm>
              <a:off x="1307" y="3360"/>
              <a:ext cx="1651" cy="957"/>
              <a:chOff x="885" y="2131"/>
              <a:chExt cx="1094" cy="864"/>
            </a:xfrm>
          </p:grpSpPr>
          <p:sp>
            <p:nvSpPr>
              <p:cNvPr id="256035" name="Rectangle 35"/>
              <p:cNvSpPr>
                <a:spLocks noChangeArrowheads="1"/>
              </p:cNvSpPr>
              <p:nvPr/>
            </p:nvSpPr>
            <p:spPr bwMode="auto">
              <a:xfrm>
                <a:off x="928" y="2131"/>
                <a:ext cx="1008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Argentina, Brasil y Paraguay tienen aduanas y administración de tributos internos en un mismo organismo.</a:t>
                </a:r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36" name="Rectangle 36"/>
              <p:cNvSpPr>
                <a:spLocks noChangeArrowheads="1"/>
              </p:cNvSpPr>
              <p:nvPr/>
            </p:nvSpPr>
            <p:spPr bwMode="auto">
              <a:xfrm>
                <a:off x="885" y="2131"/>
                <a:ext cx="1094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56037" name="Group 37"/>
            <p:cNvGrpSpPr>
              <a:grpSpLocks/>
            </p:cNvGrpSpPr>
            <p:nvPr/>
          </p:nvGrpSpPr>
          <p:grpSpPr bwMode="auto">
            <a:xfrm>
              <a:off x="2958" y="3360"/>
              <a:ext cx="2802" cy="957"/>
              <a:chOff x="1979" y="2131"/>
              <a:chExt cx="1821" cy="864"/>
            </a:xfrm>
          </p:grpSpPr>
          <p:sp>
            <p:nvSpPr>
              <p:cNvPr id="256038" name="Rectangle 38"/>
              <p:cNvSpPr>
                <a:spLocks noChangeArrowheads="1"/>
              </p:cNvSpPr>
              <p:nvPr/>
            </p:nvSpPr>
            <p:spPr bwMode="auto">
              <a:xfrm>
                <a:off x="2022" y="2131"/>
                <a:ext cx="1735" cy="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just">
                  <a:buFontTx/>
                  <a:buChar char="•"/>
                </a:pPr>
                <a:r>
                  <a:rPr lang="es-AR" sz="1600">
                    <a:latin typeface="Arial" pitchFamily="34" charset="0"/>
                    <a:cs typeface="Arial" pitchFamily="34" charset="0"/>
                  </a:rPr>
                  <a:t> Uruguay tiene la Aduana y la Administración Tributaria como entidades separadas.</a:t>
                </a:r>
                <a:endParaRPr lang="en-US" sz="1600">
                  <a:latin typeface="Arial" pitchFamily="34" charset="0"/>
                  <a:cs typeface="Arial" pitchFamily="34" charset="0"/>
                </a:endParaRPr>
              </a:p>
              <a:p>
                <a:pPr algn="just" eaLnBrk="0" hangingPunct="0"/>
                <a:endParaRPr lang="en-US" sz="1600">
                  <a:latin typeface="Times New Roman" pitchFamily="18" charset="0"/>
                </a:endParaRPr>
              </a:p>
            </p:txBody>
          </p:sp>
          <p:sp>
            <p:nvSpPr>
              <p:cNvPr id="256039" name="Rectangle 39"/>
              <p:cNvSpPr>
                <a:spLocks noChangeArrowheads="1"/>
              </p:cNvSpPr>
              <p:nvPr/>
            </p:nvSpPr>
            <p:spPr bwMode="auto">
              <a:xfrm>
                <a:off x="1979" y="2131"/>
                <a:ext cx="1821" cy="86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56040" name="Rectangle 40"/>
          <p:cNvSpPr>
            <a:spLocks noChangeArrowheads="1"/>
          </p:cNvSpPr>
          <p:nvPr/>
        </p:nvSpPr>
        <p:spPr bwMode="auto">
          <a:xfrm>
            <a:off x="0" y="1828800"/>
            <a:ext cx="9144000" cy="5029200"/>
          </a:xfrm>
          <a:prstGeom prst="rect">
            <a:avLst/>
          </a:prstGeom>
          <a:noFill/>
          <a:ln w="11112">
            <a:solidFill>
              <a:srgbClr val="A0A0A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3B5C6-87B0-44ED-86A5-70B23A46659F}" type="slidenum">
              <a:rPr lang="en-US"/>
              <a:pPr/>
              <a:t>16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solidFill>
                  <a:srgbClr val="0000FF"/>
                </a:solidFill>
              </a:rPr>
              <a:t>Punto focal de las diferencias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s-ES" sz="2600" b="1"/>
              <a:t>Organización federal en AR y BR, y poder tributario de los gobiernos subnacionales</a:t>
            </a:r>
          </a:p>
          <a:p>
            <a:pPr>
              <a:buFont typeface="Wingdings" pitchFamily="2" charset="2"/>
              <a:buNone/>
            </a:pPr>
            <a:r>
              <a:rPr lang="es-ES" sz="2400" b="1"/>
              <a:t>		</a:t>
            </a:r>
            <a:r>
              <a:rPr lang="es-ES" sz="2500" b="1"/>
              <a:t>Argentina: </a:t>
            </a:r>
          </a:p>
          <a:p>
            <a:pPr lvl="2"/>
            <a:r>
              <a:rPr lang="es-ES" sz="2200" b="1"/>
              <a:t>Coparticipación</a:t>
            </a:r>
          </a:p>
          <a:p>
            <a:pPr lvl="2"/>
            <a:r>
              <a:rPr lang="es-ES" sz="2200" b="1"/>
              <a:t>Regímenes provinciales de promoción</a:t>
            </a:r>
          </a:p>
          <a:p>
            <a:pPr>
              <a:buFont typeface="Wingdings" pitchFamily="2" charset="2"/>
              <a:buNone/>
            </a:pPr>
            <a:r>
              <a:rPr lang="es-ES" sz="2400" b="1"/>
              <a:t>		</a:t>
            </a:r>
            <a:r>
              <a:rPr lang="es-ES" sz="2500" b="1"/>
              <a:t>Brasil:</a:t>
            </a:r>
          </a:p>
          <a:p>
            <a:pPr lvl="2"/>
            <a:r>
              <a:rPr lang="es-ES" sz="2200" b="1"/>
              <a:t>Guerra Fiscal Subnacional</a:t>
            </a:r>
          </a:p>
          <a:p>
            <a:pPr lvl="2"/>
            <a:r>
              <a:rPr lang="es-ES" sz="2200" b="1"/>
              <a:t>Ley Responsabilidad Fiscal</a:t>
            </a:r>
          </a:p>
          <a:p>
            <a:pPr lvl="1">
              <a:buFont typeface="Wingdings" pitchFamily="2" charset="2"/>
              <a:buNone/>
            </a:pPr>
            <a:endParaRPr lang="es-ES" sz="2200"/>
          </a:p>
          <a:p>
            <a:pPr>
              <a:buFont typeface="Wingdings" pitchFamily="2" charset="2"/>
              <a:buNone/>
            </a:pPr>
            <a:endParaRPr lang="es-E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3C33-965C-447E-96C3-F8B502D06116}" type="slidenum">
              <a:rPr lang="en-US"/>
              <a:pPr/>
              <a:t>17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Por que armonizar?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800"/>
              <a:t>	</a:t>
            </a:r>
            <a:r>
              <a:rPr lang="es-ES" sz="2800" b="1"/>
              <a:t>La armonización tributaria consiste en una coordinación entre los socios que promueva una asignación de recursos más eficiente</a:t>
            </a:r>
          </a:p>
          <a:p>
            <a:pPr>
              <a:lnSpc>
                <a:spcPct val="90000"/>
              </a:lnSpc>
            </a:pPr>
            <a:r>
              <a:rPr lang="es-ES" sz="2400"/>
              <a:t>Decisión de consumir productos domésticos o importados de los socios depende de precios relativos antes de los impuestos (no discriminación).</a:t>
            </a:r>
          </a:p>
          <a:p>
            <a:pPr>
              <a:lnSpc>
                <a:spcPct val="90000"/>
              </a:lnSpc>
            </a:pPr>
            <a:r>
              <a:rPr lang="es-ES" sz="2400"/>
              <a:t>Decisión de invertir en el mercado doméstico o en de los socios depende de la tasa de retorno (dotación de factores).</a:t>
            </a:r>
          </a:p>
          <a:p>
            <a:pPr>
              <a:lnSpc>
                <a:spcPct val="90000"/>
              </a:lnSpc>
            </a:pPr>
            <a:r>
              <a:rPr lang="es-ES" sz="2400"/>
              <a:t>Decisión de depositar el ahorro con base en el retorno,  no debido a ocultamiento de información entre los socios.</a:t>
            </a:r>
            <a:r>
              <a:rPr lang="es-ES" sz="280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AD672-715B-4A03-97D4-A296158EABDA}" type="slidenum">
              <a:rPr lang="en-US"/>
              <a:pPr/>
              <a:t>18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Armonización tributaria en la Comunidad Andina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2296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Directiva Comunitaria: Impuestos Selectivos e IVA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Ámbito de aplicación y definiciones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Base gravable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Exclusiones y régimen de tasa cero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Determinación del impuesto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Aspectos Procedimentales (declaración, devolución a exportadores, facturación, retención a la fuente y regimenes simplificados)</a:t>
            </a:r>
          </a:p>
          <a:p>
            <a:pPr>
              <a:lnSpc>
                <a:spcPct val="90000"/>
              </a:lnSpc>
            </a:pPr>
            <a:r>
              <a:rPr lang="es-ES" sz="2800"/>
              <a:t>Proyecto de nueva Directiva para Acuerdos de Doble Tributación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5C3-9F93-4AEF-916B-7C4AC8E3AE4A}" type="slidenum">
              <a:rPr lang="en-US"/>
              <a:pPr/>
              <a:t>19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17538"/>
            <a:ext cx="8382000" cy="1143000"/>
          </a:xfrm>
        </p:spPr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Posibilidad de una Armonización    Tributaria Efectiva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t-BR" sz="2400" b="1">
                <a:cs typeface="Times New Roman" pitchFamily="18" charset="0"/>
              </a:rPr>
              <a:t>    </a:t>
            </a:r>
            <a:r>
              <a:rPr lang="es-ES" sz="2400" b="1">
                <a:cs typeface="Times New Roman" pitchFamily="18" charset="0"/>
              </a:rPr>
              <a:t>Tratado de Asunción (Marzo de 1991)  establece el </a:t>
            </a:r>
            <a:r>
              <a:rPr lang="es-ES" sz="2400" b="1" u="sng">
                <a:cs typeface="Times New Roman" pitchFamily="18" charset="0"/>
              </a:rPr>
              <a:t>Principio de la No Discriminación</a:t>
            </a:r>
            <a:r>
              <a:rPr lang="es-ES" sz="2400" b="1">
                <a:cs typeface="Times New Roman" pitchFamily="18" charset="0"/>
              </a:rPr>
              <a:t> y la necesidad de armonizar la Política Fiscal de manera de: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" sz="2400" b="1">
              <a:cs typeface="Times New Roman" pitchFamily="18" charset="0"/>
            </a:endParaRPr>
          </a:p>
          <a:p>
            <a:pPr lvl="1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§"/>
            </a:pPr>
            <a:r>
              <a:rPr lang="es-ES" sz="2400" b="1">
                <a:cs typeface="Times New Roman" pitchFamily="18" charset="0"/>
              </a:rPr>
              <a:t>Evitar distorsiones que puedan alterar las condiciones de competencia de los productos comercializados, y</a:t>
            </a:r>
          </a:p>
          <a:p>
            <a:pPr lvl="1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§"/>
            </a:pPr>
            <a:endParaRPr lang="es-ES" sz="2400" b="1">
              <a:cs typeface="Times New Roman" pitchFamily="18" charset="0"/>
            </a:endParaRPr>
          </a:p>
          <a:p>
            <a:pPr lvl="1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§"/>
            </a:pPr>
            <a:r>
              <a:rPr lang="es-ES" sz="2400" b="1">
                <a:cs typeface="Times New Roman" pitchFamily="18" charset="0"/>
              </a:rPr>
              <a:t>Modificar la rentabilidad dos proyectos de inversión y afectar su localización en la Región.</a:t>
            </a:r>
            <a:r>
              <a:rPr lang="es-ES" sz="2400" b="1"/>
              <a:t> </a:t>
            </a:r>
          </a:p>
          <a:p>
            <a:pPr>
              <a:buFont typeface="Wingdings" pitchFamily="2" charset="2"/>
              <a:buNone/>
            </a:pPr>
            <a:endParaRPr lang="es-E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8F58-2F4E-4E42-AAA1-F18228C033BA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Contenido de la presentación</a:t>
            </a:r>
          </a:p>
        </p:txBody>
      </p:sp>
      <p:sp>
        <p:nvSpPr>
          <p:cNvPr id="1730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4419600"/>
          </a:xfrm>
        </p:spPr>
        <p:txBody>
          <a:bodyPr/>
          <a:lstStyle/>
          <a:p>
            <a:pPr marL="609600" indent="-6096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endParaRPr lang="pt-BR" sz="2000" b="1">
              <a:cs typeface="Times New Roman" pitchFamily="18" charset="0"/>
            </a:endParaRPr>
          </a:p>
          <a:p>
            <a:pPr marL="609600" indent="-6096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AutoNum type="arabicPeriod"/>
            </a:pPr>
            <a:r>
              <a:rPr lang="es-ES" sz="2400" b="1">
                <a:cs typeface="Times New Roman" pitchFamily="18" charset="0"/>
              </a:rPr>
              <a:t>Efectos tributarios de la Integración y  liberalización comercial y financiera</a:t>
            </a:r>
          </a:p>
          <a:p>
            <a:pPr marL="609600" indent="-6096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AutoNum type="arabicPeriod"/>
            </a:pPr>
            <a:r>
              <a:rPr lang="es-ES" sz="2400" b="1">
                <a:cs typeface="Times New Roman" pitchFamily="18" charset="0"/>
              </a:rPr>
              <a:t>Evolución y estructura de la tributación en los países del Mercosur</a:t>
            </a:r>
          </a:p>
          <a:p>
            <a:pPr marL="609600" indent="-6096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AutoNum type="arabicPeriod" startAt="3"/>
            </a:pPr>
            <a:r>
              <a:rPr lang="es-ES" sz="2400" b="1">
                <a:cs typeface="Times New Roman" pitchFamily="18" charset="0"/>
              </a:rPr>
              <a:t>Características básicas de los impuestos principales</a:t>
            </a:r>
          </a:p>
          <a:p>
            <a:pPr marL="609600" indent="-609600" algn="just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AutoNum type="arabicPeriod" startAt="3"/>
            </a:pPr>
            <a:r>
              <a:rPr lang="es-ES" sz="2400" b="1">
                <a:cs typeface="Times New Roman" pitchFamily="18" charset="0"/>
              </a:rPr>
              <a:t>La necesidad de Coordinación</a:t>
            </a:r>
          </a:p>
          <a:p>
            <a:pPr marL="609600" indent="-609600" algn="just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AutoNum type="arabicPeriod" startAt="3"/>
            </a:pPr>
            <a:r>
              <a:rPr lang="es-ES" sz="2400" b="1">
                <a:cs typeface="Times New Roman" pitchFamily="18" charset="0"/>
              </a:rPr>
              <a:t>Posibilidades de Armonización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85747-DCC7-45FA-97D0-828352519715}" type="slidenum">
              <a:rPr lang="en-US"/>
              <a:pPr/>
              <a:t>20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229600" cy="1379538"/>
          </a:xfrm>
        </p:spPr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Posibilidad de una Armonización    Tributaria Efectiva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>
              <a:spcBef>
                <a:spcPct val="0"/>
              </a:spcBef>
              <a:buClr>
                <a:schemeClr val="hlink"/>
              </a:buClr>
              <a:buSzTx/>
              <a:buFontTx/>
              <a:buChar char="•"/>
            </a:pPr>
            <a:r>
              <a:rPr lang="es-ES" sz="2400" b="1">
                <a:cs typeface="Times New Roman" pitchFamily="18" charset="0"/>
              </a:rPr>
              <a:t>Los Tratados de Asunción y de Ouro Preto NO establecen ninguna concesión de soberanía en favor de reglas comunitarias como en la CAN y EU, donde fueran criadas entidades supranacionales (caso del Tribunal de Justicia Europeo).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cs typeface="Times New Roman" pitchFamily="18" charset="0"/>
              </a:rPr>
              <a:t> </a:t>
            </a:r>
          </a:p>
          <a:p>
            <a:pPr>
              <a:spcBef>
                <a:spcPct val="0"/>
              </a:spcBef>
              <a:buClr>
                <a:srgbClr val="FF3300"/>
              </a:buClr>
              <a:buSzTx/>
              <a:buFontTx/>
              <a:buChar char="•"/>
            </a:pPr>
            <a:r>
              <a:rPr lang="es-ES" sz="2400" b="1">
                <a:cs typeface="Times New Roman" pitchFamily="18" charset="0"/>
              </a:rPr>
              <a:t>El Derecho supranacional (derecho comunitario) constituye en esencia un instrumento de coordinación tributaria (lengua franca, debido proceso legal, y “</a:t>
            </a:r>
            <a:r>
              <a:rPr lang="es-ES" sz="2400" b="1" i="1">
                <a:cs typeface="Times New Roman" pitchFamily="18" charset="0"/>
              </a:rPr>
              <a:t>enforcement</a:t>
            </a:r>
            <a:r>
              <a:rPr lang="es-ES" sz="2400" b="1">
                <a:cs typeface="Times New Roman" pitchFamily="18" charset="0"/>
              </a:rPr>
              <a:t>”).</a:t>
            </a:r>
            <a:r>
              <a:rPr lang="es-ES" sz="2400">
                <a:cs typeface="Times New Roman" pitchFamily="18" charset="0"/>
              </a:rPr>
              <a:t> </a:t>
            </a:r>
            <a:endParaRPr lang="es-E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D58AF-6584-466C-B656-98910C52FB6D}" type="slidenum">
              <a:rPr lang="en-US"/>
              <a:pPr/>
              <a:t>21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229600" cy="1379538"/>
          </a:xfrm>
        </p:spPr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Posibilidad de una Armonización    Tributaria Efectiva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421688" cy="39989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cs typeface="Times New Roman" pitchFamily="18" charset="0"/>
              </a:rPr>
              <a:t>	</a:t>
            </a:r>
            <a:r>
              <a:rPr lang="es-ES" sz="2800" b="1">
                <a:cs typeface="Times New Roman" pitchFamily="18" charset="0"/>
              </a:rPr>
              <a:t>Para consolidar el proceso de coordinación, algunas cuestiones prioritarias deben ser enfrentadas y corregidas: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800" b="1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solidFill>
                  <a:schemeClr val="hlink"/>
                </a:solidFill>
                <a:cs typeface="Times New Roman" pitchFamily="18" charset="0"/>
              </a:rPr>
              <a:t>1.</a:t>
            </a:r>
            <a:r>
              <a:rPr lang="es-ES" sz="2200" b="1">
                <a:cs typeface="Times New Roman" pitchFamily="18" charset="0"/>
              </a:rPr>
              <a:t> Ajuste </a:t>
            </a:r>
            <a:r>
              <a:rPr lang="es-ES" sz="2200" b="1" u="sng">
                <a:cs typeface="Times New Roman" pitchFamily="18" charset="0"/>
              </a:rPr>
              <a:t>nacional</a:t>
            </a:r>
            <a:r>
              <a:rPr lang="es-ES" sz="2200" b="1">
                <a:cs typeface="Times New Roman" pitchFamily="18" charset="0"/>
              </a:rPr>
              <a:t> de la Tributación Indirecta: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2200" b="1">
              <a:solidFill>
                <a:schemeClr val="hlink"/>
              </a:solidFill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solidFill>
                  <a:schemeClr val="hlink"/>
                </a:solidFill>
                <a:cs typeface="Times New Roman" pitchFamily="18" charset="0"/>
              </a:rPr>
              <a:t>1a.</a:t>
            </a:r>
            <a:r>
              <a:rPr lang="es-ES" sz="2200" b="1">
                <a:cs typeface="Times New Roman" pitchFamily="18" charset="0"/>
              </a:rPr>
              <a:t> </a:t>
            </a:r>
            <a:r>
              <a:rPr lang="es-ES" sz="2200" b="1" u="sng">
                <a:cs typeface="Times New Roman" pitchFamily="18" charset="0"/>
              </a:rPr>
              <a:t>IVA:</a:t>
            </a:r>
            <a:r>
              <a:rPr lang="es-ES" sz="2200" b="1">
                <a:cs typeface="Times New Roman" pitchFamily="18" charset="0"/>
              </a:rPr>
              <a:t> Serios problemas de competitividad. BR ICMS,     Cofins/PIS, y ISS); 80’s subió de 30% a 60% la cascada. AR Ingresos Brutos (2.2%) y transitorios        (Cheque y Exportación 4%); UR Cofis.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2200" b="1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solidFill>
                  <a:schemeClr val="hlink"/>
                </a:solidFill>
                <a:cs typeface="Times New Roman" pitchFamily="18" charset="0"/>
              </a:rPr>
              <a:t>1b.</a:t>
            </a:r>
            <a:r>
              <a:rPr lang="es-ES" sz="2200" b="1">
                <a:cs typeface="Times New Roman" pitchFamily="18" charset="0"/>
              </a:rPr>
              <a:t> </a:t>
            </a:r>
            <a:r>
              <a:rPr lang="es-ES" sz="2200" b="1" u="sng">
                <a:cs typeface="Times New Roman" pitchFamily="18" charset="0"/>
              </a:rPr>
              <a:t>Selectivos.</a:t>
            </a:r>
            <a:r>
              <a:rPr lang="es-ES" sz="2200" b="1">
                <a:cs typeface="Times New Roman" pitchFamily="18" charset="0"/>
              </a:rPr>
              <a:t> Evitar contrabando. Franjas como en la UE</a:t>
            </a:r>
            <a:r>
              <a:rPr lang="pt-BR" sz="2200" b="1"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400" b="1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EBE12-EDD1-4A63-93D2-70EB3C69BB3B}" type="slidenum">
              <a:rPr lang="en-US"/>
              <a:pPr/>
              <a:t>22</a:t>
            </a:fld>
            <a:endParaRPr lang="en-US"/>
          </a:p>
        </p:txBody>
      </p:sp>
      <p:sp>
        <p:nvSpPr>
          <p:cNvPr id="1843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229600" cy="1295400"/>
          </a:xfrm>
        </p:spPr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Posibilidad de una Armonización    Tributaria Efectiva</a:t>
            </a:r>
            <a:endParaRPr lang="pt-BR">
              <a:solidFill>
                <a:srgbClr val="0000FF"/>
              </a:solidFill>
            </a:endParaRPr>
          </a:p>
        </p:txBody>
      </p:sp>
      <p:sp>
        <p:nvSpPr>
          <p:cNvPr id="1843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8269288" cy="39989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hlink"/>
                </a:solidFill>
                <a:cs typeface="Times New Roman" pitchFamily="18" charset="0"/>
              </a:rPr>
              <a:t>	</a:t>
            </a:r>
            <a:r>
              <a:rPr lang="es-ES" sz="2400" b="1">
                <a:solidFill>
                  <a:schemeClr val="hlink"/>
                </a:solidFill>
                <a:cs typeface="Times New Roman" pitchFamily="18" charset="0"/>
              </a:rPr>
              <a:t>2. </a:t>
            </a:r>
            <a:r>
              <a:rPr lang="es-ES" sz="2600" b="1">
                <a:cs typeface="Times New Roman" pitchFamily="18" charset="0"/>
              </a:rPr>
              <a:t>Tratamiento harmónico de las operaciones financieras, especialmente las que afectan al comercio: seguros, hedging, derivatives, etc.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600" b="1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600" b="1">
                <a:cs typeface="Times New Roman" pitchFamily="18" charset="0"/>
              </a:rPr>
              <a:t>	</a:t>
            </a:r>
            <a:r>
              <a:rPr lang="es-ES" sz="2600" b="1">
                <a:solidFill>
                  <a:srgbClr val="FF3300"/>
                </a:solidFill>
                <a:cs typeface="Times New Roman" pitchFamily="18" charset="0"/>
              </a:rPr>
              <a:t>3.</a:t>
            </a:r>
            <a:r>
              <a:rPr lang="es-ES" sz="2600" b="1">
                <a:cs typeface="Times New Roman" pitchFamily="18" charset="0"/>
              </a:rPr>
              <a:t> Desarme mutuo en las cuestiones de inversiones y ahorro. (País chico vs. País grande, ventajas comparativas)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s-ES" sz="2600" b="1">
                <a:cs typeface="Times New Roman" pitchFamily="18" charset="0"/>
              </a:rPr>
              <a:t>		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600" b="1">
                <a:solidFill>
                  <a:schemeClr val="hlink"/>
                </a:solidFill>
                <a:cs typeface="Times New Roman" pitchFamily="18" charset="0"/>
              </a:rPr>
              <a:t>	4. </a:t>
            </a:r>
            <a:r>
              <a:rPr lang="es-ES" sz="2600" b="1">
                <a:cs typeface="Times New Roman" pitchFamily="18" charset="0"/>
              </a:rPr>
              <a:t>Incentivos a las Inversiones. Políticas regionales y sectoriales.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cs typeface="Times New Roman" pitchFamily="18" charset="0"/>
              </a:rPr>
              <a:t>	</a:t>
            </a:r>
            <a:r>
              <a:rPr lang="es-ES" sz="2000" b="1">
                <a:cs typeface="Times New Roman" pitchFamily="18" charset="0"/>
              </a:rPr>
              <a:t>i) Moratoria. ii) Comisión o GT para evaluar competición predatoria. iii) Calendario para eliminación o substitución.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000" b="1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96776-DD83-4619-B820-8BFAE89BCF77}" type="slidenum">
              <a:rPr lang="en-US"/>
              <a:pPr/>
              <a:t>23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8526463" cy="1143000"/>
          </a:xfrm>
        </p:spPr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Posibilidad de una Armonización    Tributaria Efectiva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69288" cy="4495800"/>
          </a:xfrm>
        </p:spPr>
        <p:txBody>
          <a:bodyPr/>
          <a:lstStyle/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chemeClr val="hlink"/>
                </a:solidFill>
                <a:cs typeface="Times New Roman" pitchFamily="18" charset="0"/>
              </a:rPr>
              <a:t>5.</a:t>
            </a:r>
            <a:r>
              <a:rPr lang="en-US" sz="2600" b="1">
                <a:cs typeface="Times New Roman" pitchFamily="18" charset="0"/>
              </a:rPr>
              <a:t> </a:t>
            </a:r>
            <a:r>
              <a:rPr lang="es-ES" sz="2600" b="1">
                <a:cs typeface="Times New Roman" pitchFamily="18" charset="0"/>
              </a:rPr>
              <a:t>Administración Tributaria:</a:t>
            </a:r>
          </a:p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2600" b="1">
              <a:cs typeface="Times New Roman" pitchFamily="18" charset="0"/>
            </a:endParaRPr>
          </a:p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AutoNum type="romanLcParenR"/>
            </a:pPr>
            <a:r>
              <a:rPr lang="es-ES" sz="2400" b="1">
                <a:cs typeface="Times New Roman" pitchFamily="18" charset="0"/>
              </a:rPr>
              <a:t>Fortalecer Tratados Tributarios y establecer </a:t>
            </a:r>
            <a:r>
              <a:rPr lang="es-ES" sz="2400" i="1" u="sng">
                <a:cs typeface="Times New Roman" pitchFamily="18" charset="0"/>
              </a:rPr>
              <a:t>acuerdo mínimo</a:t>
            </a:r>
            <a:r>
              <a:rPr lang="es-ES" sz="2400" b="1">
                <a:cs typeface="Times New Roman" pitchFamily="18" charset="0"/>
              </a:rPr>
              <a:t> sobre políticas comunes en Tributación Internacional, en áreas de:</a:t>
            </a:r>
          </a:p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cs typeface="Times New Roman" pitchFamily="18" charset="0"/>
              </a:rPr>
              <a:t>	e-comercio, interpretación uniforme e implementación de principios comunes, </a:t>
            </a:r>
          </a:p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cs typeface="Times New Roman" pitchFamily="18" charset="0"/>
              </a:rPr>
              <a:t>	y papel de la arbitraje.</a:t>
            </a:r>
          </a:p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2400" b="1">
              <a:cs typeface="Times New Roman" pitchFamily="18" charset="0"/>
            </a:endParaRPr>
          </a:p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sz="2400" b="1">
                <a:cs typeface="Times New Roman" pitchFamily="18" charset="0"/>
              </a:rPr>
              <a:t>ii)   Mayor cooperación entre Administraciones Tributarias, especialmente auditorias conjuntas y un proceso viable de intercambio automático de informaciones.</a:t>
            </a:r>
          </a:p>
          <a:p>
            <a:pPr marL="577850" indent="-57785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E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DF31B-030D-48F6-9521-2CAE5614295A}" type="slidenum">
              <a:rPr lang="en-US"/>
              <a:pPr/>
              <a:t>24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1455738"/>
          </a:xfrm>
        </p:spPr>
        <p:txBody>
          <a:bodyPr/>
          <a:lstStyle/>
          <a:p>
            <a:r>
              <a:rPr lang="es-ES">
                <a:solidFill>
                  <a:srgbClr val="0000FF"/>
                </a:solidFill>
              </a:rPr>
              <a:t>Posibilidad de una Armonización    Tributaria Efectiva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hlink"/>
                </a:solidFill>
                <a:cs typeface="Times New Roman" pitchFamily="18" charset="0"/>
              </a:rPr>
              <a:t>6. </a:t>
            </a:r>
            <a:r>
              <a:rPr lang="es-ES" sz="2800" b="1">
                <a:cs typeface="Times New Roman" pitchFamily="18" charset="0"/>
              </a:rPr>
              <a:t>Profundizar la institucionalización de los procesos de resolución de controversias para reducir incertidumbres de los inversionistas (Tribunal Arbitral de Ouro Preto no es suficiente).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b="1">
                <a:cs typeface="Times New Roman" pitchFamily="18" charset="0"/>
              </a:rPr>
              <a:t>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sz="2800" b="1">
                <a:solidFill>
                  <a:schemeClr val="hlink"/>
                </a:solidFill>
                <a:cs typeface="Times New Roman" pitchFamily="18" charset="0"/>
              </a:rPr>
              <a:t>7.</a:t>
            </a:r>
            <a:r>
              <a:rPr lang="es-ES" sz="2800" b="1">
                <a:cs typeface="Times New Roman" pitchFamily="18" charset="0"/>
              </a:rPr>
              <a:t> Papel crucial de las Aduanas, promoviendo efectiva comunicación entre los diferentes sistemas informáticos</a:t>
            </a:r>
          </a:p>
          <a:p>
            <a:endParaRPr lang="es-E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8A0E9-8FE4-429F-ACBA-C48DDD0B92D5}" type="slidenum">
              <a:rPr lang="en-US"/>
              <a:pPr/>
              <a:t>3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8001000" cy="1447800"/>
          </a:xfrm>
        </p:spPr>
        <p:txBody>
          <a:bodyPr/>
          <a:lstStyle/>
          <a:p>
            <a:r>
              <a:rPr lang="es-ES" sz="3400">
                <a:solidFill>
                  <a:srgbClr val="0000FF"/>
                </a:solidFill>
              </a:rPr>
              <a:t>Efectos tributarios de la Integración y                         liberalización financiera y comercial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9144000" cy="4800600"/>
          </a:xfrm>
          <a:noFill/>
          <a:ln/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n-US" sz="3000" b="1">
                <a:latin typeface="Bookman Old Style" pitchFamily="18" charset="0"/>
                <a:cs typeface="Times New Roman" pitchFamily="18" charset="0"/>
              </a:rPr>
              <a:t>Tres factores determinantes en tributación: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n-US" sz="2900" b="1">
                <a:cs typeface="Times New Roman" pitchFamily="18" charset="0"/>
              </a:rPr>
              <a:t>	</a:t>
            </a:r>
            <a:r>
              <a:rPr lang="en-US" sz="2500" b="1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1.</a:t>
            </a:r>
            <a:r>
              <a:rPr lang="en-US" sz="2500" b="1">
                <a:latin typeface="Bookman Old Style" pitchFamily="18" charset="0"/>
                <a:cs typeface="Times New Roman" pitchFamily="18" charset="0"/>
              </a:rPr>
              <a:t> Tipo de Inserción Internacional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n-US" sz="2500" b="1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2500" b="1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2.</a:t>
            </a:r>
            <a:r>
              <a:rPr lang="en-US" sz="2500" b="1">
                <a:latin typeface="Bookman Old Style" pitchFamily="18" charset="0"/>
                <a:cs typeface="Times New Roman" pitchFamily="18" charset="0"/>
              </a:rPr>
              <a:t> Nivel y Calidad de las Erogaciones Públicas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n-US" sz="2500" b="1">
                <a:latin typeface="Bookman Old Style" pitchFamily="18" charset="0"/>
                <a:cs typeface="Times New Roman" pitchFamily="18" charset="0"/>
              </a:rPr>
              <a:t>	</a:t>
            </a:r>
            <a:r>
              <a:rPr lang="en-US" sz="2500" b="1">
                <a:solidFill>
                  <a:srgbClr val="0000FF"/>
                </a:solidFill>
                <a:latin typeface="Bookman Old Style" pitchFamily="18" charset="0"/>
                <a:cs typeface="Times New Roman" pitchFamily="18" charset="0"/>
              </a:rPr>
              <a:t>3.</a:t>
            </a:r>
            <a:r>
              <a:rPr lang="en-US" sz="2500" b="1">
                <a:latin typeface="Bookman Old Style" pitchFamily="18" charset="0"/>
                <a:cs typeface="Times New Roman" pitchFamily="18" charset="0"/>
              </a:rPr>
              <a:t> Administración Tributaria en sentido amplio</a:t>
            </a:r>
            <a:endParaRPr lang="pt-BR" sz="2500" b="1">
              <a:latin typeface="Bookman Old Style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AutoNum type="alphaUcPeriod"/>
            </a:pPr>
            <a:r>
              <a:rPr lang="es-ES" sz="2800" b="1">
                <a:cs typeface="Times New Roman" pitchFamily="18" charset="0"/>
              </a:rPr>
              <a:t>Impulso de los sectores con ventajas  comparativas mas difíciles de grabar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Char char="w"/>
            </a:pPr>
            <a:r>
              <a:rPr lang="es-ES" sz="2400" b="1">
                <a:cs typeface="Times New Roman" pitchFamily="18" charset="0"/>
              </a:rPr>
              <a:t>Beneficios del comercio libre (y justo)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Char char="w"/>
            </a:pPr>
            <a:r>
              <a:rPr lang="es-ES" sz="2400" b="1">
                <a:cs typeface="Times New Roman" pitchFamily="18" charset="0"/>
              </a:rPr>
              <a:t>Crecimiento de la Interdependencia tributaria</a:t>
            </a:r>
            <a:endParaRPr lang="es-ES" sz="2000" b="1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Char char="w"/>
            </a:pPr>
            <a:r>
              <a:rPr lang="es-ES" sz="2400" b="1">
                <a:cs typeface="Times New Roman" pitchFamily="18" charset="0"/>
              </a:rPr>
              <a:t>Crecimiento de los sectores con “Ventajas Comparativas” y de los “Difíciles de Gravar”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6DA7-A1B3-4485-972F-F2E62A3117C9}" type="slidenum">
              <a:rPr lang="en-US"/>
              <a:pPr/>
              <a:t>4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8382000" cy="1447800"/>
          </a:xfrm>
        </p:spPr>
        <p:txBody>
          <a:bodyPr/>
          <a:lstStyle/>
          <a:p>
            <a:r>
              <a:rPr lang="es-ES" sz="3400">
                <a:solidFill>
                  <a:srgbClr val="0000FF"/>
                </a:solidFill>
              </a:rPr>
              <a:t>Efectos tributarios de la Integración y  liberalización financiera y comercial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964488" cy="4230688"/>
          </a:xfrm>
          <a:noFill/>
          <a:ln/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endParaRPr lang="pt-BR" sz="2800" b="1">
              <a:solidFill>
                <a:schemeClr val="hlink"/>
              </a:solidFill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pt-BR" b="1">
                <a:solidFill>
                  <a:schemeClr val="hlink"/>
                </a:solidFill>
                <a:cs typeface="Times New Roman" pitchFamily="18" charset="0"/>
              </a:rPr>
              <a:t>B.</a:t>
            </a:r>
            <a:r>
              <a:rPr lang="pt-BR" sz="2800" b="1">
                <a:cs typeface="Times New Roman" pitchFamily="18" charset="0"/>
              </a:rPr>
              <a:t> </a:t>
            </a:r>
            <a:r>
              <a:rPr lang="es-ES" sz="2800" b="1">
                <a:cs typeface="Times New Roman" pitchFamily="18" charset="0"/>
              </a:rPr>
              <a:t>Dificultades para gravar el factor de producción mas móvil, el capital financiera 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b="1">
                <a:solidFill>
                  <a:schemeClr val="hlink"/>
                </a:solidFill>
                <a:cs typeface="Times New Roman" pitchFamily="18" charset="0"/>
              </a:rPr>
              <a:t>C.</a:t>
            </a:r>
            <a:r>
              <a:rPr lang="es-ES" b="1">
                <a:cs typeface="Times New Roman" pitchFamily="18" charset="0"/>
              </a:rPr>
              <a:t> </a:t>
            </a:r>
            <a:r>
              <a:rPr lang="es-ES" sz="2800" b="1">
                <a:cs typeface="Times New Roman" pitchFamily="18" charset="0"/>
              </a:rPr>
              <a:t>Aumento de la importancia de la tributación sobre las actividades internacionales</a:t>
            </a:r>
          </a:p>
          <a:p>
            <a:pPr marL="1287463" lvl="1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Tx/>
              <a:buChar char="•"/>
            </a:pPr>
            <a:r>
              <a:rPr lang="es-ES" sz="2000" b="1">
                <a:cs typeface="Times New Roman" pitchFamily="18" charset="0"/>
              </a:rPr>
              <a:t>Empresas Multinacionales y Multiregionales</a:t>
            </a:r>
          </a:p>
          <a:p>
            <a:pPr marL="1287463" lvl="1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Tx/>
              <a:buChar char="•"/>
            </a:pPr>
            <a:r>
              <a:rPr lang="es-ES" sz="2000" b="1">
                <a:cs typeface="Times New Roman" pitchFamily="18" charset="0"/>
              </a:rPr>
              <a:t>Problemas tributarios</a:t>
            </a:r>
          </a:p>
          <a:p>
            <a:pPr marL="1287463" lvl="1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90000"/>
              <a:buFontTx/>
              <a:buNone/>
            </a:pPr>
            <a:r>
              <a:rPr lang="pt-BR" sz="2400" b="1">
                <a:cs typeface="Times New Roman" pitchFamily="18" charset="0"/>
              </a:rPr>
              <a:t>	</a:t>
            </a:r>
            <a:endParaRPr lang="pt-BR" sz="2000" b="1" u="sng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CD978-E0AA-40B5-B431-180E2E3E1418}" type="slidenum">
              <a:rPr lang="en-US"/>
              <a:pPr/>
              <a:t>5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1143000"/>
          </a:xfrm>
        </p:spPr>
        <p:txBody>
          <a:bodyPr/>
          <a:lstStyle/>
          <a:p>
            <a:r>
              <a:rPr lang="es-ES" sz="3400">
                <a:solidFill>
                  <a:srgbClr val="0000FF"/>
                </a:solidFill>
              </a:rPr>
              <a:t>Efectos tributarios de la Integración y     liberalización financiera y comercial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610600" cy="4230688"/>
          </a:xfrm>
          <a:noFill/>
          <a:ln/>
        </p:spPr>
        <p:txBody>
          <a:bodyPr/>
          <a:lstStyle/>
          <a:p>
            <a:pPr marL="609600" indent="-6096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pt-BR" sz="3000" b="1">
                <a:solidFill>
                  <a:srgbClr val="FF3300"/>
                </a:solidFill>
                <a:cs typeface="Times New Roman" pitchFamily="18" charset="0"/>
              </a:rPr>
              <a:t>D.</a:t>
            </a:r>
            <a:r>
              <a:rPr lang="pt-BR" sz="3000" b="1">
                <a:cs typeface="Times New Roman" pitchFamily="18" charset="0"/>
              </a:rPr>
              <a:t>  </a:t>
            </a:r>
            <a:r>
              <a:rPr lang="es-ES" sz="3000" b="1">
                <a:cs typeface="Times New Roman" pitchFamily="18" charset="0"/>
              </a:rPr>
              <a:t>Restricciones de las políticas sectoriales     y su substitución por políticas de incentivos tributarios</a:t>
            </a:r>
            <a:r>
              <a:rPr lang="es-ES" sz="3000" b="1">
                <a:solidFill>
                  <a:schemeClr val="hlink"/>
                </a:solidFill>
                <a:cs typeface="Times New Roman" pitchFamily="18" charset="0"/>
              </a:rPr>
              <a:t> </a:t>
            </a:r>
            <a:endParaRPr lang="es-ES" sz="3000" b="1">
              <a:cs typeface="Times New Roman" pitchFamily="18" charset="0"/>
            </a:endParaRPr>
          </a:p>
          <a:p>
            <a:pPr marL="1287463" lvl="1" indent="-5334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Char char="w"/>
            </a:pPr>
            <a:r>
              <a:rPr lang="es-ES" sz="2400" b="1">
                <a:cs typeface="Times New Roman" pitchFamily="18" charset="0"/>
              </a:rPr>
              <a:t>Políticas comercial y monetaria</a:t>
            </a:r>
            <a:r>
              <a:rPr lang="es-ES" b="1">
                <a:cs typeface="Times New Roman" pitchFamily="18" charset="0"/>
              </a:rPr>
              <a:t> (</a:t>
            </a:r>
            <a:r>
              <a:rPr lang="es-ES" sz="2000" b="1">
                <a:cs typeface="Times New Roman" pitchFamily="18" charset="0"/>
              </a:rPr>
              <a:t>Euro y reglas cambiarias</a:t>
            </a:r>
            <a:r>
              <a:rPr lang="es-ES" b="1">
                <a:cs typeface="Times New Roman" pitchFamily="18" charset="0"/>
              </a:rPr>
              <a:t>) </a:t>
            </a:r>
            <a:r>
              <a:rPr lang="es-ES" sz="2400" b="1">
                <a:cs typeface="Times New Roman" pitchFamily="18" charset="0"/>
              </a:rPr>
              <a:t>campo limitado.</a:t>
            </a:r>
          </a:p>
          <a:p>
            <a:pPr marL="1287463" lvl="1" indent="-5334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Char char="w"/>
            </a:pPr>
            <a:r>
              <a:rPr lang="es-ES" sz="2400" b="1">
                <a:cs typeface="Times New Roman" pitchFamily="18" charset="0"/>
              </a:rPr>
              <a:t>Incentivos fiscales substituyendo políticas de desarrollo sectoriales y regionales</a:t>
            </a:r>
          </a:p>
          <a:p>
            <a:pPr marL="609600" indent="-6096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pt-BR" sz="2600" b="1"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2FC21-C289-4CE0-867F-CB360AB7C2CF}" type="slidenum">
              <a:rPr lang="en-US"/>
              <a:pPr/>
              <a:t>6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93038" cy="1143000"/>
          </a:xfrm>
        </p:spPr>
        <p:txBody>
          <a:bodyPr/>
          <a:lstStyle/>
          <a:p>
            <a:r>
              <a:rPr lang="es-ES" sz="3400">
                <a:solidFill>
                  <a:srgbClr val="0000FF"/>
                </a:solidFill>
              </a:rPr>
              <a:t>Efectos tributarios de la Integración y      liberalización financiera y comercial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9144000" cy="3886200"/>
          </a:xfrm>
          <a:noFill/>
          <a:ln/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pt-BR" sz="2800" b="1">
                <a:solidFill>
                  <a:schemeClr val="hlink"/>
                </a:solidFill>
                <a:cs typeface="Times New Roman" pitchFamily="18" charset="0"/>
              </a:rPr>
              <a:t>    E.</a:t>
            </a:r>
            <a:r>
              <a:rPr lang="pt-BR" sz="2800" b="1">
                <a:cs typeface="Times New Roman" pitchFamily="18" charset="0"/>
              </a:rPr>
              <a:t> </a:t>
            </a:r>
            <a:r>
              <a:rPr lang="es-ES" sz="2800" b="1">
                <a:cs typeface="Times New Roman" pitchFamily="18" charset="0"/>
              </a:rPr>
              <a:t>Deterioro de la Calidad de los Sistemas: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90000"/>
              <a:buFont typeface="Wingdings" pitchFamily="2" charset="2"/>
              <a:buNone/>
            </a:pPr>
            <a:r>
              <a:rPr lang="es-ES" sz="2400" b="1">
                <a:cs typeface="Times New Roman" pitchFamily="18" charset="0"/>
              </a:rPr>
              <a:t>		</a:t>
            </a:r>
            <a:r>
              <a:rPr lang="es-ES" sz="2500" b="1">
                <a:cs typeface="Times New Roman" pitchFamily="18" charset="0"/>
              </a:rPr>
              <a:t>EFICIENCIA. Sistemas “sucios”, desnaturalizando 	el objetivo de eficiencia (Modelo Exportador):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400" b="1">
                <a:cs typeface="Times New Roman" pitchFamily="18" charset="0"/>
              </a:rPr>
              <a:t>		</a:t>
            </a:r>
            <a:r>
              <a:rPr lang="es-ES" sz="2200" b="1">
                <a:cs typeface="Times New Roman" pitchFamily="18" charset="0"/>
              </a:rPr>
              <a:t>i)  Incentivos al inversión 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200" b="1">
                <a:cs typeface="Times New Roman" pitchFamily="18" charset="0"/>
              </a:rPr>
              <a:t>		ii) Creación de impuestos de </a:t>
            </a:r>
            <a:r>
              <a:rPr lang="es-ES" sz="2200" i="1">
                <a:cs typeface="Times New Roman" pitchFamily="18" charset="0"/>
              </a:rPr>
              <a:t>comodidad</a:t>
            </a:r>
            <a:r>
              <a:rPr lang="es-ES" sz="2200" b="1">
                <a:cs typeface="Times New Roman" pitchFamily="18" charset="0"/>
              </a:rPr>
              <a:t> para la 	Administración que afectan la competitividad 	(eficiencia)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400" b="1">
                <a:cs typeface="Times New Roman" pitchFamily="18" charset="0"/>
              </a:rPr>
              <a:t>		</a:t>
            </a:r>
            <a:r>
              <a:rPr lang="es-ES" sz="2500" b="1">
                <a:cs typeface="Times New Roman" pitchFamily="18" charset="0"/>
              </a:rPr>
              <a:t>EQUIDAD. Carga tributaria cada vez más 	concentrada en el consumo y el factor trabajo</a:t>
            </a:r>
            <a:r>
              <a:rPr lang="pt-BR" sz="2400" b="1">
                <a:cs typeface="Times New Roman" pitchFamily="18" charset="0"/>
              </a:rPr>
              <a:t> 	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endParaRPr lang="pt-BR" sz="2400" b="1">
              <a:cs typeface="Times New Roman" pitchFamily="18" charset="0"/>
            </a:endParaRPr>
          </a:p>
          <a:p>
            <a:pPr marL="1287463" lvl="1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pt-BR" sz="2000" b="1"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59DA1-1229-4179-A5BC-5B9E2BB6A2B9}" type="slidenum">
              <a:rPr lang="en-US"/>
              <a:pPr/>
              <a:t>7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93038" cy="1143000"/>
          </a:xfrm>
        </p:spPr>
        <p:txBody>
          <a:bodyPr/>
          <a:lstStyle/>
          <a:p>
            <a:pPr algn="ctr"/>
            <a:r>
              <a:rPr lang="es-ES" sz="3200" b="1">
                <a:solidFill>
                  <a:srgbClr val="0000FF"/>
                </a:solidFill>
              </a:rPr>
              <a:t>La Experiencia Europea en Coordinación Tributaria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69288" cy="4230688"/>
          </a:xfrm>
          <a:noFill/>
          <a:ln/>
        </p:spPr>
        <p:txBody>
          <a:bodyPr/>
          <a:lstStyle/>
          <a:p>
            <a:pPr marL="533400" indent="-533400"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AR" b="1">
                <a:solidFill>
                  <a:schemeClr val="hlink"/>
                </a:solidFill>
                <a:cs typeface="Times New Roman" pitchFamily="18" charset="0"/>
              </a:rPr>
              <a:t>   	</a:t>
            </a:r>
            <a:endParaRPr lang="pt-BR" sz="2800" b="1">
              <a:cs typeface="Times New Roman" pitchFamily="18" charset="0"/>
            </a:endParaRP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0" y="21336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AR" sz="2800" b="1">
                <a:solidFill>
                  <a:schemeClr val="hlink"/>
                </a:solidFill>
                <a:cs typeface="Times New Roman" pitchFamily="18" charset="0"/>
              </a:rPr>
              <a:t>	</a:t>
            </a:r>
            <a:r>
              <a:rPr lang="pt-BR" sz="2800" b="1">
                <a:cs typeface="Times New Roman" pitchFamily="18" charset="0"/>
              </a:rPr>
              <a:t>3 </a:t>
            </a:r>
            <a:r>
              <a:rPr lang="es-ES" sz="2800" b="1">
                <a:cs typeface="Times New Roman" pitchFamily="18" charset="0"/>
              </a:rPr>
              <a:t>Factores Principales</a:t>
            </a:r>
            <a:r>
              <a:rPr lang="es-ES" sz="2600" b="1">
                <a:cs typeface="Times New Roman" pitchFamily="18" charset="0"/>
              </a:rPr>
              <a:t> (cesión de soberanía, solución de controversias y cooperación):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200" b="1">
                <a:cs typeface="Times New Roman" pitchFamily="18" charset="0"/>
              </a:rPr>
              <a:t>	</a:t>
            </a:r>
            <a:r>
              <a:rPr lang="es-ES" sz="2300" b="1">
                <a:cs typeface="Times New Roman" pitchFamily="18" charset="0"/>
              </a:rPr>
              <a:t>a) Organización Institucional</a:t>
            </a:r>
            <a:r>
              <a:rPr lang="es-ES" sz="2000" b="1">
                <a:cs typeface="Times New Roman" pitchFamily="18" charset="0"/>
              </a:rPr>
              <a:t> (conjunto de políticas comunes y organizaciones supranacionales)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000" b="1">
                <a:cs typeface="Times New Roman" pitchFamily="18" charset="0"/>
              </a:rPr>
              <a:t>	</a:t>
            </a:r>
            <a:r>
              <a:rPr lang="es-ES" sz="2300" b="1">
                <a:cs typeface="Times New Roman" pitchFamily="18" charset="0"/>
              </a:rPr>
              <a:t>b) Tributación Indirecta</a:t>
            </a:r>
            <a:r>
              <a:rPr lang="es-ES" sz="2000" b="1">
                <a:cs typeface="Times New Roman" pitchFamily="18" charset="0"/>
              </a:rPr>
              <a:t> </a:t>
            </a:r>
            <a:r>
              <a:rPr lang="es-ES" sz="2000" b="1">
                <a:solidFill>
                  <a:srgbClr val="FF3300"/>
                </a:solidFill>
                <a:cs typeface="Times New Roman" pitchFamily="18" charset="0"/>
              </a:rPr>
              <a:t>requisito desde fines de los años 60. </a:t>
            </a:r>
            <a:endParaRPr lang="es-ES" sz="2000" b="1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000" b="1">
                <a:cs typeface="Times New Roman" pitchFamily="18" charset="0"/>
              </a:rPr>
              <a:t>		(IVA—bases-- y selectivos—rango de tasas--para lograr el 	mercado único)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000" b="1">
                <a:cs typeface="Times New Roman" pitchFamily="18" charset="0"/>
              </a:rPr>
              <a:t>	</a:t>
            </a:r>
            <a:r>
              <a:rPr lang="es-ES" sz="2300" b="1">
                <a:cs typeface="Times New Roman" pitchFamily="18" charset="0"/>
              </a:rPr>
              <a:t>c) Sistema de compensaciones fiscales sectorial y 	regionales</a:t>
            </a:r>
            <a:r>
              <a:rPr lang="es-ES" sz="2200" b="1">
                <a:cs typeface="Times New Roman" pitchFamily="18" charset="0"/>
              </a:rPr>
              <a:t> </a:t>
            </a:r>
            <a:r>
              <a:rPr lang="es-ES" sz="2000" b="1">
                <a:cs typeface="Times New Roman" pitchFamily="18" charset="0"/>
              </a:rPr>
              <a:t>(financiado por aranceles y luego IVA)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000" b="1">
                <a:cs typeface="Times New Roman" pitchFamily="18" charset="0"/>
              </a:rPr>
              <a:t>	 </a:t>
            </a:r>
            <a:r>
              <a:rPr lang="es-ES" sz="2300" b="1">
                <a:cs typeface="Times New Roman" pitchFamily="18" charset="0"/>
              </a:rPr>
              <a:t>d) Tributación Directa</a:t>
            </a:r>
            <a:r>
              <a:rPr lang="es-ES" sz="2000" b="1">
                <a:cs typeface="Times New Roman" pitchFamily="18" charset="0"/>
              </a:rPr>
              <a:t> </a:t>
            </a:r>
            <a:r>
              <a:rPr lang="es-ES" sz="2000" b="1">
                <a:solidFill>
                  <a:srgbClr val="FF3300"/>
                </a:solidFill>
                <a:cs typeface="Times New Roman" pitchFamily="18" charset="0"/>
              </a:rPr>
              <a:t> con enfásis desde mediados los 90.</a:t>
            </a:r>
            <a:r>
              <a:rPr lang="es-ES" sz="2000" b="1">
                <a:cs typeface="Times New Roman" pitchFamily="18" charset="0"/>
              </a:rPr>
              <a:t> </a:t>
            </a:r>
          </a:p>
          <a:p>
            <a:pPr marL="533400" indent="-533400">
              <a:lnSpc>
                <a:spcPct val="90000"/>
              </a:lnSpc>
              <a:spcBef>
                <a:spcPct val="25000"/>
              </a:spcBef>
              <a:spcAft>
                <a:spcPct val="25000"/>
              </a:spcAft>
              <a:buClr>
                <a:srgbClr val="FF3300"/>
              </a:buClr>
              <a:buSzPct val="120000"/>
              <a:buFont typeface="Wingdings" pitchFamily="2" charset="2"/>
              <a:buNone/>
            </a:pPr>
            <a:r>
              <a:rPr lang="es-ES" sz="2000" b="1">
                <a:cs typeface="Times New Roman" pitchFamily="18" charset="0"/>
              </a:rPr>
              <a:t>		i) Código de Conducta y ii) Directiva sobre Intereses</a:t>
            </a:r>
            <a:r>
              <a:rPr lang="pt-BR" sz="2000" b="1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85765-9AD2-42BF-95CC-5A1969001947}" type="slidenum">
              <a:rPr lang="en-US"/>
              <a:pPr/>
              <a:t>8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793038" cy="1143000"/>
          </a:xfrm>
        </p:spPr>
        <p:txBody>
          <a:bodyPr/>
          <a:lstStyle/>
          <a:p>
            <a:pPr algn="ctr"/>
            <a:r>
              <a:rPr lang="es-PE" sz="3300" b="1">
                <a:solidFill>
                  <a:srgbClr val="0000FF"/>
                </a:solidFill>
              </a:rPr>
              <a:t>Evolución de la Carga Tributaria</a:t>
            </a:r>
            <a:br>
              <a:rPr lang="es-PE" sz="3300" b="1">
                <a:solidFill>
                  <a:srgbClr val="0000FF"/>
                </a:solidFill>
              </a:rPr>
            </a:br>
            <a:r>
              <a:rPr lang="es-PE" sz="3300" b="1">
                <a:solidFill>
                  <a:srgbClr val="0000FF"/>
                </a:solidFill>
              </a:rPr>
              <a:t> en el MERCOSUR</a:t>
            </a:r>
          </a:p>
        </p:txBody>
      </p:sp>
      <p:grpSp>
        <p:nvGrpSpPr>
          <p:cNvPr id="247811" name="Group 3"/>
          <p:cNvGrpSpPr>
            <a:grpSpLocks/>
          </p:cNvGrpSpPr>
          <p:nvPr/>
        </p:nvGrpSpPr>
        <p:grpSpPr bwMode="auto">
          <a:xfrm>
            <a:off x="838200" y="2362200"/>
            <a:ext cx="7239000" cy="3657600"/>
            <a:chOff x="-3" y="-3"/>
            <a:chExt cx="3698" cy="2216"/>
          </a:xfrm>
        </p:grpSpPr>
        <p:grpSp>
          <p:nvGrpSpPr>
            <p:cNvPr id="247812" name="Group 4"/>
            <p:cNvGrpSpPr>
              <a:grpSpLocks/>
            </p:cNvGrpSpPr>
            <p:nvPr/>
          </p:nvGrpSpPr>
          <p:grpSpPr bwMode="auto">
            <a:xfrm>
              <a:off x="0" y="0"/>
              <a:ext cx="3692" cy="2210"/>
              <a:chOff x="0" y="0"/>
              <a:chExt cx="3692" cy="2210"/>
            </a:xfrm>
          </p:grpSpPr>
          <p:grpSp>
            <p:nvGrpSpPr>
              <p:cNvPr id="247813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986" cy="442"/>
                <a:chOff x="0" y="0"/>
                <a:chExt cx="986" cy="442"/>
              </a:xfrm>
            </p:grpSpPr>
            <p:sp>
              <p:nvSpPr>
                <p:cNvPr id="247814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90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15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86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16" name="Group 8"/>
              <p:cNvGrpSpPr>
                <a:grpSpLocks/>
              </p:cNvGrpSpPr>
              <p:nvPr/>
            </p:nvGrpSpPr>
            <p:grpSpPr bwMode="auto">
              <a:xfrm>
                <a:off x="986" y="0"/>
                <a:ext cx="923" cy="442"/>
                <a:chOff x="986" y="0"/>
                <a:chExt cx="923" cy="442"/>
              </a:xfrm>
            </p:grpSpPr>
            <p:sp>
              <p:nvSpPr>
                <p:cNvPr id="247817" name="Rectangle 9"/>
                <p:cNvSpPr>
                  <a:spLocks noChangeArrowheads="1"/>
                </p:cNvSpPr>
                <p:nvPr/>
              </p:nvSpPr>
              <p:spPr bwMode="auto">
                <a:xfrm>
                  <a:off x="1029" y="0"/>
                  <a:ext cx="837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1990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18" name="Rectangle 10"/>
                <p:cNvSpPr>
                  <a:spLocks noChangeArrowheads="1"/>
                </p:cNvSpPr>
                <p:nvPr/>
              </p:nvSpPr>
              <p:spPr bwMode="auto">
                <a:xfrm>
                  <a:off x="986" y="0"/>
                  <a:ext cx="92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19" name="Group 11"/>
              <p:cNvGrpSpPr>
                <a:grpSpLocks/>
              </p:cNvGrpSpPr>
              <p:nvPr/>
            </p:nvGrpSpPr>
            <p:grpSpPr bwMode="auto">
              <a:xfrm>
                <a:off x="1909" y="0"/>
                <a:ext cx="941" cy="442"/>
                <a:chOff x="1909" y="0"/>
                <a:chExt cx="941" cy="442"/>
              </a:xfrm>
            </p:grpSpPr>
            <p:sp>
              <p:nvSpPr>
                <p:cNvPr id="247820" name="Rectangle 12"/>
                <p:cNvSpPr>
                  <a:spLocks noChangeArrowheads="1"/>
                </p:cNvSpPr>
                <p:nvPr/>
              </p:nvSpPr>
              <p:spPr bwMode="auto">
                <a:xfrm>
                  <a:off x="1952" y="0"/>
                  <a:ext cx="85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1995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21" name="Rectangle 13"/>
                <p:cNvSpPr>
                  <a:spLocks noChangeArrowheads="1"/>
                </p:cNvSpPr>
                <p:nvPr/>
              </p:nvSpPr>
              <p:spPr bwMode="auto">
                <a:xfrm>
                  <a:off x="1909" y="0"/>
                  <a:ext cx="941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22" name="Group 14"/>
              <p:cNvGrpSpPr>
                <a:grpSpLocks/>
              </p:cNvGrpSpPr>
              <p:nvPr/>
            </p:nvGrpSpPr>
            <p:grpSpPr bwMode="auto">
              <a:xfrm>
                <a:off x="2850" y="0"/>
                <a:ext cx="842" cy="442"/>
                <a:chOff x="2850" y="0"/>
                <a:chExt cx="842" cy="442"/>
              </a:xfrm>
            </p:grpSpPr>
            <p:sp>
              <p:nvSpPr>
                <p:cNvPr id="247823" name="Rectangle 15"/>
                <p:cNvSpPr>
                  <a:spLocks noChangeArrowheads="1"/>
                </p:cNvSpPr>
                <p:nvPr/>
              </p:nvSpPr>
              <p:spPr bwMode="auto">
                <a:xfrm>
                  <a:off x="2893" y="0"/>
                  <a:ext cx="75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2003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24" name="Rectangle 16"/>
                <p:cNvSpPr>
                  <a:spLocks noChangeArrowheads="1"/>
                </p:cNvSpPr>
                <p:nvPr/>
              </p:nvSpPr>
              <p:spPr bwMode="auto">
                <a:xfrm>
                  <a:off x="2850" y="0"/>
                  <a:ext cx="84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25" name="Group 17"/>
              <p:cNvGrpSpPr>
                <a:grpSpLocks/>
              </p:cNvGrpSpPr>
              <p:nvPr/>
            </p:nvGrpSpPr>
            <p:grpSpPr bwMode="auto">
              <a:xfrm>
                <a:off x="0" y="442"/>
                <a:ext cx="986" cy="442"/>
                <a:chOff x="0" y="442"/>
                <a:chExt cx="986" cy="442"/>
              </a:xfrm>
            </p:grpSpPr>
            <p:sp>
              <p:nvSpPr>
                <p:cNvPr id="247826" name="Rectangle 18"/>
                <p:cNvSpPr>
                  <a:spLocks noChangeArrowheads="1"/>
                </p:cNvSpPr>
                <p:nvPr/>
              </p:nvSpPr>
              <p:spPr bwMode="auto">
                <a:xfrm>
                  <a:off x="43" y="442"/>
                  <a:ext cx="90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Argentina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27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442"/>
                  <a:ext cx="986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28" name="Group 20"/>
              <p:cNvGrpSpPr>
                <a:grpSpLocks/>
              </p:cNvGrpSpPr>
              <p:nvPr/>
            </p:nvGrpSpPr>
            <p:grpSpPr bwMode="auto">
              <a:xfrm>
                <a:off x="986" y="442"/>
                <a:ext cx="923" cy="442"/>
                <a:chOff x="986" y="442"/>
                <a:chExt cx="923" cy="442"/>
              </a:xfrm>
            </p:grpSpPr>
            <p:sp>
              <p:nvSpPr>
                <p:cNvPr id="247829" name="Rectangle 21"/>
                <p:cNvSpPr>
                  <a:spLocks noChangeArrowheads="1"/>
                </p:cNvSpPr>
                <p:nvPr/>
              </p:nvSpPr>
              <p:spPr bwMode="auto">
                <a:xfrm>
                  <a:off x="1029" y="442"/>
                  <a:ext cx="837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>
                    <a:tabLst>
                      <a:tab pos="457200" algn="r"/>
                      <a:tab pos="2743200" algn="ctr"/>
                      <a:tab pos="5486400" algn="r"/>
                    </a:tabLst>
                  </a:pPr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12,4%</a:t>
                  </a:r>
                </a:p>
                <a:p>
                  <a:pPr algn="ctr" eaLnBrk="0" hangingPunct="0">
                    <a:tabLst>
                      <a:tab pos="457200" algn="r"/>
                      <a:tab pos="2743200" algn="ctr"/>
                      <a:tab pos="5486400" algn="r"/>
                    </a:tabLst>
                  </a:pPr>
                  <a:endParaRPr lang="es-AR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30" name="Rectangle 22"/>
                <p:cNvSpPr>
                  <a:spLocks noChangeArrowheads="1"/>
                </p:cNvSpPr>
                <p:nvPr/>
              </p:nvSpPr>
              <p:spPr bwMode="auto">
                <a:xfrm>
                  <a:off x="986" y="442"/>
                  <a:ext cx="92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31" name="Group 23"/>
              <p:cNvGrpSpPr>
                <a:grpSpLocks/>
              </p:cNvGrpSpPr>
              <p:nvPr/>
            </p:nvGrpSpPr>
            <p:grpSpPr bwMode="auto">
              <a:xfrm>
                <a:off x="1909" y="442"/>
                <a:ext cx="941" cy="442"/>
                <a:chOff x="1909" y="442"/>
                <a:chExt cx="941" cy="442"/>
              </a:xfrm>
            </p:grpSpPr>
            <p:sp>
              <p:nvSpPr>
                <p:cNvPr id="247832" name="Rectangle 24"/>
                <p:cNvSpPr>
                  <a:spLocks noChangeArrowheads="1"/>
                </p:cNvSpPr>
                <p:nvPr/>
              </p:nvSpPr>
              <p:spPr bwMode="auto">
                <a:xfrm>
                  <a:off x="1952" y="442"/>
                  <a:ext cx="85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20,5%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33" name="Rectangle 25"/>
                <p:cNvSpPr>
                  <a:spLocks noChangeArrowheads="1"/>
                </p:cNvSpPr>
                <p:nvPr/>
              </p:nvSpPr>
              <p:spPr bwMode="auto">
                <a:xfrm>
                  <a:off x="1909" y="442"/>
                  <a:ext cx="941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34" name="Group 26"/>
              <p:cNvGrpSpPr>
                <a:grpSpLocks/>
              </p:cNvGrpSpPr>
              <p:nvPr/>
            </p:nvGrpSpPr>
            <p:grpSpPr bwMode="auto">
              <a:xfrm>
                <a:off x="2850" y="442"/>
                <a:ext cx="842" cy="442"/>
                <a:chOff x="2850" y="442"/>
                <a:chExt cx="842" cy="442"/>
              </a:xfrm>
            </p:grpSpPr>
            <p:sp>
              <p:nvSpPr>
                <p:cNvPr id="247835" name="Rectangle 27"/>
                <p:cNvSpPr>
                  <a:spLocks noChangeArrowheads="1"/>
                </p:cNvSpPr>
                <p:nvPr/>
              </p:nvSpPr>
              <p:spPr bwMode="auto">
                <a:xfrm>
                  <a:off x="2893" y="442"/>
                  <a:ext cx="75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24,4%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36" name="Rectangle 28"/>
                <p:cNvSpPr>
                  <a:spLocks noChangeArrowheads="1"/>
                </p:cNvSpPr>
                <p:nvPr/>
              </p:nvSpPr>
              <p:spPr bwMode="auto">
                <a:xfrm>
                  <a:off x="2850" y="442"/>
                  <a:ext cx="84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37" name="Group 29"/>
              <p:cNvGrpSpPr>
                <a:grpSpLocks/>
              </p:cNvGrpSpPr>
              <p:nvPr/>
            </p:nvGrpSpPr>
            <p:grpSpPr bwMode="auto">
              <a:xfrm>
                <a:off x="0" y="884"/>
                <a:ext cx="986" cy="442"/>
                <a:chOff x="0" y="884"/>
                <a:chExt cx="986" cy="442"/>
              </a:xfrm>
            </p:grpSpPr>
            <p:sp>
              <p:nvSpPr>
                <p:cNvPr id="247838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884"/>
                  <a:ext cx="90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Brasil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39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884"/>
                  <a:ext cx="986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40" name="Group 32"/>
              <p:cNvGrpSpPr>
                <a:grpSpLocks/>
              </p:cNvGrpSpPr>
              <p:nvPr/>
            </p:nvGrpSpPr>
            <p:grpSpPr bwMode="auto">
              <a:xfrm>
                <a:off x="986" y="884"/>
                <a:ext cx="923" cy="442"/>
                <a:chOff x="986" y="884"/>
                <a:chExt cx="923" cy="442"/>
              </a:xfrm>
            </p:grpSpPr>
            <p:sp>
              <p:nvSpPr>
                <p:cNvPr id="247841" name="Rectangle 33"/>
                <p:cNvSpPr>
                  <a:spLocks noChangeArrowheads="1"/>
                </p:cNvSpPr>
                <p:nvPr/>
              </p:nvSpPr>
              <p:spPr bwMode="auto">
                <a:xfrm>
                  <a:off x="1029" y="884"/>
                  <a:ext cx="837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28,8%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42" name="Rectangle 34"/>
                <p:cNvSpPr>
                  <a:spLocks noChangeArrowheads="1"/>
                </p:cNvSpPr>
                <p:nvPr/>
              </p:nvSpPr>
              <p:spPr bwMode="auto">
                <a:xfrm>
                  <a:off x="986" y="884"/>
                  <a:ext cx="92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43" name="Group 35"/>
              <p:cNvGrpSpPr>
                <a:grpSpLocks/>
              </p:cNvGrpSpPr>
              <p:nvPr/>
            </p:nvGrpSpPr>
            <p:grpSpPr bwMode="auto">
              <a:xfrm>
                <a:off x="1909" y="884"/>
                <a:ext cx="941" cy="442"/>
                <a:chOff x="1909" y="884"/>
                <a:chExt cx="941" cy="442"/>
              </a:xfrm>
            </p:grpSpPr>
            <p:sp>
              <p:nvSpPr>
                <p:cNvPr id="247844" name="Rectangle 36"/>
                <p:cNvSpPr>
                  <a:spLocks noChangeArrowheads="1"/>
                </p:cNvSpPr>
                <p:nvPr/>
              </p:nvSpPr>
              <p:spPr bwMode="auto">
                <a:xfrm>
                  <a:off x="1952" y="884"/>
                  <a:ext cx="85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29,4%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45" name="Rectangle 37"/>
                <p:cNvSpPr>
                  <a:spLocks noChangeArrowheads="1"/>
                </p:cNvSpPr>
                <p:nvPr/>
              </p:nvSpPr>
              <p:spPr bwMode="auto">
                <a:xfrm>
                  <a:off x="1909" y="884"/>
                  <a:ext cx="941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46" name="Group 38"/>
              <p:cNvGrpSpPr>
                <a:grpSpLocks/>
              </p:cNvGrpSpPr>
              <p:nvPr/>
            </p:nvGrpSpPr>
            <p:grpSpPr bwMode="auto">
              <a:xfrm>
                <a:off x="2850" y="884"/>
                <a:ext cx="842" cy="442"/>
                <a:chOff x="2850" y="884"/>
                <a:chExt cx="842" cy="442"/>
              </a:xfrm>
            </p:grpSpPr>
            <p:sp>
              <p:nvSpPr>
                <p:cNvPr id="24784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93" y="884"/>
                  <a:ext cx="75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35.5%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48" name="Rectangle 40"/>
                <p:cNvSpPr>
                  <a:spLocks noChangeArrowheads="1"/>
                </p:cNvSpPr>
                <p:nvPr/>
              </p:nvSpPr>
              <p:spPr bwMode="auto">
                <a:xfrm>
                  <a:off x="2850" y="884"/>
                  <a:ext cx="84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49" name="Group 41"/>
              <p:cNvGrpSpPr>
                <a:grpSpLocks/>
              </p:cNvGrpSpPr>
              <p:nvPr/>
            </p:nvGrpSpPr>
            <p:grpSpPr bwMode="auto">
              <a:xfrm>
                <a:off x="0" y="1326"/>
                <a:ext cx="986" cy="442"/>
                <a:chOff x="0" y="1326"/>
                <a:chExt cx="986" cy="442"/>
              </a:xfrm>
            </p:grpSpPr>
            <p:sp>
              <p:nvSpPr>
                <p:cNvPr id="247850" name="Rectangle 42"/>
                <p:cNvSpPr>
                  <a:spLocks noChangeArrowheads="1"/>
                </p:cNvSpPr>
                <p:nvPr/>
              </p:nvSpPr>
              <p:spPr bwMode="auto">
                <a:xfrm>
                  <a:off x="43" y="1326"/>
                  <a:ext cx="90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s-AR" sz="2800" b="1">
                      <a:latin typeface="Times New Roman" pitchFamily="18" charset="0"/>
                      <a:cs typeface="Times New Roman" pitchFamily="18" charset="0"/>
                    </a:rPr>
                    <a:t>Paraguay</a:t>
                  </a:r>
                  <a:endParaRPr lang="en-US" sz="28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51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1326"/>
                  <a:ext cx="986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52" name="Group 44"/>
              <p:cNvGrpSpPr>
                <a:grpSpLocks/>
              </p:cNvGrpSpPr>
              <p:nvPr/>
            </p:nvGrpSpPr>
            <p:grpSpPr bwMode="auto">
              <a:xfrm>
                <a:off x="986" y="1326"/>
                <a:ext cx="923" cy="442"/>
                <a:chOff x="986" y="1326"/>
                <a:chExt cx="923" cy="442"/>
              </a:xfrm>
            </p:grpSpPr>
            <p:sp>
              <p:nvSpPr>
                <p:cNvPr id="247853" name="Rectangle 45"/>
                <p:cNvSpPr>
                  <a:spLocks noChangeArrowheads="1"/>
                </p:cNvSpPr>
                <p:nvPr/>
              </p:nvSpPr>
              <p:spPr bwMode="auto">
                <a:xfrm>
                  <a:off x="1029" y="1326"/>
                  <a:ext cx="837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11,1%</a:t>
                  </a: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54" name="Rectangle 46"/>
                <p:cNvSpPr>
                  <a:spLocks noChangeArrowheads="1"/>
                </p:cNvSpPr>
                <p:nvPr/>
              </p:nvSpPr>
              <p:spPr bwMode="auto">
                <a:xfrm>
                  <a:off x="986" y="1326"/>
                  <a:ext cx="92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55" name="Group 47"/>
              <p:cNvGrpSpPr>
                <a:grpSpLocks/>
              </p:cNvGrpSpPr>
              <p:nvPr/>
            </p:nvGrpSpPr>
            <p:grpSpPr bwMode="auto">
              <a:xfrm>
                <a:off x="1909" y="1326"/>
                <a:ext cx="941" cy="442"/>
                <a:chOff x="1909" y="1326"/>
                <a:chExt cx="941" cy="442"/>
              </a:xfrm>
            </p:grpSpPr>
            <p:sp>
              <p:nvSpPr>
                <p:cNvPr id="247856" name="Rectangle 48"/>
                <p:cNvSpPr>
                  <a:spLocks noChangeArrowheads="1"/>
                </p:cNvSpPr>
                <p:nvPr/>
              </p:nvSpPr>
              <p:spPr bwMode="auto">
                <a:xfrm>
                  <a:off x="1952" y="1326"/>
                  <a:ext cx="85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12,7%</a:t>
                  </a: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57" name="Rectangle 49"/>
                <p:cNvSpPr>
                  <a:spLocks noChangeArrowheads="1"/>
                </p:cNvSpPr>
                <p:nvPr/>
              </p:nvSpPr>
              <p:spPr bwMode="auto">
                <a:xfrm>
                  <a:off x="1909" y="1326"/>
                  <a:ext cx="941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58" name="Group 50"/>
              <p:cNvGrpSpPr>
                <a:grpSpLocks/>
              </p:cNvGrpSpPr>
              <p:nvPr/>
            </p:nvGrpSpPr>
            <p:grpSpPr bwMode="auto">
              <a:xfrm>
                <a:off x="2850" y="1326"/>
                <a:ext cx="842" cy="442"/>
                <a:chOff x="2850" y="1326"/>
                <a:chExt cx="842" cy="442"/>
              </a:xfrm>
            </p:grpSpPr>
            <p:sp>
              <p:nvSpPr>
                <p:cNvPr id="247859" name="Rectangle 51"/>
                <p:cNvSpPr>
                  <a:spLocks noChangeArrowheads="1"/>
                </p:cNvSpPr>
                <p:nvPr/>
              </p:nvSpPr>
              <p:spPr bwMode="auto">
                <a:xfrm>
                  <a:off x="2893" y="1326"/>
                  <a:ext cx="75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12.5%</a:t>
                  </a: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60" name="Rectangle 52"/>
                <p:cNvSpPr>
                  <a:spLocks noChangeArrowheads="1"/>
                </p:cNvSpPr>
                <p:nvPr/>
              </p:nvSpPr>
              <p:spPr bwMode="auto">
                <a:xfrm>
                  <a:off x="2850" y="1326"/>
                  <a:ext cx="84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61" name="Group 53"/>
              <p:cNvGrpSpPr>
                <a:grpSpLocks/>
              </p:cNvGrpSpPr>
              <p:nvPr/>
            </p:nvGrpSpPr>
            <p:grpSpPr bwMode="auto">
              <a:xfrm>
                <a:off x="0" y="1768"/>
                <a:ext cx="986" cy="442"/>
                <a:chOff x="0" y="1768"/>
                <a:chExt cx="986" cy="442"/>
              </a:xfrm>
            </p:grpSpPr>
            <p:sp>
              <p:nvSpPr>
                <p:cNvPr id="247862" name="Rectangle 54"/>
                <p:cNvSpPr>
                  <a:spLocks noChangeArrowheads="1"/>
                </p:cNvSpPr>
                <p:nvPr/>
              </p:nvSpPr>
              <p:spPr bwMode="auto">
                <a:xfrm>
                  <a:off x="43" y="1768"/>
                  <a:ext cx="90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pt-BR" sz="2800" b="1">
                      <a:latin typeface="Times New Roman" pitchFamily="18" charset="0"/>
                      <a:cs typeface="Times New Roman" pitchFamily="18" charset="0"/>
                    </a:rPr>
                    <a:t>Uruguay</a:t>
                  </a:r>
                </a:p>
                <a:p>
                  <a:pPr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63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1768"/>
                  <a:ext cx="986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64" name="Group 56"/>
              <p:cNvGrpSpPr>
                <a:grpSpLocks/>
              </p:cNvGrpSpPr>
              <p:nvPr/>
            </p:nvGrpSpPr>
            <p:grpSpPr bwMode="auto">
              <a:xfrm>
                <a:off x="986" y="1768"/>
                <a:ext cx="923" cy="442"/>
                <a:chOff x="986" y="1768"/>
                <a:chExt cx="923" cy="442"/>
              </a:xfrm>
            </p:grpSpPr>
            <p:sp>
              <p:nvSpPr>
                <p:cNvPr id="247865" name="Rectangle 57"/>
                <p:cNvSpPr>
                  <a:spLocks noChangeArrowheads="1"/>
                </p:cNvSpPr>
                <p:nvPr/>
              </p:nvSpPr>
              <p:spPr bwMode="auto">
                <a:xfrm>
                  <a:off x="1029" y="1768"/>
                  <a:ext cx="837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25,7%</a:t>
                  </a: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66" name="Rectangle 58"/>
                <p:cNvSpPr>
                  <a:spLocks noChangeArrowheads="1"/>
                </p:cNvSpPr>
                <p:nvPr/>
              </p:nvSpPr>
              <p:spPr bwMode="auto">
                <a:xfrm>
                  <a:off x="986" y="1768"/>
                  <a:ext cx="92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67" name="Group 59"/>
              <p:cNvGrpSpPr>
                <a:grpSpLocks/>
              </p:cNvGrpSpPr>
              <p:nvPr/>
            </p:nvGrpSpPr>
            <p:grpSpPr bwMode="auto">
              <a:xfrm>
                <a:off x="1909" y="1768"/>
                <a:ext cx="941" cy="442"/>
                <a:chOff x="1909" y="1768"/>
                <a:chExt cx="941" cy="442"/>
              </a:xfrm>
            </p:grpSpPr>
            <p:sp>
              <p:nvSpPr>
                <p:cNvPr id="247868" name="Rectangle 60"/>
                <p:cNvSpPr>
                  <a:spLocks noChangeArrowheads="1"/>
                </p:cNvSpPr>
                <p:nvPr/>
              </p:nvSpPr>
              <p:spPr bwMode="auto">
                <a:xfrm>
                  <a:off x="1952" y="1768"/>
                  <a:ext cx="855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26,8%</a:t>
                  </a: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69" name="Rectangle 61"/>
                <p:cNvSpPr>
                  <a:spLocks noChangeArrowheads="1"/>
                </p:cNvSpPr>
                <p:nvPr/>
              </p:nvSpPr>
              <p:spPr bwMode="auto">
                <a:xfrm>
                  <a:off x="1909" y="1768"/>
                  <a:ext cx="941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47870" name="Group 62"/>
              <p:cNvGrpSpPr>
                <a:grpSpLocks/>
              </p:cNvGrpSpPr>
              <p:nvPr/>
            </p:nvGrpSpPr>
            <p:grpSpPr bwMode="auto">
              <a:xfrm>
                <a:off x="2850" y="1768"/>
                <a:ext cx="842" cy="442"/>
                <a:chOff x="2850" y="1768"/>
                <a:chExt cx="842" cy="442"/>
              </a:xfrm>
            </p:grpSpPr>
            <p:sp>
              <p:nvSpPr>
                <p:cNvPr id="247871" name="Rectangle 63"/>
                <p:cNvSpPr>
                  <a:spLocks noChangeArrowheads="1"/>
                </p:cNvSpPr>
                <p:nvPr/>
              </p:nvSpPr>
              <p:spPr bwMode="auto">
                <a:xfrm>
                  <a:off x="2893" y="1768"/>
                  <a:ext cx="75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2800" b="1">
                      <a:latin typeface="Times New Roman" pitchFamily="18" charset="0"/>
                      <a:cs typeface="Times New Roman" pitchFamily="18" charset="0"/>
                    </a:rPr>
                    <a:t>30.5%</a:t>
                  </a:r>
                </a:p>
                <a:p>
                  <a:pPr algn="ctr" eaLnBrk="0" hangingPunct="0"/>
                  <a:endParaRPr lang="en-US" sz="2800" b="1">
                    <a:latin typeface="Times New Roman" pitchFamily="18" charset="0"/>
                  </a:endParaRPr>
                </a:p>
              </p:txBody>
            </p:sp>
            <p:sp>
              <p:nvSpPr>
                <p:cNvPr id="247872" name="Rectangle 64"/>
                <p:cNvSpPr>
                  <a:spLocks noChangeArrowheads="1"/>
                </p:cNvSpPr>
                <p:nvPr/>
              </p:nvSpPr>
              <p:spPr bwMode="auto">
                <a:xfrm>
                  <a:off x="2850" y="1768"/>
                  <a:ext cx="842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47873" name="Rectangle 65"/>
            <p:cNvSpPr>
              <a:spLocks noChangeArrowheads="1"/>
            </p:cNvSpPr>
            <p:nvPr/>
          </p:nvSpPr>
          <p:spPr bwMode="auto">
            <a:xfrm>
              <a:off x="-3" y="-3"/>
              <a:ext cx="3698" cy="2216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D068E-890C-4E74-92A0-D4D6F9CE7BBC}" type="slidenum">
              <a:rPr lang="en-US"/>
              <a:pPr/>
              <a:t>9</a:t>
            </a:fld>
            <a:endParaRPr 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105775" cy="1684338"/>
          </a:xfrm>
        </p:spPr>
        <p:txBody>
          <a:bodyPr/>
          <a:lstStyle/>
          <a:p>
            <a:pPr algn="ctr"/>
            <a:r>
              <a:rPr lang="es-AR" sz="2800" b="1">
                <a:solidFill>
                  <a:srgbClr val="0000FF"/>
                </a:solidFill>
                <a:cs typeface="Times New Roman" pitchFamily="18" charset="0"/>
              </a:rPr>
              <a:t>ESTRUCTURA JURISDICCIONAL DE LA PRESIÓN TRIBUTARIA DEL MERCOSUR</a:t>
            </a:r>
            <a:r>
              <a:rPr lang="es-AR" sz="2400" b="1">
                <a:solidFill>
                  <a:srgbClr val="0000FF"/>
                </a:solidFill>
                <a:cs typeface="Times New Roman" pitchFamily="18" charset="0"/>
              </a:rPr>
              <a:t/>
            </a:r>
            <a:br>
              <a:rPr lang="es-AR" sz="2400" b="1">
                <a:solidFill>
                  <a:srgbClr val="0000FF"/>
                </a:solidFill>
                <a:cs typeface="Times New Roman" pitchFamily="18" charset="0"/>
              </a:rPr>
            </a:br>
            <a:r>
              <a:rPr lang="es-AR" sz="2400" b="1">
                <a:solidFill>
                  <a:srgbClr val="0000FF"/>
                </a:solidFill>
                <a:cs typeface="Times New Roman" pitchFamily="18" charset="0"/>
              </a:rPr>
              <a:t>Promedio de la Década de los 90’s</a:t>
            </a:r>
            <a:r>
              <a:rPr lang="es-PE"/>
              <a:t> </a:t>
            </a:r>
          </a:p>
        </p:txBody>
      </p:sp>
      <p:graphicFrame>
        <p:nvGraphicFramePr>
          <p:cNvPr id="259075" name="Object 3"/>
          <p:cNvGraphicFramePr>
            <a:graphicFrameLocks noChangeAspect="1"/>
          </p:cNvGraphicFramePr>
          <p:nvPr/>
        </p:nvGraphicFramePr>
        <p:xfrm>
          <a:off x="609600" y="2286000"/>
          <a:ext cx="8191500" cy="4052888"/>
        </p:xfrm>
        <a:graphic>
          <a:graphicData uri="http://schemas.openxmlformats.org/presentationml/2006/ole">
            <p:oleObj spid="_x0000_s259075" name="Document" r:id="rId4" imgW="5632920" imgH="2793960" progId="Word.Documen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6679</TotalTime>
  <Words>1052</Words>
  <Application>Microsoft Office PowerPoint</Application>
  <PresentationFormat>On-screen Show (4:3)</PresentationFormat>
  <Paragraphs>233</Paragraphs>
  <Slides>24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Times New Roman</vt:lpstr>
      <vt:lpstr>Tahoma</vt:lpstr>
      <vt:lpstr>Wingdings</vt:lpstr>
      <vt:lpstr>Bookman Old Style</vt:lpstr>
      <vt:lpstr>Arial</vt:lpstr>
      <vt:lpstr>Blends</vt:lpstr>
      <vt:lpstr>Microsoft Word Document</vt:lpstr>
      <vt:lpstr>Slide 1</vt:lpstr>
      <vt:lpstr>Contenido de la presentación</vt:lpstr>
      <vt:lpstr>Efectos tributarios de la Integración y                         liberalización financiera y comercial</vt:lpstr>
      <vt:lpstr>Efectos tributarios de la Integración y  liberalización financiera y comercial</vt:lpstr>
      <vt:lpstr>Efectos tributarios de la Integración y     liberalización financiera y comercial</vt:lpstr>
      <vt:lpstr>Efectos tributarios de la Integración y      liberalización financiera y comercial</vt:lpstr>
      <vt:lpstr>La Experiencia Europea en Coordinación Tributaria</vt:lpstr>
      <vt:lpstr>Evolución de la Carga Tributaria  en el MERCOSUR</vt:lpstr>
      <vt:lpstr>ESTRUCTURA JURISDICCIONAL DE LA PRESIÓN TRIBUTARIA DEL MERCOSUR Promedio de la Década de los 90’s </vt:lpstr>
      <vt:lpstr>ESTRUCTURA  TRIBUTARIA  del  MERCOSUR, por Jurisdicción  Año 2003 en % del PIB1 </vt:lpstr>
      <vt:lpstr>Callejón (Beco) Fiscal  Año 2003 en % del PIB1 </vt:lpstr>
      <vt:lpstr>CARACTERISTICAS BÁSICAS DE LOS PRINCIPALES TRIBUTOS</vt:lpstr>
      <vt:lpstr>Slide 13</vt:lpstr>
      <vt:lpstr>Slide 14</vt:lpstr>
      <vt:lpstr>Slide 15</vt:lpstr>
      <vt:lpstr>Punto focal de las diferencias</vt:lpstr>
      <vt:lpstr>Por que armonizar?</vt:lpstr>
      <vt:lpstr>Armonización tributaria en la Comunidad Andina</vt:lpstr>
      <vt:lpstr>Posibilidad de una Armonización    Tributaria Efectiva</vt:lpstr>
      <vt:lpstr>Posibilidad de una Armonización    Tributaria Efectiva</vt:lpstr>
      <vt:lpstr>Posibilidad de una Armonización    Tributaria Efectiva</vt:lpstr>
      <vt:lpstr>Posibilidad de una Armonización    Tributaria Efectiva</vt:lpstr>
      <vt:lpstr>Posibilidad de una Armonización    Tributaria Efectiva</vt:lpstr>
      <vt:lpstr>Posibilidad de una Armonización    Tributaria Efectiva</vt:lpstr>
    </vt:vector>
  </TitlesOfParts>
  <Company>Inter-American Development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CarlaS</dc:creator>
  <cp:lastModifiedBy>anarod</cp:lastModifiedBy>
  <cp:revision>419</cp:revision>
  <cp:lastPrinted>2003-01-24T21:41:57Z</cp:lastPrinted>
  <dcterms:created xsi:type="dcterms:W3CDTF">2003-01-23T21:03:57Z</dcterms:created>
  <dcterms:modified xsi:type="dcterms:W3CDTF">2010-07-12T00:23:26Z</dcterms:modified>
</cp:coreProperties>
</file>