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77825" y="1676400"/>
            <a:ext cx="8389938" cy="4421188"/>
            <a:chOff x="238" y="1056"/>
            <a:chExt cx="5285" cy="2785"/>
          </a:xfrm>
        </p:grpSpPr>
        <p:grpSp>
          <p:nvGrpSpPr>
            <p:cNvPr id="5123" name="Group 3"/>
            <p:cNvGrpSpPr>
              <a:grpSpLocks/>
            </p:cNvGrpSpPr>
            <p:nvPr/>
          </p:nvGrpSpPr>
          <p:grpSpPr bwMode="auto">
            <a:xfrm>
              <a:off x="238" y="1056"/>
              <a:ext cx="5285" cy="1393"/>
              <a:chOff x="238" y="1056"/>
              <a:chExt cx="5285" cy="1393"/>
            </a:xfrm>
          </p:grpSpPr>
          <p:sp>
            <p:nvSpPr>
              <p:cNvPr id="5124" name="Rectangle 4"/>
              <p:cNvSpPr>
                <a:spLocks noChangeArrowheads="1"/>
              </p:cNvSpPr>
              <p:nvPr/>
            </p:nvSpPr>
            <p:spPr bwMode="auto">
              <a:xfrm>
                <a:off x="243" y="1057"/>
                <a:ext cx="5272" cy="1391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5" name="Freeform 5"/>
              <p:cNvSpPr>
                <a:spLocks/>
              </p:cNvSpPr>
              <p:nvPr/>
            </p:nvSpPr>
            <p:spPr bwMode="auto">
              <a:xfrm>
                <a:off x="238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0" y="0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0" y="0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" name="Freeform 6"/>
              <p:cNvSpPr>
                <a:spLocks/>
              </p:cNvSpPr>
              <p:nvPr/>
            </p:nvSpPr>
            <p:spPr bwMode="auto">
              <a:xfrm>
                <a:off x="250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5272" y="1392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5272" y="1392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27" name="Group 7"/>
            <p:cNvGrpSpPr>
              <a:grpSpLocks/>
            </p:cNvGrpSpPr>
            <p:nvPr/>
          </p:nvGrpSpPr>
          <p:grpSpPr bwMode="auto">
            <a:xfrm>
              <a:off x="240" y="3744"/>
              <a:ext cx="5281" cy="97"/>
              <a:chOff x="240" y="3744"/>
              <a:chExt cx="5281" cy="97"/>
            </a:xfrm>
          </p:grpSpPr>
          <p:sp>
            <p:nvSpPr>
              <p:cNvPr id="5128" name="Rectangle 8"/>
              <p:cNvSpPr>
                <a:spLocks noChangeArrowheads="1"/>
              </p:cNvSpPr>
              <p:nvPr/>
            </p:nvSpPr>
            <p:spPr bwMode="auto">
              <a:xfrm>
                <a:off x="240" y="3744"/>
                <a:ext cx="5280" cy="96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9" name="Freeform 9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0" y="0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0" y="0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0" name="Freeform 10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5280" y="96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5280" y="96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31" name="Group 11"/>
            <p:cNvGrpSpPr>
              <a:grpSpLocks/>
            </p:cNvGrpSpPr>
            <p:nvPr/>
          </p:nvGrpSpPr>
          <p:grpSpPr bwMode="auto">
            <a:xfrm>
              <a:off x="338" y="1200"/>
              <a:ext cx="97" cy="1104"/>
              <a:chOff x="338" y="1200"/>
              <a:chExt cx="97" cy="1104"/>
            </a:xfrm>
          </p:grpSpPr>
          <p:sp useBgFill="1">
            <p:nvSpPr>
              <p:cNvPr id="5132" name="Rectangle 12"/>
              <p:cNvSpPr>
                <a:spLocks noChangeArrowheads="1"/>
              </p:cNvSpPr>
              <p:nvPr/>
            </p:nvSpPr>
            <p:spPr bwMode="auto">
              <a:xfrm>
                <a:off x="338" y="1201"/>
                <a:ext cx="96" cy="1103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33" name="Freeform 13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96" y="1103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96" y="1103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4" name="Freeform 14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0" y="0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0" y="0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135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8366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0386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dt" sz="quarter" idx="2"/>
          </p:nvPr>
        </p:nvSpPr>
        <p:spPr>
          <a:xfrm>
            <a:off x="381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138" name="Rectangle 1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EC614F0-B218-40CC-9761-3C8A669F4845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6F16A-BB2E-4300-B524-934B94A0D7FB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42900"/>
            <a:ext cx="19431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42900"/>
            <a:ext cx="56769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0A95B-C8E9-4B57-A0F0-F280319C02B6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4ECD8-048B-4DBA-A91F-F1916B138A62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E2B16B-8D94-4286-B158-D94108264CA7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6A467-BB00-494E-AEB6-90281933C9E1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05DC6-3EDB-4914-ABD9-50CA0CCB5684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5DB5C-7E8E-4814-A989-9C27CED5FA6C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5056E-2441-4DD3-A076-35204B8A968C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12A62-BBCA-4ADE-99D4-0550E36E28C8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2C174A-FCA4-443C-89DB-6FC67FB43E3A}" type="slidenum">
              <a:rPr lang="es-ES_tradnl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381000" y="304800"/>
            <a:ext cx="8383588" cy="6022975"/>
            <a:chOff x="240" y="192"/>
            <a:chExt cx="5281" cy="3794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>
              <a:off x="240" y="1008"/>
              <a:ext cx="5281" cy="2978"/>
              <a:chOff x="240" y="1008"/>
              <a:chExt cx="5281" cy="2978"/>
            </a:xfrm>
          </p:grpSpPr>
          <p:sp>
            <p:nvSpPr>
              <p:cNvPr id="4100" name="Rectangle 4"/>
              <p:cNvSpPr>
                <a:spLocks noChangeArrowheads="1"/>
              </p:cNvSpPr>
              <p:nvPr/>
            </p:nvSpPr>
            <p:spPr bwMode="auto">
              <a:xfrm>
                <a:off x="245" y="1010"/>
                <a:ext cx="5269" cy="2976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/>
            </p:nvSpPr>
            <p:spPr bwMode="auto">
              <a:xfrm>
                <a:off x="240" y="1008"/>
                <a:ext cx="5269" cy="2977"/>
              </a:xfrm>
              <a:custGeom>
                <a:avLst/>
                <a:gdLst/>
                <a:ahLst/>
                <a:cxnLst>
                  <a:cxn ang="0">
                    <a:pos x="5268" y="0"/>
                  </a:cxn>
                  <a:cxn ang="0">
                    <a:pos x="0" y="0"/>
                  </a:cxn>
                  <a:cxn ang="0">
                    <a:pos x="0" y="2976"/>
                  </a:cxn>
                </a:cxnLst>
                <a:rect l="0" t="0" r="r" b="b"/>
                <a:pathLst>
                  <a:path w="5269" h="2977">
                    <a:moveTo>
                      <a:pt x="5268" y="0"/>
                    </a:moveTo>
                    <a:lnTo>
                      <a:pt x="0" y="0"/>
                    </a:lnTo>
                    <a:lnTo>
                      <a:pt x="0" y="2976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2" name="Freeform 6"/>
              <p:cNvSpPr>
                <a:spLocks/>
              </p:cNvSpPr>
              <p:nvPr/>
            </p:nvSpPr>
            <p:spPr bwMode="auto">
              <a:xfrm>
                <a:off x="252" y="1008"/>
                <a:ext cx="5269" cy="2977"/>
              </a:xfrm>
              <a:custGeom>
                <a:avLst/>
                <a:gdLst/>
                <a:ahLst/>
                <a:cxnLst>
                  <a:cxn ang="0">
                    <a:pos x="5268" y="0"/>
                  </a:cxn>
                  <a:cxn ang="0">
                    <a:pos x="5268" y="2976"/>
                  </a:cxn>
                  <a:cxn ang="0">
                    <a:pos x="0" y="2976"/>
                  </a:cxn>
                </a:cxnLst>
                <a:rect l="0" t="0" r="r" b="b"/>
                <a:pathLst>
                  <a:path w="5269" h="2977">
                    <a:moveTo>
                      <a:pt x="5268" y="0"/>
                    </a:moveTo>
                    <a:lnTo>
                      <a:pt x="5268" y="2976"/>
                    </a:lnTo>
                    <a:lnTo>
                      <a:pt x="0" y="2976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03" name="Group 7"/>
            <p:cNvGrpSpPr>
              <a:grpSpLocks/>
            </p:cNvGrpSpPr>
            <p:nvPr/>
          </p:nvGrpSpPr>
          <p:grpSpPr bwMode="auto">
            <a:xfrm>
              <a:off x="336" y="1103"/>
              <a:ext cx="97" cy="2785"/>
              <a:chOff x="336" y="1103"/>
              <a:chExt cx="97" cy="2785"/>
            </a:xfrm>
          </p:grpSpPr>
          <p:sp useBgFill="1">
            <p:nvSpPr>
              <p:cNvPr id="4104" name="Rectangle 8"/>
              <p:cNvSpPr>
                <a:spLocks noChangeArrowheads="1"/>
              </p:cNvSpPr>
              <p:nvPr/>
            </p:nvSpPr>
            <p:spPr bwMode="auto">
              <a:xfrm>
                <a:off x="336" y="1104"/>
                <a:ext cx="96" cy="2784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auto">
              <a:xfrm>
                <a:off x="336" y="1103"/>
                <a:ext cx="97" cy="2785"/>
              </a:xfrm>
              <a:custGeom>
                <a:avLst/>
                <a:gdLst/>
                <a:ahLst/>
                <a:cxnLst>
                  <a:cxn ang="0">
                    <a:pos x="0" y="2784"/>
                  </a:cxn>
                  <a:cxn ang="0">
                    <a:pos x="96" y="2784"/>
                  </a:cxn>
                  <a:cxn ang="0">
                    <a:pos x="96" y="0"/>
                  </a:cxn>
                </a:cxnLst>
                <a:rect l="0" t="0" r="r" b="b"/>
                <a:pathLst>
                  <a:path w="97" h="2785">
                    <a:moveTo>
                      <a:pt x="0" y="2784"/>
                    </a:moveTo>
                    <a:lnTo>
                      <a:pt x="96" y="2784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auto">
              <a:xfrm>
                <a:off x="336" y="1103"/>
                <a:ext cx="97" cy="2785"/>
              </a:xfrm>
              <a:custGeom>
                <a:avLst/>
                <a:gdLst/>
                <a:ahLst/>
                <a:cxnLst>
                  <a:cxn ang="0">
                    <a:pos x="0" y="2784"/>
                  </a:cxn>
                  <a:cxn ang="0">
                    <a:pos x="0" y="0"/>
                  </a:cxn>
                  <a:cxn ang="0">
                    <a:pos x="96" y="0"/>
                  </a:cxn>
                </a:cxnLst>
                <a:rect l="0" t="0" r="r" b="b"/>
                <a:pathLst>
                  <a:path w="97" h="2785">
                    <a:moveTo>
                      <a:pt x="0" y="2784"/>
                    </a:moveTo>
                    <a:lnTo>
                      <a:pt x="0" y="0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07" name="Group 11"/>
            <p:cNvGrpSpPr>
              <a:grpSpLocks/>
            </p:cNvGrpSpPr>
            <p:nvPr/>
          </p:nvGrpSpPr>
          <p:grpSpPr bwMode="auto">
            <a:xfrm>
              <a:off x="240" y="192"/>
              <a:ext cx="193" cy="721"/>
              <a:chOff x="240" y="192"/>
              <a:chExt cx="193" cy="721"/>
            </a:xfrm>
          </p:grpSpPr>
          <p:sp>
            <p:nvSpPr>
              <p:cNvPr id="4108" name="Rectangle 12"/>
              <p:cNvSpPr>
                <a:spLocks noChangeArrowheads="1"/>
              </p:cNvSpPr>
              <p:nvPr/>
            </p:nvSpPr>
            <p:spPr bwMode="auto">
              <a:xfrm>
                <a:off x="240" y="192"/>
                <a:ext cx="192" cy="720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auto">
              <a:xfrm>
                <a:off x="240" y="192"/>
                <a:ext cx="193" cy="721"/>
              </a:xfrm>
              <a:custGeom>
                <a:avLst/>
                <a:gdLst/>
                <a:ahLst/>
                <a:cxnLst>
                  <a:cxn ang="0">
                    <a:pos x="192" y="0"/>
                  </a:cxn>
                  <a:cxn ang="0">
                    <a:pos x="0" y="0"/>
                  </a:cxn>
                  <a:cxn ang="0">
                    <a:pos x="0" y="720"/>
                  </a:cxn>
                </a:cxnLst>
                <a:rect l="0" t="0" r="r" b="b"/>
                <a:pathLst>
                  <a:path w="193" h="721">
                    <a:moveTo>
                      <a:pt x="192" y="0"/>
                    </a:moveTo>
                    <a:lnTo>
                      <a:pt x="0" y="0"/>
                    </a:lnTo>
                    <a:lnTo>
                      <a:pt x="0" y="72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auto">
              <a:xfrm>
                <a:off x="240" y="192"/>
                <a:ext cx="193" cy="721"/>
              </a:xfrm>
              <a:custGeom>
                <a:avLst/>
                <a:gdLst/>
                <a:ahLst/>
                <a:cxnLst>
                  <a:cxn ang="0">
                    <a:pos x="192" y="0"/>
                  </a:cxn>
                  <a:cxn ang="0">
                    <a:pos x="192" y="720"/>
                  </a:cxn>
                  <a:cxn ang="0">
                    <a:pos x="0" y="720"/>
                  </a:cxn>
                </a:cxnLst>
                <a:rect l="0" t="0" r="r" b="b"/>
                <a:pathLst>
                  <a:path w="193" h="721">
                    <a:moveTo>
                      <a:pt x="192" y="0"/>
                    </a:moveTo>
                    <a:lnTo>
                      <a:pt x="192" y="720"/>
                    </a:lnTo>
                    <a:lnTo>
                      <a:pt x="0" y="72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429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30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_tradnl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30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_tradnl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230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260807C-1BAE-4A27-8CC6-7CFFD42DE87F}" type="slidenum">
              <a:rPr lang="es-ES_tradnl"/>
              <a:pPr/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b="1"/>
              <a:t>Trato Especial y Diferenciado</a:t>
            </a:r>
            <a:endParaRPr lang="es-ES_tradnl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810000"/>
            <a:ext cx="6400800" cy="1752600"/>
          </a:xfrm>
        </p:spPr>
        <p:txBody>
          <a:bodyPr/>
          <a:lstStyle/>
          <a:p>
            <a:r>
              <a:rPr lang="es-ES_tradnl" b="1"/>
              <a:t>Hacia un enfoque basado en los temas</a:t>
            </a:r>
            <a:endParaRPr lang="es-ES_tradnl"/>
          </a:p>
          <a:p>
            <a:endParaRPr lang="es-ES_tradnl" sz="2800"/>
          </a:p>
          <a:p>
            <a:pPr algn="r"/>
            <a:r>
              <a:rPr lang="es-ES_tradnl"/>
              <a:t>Amar Breckenridge, OMC</a:t>
            </a:r>
          </a:p>
          <a:p>
            <a:pPr algn="r"/>
            <a:endParaRPr lang="es-ES_tradnl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752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02550" y="228600"/>
            <a:ext cx="11366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TED en la OMC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CO"/>
              <a:t>Expandir las oportunidades comerciales</a:t>
            </a:r>
          </a:p>
          <a:p>
            <a:r>
              <a:rPr lang="es-CO"/>
              <a:t>Intereses de salvaguardia</a:t>
            </a:r>
          </a:p>
          <a:p>
            <a:r>
              <a:rPr lang="es-CO"/>
              <a:t>Flexibilidad</a:t>
            </a:r>
          </a:p>
          <a:p>
            <a:r>
              <a:rPr lang="es-CO"/>
              <a:t>Períodos de transición</a:t>
            </a:r>
          </a:p>
          <a:p>
            <a:r>
              <a:rPr lang="es-CO"/>
              <a:t>Asistencia técnica</a:t>
            </a:r>
          </a:p>
          <a:p>
            <a:r>
              <a:rPr lang="es-CO"/>
              <a:t>Países menos adelantados</a:t>
            </a:r>
          </a:p>
          <a:p>
            <a:endParaRPr lang="es-CO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GT"/>
              <a:t>Experiencia Post Ronda Uruguay</a:t>
            </a: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  <a:p>
            <a:r>
              <a:rPr lang="es-PA"/>
              <a:t>Evidencia de liberalización comercial/ causalidad de crecimiento</a:t>
            </a:r>
          </a:p>
          <a:p>
            <a:endParaRPr lang="es-PA"/>
          </a:p>
          <a:p>
            <a:r>
              <a:rPr lang="es-PA"/>
              <a:t>Costos de Ajuste</a:t>
            </a:r>
          </a:p>
          <a:p>
            <a:endParaRPr lang="es-PA"/>
          </a:p>
          <a:p>
            <a:r>
              <a:rPr lang="es-PA"/>
              <a:t>Asuntos de secuencia</a:t>
            </a:r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Flexibilidad Apropiada </a:t>
            </a: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NI"/>
              <a:t>Utilizando la flexibilidad existente.</a:t>
            </a:r>
          </a:p>
          <a:p>
            <a:endParaRPr lang="es-NI"/>
          </a:p>
          <a:p>
            <a:r>
              <a:rPr lang="es-NI"/>
              <a:t>Atender las distorciones subyacentes.</a:t>
            </a:r>
          </a:p>
          <a:p>
            <a:endParaRPr lang="es-NI"/>
          </a:p>
          <a:p>
            <a:r>
              <a:rPr lang="es-NI"/>
              <a:t>Complementaridad con una agenda de desarrollo más amplia.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Períodos de Transición</a:t>
            </a: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/>
              <a:t>Un instrumento desatinado actualmente?  </a:t>
            </a:r>
          </a:p>
          <a:p>
            <a:endParaRPr lang="es-ES_tradnl"/>
          </a:p>
          <a:p>
            <a:r>
              <a:rPr lang="es-ES_tradnl"/>
              <a:t>Se relaciona con los costos subyacentes del proceso de reforma.</a:t>
            </a:r>
          </a:p>
          <a:p>
            <a:endParaRPr lang="es-ES_tradnl"/>
          </a:p>
          <a:p>
            <a:r>
              <a:rPr lang="es-ES_tradnl"/>
              <a:t>Asistencia enfocada </a:t>
            </a:r>
          </a:p>
          <a:p>
            <a:endParaRPr lang="en-GB"/>
          </a:p>
          <a:p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El problema con las categorías</a:t>
            </a: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/>
              <a:t>Ensombrece la raíz del problema.</a:t>
            </a:r>
          </a:p>
          <a:p>
            <a:endParaRPr lang="es-ES_tradnl"/>
          </a:p>
          <a:p>
            <a:r>
              <a:rPr lang="es-ES_tradnl"/>
              <a:t>Crea dificultades sistémicas.</a:t>
            </a:r>
          </a:p>
          <a:p>
            <a:endParaRPr lang="es-ES_tradnl"/>
          </a:p>
          <a:p>
            <a:r>
              <a:rPr lang="es-ES_tradnl"/>
              <a:t>Incentivos perversos</a:t>
            </a:r>
            <a:r>
              <a:rPr lang="en-GB"/>
              <a:t> 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Prioridades para el futuro</a:t>
            </a: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/>
              <a:t>Evaluación sistémica de los costos de la reforma, articulado dentro del marco arqueado.</a:t>
            </a:r>
          </a:p>
          <a:p>
            <a:endParaRPr lang="es-ES_tradnl"/>
          </a:p>
          <a:p>
            <a:r>
              <a:rPr lang="es-ES_tradnl"/>
              <a:t>Secuencia: identificar y centrarse en los temas principales primero</a:t>
            </a:r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Prioridades (cont...)</a:t>
            </a:r>
            <a:endParaRPr lang="en-GB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/>
              <a:t>Extensión de los períodos de transición caso por caso </a:t>
            </a:r>
          </a:p>
          <a:p>
            <a:endParaRPr lang="es-ES_tradnl"/>
          </a:p>
          <a:p>
            <a:r>
              <a:rPr lang="es-ES_tradnl"/>
              <a:t>Fortalecimiento de la capacidad existente en la fase de negociación/ pre-implementación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Implicaciones Institucionales</a:t>
            </a:r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/>
              <a:t>Sistema actual demasiado fragmentado.  </a:t>
            </a:r>
          </a:p>
          <a:p>
            <a:endParaRPr lang="es-ES_tradnl"/>
          </a:p>
          <a:p>
            <a:r>
              <a:rPr lang="es-ES_tradnl"/>
              <a:t>Necesidad sistema de evaluación comprehensivo..</a:t>
            </a:r>
          </a:p>
          <a:p>
            <a:endParaRPr lang="es-ES_tradnl"/>
          </a:p>
          <a:p>
            <a:r>
              <a:rPr lang="es-ES_tradnl"/>
              <a:t>Mecanismos para la colaboración/ cooperación con socios para el desarrollo.</a:t>
            </a:r>
            <a:r>
              <a:rPr lang="en-GB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essional">
  <a:themeElements>
    <a:clrScheme name="Professional 1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6600FF"/>
      </a:accent1>
      <a:accent2>
        <a:srgbClr val="CC00FF"/>
      </a:accent2>
      <a:accent3>
        <a:srgbClr val="FFFFFF"/>
      </a:accent3>
      <a:accent4>
        <a:srgbClr val="000000"/>
      </a:accent4>
      <a:accent5>
        <a:srgbClr val="B8AAFF"/>
      </a:accent5>
      <a:accent6>
        <a:srgbClr val="B900E7"/>
      </a:accent6>
      <a:hlink>
        <a:srgbClr val="00CC99"/>
      </a:hlink>
      <a:folHlink>
        <a:srgbClr val="0099CC"/>
      </a:folHlink>
    </a:clrScheme>
    <a:fontScheme name="Professiona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Designs\Professional.pot</Template>
  <TotalTime>146</TotalTime>
  <Words>191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Times New Roman</vt:lpstr>
      <vt:lpstr>Monotype Sorts</vt:lpstr>
      <vt:lpstr>Professional</vt:lpstr>
      <vt:lpstr>Trato Especial y Diferenciado</vt:lpstr>
      <vt:lpstr>TED en la OMC</vt:lpstr>
      <vt:lpstr>Experiencia Post Ronda Uruguay</vt:lpstr>
      <vt:lpstr>Flexibilidad Apropiada </vt:lpstr>
      <vt:lpstr>Períodos de Transición</vt:lpstr>
      <vt:lpstr>El problema con las categorías</vt:lpstr>
      <vt:lpstr>Prioridades para el futuro</vt:lpstr>
      <vt:lpstr>Prioridades (cont...)</vt:lpstr>
      <vt:lpstr>Implicaciones Institucionales</vt:lpstr>
    </vt:vector>
  </TitlesOfParts>
  <Company>OMC - WTO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and Differential Treatment</dc:title>
  <dc:creator>Breckenridge</dc:creator>
  <cp:lastModifiedBy>anarod</cp:lastModifiedBy>
  <cp:revision>11</cp:revision>
  <dcterms:created xsi:type="dcterms:W3CDTF">2002-03-14T16:24:44Z</dcterms:created>
  <dcterms:modified xsi:type="dcterms:W3CDTF">2010-07-11T23:41:26Z</dcterms:modified>
</cp:coreProperties>
</file>