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86" r:id="rId3"/>
    <p:sldId id="287" r:id="rId4"/>
    <p:sldId id="288" r:id="rId5"/>
    <p:sldId id="289" r:id="rId6"/>
    <p:sldId id="290" r:id="rId7"/>
  </p:sldIdLst>
  <p:sldSz cx="9144000" cy="6858000" type="letter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1" autoAdjust="0"/>
    <p:restoredTop sz="94660"/>
  </p:normalViewPr>
  <p:slideViewPr>
    <p:cSldViewPr>
      <p:cViewPr varScale="1">
        <p:scale>
          <a:sx n="63" d="100"/>
          <a:sy n="63" d="100"/>
        </p:scale>
        <p:origin x="-3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5359-8BB5-48D9-9F11-36C7982B456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9CCD5-0F2D-4793-95D0-FB856910DD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8BA6E-D2EA-466B-A7A4-44CC3942C2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09E58-23F9-4A4C-BA56-22396167BE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0411-85C2-4D0B-8948-8EFAFBA3C0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60239-BFBE-4DDF-BEB0-324DC5441DB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976F7-8C79-4176-9E2E-FB27315E9E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94876-0E07-4975-9615-F91F50B008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6A636-C278-464D-A13D-D983846BBF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588B-2F89-49C8-B8F6-CBE9DE0871A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909E-79C4-4287-A1E9-1733BADEEC5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597137-7A02-4592-95FE-D944DD5E1E5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229600" cy="2057400"/>
          </a:xfrm>
        </p:spPr>
        <p:txBody>
          <a:bodyPr/>
          <a:lstStyle/>
          <a:p>
            <a:r>
              <a:rPr lang="en-US" sz="3600" b="1" u="sng">
                <a:solidFill>
                  <a:schemeClr val="accent2"/>
                </a:solidFill>
              </a:rPr>
              <a:t>TRABAJO DEL PNUD EN AMERICA LATINA Y EL CARIBE EN POBREZA </a:t>
            </a:r>
            <a:br>
              <a:rPr lang="en-US" sz="3600" b="1" u="sng">
                <a:solidFill>
                  <a:schemeClr val="accent2"/>
                </a:solidFill>
              </a:rPr>
            </a:br>
            <a:r>
              <a:rPr lang="en-US" sz="3600" b="1" u="sng">
                <a:solidFill>
                  <a:schemeClr val="accent2"/>
                </a:solidFill>
              </a:rPr>
              <a:t>Y DESIGUALDAD</a:t>
            </a:r>
            <a:endParaRPr lang="es-ES" sz="3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1. Objetivos de Desarrollo del Milenio (ODM)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Reducir pobreza extrema a la mitad</a:t>
            </a:r>
          </a:p>
          <a:p>
            <a:pPr>
              <a:lnSpc>
                <a:spcPct val="90000"/>
              </a:lnSpc>
            </a:pPr>
            <a:r>
              <a:rPr lang="en-US" sz="2800"/>
              <a:t>Informes de país: 12 terminados; 13 en preparación</a:t>
            </a:r>
          </a:p>
          <a:p>
            <a:pPr>
              <a:lnSpc>
                <a:spcPct val="90000"/>
              </a:lnSpc>
            </a:pPr>
            <a:r>
              <a:rPr lang="en-US" sz="2800"/>
              <a:t>Informes regionales</a:t>
            </a:r>
          </a:p>
          <a:p>
            <a:pPr>
              <a:lnSpc>
                <a:spcPct val="90000"/>
              </a:lnSpc>
            </a:pPr>
            <a:r>
              <a:rPr lang="en-US" sz="2800"/>
              <a:t>Informes temáticos</a:t>
            </a:r>
          </a:p>
          <a:p>
            <a:pPr>
              <a:lnSpc>
                <a:spcPct val="90000"/>
              </a:lnSpc>
            </a:pPr>
            <a:r>
              <a:rPr lang="en-US" sz="2800"/>
              <a:t>Desagregaciones: género, etnicidad</a:t>
            </a:r>
          </a:p>
          <a:p>
            <a:pPr>
              <a:lnSpc>
                <a:spcPct val="90000"/>
              </a:lnSpc>
            </a:pPr>
            <a:r>
              <a:rPr lang="en-US" sz="2800"/>
              <a:t>Costeo</a:t>
            </a:r>
          </a:p>
          <a:p>
            <a:pPr>
              <a:lnSpc>
                <a:spcPct val="90000"/>
              </a:lnSpc>
            </a:pPr>
            <a:r>
              <a:rPr lang="en-US" sz="2800"/>
              <a:t>Metodologías</a:t>
            </a:r>
          </a:p>
          <a:p>
            <a:pPr>
              <a:lnSpc>
                <a:spcPct val="90000"/>
              </a:lnSpc>
            </a:pPr>
            <a:r>
              <a:rPr lang="en-US" sz="2800"/>
              <a:t>Trabajo inter-agencial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2. Estrategias Nacionales Reducción de Pobreza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HIPCs: HON, NIC, BOL, GUY</a:t>
            </a:r>
          </a:p>
          <a:p>
            <a:r>
              <a:rPr lang="en-US" sz="2800"/>
              <a:t>No HIPCs: GUA, RDO, PER, PAR, SUR, CRC</a:t>
            </a:r>
          </a:p>
          <a:p>
            <a:r>
              <a:rPr lang="en-US" sz="2800"/>
              <a:t>Caribe Oriental</a:t>
            </a:r>
          </a:p>
          <a:p>
            <a:r>
              <a:rPr lang="en-US" sz="2800"/>
              <a:t>Prioridad: paso en la dirección correcta</a:t>
            </a:r>
          </a:p>
          <a:p>
            <a:r>
              <a:rPr lang="en-US" sz="2800"/>
              <a:t>Evaluación Suecia/ISS (Hon, Nic, Bol)</a:t>
            </a:r>
          </a:p>
          <a:p>
            <a:r>
              <a:rPr lang="en-US" sz="2800"/>
              <a:t>Problemas: apropiación, prioridades, debilidades (género, medio ambiente, mercado laboral, VIH/SIDA, desarrollo rural), determinantes, presupuestos, evaluación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3. Convergencia ODM y Estrategias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ODM como objetivos en Estrategias en áreas comunes</a:t>
            </a:r>
          </a:p>
          <a:p>
            <a:pPr>
              <a:lnSpc>
                <a:spcPct val="80000"/>
              </a:lnSpc>
            </a:pPr>
            <a:r>
              <a:rPr lang="en-US" sz="2800"/>
              <a:t>Avances en HIPCs (PRSP)</a:t>
            </a:r>
          </a:p>
          <a:p>
            <a:pPr>
              <a:lnSpc>
                <a:spcPct val="80000"/>
              </a:lnSpc>
            </a:pPr>
            <a:r>
              <a:rPr lang="en-US" sz="2800"/>
              <a:t>Muy poco en no HIPCs (PRS)</a:t>
            </a:r>
          </a:p>
          <a:p>
            <a:pPr>
              <a:lnSpc>
                <a:spcPct val="80000"/>
              </a:lnSpc>
            </a:pPr>
            <a:r>
              <a:rPr lang="en-US" sz="2800"/>
              <a:t>Gran variación en definiciones</a:t>
            </a:r>
          </a:p>
          <a:p>
            <a:pPr>
              <a:lnSpc>
                <a:spcPct val="80000"/>
              </a:lnSpc>
            </a:pPr>
            <a:r>
              <a:rPr lang="en-US" sz="2800"/>
              <a:t>Existen líneas de base</a:t>
            </a:r>
          </a:p>
          <a:p>
            <a:pPr>
              <a:lnSpc>
                <a:spcPct val="80000"/>
              </a:lnSpc>
            </a:pPr>
            <a:r>
              <a:rPr lang="en-US" sz="2800"/>
              <a:t>Muy débiles en género, VIH/SIDA</a:t>
            </a:r>
          </a:p>
          <a:p>
            <a:pPr>
              <a:lnSpc>
                <a:spcPct val="80000"/>
              </a:lnSpc>
            </a:pPr>
            <a:r>
              <a:rPr lang="en-US" sz="2800"/>
              <a:t>Nada sobre ODM 8</a:t>
            </a:r>
          </a:p>
          <a:p>
            <a:pPr>
              <a:lnSpc>
                <a:spcPct val="80000"/>
              </a:lnSpc>
            </a:pPr>
            <a:r>
              <a:rPr lang="en-US" sz="2800"/>
              <a:t>Integración en planes nacionales de desarrollo</a:t>
            </a:r>
          </a:p>
          <a:p>
            <a:pPr>
              <a:lnSpc>
                <a:spcPct val="80000"/>
              </a:lnSpc>
            </a:pPr>
            <a:r>
              <a:rPr lang="en-US" sz="2800"/>
              <a:t>Desafío: CARIBE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4. Redes de conocimiento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Especialistas: región, internacionales</a:t>
            </a:r>
          </a:p>
          <a:p>
            <a:r>
              <a:rPr lang="en-US"/>
              <a:t>Centros de investigación</a:t>
            </a:r>
          </a:p>
          <a:p>
            <a:r>
              <a:rPr lang="en-US"/>
              <a:t>Acuerdos institucionales: Naciones Unidas, CEPAL, BID, Banco Mundial</a:t>
            </a:r>
          </a:p>
          <a:p>
            <a:r>
              <a:rPr lang="en-US"/>
              <a:t>Cooperación entre gobiernos</a:t>
            </a:r>
          </a:p>
          <a:p>
            <a:r>
              <a:rPr lang="en-US"/>
              <a:t>Instituciones europeas</a:t>
            </a:r>
          </a:p>
          <a:p>
            <a:r>
              <a:rPr lang="en-US"/>
              <a:t>Oficinas PNUD (26)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5. </a:t>
            </a:r>
            <a:r>
              <a:rPr lang="es-AR">
                <a:solidFill>
                  <a:schemeClr val="accent2"/>
                </a:solidFill>
              </a:rPr>
              <a:t>Macroeconomía</a:t>
            </a:r>
            <a:r>
              <a:rPr lang="en-US">
                <a:solidFill>
                  <a:schemeClr val="accent2"/>
                </a:solidFill>
              </a:rPr>
              <a:t>, pobreza y desigualdad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Políticas macro, pobreza y desigualdad: 1980-97 (15 países)</a:t>
            </a:r>
          </a:p>
          <a:p>
            <a:pPr>
              <a:lnSpc>
                <a:spcPct val="90000"/>
              </a:lnSpc>
            </a:pPr>
            <a:r>
              <a:rPr lang="en-US" sz="2800"/>
              <a:t>Gasto Social en Servicios Sociales Básicos: 1989-99 (16 países)</a:t>
            </a:r>
          </a:p>
          <a:p>
            <a:pPr>
              <a:lnSpc>
                <a:spcPct val="90000"/>
              </a:lnSpc>
            </a:pPr>
            <a:r>
              <a:rPr lang="en-US" sz="2800"/>
              <a:t>Liberalización Balanza de Pagos: 1989-99 (17 países)</a:t>
            </a:r>
          </a:p>
          <a:p>
            <a:pPr>
              <a:lnSpc>
                <a:spcPct val="90000"/>
              </a:lnSpc>
            </a:pPr>
            <a:r>
              <a:rPr lang="en-US" sz="2800"/>
              <a:t>Promoción Exportaciones, pobreza y desigualdad: 1990-2000 (16 países)</a:t>
            </a:r>
          </a:p>
          <a:p>
            <a:pPr>
              <a:lnSpc>
                <a:spcPct val="90000"/>
              </a:lnSpc>
            </a:pPr>
            <a:r>
              <a:rPr lang="en-US" sz="2800"/>
              <a:t>Pobreza y desigualdad en Centroamérica</a:t>
            </a:r>
          </a:p>
          <a:p>
            <a:pPr>
              <a:lnSpc>
                <a:spcPct val="90000"/>
              </a:lnSpc>
            </a:pPr>
            <a:r>
              <a:rPr lang="en-US" sz="2800"/>
              <a:t>Efectos CAFTA sobre pobreza y desigualdad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278</Words>
  <Application>Microsoft Office PowerPoint</Application>
  <PresentationFormat>Letter Paper (8.5x11 in)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TRABAJO DEL PNUD EN AMERICA LATINA Y EL CARIBE EN POBREZA  Y DESIGUALDAD</vt:lpstr>
      <vt:lpstr>1. Objetivos de Desarrollo del Milenio (ODM)</vt:lpstr>
      <vt:lpstr>2. Estrategias Nacionales Reducción de Pobreza</vt:lpstr>
      <vt:lpstr>3. Convergencia ODM y Estrategias</vt:lpstr>
      <vt:lpstr>4. Redes de conocimiento</vt:lpstr>
      <vt:lpstr>5. Macroeconomía, pobreza y desigualdad</vt:lpstr>
    </vt:vector>
  </TitlesOfParts>
  <Company>PNUD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ON MACROECONOMICS, POVERTY AND INEQUALITY IN LAC REGION</dc:title>
  <dc:creator>Cecilia</dc:creator>
  <cp:lastModifiedBy>anarod</cp:lastModifiedBy>
  <cp:revision>28</cp:revision>
  <dcterms:created xsi:type="dcterms:W3CDTF">2004-03-19T18:19:08Z</dcterms:created>
  <dcterms:modified xsi:type="dcterms:W3CDTF">2010-07-11T22:35:04Z</dcterms:modified>
</cp:coreProperties>
</file>