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handoutMasterIdLst>
    <p:handoutMasterId r:id="rId32"/>
  </p:handoutMasterIdLst>
  <p:sldIdLst>
    <p:sldId id="304" r:id="rId2"/>
    <p:sldId id="324" r:id="rId3"/>
    <p:sldId id="322" r:id="rId4"/>
    <p:sldId id="323" r:id="rId5"/>
    <p:sldId id="314" r:id="rId6"/>
    <p:sldId id="325" r:id="rId7"/>
    <p:sldId id="326" r:id="rId8"/>
    <p:sldId id="328" r:id="rId9"/>
    <p:sldId id="320" r:id="rId10"/>
    <p:sldId id="329" r:id="rId11"/>
    <p:sldId id="311" r:id="rId12"/>
    <p:sldId id="331" r:id="rId13"/>
    <p:sldId id="332" r:id="rId14"/>
    <p:sldId id="333" r:id="rId15"/>
    <p:sldId id="334" r:id="rId16"/>
    <p:sldId id="335" r:id="rId17"/>
    <p:sldId id="336" r:id="rId18"/>
    <p:sldId id="342" r:id="rId19"/>
    <p:sldId id="337" r:id="rId20"/>
    <p:sldId id="349" r:id="rId21"/>
    <p:sldId id="340" r:id="rId22"/>
    <p:sldId id="330" r:id="rId23"/>
    <p:sldId id="338" r:id="rId24"/>
    <p:sldId id="339" r:id="rId25"/>
    <p:sldId id="343" r:id="rId26"/>
    <p:sldId id="344" r:id="rId27"/>
    <p:sldId id="345" r:id="rId28"/>
    <p:sldId id="346" r:id="rId29"/>
    <p:sldId id="347" r:id="rId30"/>
    <p:sldId id="350" r:id="rId31"/>
  </p:sldIdLst>
  <p:sldSz cx="9144000" cy="6858000" type="screen4x3"/>
  <p:notesSz cx="6858000" cy="9144000"/>
  <p:embeddedFontLst>
    <p:embeddedFont>
      <p:font typeface="Times" pitchFamily="18" charset="0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Tahoma" pitchFamily="34" charset="0"/>
      <p:regular r:id="rId41"/>
      <p:bold r:id="rId42"/>
    </p:embeddedFont>
    <p:embeddedFont>
      <p:font typeface="Wingdings 2" pitchFamily="18" charset="2"/>
      <p:regular r:id="rId43"/>
    </p:embeddedFont>
    <p:embeddedFont>
      <p:font typeface="Trebuchet MS" pitchFamily="34" charset="0"/>
      <p:regular r:id="rId44"/>
      <p:bold r:id="rId45"/>
      <p:italic r:id="rId46"/>
      <p:boldItalic r:id="rId47"/>
    </p:embeddedFont>
    <p:embeddedFont>
      <p:font typeface="Arial Narrow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500"/>
    <a:srgbClr val="242A5A"/>
    <a:srgbClr val="33339C"/>
    <a:srgbClr val="FF3300"/>
    <a:srgbClr val="21387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1000" autoAdjust="0"/>
  </p:normalViewPr>
  <p:slideViewPr>
    <p:cSldViewPr>
      <p:cViewPr varScale="1">
        <p:scale>
          <a:sx n="61" d="100"/>
          <a:sy n="61" d="100"/>
        </p:scale>
        <p:origin x="-7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5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28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435B08-3125-4637-909A-434DF8EB7347}" type="datetimeFigureOut">
              <a:rPr lang="es-ES"/>
              <a:pPr>
                <a:defRPr/>
              </a:pPr>
              <a:t>11/07/2010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80C19F-536C-4F99-BE1F-617ACC499FF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296863"/>
            <a:ext cx="1512888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341438"/>
            <a:ext cx="3313113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s-ES" smtClean="0"/>
              <a:t>Haga clic para cambiar el estilo de título	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s-ES" smtClean="0"/>
              <a:t>Haga clic para modificar el estilo de subtítulo del patrón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77C7F15D-3DAF-4884-B68C-D2C57D610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2AE85-87A3-4992-87D2-7862CA376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C474C-8BE0-485D-98AA-B4FDE08955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319E7-D288-4747-80B5-854DAE149A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F557F-C843-44FB-A021-46319BBFD5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DB45-21AF-464A-916C-51A2F1CA2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EC2E-BA8A-4077-8EB3-7F6E49D67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F76D-9CFB-4090-B5A2-E00ADDA4A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B8C3-C954-4D4E-8B36-F6B363E65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64171-AFAE-4AC9-98A8-103921379F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88A5F-BD65-4FCB-A184-ED6C6DAE8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05BFC-F72E-48D0-AD73-F7B9428B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25F535-B07A-4B82-8F58-EF999CAC5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025" y="296863"/>
            <a:ext cx="1512888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88" y="5500688"/>
            <a:ext cx="7715250" cy="857250"/>
          </a:xfrm>
        </p:spPr>
        <p:txBody>
          <a:bodyPr/>
          <a:lstStyle/>
          <a:p>
            <a:pPr>
              <a:defRPr/>
            </a:pP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Octubre, 2007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57818" y="1357298"/>
            <a:ext cx="3071834" cy="304698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FF0000"/>
                </a:solidFill>
              </a:rPr>
              <a:t>Territorios Competitivos: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FF0000"/>
                </a:solidFill>
              </a:rPr>
              <a:t>La relación centro-local: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FF0000"/>
                </a:solidFill>
              </a:rPr>
              <a:t>La experiencia de Ecuador</a:t>
            </a:r>
            <a:endParaRPr lang="es-EC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96774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4" name="AutoShape 328"/>
          <p:cNvSpPr>
            <a:spLocks noChangeArrowheads="1"/>
          </p:cNvSpPr>
          <p:nvPr/>
        </p:nvSpPr>
        <p:spPr bwMode="auto">
          <a:xfrm>
            <a:off x="1785938" y="3500438"/>
            <a:ext cx="4278312" cy="85725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MX" sz="3200" b="1" dirty="0">
                <a:latin typeface="Calibri" pitchFamily="34" charset="0"/>
              </a:rPr>
              <a:t>Negocios inclusivos</a:t>
            </a:r>
            <a:endParaRPr lang="en-US" sz="3200" b="1" dirty="0">
              <a:latin typeface="Calibri" pitchFamily="34" charset="0"/>
            </a:endParaRPr>
          </a:p>
        </p:txBody>
      </p:sp>
      <p:grpSp>
        <p:nvGrpSpPr>
          <p:cNvPr id="12293" name="118 Grupo"/>
          <p:cNvGrpSpPr>
            <a:grpSpLocks/>
          </p:cNvGrpSpPr>
          <p:nvPr/>
        </p:nvGrpSpPr>
        <p:grpSpPr bwMode="auto">
          <a:xfrm>
            <a:off x="6215063" y="3357563"/>
            <a:ext cx="2651125" cy="2286000"/>
            <a:chOff x="4819653" y="2819400"/>
            <a:chExt cx="4324353" cy="3576928"/>
          </a:xfrm>
        </p:grpSpPr>
        <p:grpSp>
          <p:nvGrpSpPr>
            <p:cNvPr id="12396" name="Group 231"/>
            <p:cNvGrpSpPr>
              <a:grpSpLocks/>
            </p:cNvGrpSpPr>
            <p:nvPr/>
          </p:nvGrpSpPr>
          <p:grpSpPr bwMode="auto">
            <a:xfrm>
              <a:off x="5358724" y="2819401"/>
              <a:ext cx="3564612" cy="3576927"/>
              <a:chOff x="2909" y="1879"/>
              <a:chExt cx="2651" cy="3049"/>
            </a:xfrm>
          </p:grpSpPr>
          <p:pic>
            <p:nvPicPr>
              <p:cNvPr id="12400" name="Picture 23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76" y="1879"/>
                <a:ext cx="720" cy="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01" name="Picture 23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20" y="2304"/>
                <a:ext cx="816" cy="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02" name="Picture 23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96" y="2016"/>
                <a:ext cx="664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403" name="Text Box 235"/>
              <p:cNvSpPr txBox="1">
                <a:spLocks noChangeArrowheads="1"/>
              </p:cNvSpPr>
              <p:nvPr/>
            </p:nvSpPr>
            <p:spPr bwMode="auto">
              <a:xfrm>
                <a:off x="2909" y="3247"/>
                <a:ext cx="1739" cy="1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s-MX" sz="1200" b="1">
                    <a:latin typeface="Arial Narrow" pitchFamily="34" charset="0"/>
                  </a:rPr>
                  <a:t>AGRO-INDUSTRIAS</a:t>
                </a:r>
              </a:p>
              <a:p>
                <a:pPr eaLnBrk="1" hangingPunct="1"/>
                <a:r>
                  <a:rPr lang="es-MX" sz="1200" b="1">
                    <a:latin typeface="Arial Narrow" pitchFamily="34" charset="0"/>
                  </a:rPr>
                  <a:t>Y AGRO-EXPORTADORAS</a:t>
                </a:r>
              </a:p>
              <a:p>
                <a:pPr eaLnBrk="1" hangingPunct="1"/>
                <a:r>
                  <a:rPr lang="es-MX" sz="1200" b="1">
                    <a:latin typeface="Arial Narrow" pitchFamily="34" charset="0"/>
                  </a:rPr>
                  <a:t>COMPETITIVAS Y </a:t>
                </a:r>
                <a:br>
                  <a:rPr lang="es-MX" sz="1200" b="1">
                    <a:latin typeface="Arial Narrow" pitchFamily="34" charset="0"/>
                  </a:rPr>
                </a:br>
                <a:r>
                  <a:rPr lang="es-MX" sz="1200" b="1">
                    <a:latin typeface="Arial Narrow" pitchFamily="34" charset="0"/>
                  </a:rPr>
                  <a:t>SOCIALMENTE </a:t>
                </a:r>
              </a:p>
              <a:p>
                <a:pPr eaLnBrk="1" hangingPunct="1"/>
                <a:r>
                  <a:rPr lang="es-MX" sz="1200" b="1">
                    <a:latin typeface="Arial Narrow" pitchFamily="34" charset="0"/>
                  </a:rPr>
                  <a:t>RESPONSABLE</a:t>
                </a:r>
                <a:endParaRPr lang="es-MX" sz="1600" b="1">
                  <a:latin typeface="Arial Narrow" pitchFamily="34" charset="0"/>
                </a:endParaRPr>
              </a:p>
              <a:p>
                <a:pPr eaLnBrk="1" hangingPunct="1"/>
                <a:endParaRPr lang="es-ES" sz="1600" b="1">
                  <a:latin typeface="Arial Narrow" pitchFamily="34" charset="0"/>
                </a:endParaRPr>
              </a:p>
            </p:txBody>
          </p:sp>
        </p:grpSp>
        <p:grpSp>
          <p:nvGrpSpPr>
            <p:cNvPr id="12397" name="Group 330"/>
            <p:cNvGrpSpPr>
              <a:grpSpLocks/>
            </p:cNvGrpSpPr>
            <p:nvPr/>
          </p:nvGrpSpPr>
          <p:grpSpPr bwMode="auto">
            <a:xfrm>
              <a:off x="4819653" y="2954338"/>
              <a:ext cx="4324353" cy="2936876"/>
              <a:chOff x="3036" y="1861"/>
              <a:chExt cx="2724" cy="1850"/>
            </a:xfrm>
          </p:grpSpPr>
          <p:pic>
            <p:nvPicPr>
              <p:cNvPr id="12398" name="Picture 24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54" y="2688"/>
                <a:ext cx="1006" cy="1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99" name="Text Box 329"/>
              <p:cNvSpPr txBox="1">
                <a:spLocks noChangeArrowheads="1"/>
              </p:cNvSpPr>
              <p:nvPr/>
            </p:nvSpPr>
            <p:spPr bwMode="auto">
              <a:xfrm>
                <a:off x="3036" y="1861"/>
                <a:ext cx="1299" cy="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s-ES" sz="2000" b="1">
                    <a:latin typeface="Calibri" pitchFamily="34" charset="0"/>
                  </a:rPr>
                  <a:t>Empresas </a:t>
                </a:r>
              </a:p>
              <a:p>
                <a:pPr eaLnBrk="1" hangingPunct="1"/>
                <a:r>
                  <a:rPr lang="es-ES" sz="2000" b="1">
                    <a:latin typeface="Calibri" pitchFamily="34" charset="0"/>
                  </a:rPr>
                  <a:t>anclas</a:t>
                </a:r>
              </a:p>
            </p:txBody>
          </p:sp>
        </p:grpSp>
      </p:grpSp>
      <p:grpSp>
        <p:nvGrpSpPr>
          <p:cNvPr id="12294" name="Group 331"/>
          <p:cNvGrpSpPr>
            <a:grpSpLocks/>
          </p:cNvGrpSpPr>
          <p:nvPr/>
        </p:nvGrpSpPr>
        <p:grpSpPr bwMode="auto">
          <a:xfrm>
            <a:off x="-428625" y="3857625"/>
            <a:ext cx="1990725" cy="1357313"/>
            <a:chOff x="0" y="2075"/>
            <a:chExt cx="1317" cy="1144"/>
          </a:xfrm>
        </p:grpSpPr>
        <p:pic>
          <p:nvPicPr>
            <p:cNvPr id="12389" name="Picture 23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2784"/>
              <a:ext cx="328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0" name="Picture 23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0" y="2116"/>
              <a:ext cx="384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1" name="Picture 23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2327"/>
              <a:ext cx="576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2" name="Picture 24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6" y="2352"/>
              <a:ext cx="55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3" name="Picture 24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2" y="2075"/>
              <a:ext cx="485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4" name="Picture 24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92" y="2700"/>
              <a:ext cx="424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5" name="Picture 32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008" y="2448"/>
              <a:ext cx="30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5" name="120 Grupo"/>
          <p:cNvGrpSpPr>
            <a:grpSpLocks/>
          </p:cNvGrpSpPr>
          <p:nvPr/>
        </p:nvGrpSpPr>
        <p:grpSpPr bwMode="auto">
          <a:xfrm>
            <a:off x="857250" y="5429250"/>
            <a:ext cx="7378700" cy="1057275"/>
            <a:chOff x="-79400" y="5643578"/>
            <a:chExt cx="7378733" cy="1057303"/>
          </a:xfrm>
        </p:grpSpPr>
        <p:sp>
          <p:nvSpPr>
            <p:cNvPr id="12383" name="AutoShape 210"/>
            <p:cNvSpPr>
              <a:spLocks noChangeArrowheads="1"/>
            </p:cNvSpPr>
            <p:nvPr/>
          </p:nvSpPr>
          <p:spPr bwMode="auto">
            <a:xfrm>
              <a:off x="1142976" y="5657872"/>
              <a:ext cx="935037" cy="914400"/>
            </a:xfrm>
            <a:prstGeom prst="upArrowCallout">
              <a:avLst>
                <a:gd name="adj1" fmla="val 8730"/>
                <a:gd name="adj2" fmla="val 25564"/>
                <a:gd name="adj3" fmla="val 26042"/>
                <a:gd name="adj4" fmla="val 66667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s-MX" sz="1200" b="1">
                  <a:latin typeface="Arial Narrow" pitchFamily="34" charset="0"/>
                </a:rPr>
                <a:t>INNOVACION</a:t>
              </a:r>
            </a:p>
            <a:p>
              <a:pPr algn="ctr" eaLnBrk="1" hangingPunct="1"/>
              <a:r>
                <a:rPr lang="es-MX" sz="1200" b="1">
                  <a:latin typeface="Arial Narrow" pitchFamily="34" charset="0"/>
                </a:rPr>
                <a:t>SENACYT</a:t>
              </a:r>
              <a:endParaRPr lang="es-MX" sz="1000">
                <a:latin typeface="Arial Narrow" pitchFamily="34" charset="0"/>
              </a:endParaRPr>
            </a:p>
            <a:p>
              <a:pPr algn="ctr" eaLnBrk="1" hangingPunct="1"/>
              <a:r>
                <a:rPr lang="es-MX" sz="1000">
                  <a:latin typeface="Arial Narrow" pitchFamily="34" charset="0"/>
                </a:rPr>
                <a:t>$3,5 MILLONES</a:t>
              </a:r>
              <a:endParaRPr lang="es-ES" sz="1200" b="1">
                <a:latin typeface="Arial Narrow" pitchFamily="34" charset="0"/>
              </a:endParaRPr>
            </a:p>
          </p:txBody>
        </p:sp>
        <p:sp>
          <p:nvSpPr>
            <p:cNvPr id="12384" name="AutoShape 211"/>
            <p:cNvSpPr>
              <a:spLocks noChangeArrowheads="1"/>
            </p:cNvSpPr>
            <p:nvPr/>
          </p:nvSpPr>
          <p:spPr bwMode="auto">
            <a:xfrm>
              <a:off x="3643306" y="5643578"/>
              <a:ext cx="839771" cy="914400"/>
            </a:xfrm>
            <a:prstGeom prst="upArrowCallout">
              <a:avLst>
                <a:gd name="adj1" fmla="val 8537"/>
                <a:gd name="adj2" fmla="val 25000"/>
                <a:gd name="adj3" fmla="val 31648"/>
                <a:gd name="adj4" fmla="val 66667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s-MX" sz="1200" b="1">
                  <a:latin typeface="Arial Narrow" pitchFamily="34" charset="0"/>
                </a:rPr>
                <a:t>CREDITO</a:t>
              </a:r>
            </a:p>
            <a:p>
              <a:pPr algn="ctr" eaLnBrk="1" hangingPunct="1"/>
              <a:r>
                <a:rPr lang="es-MX" sz="1000">
                  <a:latin typeface="Arial Narrow" pitchFamily="34" charset="0"/>
                </a:rPr>
                <a:t>CFN- BNF</a:t>
              </a:r>
            </a:p>
            <a:p>
              <a:pPr algn="ctr" eaLnBrk="1" hangingPunct="1"/>
              <a:r>
                <a:rPr lang="es-MX" sz="1000">
                  <a:latin typeface="Arial Narrow" pitchFamily="34" charset="0"/>
                </a:rPr>
                <a:t>$87 MILLONES</a:t>
              </a:r>
              <a:endParaRPr lang="es-ES" sz="1200" b="1">
                <a:latin typeface="Arial Narrow" pitchFamily="34" charset="0"/>
              </a:endParaRPr>
            </a:p>
          </p:txBody>
        </p:sp>
        <p:sp>
          <p:nvSpPr>
            <p:cNvPr id="12385" name="AutoShape 212"/>
            <p:cNvSpPr>
              <a:spLocks noChangeArrowheads="1"/>
            </p:cNvSpPr>
            <p:nvPr/>
          </p:nvSpPr>
          <p:spPr bwMode="auto">
            <a:xfrm>
              <a:off x="2143108" y="5657872"/>
              <a:ext cx="1428760" cy="914400"/>
            </a:xfrm>
            <a:prstGeom prst="upArrowCallout">
              <a:avLst>
                <a:gd name="adj1" fmla="val 13759"/>
                <a:gd name="adj2" fmla="val 40278"/>
                <a:gd name="adj3" fmla="val 26042"/>
                <a:gd name="adj4" fmla="val 66667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s-MX" sz="900" b="1">
                  <a:latin typeface="Arial Narrow" pitchFamily="34" charset="0"/>
                </a:rPr>
                <a:t>ASISTENCIA TECNICA</a:t>
              </a:r>
            </a:p>
            <a:p>
              <a:pPr algn="ctr" eaLnBrk="1" hangingPunct="1"/>
              <a:r>
                <a:rPr lang="es-MX" sz="900">
                  <a:latin typeface="Arial Narrow" pitchFamily="34" charset="0"/>
                </a:rPr>
                <a:t>MAG, ONG´S-CONSULTORAS</a:t>
              </a:r>
            </a:p>
            <a:p>
              <a:pPr algn="ctr" eaLnBrk="1" hangingPunct="1"/>
              <a:r>
                <a:rPr lang="es-MX" sz="900">
                  <a:latin typeface="Arial Narrow" pitchFamily="34" charset="0"/>
                </a:rPr>
                <a:t>$ 3 MILLONES</a:t>
              </a:r>
              <a:endParaRPr lang="es-ES" sz="900" b="1">
                <a:latin typeface="Arial Narrow" pitchFamily="34" charset="0"/>
              </a:endParaRPr>
            </a:p>
          </p:txBody>
        </p:sp>
        <p:sp>
          <p:nvSpPr>
            <p:cNvPr id="12386" name="AutoShape 221"/>
            <p:cNvSpPr>
              <a:spLocks noChangeArrowheads="1"/>
            </p:cNvSpPr>
            <p:nvPr/>
          </p:nvSpPr>
          <p:spPr bwMode="auto">
            <a:xfrm>
              <a:off x="5715008" y="5786478"/>
              <a:ext cx="1584325" cy="914403"/>
            </a:xfrm>
            <a:prstGeom prst="upArrowCallout">
              <a:avLst>
                <a:gd name="adj1" fmla="val 14792"/>
                <a:gd name="adj2" fmla="val 43316"/>
                <a:gd name="adj3" fmla="val 26042"/>
                <a:gd name="adj4" fmla="val 66667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s-MX" sz="1200" b="1">
                  <a:latin typeface="Arial Narrow" pitchFamily="34" charset="0"/>
                </a:rPr>
                <a:t>INFRAESTRUCTURA</a:t>
              </a:r>
            </a:p>
            <a:p>
              <a:pPr algn="ctr" eaLnBrk="1" hangingPunct="1"/>
              <a:r>
                <a:rPr lang="es-MX" sz="1200" b="1">
                  <a:latin typeface="Arial Narrow" pitchFamily="34" charset="0"/>
                </a:rPr>
                <a:t>Y EQUIPOS</a:t>
              </a:r>
            </a:p>
            <a:p>
              <a:pPr algn="ctr" eaLnBrk="1" hangingPunct="1"/>
              <a:r>
                <a:rPr lang="es-MX" sz="1200">
                  <a:latin typeface="Arial Narrow" pitchFamily="34" charset="0"/>
                </a:rPr>
                <a:t>$ 2 MILLONES</a:t>
              </a:r>
              <a:endParaRPr lang="es-ES" sz="1200" b="1">
                <a:latin typeface="Arial Narrow" pitchFamily="34" charset="0"/>
              </a:endParaRPr>
            </a:p>
          </p:txBody>
        </p:sp>
        <p:sp>
          <p:nvSpPr>
            <p:cNvPr id="12387" name="AutoShape 225"/>
            <p:cNvSpPr>
              <a:spLocks noChangeArrowheads="1"/>
            </p:cNvSpPr>
            <p:nvPr/>
          </p:nvSpPr>
          <p:spPr bwMode="auto">
            <a:xfrm>
              <a:off x="4572000" y="5657872"/>
              <a:ext cx="858827" cy="914400"/>
            </a:xfrm>
            <a:prstGeom prst="upArrowCallout">
              <a:avLst>
                <a:gd name="adj1" fmla="val 8537"/>
                <a:gd name="adj2" fmla="val 25000"/>
                <a:gd name="adj3" fmla="val 31645"/>
                <a:gd name="adj4" fmla="val 66667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s-MX" sz="1200" b="1">
                  <a:latin typeface="Arial Narrow" pitchFamily="34" charset="0"/>
                </a:rPr>
                <a:t>SEGURO</a:t>
              </a:r>
            </a:p>
            <a:p>
              <a:pPr algn="ctr" eaLnBrk="1" hangingPunct="1"/>
              <a:r>
                <a:rPr lang="es-MX" sz="1000">
                  <a:latin typeface="Arial Narrow" pitchFamily="34" charset="0"/>
                </a:rPr>
                <a:t>PRIVADO</a:t>
              </a:r>
            </a:p>
            <a:p>
              <a:pPr algn="ctr" eaLnBrk="1" hangingPunct="1"/>
              <a:r>
                <a:rPr lang="es-MX" sz="1000">
                  <a:latin typeface="Arial Narrow" pitchFamily="34" charset="0"/>
                </a:rPr>
                <a:t>$ 3 ,5MILLONES</a:t>
              </a:r>
              <a:endParaRPr lang="es-ES" sz="1200" b="1">
                <a:latin typeface="Arial Narrow" pitchFamily="34" charset="0"/>
              </a:endParaRPr>
            </a:p>
          </p:txBody>
        </p:sp>
        <p:sp>
          <p:nvSpPr>
            <p:cNvPr id="12388" name="AutoShape 220"/>
            <p:cNvSpPr>
              <a:spLocks noChangeArrowheads="1"/>
            </p:cNvSpPr>
            <p:nvPr/>
          </p:nvSpPr>
          <p:spPr bwMode="auto">
            <a:xfrm>
              <a:off x="-79400" y="5643578"/>
              <a:ext cx="1079500" cy="914400"/>
            </a:xfrm>
            <a:prstGeom prst="upArrowCallout">
              <a:avLst>
                <a:gd name="adj1" fmla="val 10078"/>
                <a:gd name="adj2" fmla="val 29514"/>
                <a:gd name="adj3" fmla="val 26042"/>
                <a:gd name="adj4" fmla="val 66667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s-MX" sz="1200" b="1">
                  <a:latin typeface="Arial Narrow" pitchFamily="34" charset="0"/>
                </a:rPr>
                <a:t>ASOCIATIVIDAD</a:t>
              </a:r>
            </a:p>
            <a:p>
              <a:pPr algn="ctr" eaLnBrk="1" hangingPunct="1"/>
              <a:r>
                <a:rPr lang="es-MX" sz="1000">
                  <a:latin typeface="Arial Narrow" pitchFamily="34" charset="0"/>
                </a:rPr>
                <a:t>MAG -CFN- BNF</a:t>
              </a:r>
            </a:p>
            <a:p>
              <a:pPr algn="ctr" eaLnBrk="1" hangingPunct="1"/>
              <a:r>
                <a:rPr lang="es-MX" sz="1000">
                  <a:latin typeface="Arial Narrow" pitchFamily="34" charset="0"/>
                </a:rPr>
                <a:t>$ 1´2MILLON</a:t>
              </a:r>
              <a:endParaRPr lang="es-ES" sz="1200" b="1">
                <a:latin typeface="Arial Narrow" pitchFamily="34" charset="0"/>
              </a:endParaRPr>
            </a:p>
          </p:txBody>
        </p:sp>
      </p:grpSp>
      <p:grpSp>
        <p:nvGrpSpPr>
          <p:cNvPr id="12296" name="Group 354"/>
          <p:cNvGrpSpPr>
            <a:grpSpLocks/>
          </p:cNvGrpSpPr>
          <p:nvPr/>
        </p:nvGrpSpPr>
        <p:grpSpPr bwMode="auto">
          <a:xfrm>
            <a:off x="1714500" y="4214813"/>
            <a:ext cx="4324350" cy="1201737"/>
            <a:chOff x="912" y="2736"/>
            <a:chExt cx="2765" cy="768"/>
          </a:xfrm>
        </p:grpSpPr>
        <p:sp>
          <p:nvSpPr>
            <p:cNvPr id="12309" name="AutoShape 259"/>
            <p:cNvSpPr>
              <a:spLocks noChangeArrowheads="1"/>
            </p:cNvSpPr>
            <p:nvPr/>
          </p:nvSpPr>
          <p:spPr bwMode="auto">
            <a:xfrm rot="-10514182">
              <a:off x="1556" y="3301"/>
              <a:ext cx="76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10" name="AutoShape 261"/>
            <p:cNvSpPr>
              <a:spLocks noChangeArrowheads="1"/>
            </p:cNvSpPr>
            <p:nvPr/>
          </p:nvSpPr>
          <p:spPr bwMode="auto">
            <a:xfrm>
              <a:off x="1518" y="2976"/>
              <a:ext cx="114" cy="406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11" name="AutoShape 258"/>
            <p:cNvSpPr>
              <a:spLocks noChangeArrowheads="1"/>
            </p:cNvSpPr>
            <p:nvPr/>
          </p:nvSpPr>
          <p:spPr bwMode="auto">
            <a:xfrm>
              <a:off x="950" y="3342"/>
              <a:ext cx="76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12" name="Oval 250"/>
            <p:cNvSpPr>
              <a:spLocks noChangeArrowheads="1"/>
            </p:cNvSpPr>
            <p:nvPr/>
          </p:nvSpPr>
          <p:spPr bwMode="auto">
            <a:xfrm>
              <a:off x="1367" y="3342"/>
              <a:ext cx="151" cy="1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13" name="Oval 251"/>
            <p:cNvSpPr>
              <a:spLocks noChangeArrowheads="1"/>
            </p:cNvSpPr>
            <p:nvPr/>
          </p:nvSpPr>
          <p:spPr bwMode="auto">
            <a:xfrm>
              <a:off x="1405" y="3382"/>
              <a:ext cx="75" cy="81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14" name="Oval 252"/>
            <p:cNvSpPr>
              <a:spLocks noChangeArrowheads="1"/>
            </p:cNvSpPr>
            <p:nvPr/>
          </p:nvSpPr>
          <p:spPr bwMode="auto">
            <a:xfrm>
              <a:off x="1026" y="3342"/>
              <a:ext cx="151" cy="1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15" name="Oval 253"/>
            <p:cNvSpPr>
              <a:spLocks noChangeArrowheads="1"/>
            </p:cNvSpPr>
            <p:nvPr/>
          </p:nvSpPr>
          <p:spPr bwMode="auto">
            <a:xfrm>
              <a:off x="1064" y="3382"/>
              <a:ext cx="75" cy="81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16" name="Rectangle 246"/>
            <p:cNvSpPr>
              <a:spLocks noChangeArrowheads="1"/>
            </p:cNvSpPr>
            <p:nvPr/>
          </p:nvSpPr>
          <p:spPr bwMode="auto">
            <a:xfrm>
              <a:off x="988" y="3017"/>
              <a:ext cx="568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17" name="Line 254"/>
            <p:cNvSpPr>
              <a:spLocks noChangeShapeType="1"/>
            </p:cNvSpPr>
            <p:nvPr/>
          </p:nvSpPr>
          <p:spPr bwMode="auto">
            <a:xfrm>
              <a:off x="988" y="3301"/>
              <a:ext cx="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Rectangle 255"/>
            <p:cNvSpPr>
              <a:spLocks noChangeArrowheads="1"/>
            </p:cNvSpPr>
            <p:nvPr/>
          </p:nvSpPr>
          <p:spPr bwMode="auto">
            <a:xfrm>
              <a:off x="1008" y="3094"/>
              <a:ext cx="113" cy="12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19" name="Rectangle 256"/>
            <p:cNvSpPr>
              <a:spLocks noChangeArrowheads="1"/>
            </p:cNvSpPr>
            <p:nvPr/>
          </p:nvSpPr>
          <p:spPr bwMode="auto">
            <a:xfrm>
              <a:off x="1215" y="3098"/>
              <a:ext cx="114" cy="12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20" name="Rectangle 257"/>
            <p:cNvSpPr>
              <a:spLocks noChangeArrowheads="1"/>
            </p:cNvSpPr>
            <p:nvPr/>
          </p:nvSpPr>
          <p:spPr bwMode="auto">
            <a:xfrm>
              <a:off x="1405" y="3098"/>
              <a:ext cx="113" cy="1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21" name="AutoShape 260"/>
            <p:cNvSpPr>
              <a:spLocks noChangeArrowheads="1"/>
            </p:cNvSpPr>
            <p:nvPr/>
          </p:nvSpPr>
          <p:spPr bwMode="auto">
            <a:xfrm>
              <a:off x="912" y="2976"/>
              <a:ext cx="720" cy="81"/>
            </a:xfrm>
            <a:prstGeom prst="parallelogram">
              <a:avLst>
                <a:gd name="adj" fmla="val 222222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22" name="AutoShape 264"/>
            <p:cNvSpPr>
              <a:spLocks noChangeArrowheads="1"/>
            </p:cNvSpPr>
            <p:nvPr/>
          </p:nvSpPr>
          <p:spPr bwMode="auto">
            <a:xfrm rot="-10514182">
              <a:off x="2228" y="3301"/>
              <a:ext cx="76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23" name="AutoShape 265"/>
            <p:cNvSpPr>
              <a:spLocks noChangeArrowheads="1"/>
            </p:cNvSpPr>
            <p:nvPr/>
          </p:nvSpPr>
          <p:spPr bwMode="auto">
            <a:xfrm>
              <a:off x="2190" y="2976"/>
              <a:ext cx="114" cy="406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24" name="AutoShape 266"/>
            <p:cNvSpPr>
              <a:spLocks noChangeArrowheads="1"/>
            </p:cNvSpPr>
            <p:nvPr/>
          </p:nvSpPr>
          <p:spPr bwMode="auto">
            <a:xfrm>
              <a:off x="1622" y="3342"/>
              <a:ext cx="76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25" name="Oval 267"/>
            <p:cNvSpPr>
              <a:spLocks noChangeArrowheads="1"/>
            </p:cNvSpPr>
            <p:nvPr/>
          </p:nvSpPr>
          <p:spPr bwMode="auto">
            <a:xfrm>
              <a:off x="2039" y="3342"/>
              <a:ext cx="151" cy="1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26" name="Oval 268"/>
            <p:cNvSpPr>
              <a:spLocks noChangeArrowheads="1"/>
            </p:cNvSpPr>
            <p:nvPr/>
          </p:nvSpPr>
          <p:spPr bwMode="auto">
            <a:xfrm>
              <a:off x="2077" y="3382"/>
              <a:ext cx="75" cy="81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27" name="Oval 269"/>
            <p:cNvSpPr>
              <a:spLocks noChangeArrowheads="1"/>
            </p:cNvSpPr>
            <p:nvPr/>
          </p:nvSpPr>
          <p:spPr bwMode="auto">
            <a:xfrm>
              <a:off x="1698" y="3342"/>
              <a:ext cx="151" cy="1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28" name="Oval 270"/>
            <p:cNvSpPr>
              <a:spLocks noChangeArrowheads="1"/>
            </p:cNvSpPr>
            <p:nvPr/>
          </p:nvSpPr>
          <p:spPr bwMode="auto">
            <a:xfrm>
              <a:off x="1736" y="3382"/>
              <a:ext cx="75" cy="81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29" name="Rectangle 271"/>
            <p:cNvSpPr>
              <a:spLocks noChangeArrowheads="1"/>
            </p:cNvSpPr>
            <p:nvPr/>
          </p:nvSpPr>
          <p:spPr bwMode="auto">
            <a:xfrm>
              <a:off x="1660" y="3017"/>
              <a:ext cx="568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30" name="Line 272"/>
            <p:cNvSpPr>
              <a:spLocks noChangeShapeType="1"/>
            </p:cNvSpPr>
            <p:nvPr/>
          </p:nvSpPr>
          <p:spPr bwMode="auto">
            <a:xfrm>
              <a:off x="1660" y="3301"/>
              <a:ext cx="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Rectangle 273"/>
            <p:cNvSpPr>
              <a:spLocks noChangeArrowheads="1"/>
            </p:cNvSpPr>
            <p:nvPr/>
          </p:nvSpPr>
          <p:spPr bwMode="auto">
            <a:xfrm>
              <a:off x="1698" y="3098"/>
              <a:ext cx="113" cy="12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32" name="Rectangle 274"/>
            <p:cNvSpPr>
              <a:spLocks noChangeArrowheads="1"/>
            </p:cNvSpPr>
            <p:nvPr/>
          </p:nvSpPr>
          <p:spPr bwMode="auto">
            <a:xfrm>
              <a:off x="1887" y="3098"/>
              <a:ext cx="114" cy="12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33" name="Rectangle 275"/>
            <p:cNvSpPr>
              <a:spLocks noChangeArrowheads="1"/>
            </p:cNvSpPr>
            <p:nvPr/>
          </p:nvSpPr>
          <p:spPr bwMode="auto">
            <a:xfrm>
              <a:off x="2077" y="3098"/>
              <a:ext cx="113" cy="1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34" name="AutoShape 276"/>
            <p:cNvSpPr>
              <a:spLocks noChangeArrowheads="1"/>
            </p:cNvSpPr>
            <p:nvPr/>
          </p:nvSpPr>
          <p:spPr bwMode="auto">
            <a:xfrm>
              <a:off x="1584" y="2976"/>
              <a:ext cx="720" cy="81"/>
            </a:xfrm>
            <a:prstGeom prst="parallelogram">
              <a:avLst>
                <a:gd name="adj" fmla="val 222222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35" name="AutoShape 278"/>
            <p:cNvSpPr>
              <a:spLocks noChangeArrowheads="1"/>
            </p:cNvSpPr>
            <p:nvPr/>
          </p:nvSpPr>
          <p:spPr bwMode="auto">
            <a:xfrm rot="-10514182">
              <a:off x="2900" y="3301"/>
              <a:ext cx="76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36" name="AutoShape 279"/>
            <p:cNvSpPr>
              <a:spLocks noChangeArrowheads="1"/>
            </p:cNvSpPr>
            <p:nvPr/>
          </p:nvSpPr>
          <p:spPr bwMode="auto">
            <a:xfrm>
              <a:off x="2862" y="2976"/>
              <a:ext cx="114" cy="406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37" name="AutoShape 280"/>
            <p:cNvSpPr>
              <a:spLocks noChangeArrowheads="1"/>
            </p:cNvSpPr>
            <p:nvPr/>
          </p:nvSpPr>
          <p:spPr bwMode="auto">
            <a:xfrm>
              <a:off x="2294" y="3342"/>
              <a:ext cx="76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38" name="Oval 281"/>
            <p:cNvSpPr>
              <a:spLocks noChangeArrowheads="1"/>
            </p:cNvSpPr>
            <p:nvPr/>
          </p:nvSpPr>
          <p:spPr bwMode="auto">
            <a:xfrm>
              <a:off x="2711" y="3342"/>
              <a:ext cx="151" cy="1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39" name="Oval 282"/>
            <p:cNvSpPr>
              <a:spLocks noChangeArrowheads="1"/>
            </p:cNvSpPr>
            <p:nvPr/>
          </p:nvSpPr>
          <p:spPr bwMode="auto">
            <a:xfrm>
              <a:off x="2749" y="3382"/>
              <a:ext cx="75" cy="81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40" name="Oval 283"/>
            <p:cNvSpPr>
              <a:spLocks noChangeArrowheads="1"/>
            </p:cNvSpPr>
            <p:nvPr/>
          </p:nvSpPr>
          <p:spPr bwMode="auto">
            <a:xfrm>
              <a:off x="2370" y="3342"/>
              <a:ext cx="151" cy="1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41" name="Oval 284"/>
            <p:cNvSpPr>
              <a:spLocks noChangeArrowheads="1"/>
            </p:cNvSpPr>
            <p:nvPr/>
          </p:nvSpPr>
          <p:spPr bwMode="auto">
            <a:xfrm>
              <a:off x="2408" y="3382"/>
              <a:ext cx="75" cy="81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42" name="Rectangle 285"/>
            <p:cNvSpPr>
              <a:spLocks noChangeArrowheads="1"/>
            </p:cNvSpPr>
            <p:nvPr/>
          </p:nvSpPr>
          <p:spPr bwMode="auto">
            <a:xfrm>
              <a:off x="2332" y="3017"/>
              <a:ext cx="568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43" name="Line 286"/>
            <p:cNvSpPr>
              <a:spLocks noChangeShapeType="1"/>
            </p:cNvSpPr>
            <p:nvPr/>
          </p:nvSpPr>
          <p:spPr bwMode="auto">
            <a:xfrm>
              <a:off x="2332" y="3301"/>
              <a:ext cx="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287"/>
            <p:cNvSpPr>
              <a:spLocks noChangeArrowheads="1"/>
            </p:cNvSpPr>
            <p:nvPr/>
          </p:nvSpPr>
          <p:spPr bwMode="auto">
            <a:xfrm>
              <a:off x="2370" y="3098"/>
              <a:ext cx="113" cy="12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45" name="Rectangle 288"/>
            <p:cNvSpPr>
              <a:spLocks noChangeArrowheads="1"/>
            </p:cNvSpPr>
            <p:nvPr/>
          </p:nvSpPr>
          <p:spPr bwMode="auto">
            <a:xfrm>
              <a:off x="2559" y="3098"/>
              <a:ext cx="114" cy="12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46" name="Rectangle 289"/>
            <p:cNvSpPr>
              <a:spLocks noChangeArrowheads="1"/>
            </p:cNvSpPr>
            <p:nvPr/>
          </p:nvSpPr>
          <p:spPr bwMode="auto">
            <a:xfrm>
              <a:off x="2749" y="3098"/>
              <a:ext cx="113" cy="1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47" name="AutoShape 290"/>
            <p:cNvSpPr>
              <a:spLocks noChangeArrowheads="1"/>
            </p:cNvSpPr>
            <p:nvPr/>
          </p:nvSpPr>
          <p:spPr bwMode="auto">
            <a:xfrm>
              <a:off x="2256" y="2976"/>
              <a:ext cx="720" cy="81"/>
            </a:xfrm>
            <a:prstGeom prst="parallelogram">
              <a:avLst>
                <a:gd name="adj" fmla="val 222222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48" name="AutoShape 292"/>
            <p:cNvSpPr>
              <a:spLocks noChangeArrowheads="1"/>
            </p:cNvSpPr>
            <p:nvPr/>
          </p:nvSpPr>
          <p:spPr bwMode="auto">
            <a:xfrm rot="-10514182">
              <a:off x="3572" y="3301"/>
              <a:ext cx="76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49" name="AutoShape 293"/>
            <p:cNvSpPr>
              <a:spLocks noChangeArrowheads="1"/>
            </p:cNvSpPr>
            <p:nvPr/>
          </p:nvSpPr>
          <p:spPr bwMode="auto">
            <a:xfrm>
              <a:off x="3534" y="2976"/>
              <a:ext cx="114" cy="406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50" name="AutoShape 294"/>
            <p:cNvSpPr>
              <a:spLocks noChangeArrowheads="1"/>
            </p:cNvSpPr>
            <p:nvPr/>
          </p:nvSpPr>
          <p:spPr bwMode="auto">
            <a:xfrm>
              <a:off x="2966" y="3342"/>
              <a:ext cx="76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51" name="Oval 295"/>
            <p:cNvSpPr>
              <a:spLocks noChangeArrowheads="1"/>
            </p:cNvSpPr>
            <p:nvPr/>
          </p:nvSpPr>
          <p:spPr bwMode="auto">
            <a:xfrm>
              <a:off x="3383" y="3342"/>
              <a:ext cx="151" cy="1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52" name="Oval 296"/>
            <p:cNvSpPr>
              <a:spLocks noChangeArrowheads="1"/>
            </p:cNvSpPr>
            <p:nvPr/>
          </p:nvSpPr>
          <p:spPr bwMode="auto">
            <a:xfrm>
              <a:off x="3421" y="3382"/>
              <a:ext cx="75" cy="81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53" name="Oval 297"/>
            <p:cNvSpPr>
              <a:spLocks noChangeArrowheads="1"/>
            </p:cNvSpPr>
            <p:nvPr/>
          </p:nvSpPr>
          <p:spPr bwMode="auto">
            <a:xfrm>
              <a:off x="3042" y="3342"/>
              <a:ext cx="151" cy="1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54" name="Oval 298"/>
            <p:cNvSpPr>
              <a:spLocks noChangeArrowheads="1"/>
            </p:cNvSpPr>
            <p:nvPr/>
          </p:nvSpPr>
          <p:spPr bwMode="auto">
            <a:xfrm>
              <a:off x="3080" y="3382"/>
              <a:ext cx="75" cy="81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55" name="Rectangle 299"/>
            <p:cNvSpPr>
              <a:spLocks noChangeArrowheads="1"/>
            </p:cNvSpPr>
            <p:nvPr/>
          </p:nvSpPr>
          <p:spPr bwMode="auto">
            <a:xfrm>
              <a:off x="3004" y="3017"/>
              <a:ext cx="568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56" name="Line 300"/>
            <p:cNvSpPr>
              <a:spLocks noChangeShapeType="1"/>
            </p:cNvSpPr>
            <p:nvPr/>
          </p:nvSpPr>
          <p:spPr bwMode="auto">
            <a:xfrm>
              <a:off x="3004" y="3301"/>
              <a:ext cx="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7" name="Rectangle 301"/>
            <p:cNvSpPr>
              <a:spLocks noChangeArrowheads="1"/>
            </p:cNvSpPr>
            <p:nvPr/>
          </p:nvSpPr>
          <p:spPr bwMode="auto">
            <a:xfrm>
              <a:off x="3042" y="3098"/>
              <a:ext cx="113" cy="12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58" name="Rectangle 302"/>
            <p:cNvSpPr>
              <a:spLocks noChangeArrowheads="1"/>
            </p:cNvSpPr>
            <p:nvPr/>
          </p:nvSpPr>
          <p:spPr bwMode="auto">
            <a:xfrm>
              <a:off x="3231" y="3098"/>
              <a:ext cx="114" cy="12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59" name="Rectangle 303"/>
            <p:cNvSpPr>
              <a:spLocks noChangeArrowheads="1"/>
            </p:cNvSpPr>
            <p:nvPr/>
          </p:nvSpPr>
          <p:spPr bwMode="auto">
            <a:xfrm>
              <a:off x="3421" y="3098"/>
              <a:ext cx="113" cy="1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60" name="AutoShape 304"/>
            <p:cNvSpPr>
              <a:spLocks noChangeArrowheads="1"/>
            </p:cNvSpPr>
            <p:nvPr/>
          </p:nvSpPr>
          <p:spPr bwMode="auto">
            <a:xfrm>
              <a:off x="2928" y="2976"/>
              <a:ext cx="720" cy="81"/>
            </a:xfrm>
            <a:prstGeom prst="parallelogram">
              <a:avLst>
                <a:gd name="adj" fmla="val 222222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 sz="1800">
                <a:latin typeface="Calibri" pitchFamily="34" charset="0"/>
              </a:endParaRPr>
            </a:p>
          </p:txBody>
        </p:sp>
        <p:sp>
          <p:nvSpPr>
            <p:cNvPr id="12361" name="Text Box 320"/>
            <p:cNvSpPr txBox="1">
              <a:spLocks noChangeArrowheads="1"/>
            </p:cNvSpPr>
            <p:nvPr/>
          </p:nvSpPr>
          <p:spPr bwMode="auto">
            <a:xfrm>
              <a:off x="2960" y="3256"/>
              <a:ext cx="68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100" b="1">
                  <a:latin typeface="Calibri" pitchFamily="34" charset="0"/>
                </a:rPr>
                <a:t>Asociatividad</a:t>
              </a:r>
            </a:p>
          </p:txBody>
        </p:sp>
        <p:sp>
          <p:nvSpPr>
            <p:cNvPr id="12362" name="Text Box 321"/>
            <p:cNvSpPr txBox="1">
              <a:spLocks noChangeArrowheads="1"/>
            </p:cNvSpPr>
            <p:nvPr/>
          </p:nvSpPr>
          <p:spPr bwMode="auto">
            <a:xfrm>
              <a:off x="960" y="3256"/>
              <a:ext cx="68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100" b="1">
                  <a:latin typeface="Calibri" pitchFamily="34" charset="0"/>
                </a:rPr>
                <a:t>Asociatividad</a:t>
              </a:r>
            </a:p>
          </p:txBody>
        </p:sp>
        <p:sp>
          <p:nvSpPr>
            <p:cNvPr id="12363" name="Text Box 322"/>
            <p:cNvSpPr txBox="1">
              <a:spLocks noChangeArrowheads="1"/>
            </p:cNvSpPr>
            <p:nvPr/>
          </p:nvSpPr>
          <p:spPr bwMode="auto">
            <a:xfrm>
              <a:off x="1632" y="3244"/>
              <a:ext cx="68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100" b="1">
                  <a:latin typeface="Calibri" pitchFamily="34" charset="0"/>
                </a:rPr>
                <a:t>Asociatividad</a:t>
              </a:r>
            </a:p>
          </p:txBody>
        </p:sp>
        <p:sp>
          <p:nvSpPr>
            <p:cNvPr id="12364" name="Text Box 323"/>
            <p:cNvSpPr txBox="1">
              <a:spLocks noChangeArrowheads="1"/>
            </p:cNvSpPr>
            <p:nvPr/>
          </p:nvSpPr>
          <p:spPr bwMode="auto">
            <a:xfrm>
              <a:off x="2304" y="3244"/>
              <a:ext cx="68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100" b="1">
                  <a:latin typeface="Calibri" pitchFamily="34" charset="0"/>
                </a:rPr>
                <a:t>Asociatividad</a:t>
              </a:r>
            </a:p>
          </p:txBody>
        </p:sp>
        <p:pic>
          <p:nvPicPr>
            <p:cNvPr id="12365" name="Picture 33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408" y="2784"/>
              <a:ext cx="22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66" name="Picture 33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48" y="2784"/>
              <a:ext cx="26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67" name="Picture 33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728" y="2928"/>
              <a:ext cx="145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68" name="Picture 33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08" y="2790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69" name="Picture 33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200" y="2745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70" name="Picture 33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392" y="2790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71" name="Picture 34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064" y="2928"/>
              <a:ext cx="145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72" name="Picture 34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968" y="2832"/>
              <a:ext cx="189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73" name="Picture 34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776" y="2880"/>
              <a:ext cx="189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74" name="Picture 34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783" y="2784"/>
              <a:ext cx="278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75" name="Picture 34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023" y="2736"/>
              <a:ext cx="278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76" name="Picture 34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96" y="2880"/>
              <a:ext cx="26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77" name="Picture 34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15" y="2736"/>
              <a:ext cx="26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78" name="Picture 34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747" y="2784"/>
              <a:ext cx="26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79" name="Picture 35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16" y="2736"/>
              <a:ext cx="22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80" name="Picture 35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072" y="2832"/>
              <a:ext cx="22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81" name="Picture 35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2" y="2736"/>
              <a:ext cx="22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82" name="Picture 35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456" y="2832"/>
              <a:ext cx="22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7" name="119 Grupo"/>
          <p:cNvGrpSpPr>
            <a:grpSpLocks/>
          </p:cNvGrpSpPr>
          <p:nvPr/>
        </p:nvGrpSpPr>
        <p:grpSpPr bwMode="auto">
          <a:xfrm>
            <a:off x="142875" y="1143000"/>
            <a:ext cx="8643938" cy="2143125"/>
            <a:chOff x="878282" y="1005616"/>
            <a:chExt cx="7209129" cy="2214347"/>
          </a:xfrm>
        </p:grpSpPr>
        <p:sp>
          <p:nvSpPr>
            <p:cNvPr id="105" name="5 Rectángulo"/>
            <p:cNvSpPr txBox="1">
              <a:spLocks noChangeArrowheads="1"/>
            </p:cNvSpPr>
            <p:nvPr/>
          </p:nvSpPr>
          <p:spPr bwMode="auto">
            <a:xfrm>
              <a:off x="878282" y="1841355"/>
              <a:ext cx="2871913" cy="1157175"/>
            </a:xfrm>
            <a:prstGeom prst="rect">
              <a:avLst/>
            </a:prstGeom>
            <a:gradFill flip="none" rotWithShape="1">
              <a:gsLst>
                <a:gs pos="0">
                  <a:srgbClr val="99CC00">
                    <a:tint val="66000"/>
                    <a:satMod val="160000"/>
                  </a:srgbClr>
                </a:gs>
                <a:gs pos="50000">
                  <a:srgbClr val="99CC00">
                    <a:tint val="44500"/>
                    <a:satMod val="160000"/>
                  </a:srgbClr>
                </a:gs>
                <a:gs pos="100000">
                  <a:srgbClr val="99CC0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s-MX" sz="1400" dirty="0"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pPr eaLnBrk="1" hangingPunct="1">
                <a:buFontTx/>
                <a:buChar char="•"/>
                <a:defRPr/>
              </a:pPr>
              <a:r>
                <a:rPr lang="es-MX" sz="14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s-MX" sz="1400" b="1" dirty="0">
                  <a:latin typeface="Tahoma" pitchFamily="34" charset="0"/>
                  <a:cs typeface="Tahoma" pitchFamily="34" charset="0"/>
                </a:rPr>
                <a:t>POTENCIAL DE MERCADO</a:t>
              </a:r>
            </a:p>
            <a:p>
              <a:pPr eaLnBrk="1" hangingPunct="1">
                <a:buFontTx/>
                <a:buChar char="•"/>
                <a:defRPr/>
              </a:pPr>
              <a:r>
                <a:rPr lang="es-MX" sz="1400" b="1" dirty="0">
                  <a:latin typeface="Tahoma" pitchFamily="34" charset="0"/>
                  <a:cs typeface="Tahoma" pitchFamily="34" charset="0"/>
                </a:rPr>
                <a:t> IMPACTO MASIVO EN REDUCCIÓN  DE POBREZA</a:t>
              </a:r>
            </a:p>
            <a:p>
              <a:pPr eaLnBrk="1" hangingPunct="1">
                <a:buFontTx/>
                <a:buChar char="•"/>
                <a:defRPr/>
              </a:pPr>
              <a:r>
                <a:rPr lang="es-MX" sz="1400" b="1" dirty="0">
                  <a:latin typeface="Tahoma" pitchFamily="34" charset="0"/>
                  <a:cs typeface="Tahoma" pitchFamily="34" charset="0"/>
                </a:rPr>
                <a:t>  GENERACIÓN DE VALOR</a:t>
              </a:r>
            </a:p>
            <a:p>
              <a:pPr marL="342900" indent="-342900" algn="ctr" eaLnBrk="1" hangingPunct="1">
                <a:lnSpc>
                  <a:spcPct val="90000"/>
                </a:lnSpc>
                <a:defRPr/>
              </a:pPr>
              <a:endParaRPr lang="es-EC" sz="2000" b="1" kern="0" dirty="0">
                <a:latin typeface="Tahoma" pitchFamily="34" charset="0"/>
                <a:cs typeface="Tahoma" pitchFamily="34" charset="0"/>
              </a:endParaRPr>
            </a:p>
            <a:p>
              <a:pPr marL="342900" indent="-342900" algn="ctr" eaLnBrk="1" hangingPunct="1">
                <a:lnSpc>
                  <a:spcPct val="90000"/>
                </a:lnSpc>
                <a:defRPr/>
              </a:pPr>
              <a:endParaRPr lang="es-EC" sz="2000" b="1" kern="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5 Rectángulo"/>
            <p:cNvSpPr txBox="1">
              <a:spLocks noChangeArrowheads="1"/>
            </p:cNvSpPr>
            <p:nvPr/>
          </p:nvSpPr>
          <p:spPr bwMode="auto">
            <a:xfrm>
              <a:off x="5432782" y="1712778"/>
              <a:ext cx="2654629" cy="1433373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MX" sz="1400" dirty="0">
                <a:latin typeface="Tahoma" pitchFamily="34" charset="0"/>
                <a:cs typeface="Tahoma" pitchFamily="34" charset="0"/>
              </a:endParaRPr>
            </a:p>
            <a:p>
              <a:pPr algn="ctr" eaLnBrk="1" hangingPunct="1">
                <a:defRPr/>
              </a:pPr>
              <a:r>
                <a:rPr lang="es-MX" sz="1600" b="1" dirty="0">
                  <a:latin typeface="Tahoma" pitchFamily="34" charset="0"/>
                  <a:cs typeface="Tahoma" pitchFamily="34" charset="0"/>
                </a:rPr>
                <a:t>48.000 EMPLEOS ANUALES</a:t>
              </a:r>
            </a:p>
            <a:p>
              <a:pPr algn="ctr" eaLnBrk="1" hangingPunct="1">
                <a:defRPr/>
              </a:pPr>
              <a:r>
                <a:rPr lang="es-MX" sz="1600" b="1" dirty="0">
                  <a:latin typeface="Tahoma" pitchFamily="34" charset="0"/>
                  <a:cs typeface="Tahoma" pitchFamily="34" charset="0"/>
                </a:rPr>
                <a:t>9.600 UPAS</a:t>
              </a:r>
            </a:p>
            <a:p>
              <a:pPr algn="ctr" eaLnBrk="1" hangingPunct="1">
                <a:defRPr/>
              </a:pPr>
              <a:r>
                <a:rPr lang="es-MX" sz="1600" b="1" dirty="0">
                  <a:latin typeface="Tahoma" pitchFamily="34" charset="0"/>
                  <a:cs typeface="Tahoma" pitchFamily="34" charset="0"/>
                </a:rPr>
                <a:t>45 MIL HECTAREAS </a:t>
              </a:r>
            </a:p>
            <a:p>
              <a:pPr algn="ctr" eaLnBrk="1" hangingPunct="1">
                <a:defRPr/>
              </a:pPr>
              <a:r>
                <a:rPr lang="es-MX" sz="1600" b="1" dirty="0">
                  <a:latin typeface="Tahoma" pitchFamily="34" charset="0"/>
                  <a:cs typeface="Tahoma" pitchFamily="34" charset="0"/>
                </a:rPr>
                <a:t>PRODUCTIVA</a:t>
              </a:r>
              <a:r>
                <a:rPr lang="es-MX" sz="1600" dirty="0">
                  <a:latin typeface="Tahoma" pitchFamily="34" charset="0"/>
                  <a:cs typeface="Tahoma" pitchFamily="34" charset="0"/>
                </a:rPr>
                <a:t>S</a:t>
              </a:r>
              <a:endParaRPr lang="es-ES" sz="1600" dirty="0">
                <a:latin typeface="Tahoma" pitchFamily="34" charset="0"/>
                <a:cs typeface="Tahoma" pitchFamily="34" charset="0"/>
              </a:endParaRPr>
            </a:p>
            <a:p>
              <a:pPr marL="342900" indent="-342900" algn="ctr" eaLnBrk="1" hangingPunct="1">
                <a:lnSpc>
                  <a:spcPct val="90000"/>
                </a:lnSpc>
                <a:defRPr/>
              </a:pPr>
              <a:endParaRPr lang="es-EC" sz="2000" b="1" kern="0" dirty="0">
                <a:latin typeface="Tahoma" pitchFamily="34" charset="0"/>
                <a:cs typeface="Tahoma" pitchFamily="34" charset="0"/>
              </a:endParaRPr>
            </a:p>
            <a:p>
              <a:pPr marL="342900" indent="-342900" algn="ctr" eaLnBrk="1" hangingPunct="1">
                <a:lnSpc>
                  <a:spcPct val="90000"/>
                </a:lnSpc>
                <a:defRPr/>
              </a:pPr>
              <a:endParaRPr lang="es-EC" sz="2000" b="1" kern="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Text Box 8"/>
            <p:cNvSpPr txBox="1">
              <a:spLocks noChangeArrowheads="1"/>
            </p:cNvSpPr>
            <p:nvPr/>
          </p:nvSpPr>
          <p:spPr bwMode="auto">
            <a:xfrm>
              <a:off x="3817541" y="1300862"/>
              <a:ext cx="1441826" cy="191910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tint val="66000"/>
                    <a:satMod val="160000"/>
                  </a:schemeClr>
                </a:gs>
                <a:gs pos="50000">
                  <a:schemeClr val="accent1">
                    <a:lumMod val="90000"/>
                    <a:tint val="44500"/>
                    <a:satMod val="160000"/>
                  </a:schemeClr>
                </a:gs>
                <a:gs pos="100000">
                  <a:schemeClr val="accent1">
                    <a:lumMod val="9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FontTx/>
                <a:buChar char="•"/>
                <a:defRPr/>
              </a:pPr>
              <a:endParaRPr lang="es-MX" sz="1400" dirty="0">
                <a:latin typeface="Tahoma" pitchFamily="34" charset="0"/>
                <a:cs typeface="Tahoma" pitchFamily="34" charset="0"/>
              </a:endParaRPr>
            </a:p>
            <a:p>
              <a:pPr eaLnBrk="1" hangingPunct="1">
                <a:buFontTx/>
                <a:buChar char="•"/>
                <a:defRPr/>
              </a:pPr>
              <a:endParaRPr lang="es-MX" sz="1400" dirty="0">
                <a:latin typeface="Tahoma" pitchFamily="34" charset="0"/>
                <a:cs typeface="Tahoma" pitchFamily="34" charset="0"/>
              </a:endParaRPr>
            </a:p>
            <a:p>
              <a:pPr eaLnBrk="1" hangingPunct="1">
                <a:buFontTx/>
                <a:buChar char="•"/>
                <a:defRPr/>
              </a:pPr>
              <a:r>
                <a:rPr lang="es-MX" sz="1400" dirty="0">
                  <a:latin typeface="Tahoma" pitchFamily="34" charset="0"/>
                  <a:cs typeface="Tahoma" pitchFamily="34" charset="0"/>
                </a:rPr>
                <a:t>  </a:t>
              </a:r>
              <a:r>
                <a:rPr lang="es-MX" sz="1400" b="1" dirty="0">
                  <a:latin typeface="Tahoma" pitchFamily="34" charset="0"/>
                  <a:cs typeface="Tahoma" pitchFamily="34" charset="0"/>
                </a:rPr>
                <a:t>MAIZ</a:t>
              </a:r>
            </a:p>
            <a:p>
              <a:pPr eaLnBrk="1" hangingPunct="1">
                <a:buFontTx/>
                <a:buChar char="•"/>
                <a:defRPr/>
              </a:pPr>
              <a:r>
                <a:rPr lang="es-MX" sz="1400" b="1" dirty="0">
                  <a:latin typeface="Tahoma" pitchFamily="34" charset="0"/>
                  <a:cs typeface="Tahoma" pitchFamily="34" charset="0"/>
                </a:rPr>
                <a:t>  CACAO</a:t>
              </a:r>
            </a:p>
            <a:p>
              <a:pPr eaLnBrk="1" hangingPunct="1">
                <a:buFontTx/>
                <a:buChar char="•"/>
                <a:defRPr/>
              </a:pPr>
              <a:r>
                <a:rPr lang="es-MX" sz="1400" b="1" dirty="0">
                  <a:latin typeface="Tahoma" pitchFamily="34" charset="0"/>
                  <a:cs typeface="Tahoma" pitchFamily="34" charset="0"/>
                </a:rPr>
                <a:t>  CAFÉ</a:t>
              </a:r>
            </a:p>
            <a:p>
              <a:pPr eaLnBrk="1" hangingPunct="1">
                <a:buFontTx/>
                <a:buChar char="•"/>
                <a:defRPr/>
              </a:pPr>
              <a:r>
                <a:rPr lang="es-MX" sz="1400" b="1" dirty="0">
                  <a:latin typeface="Tahoma" pitchFamily="34" charset="0"/>
                  <a:cs typeface="Tahoma" pitchFamily="34" charset="0"/>
                </a:rPr>
                <a:t>  LACTEOS</a:t>
              </a:r>
            </a:p>
            <a:p>
              <a:pPr eaLnBrk="1" hangingPunct="1">
                <a:buFontTx/>
                <a:buChar char="•"/>
                <a:defRPr/>
              </a:pPr>
              <a:r>
                <a:rPr lang="es-MX" sz="1400" b="1" dirty="0">
                  <a:latin typeface="Tahoma" pitchFamily="34" charset="0"/>
                  <a:cs typeface="Tahoma" pitchFamily="34" charset="0"/>
                </a:rPr>
                <a:t>  HIERBAS</a:t>
              </a:r>
            </a:p>
            <a:p>
              <a:pPr eaLnBrk="1" hangingPunct="1">
                <a:buFontTx/>
                <a:buChar char="•"/>
                <a:defRPr/>
              </a:pPr>
              <a:r>
                <a:rPr lang="es-MX" sz="1400" b="1" dirty="0">
                  <a:latin typeface="Tahoma" pitchFamily="34" charset="0"/>
                  <a:cs typeface="Tahoma" pitchFamily="34" charset="0"/>
                </a:rPr>
                <a:t>  ORGÁNICOS</a:t>
              </a:r>
            </a:p>
            <a:p>
              <a:pPr>
                <a:defRPr/>
              </a:pPr>
              <a:endParaRPr lang="es-ES" sz="14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Text Box 8"/>
            <p:cNvSpPr txBox="1">
              <a:spLocks noChangeArrowheads="1"/>
            </p:cNvSpPr>
            <p:nvPr/>
          </p:nvSpPr>
          <p:spPr bwMode="auto">
            <a:xfrm>
              <a:off x="5432810" y="1620713"/>
              <a:ext cx="2654601" cy="321490"/>
            </a:xfrm>
            <a:prstGeom prst="rect">
              <a:avLst/>
            </a:prstGeom>
            <a:solidFill>
              <a:srgbClr val="FFCC00"/>
            </a:solidFill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MX" sz="1600" b="1" dirty="0">
                  <a:latin typeface="Tahoma" pitchFamily="34" charset="0"/>
                  <a:cs typeface="Tahoma" pitchFamily="34" charset="0"/>
                </a:rPr>
                <a:t>IMPACTO SOCIAL</a:t>
              </a:r>
            </a:p>
          </p:txBody>
        </p:sp>
        <p:sp>
          <p:nvSpPr>
            <p:cNvPr id="109" name="5 Rectángulo"/>
            <p:cNvSpPr txBox="1">
              <a:spLocks noChangeArrowheads="1"/>
            </p:cNvSpPr>
            <p:nvPr/>
          </p:nvSpPr>
          <p:spPr bwMode="auto">
            <a:xfrm>
              <a:off x="878282" y="1005616"/>
              <a:ext cx="2871736" cy="997276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MX" sz="1600" b="1" dirty="0">
                  <a:latin typeface="Tahoma" pitchFamily="34" charset="0"/>
                  <a:cs typeface="Tahoma" pitchFamily="34" charset="0"/>
                </a:rPr>
                <a:t>SELECCIÓN DE</a:t>
              </a:r>
            </a:p>
            <a:p>
              <a:pPr algn="ctr" eaLnBrk="1" hangingPunct="1">
                <a:defRPr/>
              </a:pPr>
              <a:r>
                <a:rPr lang="es-MX" sz="1600" b="1" dirty="0">
                  <a:latin typeface="Tahoma" pitchFamily="34" charset="0"/>
                  <a:cs typeface="Tahoma" pitchFamily="34" charset="0"/>
                </a:rPr>
                <a:t> CADENAS ESTRATEGICAS</a:t>
              </a:r>
            </a:p>
            <a:p>
              <a:pPr algn="ctr" eaLnBrk="1" hangingPunct="1">
                <a:defRPr/>
              </a:pPr>
              <a:r>
                <a:rPr lang="es-MX" sz="1600" b="1" dirty="0">
                  <a:latin typeface="Tahoma" pitchFamily="34" charset="0"/>
                  <a:cs typeface="Tahoma" pitchFamily="34" charset="0"/>
                </a:rPr>
                <a:t>SEGÚN 3 CRITERIOS:</a:t>
              </a:r>
            </a:p>
          </p:txBody>
        </p:sp>
      </p:grpSp>
      <p:sp>
        <p:nvSpPr>
          <p:cNvPr id="12298" name="Rectangle 332"/>
          <p:cNvSpPr>
            <a:spLocks noChangeArrowheads="1"/>
          </p:cNvSpPr>
          <p:nvPr/>
        </p:nvSpPr>
        <p:spPr bwMode="auto">
          <a:xfrm>
            <a:off x="0" y="3143250"/>
            <a:ext cx="178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latin typeface="Calibri" pitchFamily="34" charset="0"/>
              </a:rPr>
              <a:t>Base de la</a:t>
            </a:r>
          </a:p>
          <a:p>
            <a:pPr eaLnBrk="1" hangingPunct="1"/>
            <a:r>
              <a:rPr lang="es-ES" sz="1800" b="1">
                <a:latin typeface="Calibri" pitchFamily="34" charset="0"/>
              </a:rPr>
              <a:t>pir</a:t>
            </a:r>
            <a:r>
              <a:rPr lang="es-ES" altLang="ja-JP" sz="1800" b="1">
                <a:latin typeface="Calibri" pitchFamily="34" charset="0"/>
                <a:ea typeface="ヒラギノ角ゴ Pro W3"/>
                <a:cs typeface="ヒラギノ角ゴ Pro W3"/>
              </a:rPr>
              <a:t>ámide</a:t>
            </a:r>
            <a:r>
              <a:rPr lang="en-US" sz="1800" b="1">
                <a:latin typeface="Calibri" pitchFamily="34" charset="0"/>
                <a:ea typeface="ヒラギノ角ゴ Pro W3"/>
                <a:cs typeface="ヒラギノ角ゴ Pro W3"/>
              </a:rPr>
              <a:t> </a:t>
            </a:r>
          </a:p>
        </p:txBody>
      </p:sp>
      <p:sp>
        <p:nvSpPr>
          <p:cNvPr id="111" name="110 Rectángulo"/>
          <p:cNvSpPr/>
          <p:nvPr/>
        </p:nvSpPr>
        <p:spPr>
          <a:xfrm>
            <a:off x="500063" y="0"/>
            <a:ext cx="6572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INCLUSIÓN ECONÓMICA: CADENAS PRODUCTIVAS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14313" y="357188"/>
            <a:ext cx="7772401" cy="1071562"/>
          </a:xfrm>
        </p:spPr>
        <p:txBody>
          <a:bodyPr/>
          <a:lstStyle/>
          <a:p>
            <a:pPr>
              <a:defRPr/>
            </a:pPr>
            <a:r>
              <a:rPr lang="es-MX" sz="2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es-MX" sz="2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</a:br>
            <a:r>
              <a:rPr lang="es-MX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ahoma" pitchFamily="34" charset="0"/>
              </a:rPr>
              <a:t>IMPACTOS ESPERADOS</a:t>
            </a:r>
            <a:r>
              <a:rPr lang="es-EC" sz="3600" b="1" dirty="0" smtClean="0"/>
              <a:t/>
            </a:r>
            <a:br>
              <a:rPr lang="es-EC" sz="3600" b="1" dirty="0" smtClean="0"/>
            </a:br>
            <a:r>
              <a:rPr lang="es-MX" sz="2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lang="es-EC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071563" y="1785938"/>
          <a:ext cx="7143750" cy="4749800"/>
        </p:xfrm>
        <a:graphic>
          <a:graphicData uri="http://schemas.openxmlformats.org/drawingml/2006/table">
            <a:tbl>
              <a:tblPr/>
              <a:tblGrid>
                <a:gridCol w="7143775"/>
              </a:tblGrid>
              <a:tr h="475006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rebuchet MS"/>
                        <a:buNone/>
                        <a:tabLst>
                          <a:tab pos="457200" algn="l"/>
                        </a:tabLst>
                      </a:pPr>
                      <a:endParaRPr lang="es-EC" sz="1400" dirty="0" smtClean="0">
                        <a:latin typeface="Trebuchet MS"/>
                        <a:ea typeface="Times New Roman"/>
                        <a:cs typeface="Calibri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rebuchet MS"/>
                        <a:buChar char="•"/>
                        <a:tabLst>
                          <a:tab pos="457200" algn="l"/>
                        </a:tabLst>
                      </a:pPr>
                      <a:r>
                        <a:rPr lang="es-EC" sz="1600" dirty="0" smtClean="0">
                          <a:latin typeface="+mj-lt"/>
                          <a:ea typeface="Times New Roman"/>
                          <a:cs typeface="Calibri"/>
                        </a:rPr>
                        <a:t>200.000 </a:t>
                      </a:r>
                      <a:r>
                        <a:rPr lang="es-EC" sz="1600" dirty="0">
                          <a:latin typeface="+mj-lt"/>
                          <a:ea typeface="Times New Roman"/>
                          <a:cs typeface="Calibri"/>
                        </a:rPr>
                        <a:t>de personas mejorar sus ingresos y dejan de ser </a:t>
                      </a:r>
                      <a:r>
                        <a:rPr lang="es-EC" sz="1600" dirty="0" smtClean="0">
                          <a:latin typeface="+mj-lt"/>
                          <a:ea typeface="Times New Roman"/>
                          <a:cs typeface="Calibri"/>
                        </a:rPr>
                        <a:t>pobres.</a:t>
                      </a:r>
                      <a:endParaRPr lang="es-EC" sz="2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rebuchet MS"/>
                        <a:buChar char="•"/>
                        <a:tabLst>
                          <a:tab pos="457200" algn="l"/>
                        </a:tabLst>
                      </a:pPr>
                      <a:r>
                        <a:rPr lang="es-EC" sz="1600" dirty="0">
                          <a:latin typeface="+mj-lt"/>
                          <a:ea typeface="Times New Roman"/>
                          <a:cs typeface="Calibri"/>
                        </a:rPr>
                        <a:t>Generación de 200 mil nuevos empleos directos e </a:t>
                      </a:r>
                      <a:r>
                        <a:rPr lang="es-EC" sz="1600" dirty="0" smtClean="0">
                          <a:latin typeface="+mj-lt"/>
                          <a:ea typeface="Times New Roman"/>
                          <a:cs typeface="Calibri"/>
                        </a:rPr>
                        <a:t>indirectos.</a:t>
                      </a:r>
                      <a:endParaRPr lang="es-EC" sz="2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rebuchet MS"/>
                        <a:buChar char="•"/>
                        <a:tabLst>
                          <a:tab pos="457200" algn="l"/>
                        </a:tabLst>
                      </a:pPr>
                      <a:r>
                        <a:rPr lang="es-EC" sz="1600" dirty="0">
                          <a:latin typeface="+mj-lt"/>
                          <a:ea typeface="Times New Roman"/>
                          <a:cs typeface="Calibri"/>
                        </a:rPr>
                        <a:t>Incremento sostenido de la inversión pública para acceso y mejoramiento de la calidad de los servicios básicos, oportunidades, vivienda, salud y </a:t>
                      </a:r>
                      <a:r>
                        <a:rPr lang="es-EC" sz="1600" dirty="0" smtClean="0">
                          <a:latin typeface="+mj-lt"/>
                          <a:ea typeface="Times New Roman"/>
                          <a:cs typeface="Calibri"/>
                        </a:rPr>
                        <a:t>educación.</a:t>
                      </a:r>
                      <a:endParaRPr lang="es-EC" sz="2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rebuchet MS"/>
                        <a:buChar char="•"/>
                        <a:tabLst>
                          <a:tab pos="457200" algn="l"/>
                        </a:tabLst>
                      </a:pPr>
                      <a:r>
                        <a:rPr lang="es-EC" sz="1600" dirty="0">
                          <a:latin typeface="+mj-lt"/>
                          <a:ea typeface="Times New Roman"/>
                          <a:cs typeface="Calibri"/>
                        </a:rPr>
                        <a:t>15% de pequeños productores asociados, fortalecidos y vinculados en condiciones de equidad a cadenas de </a:t>
                      </a:r>
                      <a:r>
                        <a:rPr lang="es-EC" sz="1600" dirty="0" smtClean="0">
                          <a:latin typeface="+mj-lt"/>
                          <a:ea typeface="Times New Roman"/>
                          <a:cs typeface="Calibri"/>
                        </a:rPr>
                        <a:t>valor.</a:t>
                      </a:r>
                      <a:endParaRPr lang="es-EC" sz="2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rebuchet MS"/>
                        <a:buChar char="•"/>
                        <a:tabLst>
                          <a:tab pos="457200" algn="l"/>
                        </a:tabLst>
                      </a:pPr>
                      <a:r>
                        <a:rPr lang="es-EC" sz="1600" dirty="0">
                          <a:latin typeface="+mj-lt"/>
                          <a:ea typeface="Times New Roman"/>
                          <a:cs typeface="Calibri"/>
                        </a:rPr>
                        <a:t>Organizaciones sociales fortalecidas, participando activamente en los procesos de </a:t>
                      </a:r>
                      <a:r>
                        <a:rPr lang="es-EC" sz="1600" dirty="0" smtClean="0">
                          <a:latin typeface="+mj-lt"/>
                          <a:ea typeface="Times New Roman"/>
                          <a:cs typeface="Calibri"/>
                        </a:rPr>
                        <a:t>desarrollo.</a:t>
                      </a:r>
                      <a:endParaRPr lang="es-EC" sz="2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rebuchet MS"/>
                        <a:buChar char="•"/>
                        <a:tabLst>
                          <a:tab pos="457200" algn="l"/>
                        </a:tabLst>
                      </a:pPr>
                      <a:r>
                        <a:rPr lang="es-EC" sz="1600" dirty="0">
                          <a:latin typeface="+mj-lt"/>
                          <a:ea typeface="Times New Roman"/>
                          <a:cs typeface="Calibri"/>
                        </a:rPr>
                        <a:t>Políticas de estado institucionalizadas orientadas a la inclusión </a:t>
                      </a:r>
                      <a:r>
                        <a:rPr lang="es-EC" sz="1600" dirty="0" smtClean="0">
                          <a:latin typeface="+mj-lt"/>
                          <a:ea typeface="Times New Roman"/>
                          <a:cs typeface="Calibri"/>
                        </a:rPr>
                        <a:t>económica.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rebuchet MS"/>
                        <a:buNone/>
                        <a:tabLst>
                          <a:tab pos="457200" algn="l"/>
                        </a:tabLst>
                      </a:pPr>
                      <a:endParaRPr lang="es-EC" sz="1400" dirty="0" smtClean="0">
                        <a:latin typeface="Trebuchet MS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643188" y="1857375"/>
            <a:ext cx="50720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chemeClr val="tx2"/>
                </a:solidFill>
                <a:latin typeface="Arial" pitchFamily="34" charset="0"/>
              </a:rPr>
              <a:t>Antecedentes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Nueva Institucionalidad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Política de Inclusión Económica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  <a:latin typeface="Arial" pitchFamily="34" charset="0"/>
              </a:rPr>
              <a:t>Instituciones, Modelo de Gestión  e Instrumentos</a:t>
            </a:r>
            <a:endParaRPr lang="es-ES" b="1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Relación centro-territorio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Conclusiones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6048375" cy="1143000"/>
          </a:xfrm>
        </p:spPr>
        <p:txBody>
          <a:bodyPr/>
          <a:lstStyle/>
          <a:p>
            <a:pPr>
              <a:defRPr/>
            </a:pPr>
            <a:r>
              <a:rPr lang="es-MX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INDICE</a:t>
            </a:r>
            <a:endParaRPr lang="es-E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00250" y="3429000"/>
            <a:ext cx="64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2800" b="1">
                <a:solidFill>
                  <a:srgbClr val="0000FF"/>
                </a:solidFill>
                <a:latin typeface="Arial" pitchFamily="34" charset="0"/>
                <a:sym typeface="Wingdings 2" pitchFamily="18" charset="2"/>
              </a:rPr>
              <a:t>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96774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-642938" y="214313"/>
            <a:ext cx="8001001" cy="928687"/>
          </a:xfrm>
        </p:spPr>
        <p:txBody>
          <a:bodyPr/>
          <a:lstStyle/>
          <a:p>
            <a:pPr eaLnBrk="1" hangingPunct="1">
              <a:defRPr/>
            </a:pP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INSTITUCIONES  E INSTRUMENTOS </a:t>
            </a:r>
            <a:b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Gobierno Central</a:t>
            </a:r>
            <a:endParaRPr lang="es-MX" sz="2800" b="1" dirty="0" smtClean="0">
              <a:solidFill>
                <a:srgbClr val="FF0000"/>
              </a:solidFill>
            </a:endParaRPr>
          </a:p>
        </p:txBody>
      </p:sp>
      <p:sp>
        <p:nvSpPr>
          <p:cNvPr id="15365" name="6 Marcador de contenido"/>
          <p:cNvSpPr>
            <a:spLocks noGrp="1"/>
          </p:cNvSpPr>
          <p:nvPr>
            <p:ph idx="1"/>
          </p:nvPr>
        </p:nvSpPr>
        <p:spPr>
          <a:xfrm>
            <a:off x="0" y="1357313"/>
            <a:ext cx="8786813" cy="4738687"/>
          </a:xfrm>
        </p:spPr>
        <p:txBody>
          <a:bodyPr/>
          <a:lstStyle/>
          <a:p>
            <a:pPr eaLnBrk="1" hangingPunct="1"/>
            <a:r>
              <a:rPr lang="es-ES" sz="2800" smtClean="0"/>
              <a:t>Innovación para MIPYME:  SENACYT</a:t>
            </a:r>
          </a:p>
          <a:p>
            <a:pPr eaLnBrk="1" hangingPunct="1"/>
            <a:r>
              <a:rPr lang="es-ES" sz="2800" smtClean="0"/>
              <a:t>Capacitación grupos vulnerables: SECAP-Ministerio de Trabajo</a:t>
            </a:r>
          </a:p>
          <a:p>
            <a:pPr eaLnBrk="1" hangingPunct="1"/>
            <a:r>
              <a:rPr lang="es-ES" sz="2800" smtClean="0"/>
              <a:t>Capacitación para la PEA activa: CNCF</a:t>
            </a:r>
          </a:p>
          <a:p>
            <a:pPr eaLnBrk="1" hangingPunct="1"/>
            <a:r>
              <a:rPr lang="es-ES" sz="2800" smtClean="0"/>
              <a:t>Desarrollo empresarial Microempresas: no existe actualmente se está creando:</a:t>
            </a:r>
          </a:p>
          <a:p>
            <a:pPr lvl="1" eaLnBrk="1" hangingPunct="1"/>
            <a:r>
              <a:rPr lang="es-ES" sz="2400" smtClean="0"/>
              <a:t>Fondo asistencia técnica competitivo financiado con cooperación no reembolsable. (asociatividad)   US.500m</a:t>
            </a:r>
          </a:p>
          <a:p>
            <a:pPr lvl="1" eaLnBrk="1" hangingPunct="1"/>
            <a:r>
              <a:rPr lang="es-ES" sz="2400" smtClean="0"/>
              <a:t>Fondo de capacitación técnica específica para beneficiarios de PNIE (Programa Nacional Inclusión Económica.  US.500m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96774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-642938" y="214313"/>
            <a:ext cx="8001001" cy="928687"/>
          </a:xfrm>
        </p:spPr>
        <p:txBody>
          <a:bodyPr/>
          <a:lstStyle/>
          <a:p>
            <a:pPr eaLnBrk="1" hangingPunct="1">
              <a:defRPr/>
            </a:pP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INSTITUCIONES  E INSTRUMENTOS :</a:t>
            </a:r>
            <a:b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Gobierno Central</a:t>
            </a:r>
            <a:endParaRPr lang="es-MX" sz="2800" b="1" dirty="0" smtClean="0">
              <a:solidFill>
                <a:srgbClr val="FF0000"/>
              </a:solidFill>
            </a:endParaRPr>
          </a:p>
        </p:txBody>
      </p:sp>
      <p:sp>
        <p:nvSpPr>
          <p:cNvPr id="16389" name="6 Marcador de contenido"/>
          <p:cNvSpPr>
            <a:spLocks noGrp="1"/>
          </p:cNvSpPr>
          <p:nvPr>
            <p:ph idx="1"/>
          </p:nvPr>
        </p:nvSpPr>
        <p:spPr>
          <a:xfrm>
            <a:off x="0" y="1571625"/>
            <a:ext cx="8786813" cy="4524375"/>
          </a:xfrm>
        </p:spPr>
        <p:txBody>
          <a:bodyPr/>
          <a:lstStyle/>
          <a:p>
            <a:pPr eaLnBrk="1" hangingPunct="1"/>
            <a:r>
              <a:rPr lang="es-ES" sz="2300" smtClean="0"/>
              <a:t>Encadenamientos productivos para PYME:  MIC</a:t>
            </a:r>
          </a:p>
          <a:p>
            <a:pPr eaLnBrk="1" hangingPunct="1"/>
            <a:endParaRPr lang="es-ES" sz="2300" smtClean="0"/>
          </a:p>
          <a:p>
            <a:pPr eaLnBrk="1" hangingPunct="1"/>
            <a:r>
              <a:rPr lang="es-ES" sz="2300" smtClean="0"/>
              <a:t>Encadenamientos productivos para PYME Exportadoras: CORPEI-EXPOECUADOR</a:t>
            </a:r>
          </a:p>
          <a:p>
            <a:pPr eaLnBrk="1" hangingPunct="1"/>
            <a:endParaRPr lang="es-ES" sz="2300" smtClean="0"/>
          </a:p>
          <a:p>
            <a:pPr eaLnBrk="1" hangingPunct="1"/>
            <a:r>
              <a:rPr lang="es-ES" sz="2300" smtClean="0"/>
              <a:t>Microcrédito: Banco Nacional de Fomento, Programa del Sistema Nacional de Microfinanzas, y CFN</a:t>
            </a:r>
          </a:p>
          <a:p>
            <a:pPr eaLnBrk="1" hangingPunct="1"/>
            <a:endParaRPr lang="es-ES" sz="2300" smtClean="0"/>
          </a:p>
          <a:p>
            <a:pPr eaLnBrk="1" hangingPunct="1"/>
            <a:r>
              <a:rPr lang="es-ES" sz="2300" smtClean="0"/>
              <a:t>Seguro Agrícola: sólo existen iniciativas privadas.</a:t>
            </a:r>
          </a:p>
          <a:p>
            <a:pPr eaLnBrk="1" hangingPunct="1"/>
            <a:endParaRPr lang="es-ES" sz="2300" smtClean="0"/>
          </a:p>
          <a:p>
            <a:pPr eaLnBrk="1" hangingPunct="1"/>
            <a:r>
              <a:rPr lang="es-ES" sz="2300" smtClean="0"/>
              <a:t>Capacitación a Beneficiarios del BDH:  Bienestar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96774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-642938" y="214313"/>
            <a:ext cx="8001001" cy="928687"/>
          </a:xfrm>
        </p:spPr>
        <p:txBody>
          <a:bodyPr/>
          <a:lstStyle/>
          <a:p>
            <a:pPr eaLnBrk="1" hangingPunct="1">
              <a:defRPr/>
            </a:pP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INSTRUMENTOS E INSTITUCIONES :</a:t>
            </a:r>
            <a:b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Gobiernos  Locales</a:t>
            </a:r>
            <a:endParaRPr lang="es-MX" sz="2800" b="1" dirty="0" smtClean="0">
              <a:solidFill>
                <a:srgbClr val="FF0000"/>
              </a:solidFill>
            </a:endParaRPr>
          </a:p>
        </p:txBody>
      </p:sp>
      <p:sp>
        <p:nvSpPr>
          <p:cNvPr id="17413" name="6 Marcador de contenido"/>
          <p:cNvSpPr>
            <a:spLocks noGrp="1"/>
          </p:cNvSpPr>
          <p:nvPr>
            <p:ph idx="1"/>
          </p:nvPr>
        </p:nvSpPr>
        <p:spPr>
          <a:xfrm>
            <a:off x="0" y="1571625"/>
            <a:ext cx="8786813" cy="4524375"/>
          </a:xfrm>
        </p:spPr>
        <p:txBody>
          <a:bodyPr/>
          <a:lstStyle/>
          <a:p>
            <a:pPr eaLnBrk="1" hangingPunct="1"/>
            <a:r>
              <a:rPr lang="es-ES" sz="2800" smtClean="0"/>
              <a:t>Institucionalidad diversa:</a:t>
            </a:r>
          </a:p>
          <a:p>
            <a:pPr lvl="1" eaLnBrk="1" hangingPunct="1"/>
            <a:r>
              <a:rPr lang="es-ES" sz="2400" smtClean="0"/>
              <a:t>Algunos gobiernos locales tienen el “desarrollo económico local en su agenda” y tienen institucionalidad:</a:t>
            </a:r>
          </a:p>
          <a:p>
            <a:pPr lvl="2" eaLnBrk="1" hangingPunct="1"/>
            <a:r>
              <a:rPr lang="es-ES" sz="2200" smtClean="0"/>
              <a:t>Agencias de Desarrollo Local: CONQUITO, ACUDIR, etc.</a:t>
            </a:r>
          </a:p>
          <a:p>
            <a:pPr lvl="2" eaLnBrk="1" hangingPunct="1"/>
            <a:r>
              <a:rPr lang="es-ES" sz="2200" smtClean="0"/>
              <a:t>Alianzas con Gremios, cámaras y organizaciones de la sociedad civil: Junta Cívica del Guayas.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96774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-500063" y="0"/>
            <a:ext cx="7286626" cy="1571625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Propuesta de Modelo de Gestión</a:t>
            </a:r>
            <a:endParaRPr lang="es-ES" sz="3600" b="1" dirty="0" smtClean="0">
              <a:solidFill>
                <a:srgbClr val="FF0000"/>
              </a:solidFill>
            </a:endParaRPr>
          </a:p>
        </p:txBody>
      </p:sp>
      <p:sp>
        <p:nvSpPr>
          <p:cNvPr id="7173" name="6 Marcador de contenido"/>
          <p:cNvSpPr>
            <a:spLocks noGrp="1"/>
          </p:cNvSpPr>
          <p:nvPr>
            <p:ph idx="1"/>
          </p:nvPr>
        </p:nvSpPr>
        <p:spPr>
          <a:xfrm>
            <a:off x="-214313" y="1357313"/>
            <a:ext cx="9144001" cy="4738687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dirty="0" smtClean="0"/>
              <a:t>Gobierno Central genera coordinadamente instrumentos  modernos competitivos, que se pueden complementar con los de gobiernos locales.</a:t>
            </a:r>
          </a:p>
          <a:p>
            <a:pPr marL="342900" lvl="2" indent="-342900" eaLnBrk="1" hangingPunct="1">
              <a:defRPr/>
            </a:pPr>
            <a:r>
              <a:rPr lang="es-ES" dirty="0" smtClean="0"/>
              <a:t>Gobierno Territorial y Gobierno local articulan actores, agencias de desarrollo local, organizaciones sin fines de lucro, etc.</a:t>
            </a:r>
          </a:p>
          <a:p>
            <a:pPr eaLnBrk="1" hangingPunct="1">
              <a:defRPr/>
            </a:pPr>
            <a:r>
              <a:rPr lang="es-ES" sz="2400" dirty="0" smtClean="0"/>
              <a:t>Modelo gestión compartido:</a:t>
            </a:r>
          </a:p>
          <a:p>
            <a:pPr lvl="1" eaLnBrk="1" hangingPunct="1">
              <a:defRPr/>
            </a:pPr>
            <a:r>
              <a:rPr lang="es-ES" sz="2400" dirty="0" smtClean="0"/>
              <a:t> Integrar planes locales de desarrollo en el PNIC.</a:t>
            </a:r>
          </a:p>
          <a:p>
            <a:pPr lvl="1" eaLnBrk="1" hangingPunct="1">
              <a:defRPr/>
            </a:pPr>
            <a:r>
              <a:rPr lang="es-ES" sz="2400" dirty="0" smtClean="0"/>
              <a:t> Co-financiamiento gobiernos central-local:</a:t>
            </a:r>
          </a:p>
          <a:p>
            <a:pPr lvl="2" eaLnBrk="1" hangingPunct="1">
              <a:defRPr/>
            </a:pPr>
            <a:r>
              <a:rPr lang="es-ES" sz="2000" dirty="0" smtClean="0"/>
              <a:t>Gobierno local financia asistencia técnica y capacitación, certificando a los beneficiarios potenciales de microcrédito.</a:t>
            </a:r>
          </a:p>
          <a:p>
            <a:pPr lvl="2" eaLnBrk="1" hangingPunct="1">
              <a:defRPr/>
            </a:pPr>
            <a:r>
              <a:rPr lang="es-ES" sz="2000" dirty="0" smtClean="0"/>
              <a:t>Gobierno  Central provee microcrédito y genera sistemas de acreditación, monitoreo y evaluación.  Genera oportunidades de mercado a microempresas locales.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96774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-500063" y="0"/>
            <a:ext cx="7286626" cy="1571625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Propuesta de Modelo de Gestión</a:t>
            </a:r>
            <a:endParaRPr lang="es-ES" sz="3600" b="1" dirty="0" smtClean="0">
              <a:solidFill>
                <a:srgbClr val="FF0000"/>
              </a:solidFill>
            </a:endParaRPr>
          </a:p>
        </p:txBody>
      </p:sp>
      <p:sp>
        <p:nvSpPr>
          <p:cNvPr id="7173" name="6 Marcador de contenido"/>
          <p:cNvSpPr>
            <a:spLocks noGrp="1"/>
          </p:cNvSpPr>
          <p:nvPr>
            <p:ph idx="1"/>
          </p:nvPr>
        </p:nvSpPr>
        <p:spPr>
          <a:xfrm>
            <a:off x="-214313" y="1571625"/>
            <a:ext cx="9144001" cy="4786313"/>
          </a:xfrm>
        </p:spPr>
        <p:txBody>
          <a:bodyPr/>
          <a:lstStyle/>
          <a:p>
            <a:pPr eaLnBrk="1" hangingPunct="1">
              <a:defRPr/>
            </a:pPr>
            <a:r>
              <a:rPr lang="es-ES" sz="2200" dirty="0" smtClean="0"/>
              <a:t>Gobierno Central a través de MCDS genera coordinadamente instrumentos  modernos competitivos, que se pueden complementar con los de gobiernos locales.</a:t>
            </a:r>
          </a:p>
          <a:p>
            <a:pPr marL="342900" lvl="2" indent="-342900" eaLnBrk="1" hangingPunct="1">
              <a:defRPr/>
            </a:pPr>
            <a:r>
              <a:rPr lang="es-ES" sz="2200" dirty="0" smtClean="0"/>
              <a:t>Gobierno Territorial y Gobierno local articulan actores, agencias de desarrollo local, organizaciones sin fines de lucro, etc.</a:t>
            </a:r>
          </a:p>
          <a:p>
            <a:pPr eaLnBrk="1" hangingPunct="1">
              <a:defRPr/>
            </a:pPr>
            <a:r>
              <a:rPr lang="es-ES" sz="2200" dirty="0" smtClean="0"/>
              <a:t>Modelo gestión compartido:</a:t>
            </a:r>
          </a:p>
          <a:p>
            <a:pPr lvl="1" eaLnBrk="1" hangingPunct="1">
              <a:defRPr/>
            </a:pPr>
            <a:r>
              <a:rPr lang="es-ES" sz="2000" dirty="0" smtClean="0"/>
              <a:t> Integrar planes locales de desarrollo en el PNIC.</a:t>
            </a:r>
          </a:p>
          <a:p>
            <a:pPr lvl="1" eaLnBrk="1" hangingPunct="1">
              <a:defRPr/>
            </a:pPr>
            <a:r>
              <a:rPr lang="es-ES" sz="2000" dirty="0" smtClean="0"/>
              <a:t> Co-financiamiento gobiernos central-local:</a:t>
            </a:r>
          </a:p>
          <a:p>
            <a:pPr lvl="2" eaLnBrk="1" hangingPunct="1">
              <a:defRPr/>
            </a:pPr>
            <a:r>
              <a:rPr lang="es-ES" sz="1800" dirty="0" smtClean="0"/>
              <a:t>Gobierno local financia asistencia técnica y capacitación, certificando a los beneficiarios potenciales de microcrédito.</a:t>
            </a:r>
          </a:p>
          <a:p>
            <a:pPr lvl="2" eaLnBrk="1" hangingPunct="1">
              <a:defRPr/>
            </a:pPr>
            <a:r>
              <a:rPr lang="es-ES" sz="1800" dirty="0" smtClean="0"/>
              <a:t>Gobierno  Central provee microcrédito y genera sistemas de acreditación, monitoreo y evaluación.  Genera oportunidades de mercado a microempresas locales.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214313" y="0"/>
            <a:ext cx="7215187" cy="1714500"/>
          </a:xfrm>
        </p:spPr>
        <p:txBody>
          <a:bodyPr/>
          <a:lstStyle/>
          <a:p>
            <a:r>
              <a:rPr lang="es-ES" b="1" smtClean="0">
                <a:solidFill>
                  <a:srgbClr val="FF0000"/>
                </a:solidFill>
              </a:rPr>
              <a:t>Negocios Inclusivos Agroindustriales</a:t>
            </a:r>
            <a:endParaRPr lang="es-EC" smtClean="0"/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285750" y="1857375"/>
            <a:ext cx="8172450" cy="4238625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s-ES" smtClean="0"/>
              <a:t>Los negocios inclusivos se logran:</a:t>
            </a:r>
          </a:p>
          <a:p>
            <a:pPr lvl="1" algn="just">
              <a:buFontTx/>
              <a:buNone/>
            </a:pPr>
            <a:r>
              <a:rPr lang="es-ES" smtClean="0"/>
              <a:t>	- Al vincular a pequeños productores (oferta) a empresas con responsabilidad social (demanda), y a actores públicos y privados territoriales (apoyos).</a:t>
            </a:r>
          </a:p>
          <a:p>
            <a:pPr lvl="1" algn="just">
              <a:buFontTx/>
              <a:buNone/>
            </a:pPr>
            <a:r>
              <a:rPr lang="es-ES" smtClean="0"/>
              <a:t>	- Al generar empresas asociativas y alianzas (tecnología, capacitación, recursos naturales, financiamiento, mercados) que permitan al pequeño productor elevar su nivel de vida produciendo.</a:t>
            </a:r>
          </a:p>
          <a:p>
            <a:endParaRPr lang="es-EC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500063" y="428625"/>
            <a:ext cx="7958137" cy="1071563"/>
          </a:xfrm>
        </p:spPr>
        <p:txBody>
          <a:bodyPr/>
          <a:lstStyle/>
          <a:p>
            <a:pPr algn="l"/>
            <a:r>
              <a:rPr lang="es-ES" b="1" smtClean="0">
                <a:solidFill>
                  <a:srgbClr val="FF0000"/>
                </a:solidFill>
              </a:rPr>
              <a:t>Modelo de Gestión</a:t>
            </a:r>
            <a:endParaRPr lang="es-EC" b="1" smtClean="0">
              <a:solidFill>
                <a:srgbClr val="FF0000"/>
              </a:solidFill>
            </a:endParaRPr>
          </a:p>
        </p:txBody>
      </p:sp>
      <p:pic>
        <p:nvPicPr>
          <p:cNvPr id="2150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643063"/>
            <a:ext cx="8566150" cy="465772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643188" y="1857375"/>
            <a:ext cx="507206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b="1" dirty="0">
                <a:solidFill>
                  <a:srgbClr val="0000FF"/>
                </a:solidFill>
                <a:latin typeface="Arial" pitchFamily="34" charset="0"/>
              </a:rPr>
              <a:t>Antecedentes</a:t>
            </a:r>
            <a:endParaRPr lang="es-ES" b="1" dirty="0">
              <a:solidFill>
                <a:schemeClr val="accent6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s-ES" b="1" dirty="0">
                <a:latin typeface="Arial" pitchFamily="34" charset="0"/>
              </a:rPr>
              <a:t>Nueva Institucionalidad y Política de Inclusión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b="1" dirty="0">
                <a:latin typeface="Arial" pitchFamily="34" charset="0"/>
              </a:rPr>
              <a:t>MCDS - STMCDS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_tradnl" b="1" dirty="0">
                <a:latin typeface="Arial" pitchFamily="34" charset="0"/>
              </a:rPr>
              <a:t>Objetivo de la propuesta</a:t>
            </a:r>
            <a:endParaRPr lang="es-ES" b="1" dirty="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s-ES" b="1" dirty="0">
                <a:latin typeface="Arial" pitchFamily="34" charset="0"/>
              </a:rPr>
              <a:t>Componentes de la propuesta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b="1" dirty="0">
                <a:latin typeface="Arial" pitchFamily="34" charset="0"/>
              </a:rPr>
              <a:t>Alcance e impacto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b="1" dirty="0">
                <a:latin typeface="Arial" pitchFamily="34" charset="0"/>
              </a:rPr>
              <a:t>Presupuesto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6048375" cy="1143000"/>
          </a:xfrm>
        </p:spPr>
        <p:txBody>
          <a:bodyPr/>
          <a:lstStyle/>
          <a:p>
            <a:pPr>
              <a:defRPr/>
            </a:pPr>
            <a:r>
              <a:rPr lang="es-MX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INDICE</a:t>
            </a:r>
            <a:endParaRPr lang="es-E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4100" name="5 Rectángulo"/>
          <p:cNvSpPr>
            <a:spLocks noChangeArrowheads="1"/>
          </p:cNvSpPr>
          <p:nvPr/>
        </p:nvSpPr>
        <p:spPr bwMode="auto">
          <a:xfrm>
            <a:off x="1928813" y="1857375"/>
            <a:ext cx="100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  <a:latin typeface="Arial" pitchFamily="34" charset="0"/>
                <a:sym typeface="Wingdings 2" pitchFamily="18" charset="2"/>
              </a:rPr>
              <a:t>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500063" y="428625"/>
            <a:ext cx="7958137" cy="1071563"/>
          </a:xfrm>
        </p:spPr>
        <p:txBody>
          <a:bodyPr/>
          <a:lstStyle/>
          <a:p>
            <a:pPr algn="l"/>
            <a:r>
              <a:rPr lang="es-ES" b="1" smtClean="0">
                <a:solidFill>
                  <a:srgbClr val="FF0000"/>
                </a:solidFill>
              </a:rPr>
              <a:t>Modelo de Gestión</a:t>
            </a:r>
            <a:endParaRPr lang="es-EC" b="1" smtClean="0">
              <a:solidFill>
                <a:srgbClr val="FF0000"/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285875"/>
            <a:ext cx="7286625" cy="487045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96774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3556" name="5 Título"/>
          <p:cNvSpPr>
            <a:spLocks noGrp="1"/>
          </p:cNvSpPr>
          <p:nvPr>
            <p:ph type="title" idx="4294967295"/>
          </p:nvPr>
        </p:nvSpPr>
        <p:spPr>
          <a:xfrm>
            <a:off x="-214313" y="214313"/>
            <a:ext cx="7000876" cy="1357312"/>
          </a:xfrm>
        </p:spPr>
        <p:txBody>
          <a:bodyPr/>
          <a:lstStyle/>
          <a:p>
            <a:r>
              <a:rPr lang="es-ES" sz="3600" b="1" smtClean="0">
                <a:solidFill>
                  <a:srgbClr val="FF0000"/>
                </a:solidFill>
              </a:rPr>
              <a:t>Negocios Inclusivos</a:t>
            </a:r>
            <a:br>
              <a:rPr lang="es-ES" sz="3600" b="1" smtClean="0">
                <a:solidFill>
                  <a:srgbClr val="FF0000"/>
                </a:solidFill>
              </a:rPr>
            </a:br>
            <a:r>
              <a:rPr lang="es-ES" sz="3600" b="1" smtClean="0">
                <a:solidFill>
                  <a:srgbClr val="FF0000"/>
                </a:solidFill>
              </a:rPr>
              <a:t>Cómo estamos trabajando!</a:t>
            </a:r>
          </a:p>
        </p:txBody>
      </p:sp>
      <p:pic>
        <p:nvPicPr>
          <p:cNvPr id="23557" name="Picture 9" descr="F:\PMGS\chicos_de_la_calle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25"/>
            <a:ext cx="8715375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1557338"/>
            <a:ext cx="814546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96774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0" y="214313"/>
            <a:ext cx="6786563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INSTRUMENTOS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pic>
        <p:nvPicPr>
          <p:cNvPr id="2458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0250" y="1500188"/>
            <a:ext cx="7326313" cy="4595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96774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5604" name="5 Título"/>
          <p:cNvSpPr>
            <a:spLocks noGrp="1"/>
          </p:cNvSpPr>
          <p:nvPr>
            <p:ph type="title" idx="4294967295"/>
          </p:nvPr>
        </p:nvSpPr>
        <p:spPr>
          <a:xfrm>
            <a:off x="-214313" y="214313"/>
            <a:ext cx="7000876" cy="1357312"/>
          </a:xfrm>
        </p:spPr>
        <p:txBody>
          <a:bodyPr/>
          <a:lstStyle/>
          <a:p>
            <a:r>
              <a:rPr lang="es-ES" sz="3600" b="1" smtClean="0">
                <a:solidFill>
                  <a:srgbClr val="FF0000"/>
                </a:solidFill>
              </a:rPr>
              <a:t>Negocios Inclusivos</a:t>
            </a:r>
            <a:br>
              <a:rPr lang="es-ES" sz="3600" b="1" smtClean="0">
                <a:solidFill>
                  <a:srgbClr val="FF0000"/>
                </a:solidFill>
              </a:rPr>
            </a:br>
            <a:r>
              <a:rPr lang="es-ES" sz="3600" b="1" smtClean="0">
                <a:solidFill>
                  <a:srgbClr val="FF0000"/>
                </a:solidFill>
              </a:rPr>
              <a:t>Criterios de priorización</a:t>
            </a:r>
          </a:p>
        </p:txBody>
      </p:sp>
      <p:pic>
        <p:nvPicPr>
          <p:cNvPr id="25605" name="Picture 9" descr="F:\PMGS\chicos_de_la_calle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25"/>
            <a:ext cx="8715375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1773238"/>
            <a:ext cx="86042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600" b="1"/>
              <a:t>PRODUCTOS:</a:t>
            </a:r>
          </a:p>
          <a:p>
            <a:pPr>
              <a:buFontTx/>
              <a:buChar char="-"/>
            </a:pPr>
            <a:r>
              <a:rPr lang="es-MX" sz="2600" b="1"/>
              <a:t> Potencial de mercado.</a:t>
            </a:r>
          </a:p>
          <a:p>
            <a:pPr>
              <a:buFontTx/>
              <a:buChar char="-"/>
            </a:pPr>
            <a:r>
              <a:rPr lang="es-MX" sz="2600" b="1"/>
              <a:t> Impacto masivo en reducción de pobreza.</a:t>
            </a:r>
          </a:p>
          <a:p>
            <a:pPr>
              <a:buFontTx/>
              <a:buChar char="-"/>
            </a:pPr>
            <a:r>
              <a:rPr lang="es-MX" sz="2600" b="1"/>
              <a:t> Generación de valor.</a:t>
            </a:r>
          </a:p>
          <a:p>
            <a:endParaRPr lang="es-MX" sz="2600" b="1"/>
          </a:p>
          <a:p>
            <a:r>
              <a:rPr lang="es-MX" sz="2600" b="1"/>
              <a:t>TERRITORIOS: </a:t>
            </a:r>
            <a:br>
              <a:rPr lang="es-MX" sz="2600" b="1"/>
            </a:br>
            <a:r>
              <a:rPr lang="es-MX" sz="2600" b="1"/>
              <a:t>- </a:t>
            </a:r>
            <a:r>
              <a:rPr lang="es-ES" sz="2600" b="1"/>
              <a:t>Elevado índice de pobreza NBI.</a:t>
            </a:r>
          </a:p>
          <a:p>
            <a:r>
              <a:rPr lang="es-ES" sz="2600" b="1"/>
              <a:t>- Territorios donde se produzca los productos agrícolas priorizados.</a:t>
            </a:r>
          </a:p>
          <a:p>
            <a:r>
              <a:rPr lang="es-ES" sz="2600" b="1"/>
              <a:t>- Presencia y experiencia de los actores.</a:t>
            </a:r>
          </a:p>
          <a:p>
            <a:r>
              <a:rPr lang="es-ES" sz="2600" b="1"/>
              <a:t>- Viabilidad de impacto en el corto plazo.</a:t>
            </a:r>
            <a:r>
              <a:rPr lang="ru-RU" sz="26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96774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6628" name="5 Título"/>
          <p:cNvSpPr>
            <a:spLocks noGrp="1"/>
          </p:cNvSpPr>
          <p:nvPr>
            <p:ph type="title" idx="4294967295"/>
          </p:nvPr>
        </p:nvSpPr>
        <p:spPr>
          <a:xfrm>
            <a:off x="-214313" y="214313"/>
            <a:ext cx="7000876" cy="1357312"/>
          </a:xfrm>
        </p:spPr>
        <p:txBody>
          <a:bodyPr/>
          <a:lstStyle/>
          <a:p>
            <a:r>
              <a:rPr lang="es-ES" sz="3600" b="1" smtClean="0">
                <a:solidFill>
                  <a:srgbClr val="FF0000"/>
                </a:solidFill>
              </a:rPr>
              <a:t>Negocios Inclusivos</a:t>
            </a:r>
            <a:br>
              <a:rPr lang="es-ES" sz="3600" b="1" smtClean="0">
                <a:solidFill>
                  <a:srgbClr val="FF0000"/>
                </a:solidFill>
              </a:rPr>
            </a:br>
            <a:r>
              <a:rPr lang="es-ES" sz="3000" b="1" smtClean="0">
                <a:solidFill>
                  <a:srgbClr val="FF0000"/>
                </a:solidFill>
              </a:rPr>
              <a:t>Priorización: territorios y productos</a:t>
            </a:r>
          </a:p>
        </p:txBody>
      </p:sp>
      <p:pic>
        <p:nvPicPr>
          <p:cNvPr id="26629" name="Picture 9" descr="F:\PMGS\chicos_de_la_calle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25"/>
            <a:ext cx="8715375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697038"/>
            <a:ext cx="760730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643188" y="1857375"/>
            <a:ext cx="50720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chemeClr val="tx2"/>
                </a:solidFill>
                <a:latin typeface="Arial" pitchFamily="34" charset="0"/>
              </a:rPr>
              <a:t>Antecedentes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Nueva Institucionalidad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Política de Inclusión Económica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Instituciones, Modelo de Gestión  e Instrumentos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  <a:latin typeface="Arial" pitchFamily="34" charset="0"/>
              </a:rPr>
              <a:t>Relación centro-territorio</a:t>
            </a:r>
            <a:endParaRPr lang="es-ES" b="1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Conclusiones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6048375" cy="1143000"/>
          </a:xfrm>
        </p:spPr>
        <p:txBody>
          <a:bodyPr/>
          <a:lstStyle/>
          <a:p>
            <a:pPr>
              <a:defRPr/>
            </a:pPr>
            <a:r>
              <a:rPr lang="es-MX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INDICE</a:t>
            </a:r>
            <a:endParaRPr lang="es-E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00250" y="4357688"/>
            <a:ext cx="64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2800" b="1">
                <a:solidFill>
                  <a:srgbClr val="0000FF"/>
                </a:solidFill>
                <a:latin typeface="Arial" pitchFamily="34" charset="0"/>
                <a:sym typeface="Wingdings 2" pitchFamily="18" charset="2"/>
              </a:rPr>
              <a:t>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357188" y="357188"/>
            <a:ext cx="6786562" cy="1071562"/>
          </a:xfrm>
        </p:spPr>
        <p:txBody>
          <a:bodyPr/>
          <a:lstStyle/>
          <a:p>
            <a:r>
              <a:rPr lang="es-ES" b="1" smtClean="0">
                <a:solidFill>
                  <a:srgbClr val="FF0000"/>
                </a:solidFill>
              </a:rPr>
              <a:t>Relación centro-territorio</a:t>
            </a:r>
            <a:endParaRPr lang="es-EC" b="1" smtClean="0">
              <a:solidFill>
                <a:srgbClr val="FF0000"/>
              </a:solidFill>
            </a:endParaRP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285750" y="1714500"/>
            <a:ext cx="8572500" cy="4381500"/>
          </a:xfrm>
        </p:spPr>
        <p:txBody>
          <a:bodyPr/>
          <a:lstStyle/>
          <a:p>
            <a:r>
              <a:rPr lang="es-ES" sz="2800" smtClean="0"/>
              <a:t>Diversa y Flexible: depende que institución tenga liderazgo en la provincia y necesidades locales.</a:t>
            </a:r>
          </a:p>
          <a:p>
            <a:r>
              <a:rPr lang="es-ES" sz="2800" smtClean="0"/>
              <a:t>Organización local: redes y comunidades</a:t>
            </a:r>
          </a:p>
          <a:p>
            <a:r>
              <a:rPr lang="es-ES" sz="2800" smtClean="0"/>
              <a:t>Fundamental alianza con SNV-CEMDES y otros actores privados.</a:t>
            </a:r>
          </a:p>
          <a:p>
            <a:r>
              <a:rPr lang="es-ES" sz="2800" smtClean="0"/>
              <a:t>Varios canales para receptar propuestas en el territorio: privados  y públicos (instituciones desconcentradas: CORPEI, MIC, BNF, CFN,ADE )</a:t>
            </a:r>
          </a:p>
          <a:p>
            <a:r>
              <a:rPr lang="es-ES" sz="2800" smtClean="0"/>
              <a:t>MCDS y comité técnico: ventanilla única para priorizar y asignar recursos</a:t>
            </a:r>
            <a:endParaRPr lang="es-EC" sz="28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357188" y="357188"/>
            <a:ext cx="6786562" cy="1071562"/>
          </a:xfrm>
        </p:spPr>
        <p:txBody>
          <a:bodyPr/>
          <a:lstStyle/>
          <a:p>
            <a:r>
              <a:rPr lang="es-ES" b="1" smtClean="0">
                <a:solidFill>
                  <a:srgbClr val="FF0000"/>
                </a:solidFill>
              </a:rPr>
              <a:t>Relación centro-territorio</a:t>
            </a:r>
            <a:endParaRPr lang="es-EC" b="1" smtClean="0">
              <a:solidFill>
                <a:srgbClr val="FF0000"/>
              </a:solidFill>
            </a:endParaRPr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>
          <a:xfrm>
            <a:off x="285750" y="1714500"/>
            <a:ext cx="8172450" cy="4381500"/>
          </a:xfrm>
        </p:spPr>
        <p:txBody>
          <a:bodyPr/>
          <a:lstStyle/>
          <a:p>
            <a:r>
              <a:rPr lang="es-ES" smtClean="0"/>
              <a:t>Gabinetes territoriales en fase de ajuste (Plan Nacional de Desarrollo) y de implementación.</a:t>
            </a:r>
          </a:p>
          <a:p>
            <a:r>
              <a:rPr lang="es-ES" smtClean="0"/>
              <a:t>Ventanillas únicas se desconcentrarán a gabinetes territoriales.</a:t>
            </a:r>
            <a:endParaRPr lang="es-EC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643188" y="1857375"/>
            <a:ext cx="50720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chemeClr val="tx2"/>
                </a:solidFill>
                <a:latin typeface="Arial" pitchFamily="34" charset="0"/>
              </a:rPr>
              <a:t>Antecedentes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Nueva Institucionalidad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Política de Inclusión Económica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Instituciones, Modelo de Gestión  e Instrumentos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Relación centro-territorio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  <a:latin typeface="Arial" pitchFamily="34" charset="0"/>
              </a:rPr>
              <a:t>Conclusiones</a:t>
            </a:r>
            <a:endParaRPr lang="es-ES" b="1">
              <a:latin typeface="Arial" pitchFamily="34" charset="0"/>
            </a:endParaRP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6048375" cy="1143000"/>
          </a:xfrm>
        </p:spPr>
        <p:txBody>
          <a:bodyPr/>
          <a:lstStyle/>
          <a:p>
            <a:pPr>
              <a:defRPr/>
            </a:pPr>
            <a:r>
              <a:rPr lang="es-MX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INDICE</a:t>
            </a:r>
            <a:endParaRPr lang="es-E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00250" y="4929188"/>
            <a:ext cx="64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2800" b="1">
                <a:solidFill>
                  <a:srgbClr val="0000FF"/>
                </a:solidFill>
                <a:latin typeface="Arial" pitchFamily="34" charset="0"/>
                <a:sym typeface="Wingdings 2" pitchFamily="18" charset="2"/>
              </a:rPr>
              <a:t>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0" y="357188"/>
            <a:ext cx="7143750" cy="1071562"/>
          </a:xfrm>
        </p:spPr>
        <p:txBody>
          <a:bodyPr/>
          <a:lstStyle/>
          <a:p>
            <a:r>
              <a:rPr lang="es-ES" b="1" smtClean="0">
                <a:solidFill>
                  <a:srgbClr val="FF0000"/>
                </a:solidFill>
              </a:rPr>
              <a:t>Factores críticos</a:t>
            </a:r>
            <a:endParaRPr lang="es-EC" b="1" smtClean="0">
              <a:solidFill>
                <a:srgbClr val="FF0000"/>
              </a:solidFill>
            </a:endParaRPr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>
          <a:xfrm>
            <a:off x="285750" y="1714500"/>
            <a:ext cx="8572500" cy="4381500"/>
          </a:xfrm>
        </p:spPr>
        <p:txBody>
          <a:bodyPr/>
          <a:lstStyle/>
          <a:p>
            <a:r>
              <a:rPr lang="es-ES" sz="2800" smtClean="0"/>
              <a:t>Coordinación sectorial y territorial</a:t>
            </a:r>
          </a:p>
          <a:p>
            <a:r>
              <a:rPr lang="es-ES" sz="2800" smtClean="0"/>
              <a:t>Alianzas público- privadas alrededor de programas concretos y financiados.</a:t>
            </a:r>
          </a:p>
          <a:p>
            <a:r>
              <a:rPr lang="es-ES" sz="2800" smtClean="0"/>
              <a:t>Modelo flexible que tome en consideración heterogeneidad de actores y necesidades.</a:t>
            </a:r>
          </a:p>
          <a:p>
            <a:r>
              <a:rPr lang="es-ES" sz="2800" smtClean="0"/>
              <a:t>Instrumentos coordinados</a:t>
            </a:r>
          </a:p>
          <a:p>
            <a:r>
              <a:rPr lang="es-ES" sz="2800" smtClean="0"/>
              <a:t>Ventanilla única para priorizar centralizada</a:t>
            </a:r>
          </a:p>
          <a:p>
            <a:r>
              <a:rPr lang="es-ES" sz="2800" smtClean="0"/>
              <a:t>Canales desconcentrados y descentralizados para receptar propuestas</a:t>
            </a:r>
          </a:p>
          <a:p>
            <a:r>
              <a:rPr lang="es-ES" sz="2800" smtClean="0"/>
              <a:t>Fondo co-financiado y competitivo</a:t>
            </a:r>
            <a:endParaRPr lang="es-EC" sz="28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 bwMode="auto">
          <a:xfrm>
            <a:off x="3000364" y="2214554"/>
            <a:ext cx="5929354" cy="33575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5125" name="2 Marcador de contenido"/>
          <p:cNvSpPr>
            <a:spLocks noGrp="1"/>
          </p:cNvSpPr>
          <p:nvPr>
            <p:ph idx="1"/>
          </p:nvPr>
        </p:nvSpPr>
        <p:spPr>
          <a:xfrm>
            <a:off x="3071813" y="2500313"/>
            <a:ext cx="5786437" cy="3000375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s-ES" sz="1400" b="1" smtClean="0">
                <a:solidFill>
                  <a:srgbClr val="9A7500"/>
                </a:solidFill>
              </a:rPr>
              <a:t>Pilar #1.- </a:t>
            </a:r>
            <a:r>
              <a:rPr lang="es-ES" sz="1400" b="1" smtClean="0"/>
              <a:t>Generación de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s-ES" sz="1400" b="1" smtClean="0"/>
              <a:t>Capacidades y Libertades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s-ES" sz="1400" b="1" smtClean="0"/>
              <a:t>Fundamentales</a:t>
            </a:r>
          </a:p>
          <a:p>
            <a:pPr>
              <a:lnSpc>
                <a:spcPct val="150000"/>
              </a:lnSpc>
              <a:buFontTx/>
              <a:buNone/>
            </a:pPr>
            <a:endParaRPr lang="es-ES" sz="700" b="1" smtClean="0"/>
          </a:p>
          <a:p>
            <a:pPr>
              <a:lnSpc>
                <a:spcPct val="150000"/>
              </a:lnSpc>
              <a:buFontTx/>
              <a:buNone/>
            </a:pPr>
            <a:r>
              <a:rPr lang="es-ES" sz="1400" b="1" smtClean="0">
                <a:solidFill>
                  <a:srgbClr val="9A7500"/>
                </a:solidFill>
              </a:rPr>
              <a:t>Pilar #2.- </a:t>
            </a:r>
            <a:r>
              <a:rPr lang="es-ES" sz="1400" b="1" smtClean="0"/>
              <a:t>Protección Social a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s-ES" sz="1400" b="1" smtClean="0"/>
              <a:t>grupos vulnerables</a:t>
            </a:r>
            <a:endParaRPr lang="es-EC" sz="1400" b="1" i="1" smtClean="0"/>
          </a:p>
          <a:p>
            <a:pPr>
              <a:lnSpc>
                <a:spcPct val="150000"/>
              </a:lnSpc>
              <a:buFontTx/>
              <a:buNone/>
            </a:pPr>
            <a:endParaRPr lang="es-ES" sz="800" b="1" smtClean="0"/>
          </a:p>
          <a:p>
            <a:pPr>
              <a:lnSpc>
                <a:spcPct val="150000"/>
              </a:lnSpc>
              <a:buFontTx/>
              <a:buNone/>
            </a:pPr>
            <a:r>
              <a:rPr lang="es-ES" sz="1400" b="1" smtClean="0">
                <a:solidFill>
                  <a:srgbClr val="9A7500"/>
                </a:solidFill>
              </a:rPr>
              <a:t>Pilar #3.- </a:t>
            </a:r>
            <a:r>
              <a:rPr lang="es-ES" sz="1600" b="1" smtClean="0"/>
              <a:t>Inclusión Económica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s-ES" sz="1600" b="1" i="1" smtClean="0"/>
              <a:t>EN ESTE GOBIERNO ENFASIS EN ESTE PILAR</a:t>
            </a:r>
            <a:endParaRPr lang="es-EC" sz="1600" b="1" i="1" smtClean="0"/>
          </a:p>
          <a:p>
            <a:pPr>
              <a:lnSpc>
                <a:spcPct val="150000"/>
              </a:lnSpc>
              <a:buFontTx/>
              <a:buNone/>
            </a:pPr>
            <a:endParaRPr lang="es-EC" sz="140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428596" y="3214686"/>
            <a:ext cx="2143140" cy="1169551"/>
          </a:xfrm>
          <a:prstGeom prst="rect">
            <a:avLst/>
          </a:prstGeom>
          <a:solidFill>
            <a:srgbClr val="92D05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endParaRPr lang="es-MX" sz="1400" dirty="0"/>
          </a:p>
          <a:p>
            <a:pPr algn="ctr">
              <a:defRPr/>
            </a:pPr>
            <a:r>
              <a:rPr lang="es-MX" sz="1400" dirty="0"/>
              <a:t>Agenda de Desarrollo Social y la Red de pobreza</a:t>
            </a:r>
          </a:p>
          <a:p>
            <a:pPr algn="ctr">
              <a:defRPr/>
            </a:pPr>
            <a:endParaRPr lang="es-EC" sz="1400" dirty="0"/>
          </a:p>
        </p:txBody>
      </p:sp>
      <p:sp>
        <p:nvSpPr>
          <p:cNvPr id="10" name="9 Llamada de flecha a la izquierda"/>
          <p:cNvSpPr/>
          <p:nvPr/>
        </p:nvSpPr>
        <p:spPr bwMode="auto">
          <a:xfrm>
            <a:off x="6500826" y="2928934"/>
            <a:ext cx="2143140" cy="157163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3496"/>
            </a:avLst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endParaRPr lang="es-MX" sz="1800" dirty="0"/>
          </a:p>
          <a:p>
            <a:pPr algn="ctr">
              <a:defRPr/>
            </a:pPr>
            <a:r>
              <a:rPr lang="es-MX" sz="1800" b="1" dirty="0">
                <a:solidFill>
                  <a:schemeClr val="bg1"/>
                </a:solidFill>
              </a:rPr>
              <a:t>Reducción de la pobreza</a:t>
            </a:r>
            <a:endParaRPr lang="es-EC" sz="1800" b="1" dirty="0">
              <a:solidFill>
                <a:schemeClr val="bg1"/>
              </a:solidFill>
            </a:endParaRPr>
          </a:p>
        </p:txBody>
      </p:sp>
      <p:sp>
        <p:nvSpPr>
          <p:cNvPr id="5132" name="5 Título"/>
          <p:cNvSpPr>
            <a:spLocks/>
          </p:cNvSpPr>
          <p:nvPr/>
        </p:nvSpPr>
        <p:spPr bwMode="auto">
          <a:xfrm>
            <a:off x="468313" y="333375"/>
            <a:ext cx="6048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b="1">
                <a:solidFill>
                  <a:srgbClr val="FF0000"/>
                </a:solidFill>
                <a:latin typeface="Arial" pitchFamily="34" charset="0"/>
              </a:rPr>
              <a:t>ANTECEDENTES: LA POLITICA SOCIAL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0" y="357188"/>
            <a:ext cx="7143750" cy="1071562"/>
          </a:xfrm>
        </p:spPr>
        <p:txBody>
          <a:bodyPr/>
          <a:lstStyle/>
          <a:p>
            <a:r>
              <a:rPr lang="es-ES" b="1" smtClean="0">
                <a:solidFill>
                  <a:srgbClr val="FF0000"/>
                </a:solidFill>
              </a:rPr>
              <a:t>Factores críticos</a:t>
            </a:r>
            <a:endParaRPr lang="es-EC" b="1" smtClean="0">
              <a:solidFill>
                <a:srgbClr val="FF0000"/>
              </a:solidFill>
            </a:endParaRPr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>
          <a:xfrm>
            <a:off x="285750" y="1714500"/>
            <a:ext cx="8572500" cy="4381500"/>
          </a:xfrm>
        </p:spPr>
        <p:txBody>
          <a:bodyPr/>
          <a:lstStyle/>
          <a:p>
            <a:r>
              <a:rPr lang="es-ES" sz="2800" smtClean="0"/>
              <a:t>Importancia de conocimiento de realidades locales</a:t>
            </a:r>
          </a:p>
          <a:p>
            <a:r>
              <a:rPr lang="es-ES" sz="2800" smtClean="0"/>
              <a:t>Capital social comunitario </a:t>
            </a:r>
          </a:p>
          <a:p>
            <a:r>
              <a:rPr lang="es-ES" sz="2800" smtClean="0"/>
              <a:t>Importancia de organización y su promoción.</a:t>
            </a:r>
            <a:endParaRPr lang="es-EC" sz="2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Título"/>
          <p:cNvSpPr>
            <a:spLocks/>
          </p:cNvSpPr>
          <p:nvPr/>
        </p:nvSpPr>
        <p:spPr bwMode="auto">
          <a:xfrm>
            <a:off x="468313" y="333375"/>
            <a:ext cx="6048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3200" b="1">
                <a:solidFill>
                  <a:srgbClr val="FF0000"/>
                </a:solidFill>
                <a:latin typeface="Arial" pitchFamily="34" charset="0"/>
              </a:rPr>
              <a:t>ANTECEDENTES: MARCO INSTITUCIONAL</a:t>
            </a:r>
          </a:p>
        </p:txBody>
      </p:sp>
      <p:sp>
        <p:nvSpPr>
          <p:cNvPr id="6147" name="6 Marcador de contenido"/>
          <p:cNvSpPr>
            <a:spLocks noGrp="1"/>
          </p:cNvSpPr>
          <p:nvPr>
            <p:ph idx="1"/>
          </p:nvPr>
        </p:nvSpPr>
        <p:spPr>
          <a:xfrm>
            <a:off x="685800" y="1981200"/>
            <a:ext cx="7815263" cy="4114800"/>
          </a:xfrm>
        </p:spPr>
        <p:txBody>
          <a:bodyPr/>
          <a:lstStyle/>
          <a:p>
            <a:r>
              <a:rPr lang="es-ES" sz="2800" smtClean="0"/>
              <a:t>Institucionalidad desarticulada a nivel de gobierno central y con las regiones y provincias.</a:t>
            </a:r>
          </a:p>
          <a:p>
            <a:r>
              <a:rPr lang="es-ES" sz="2800" smtClean="0"/>
              <a:t>Duplicidad de programas, acciones y desperdicio de recursos: (150 mini proyectos, 4 de estos repetían mejoramiento cadena cacao).</a:t>
            </a:r>
          </a:p>
          <a:p>
            <a:r>
              <a:rPr lang="es-ES" sz="2800" smtClean="0"/>
              <a:t>Falta de visión integral que una lo productivo con lo social</a:t>
            </a:r>
          </a:p>
          <a:p>
            <a:endParaRPr lang="es-EC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000250" y="1785938"/>
            <a:ext cx="5357813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chemeClr val="tx2"/>
                </a:solidFill>
                <a:latin typeface="Arial" pitchFamily="34" charset="0"/>
              </a:rPr>
              <a:t>Antecedentes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  <a:latin typeface="Arial" pitchFamily="34" charset="0"/>
              </a:rPr>
              <a:t>Nueva Institucionalidad</a:t>
            </a:r>
          </a:p>
          <a:p>
            <a:pPr eaLnBrk="1" hangingPunct="1">
              <a:spcBef>
                <a:spcPct val="50000"/>
              </a:spcBef>
            </a:pPr>
            <a:r>
              <a:rPr lang="es-ES_tradnl" b="1">
                <a:latin typeface="Arial" pitchFamily="34" charset="0"/>
              </a:rPr>
              <a:t>Política de Inclusión Económica</a:t>
            </a:r>
          </a:p>
          <a:p>
            <a:pPr eaLnBrk="1" hangingPunct="1">
              <a:spcBef>
                <a:spcPct val="50000"/>
              </a:spcBef>
            </a:pPr>
            <a:r>
              <a:rPr lang="es-ES_tradnl" b="1">
                <a:latin typeface="Arial" pitchFamily="34" charset="0"/>
              </a:rPr>
              <a:t>Instituciones e Instrumentos</a:t>
            </a:r>
          </a:p>
          <a:p>
            <a:pPr eaLnBrk="1" hangingPunct="1">
              <a:spcBef>
                <a:spcPct val="50000"/>
              </a:spcBef>
            </a:pPr>
            <a:r>
              <a:rPr lang="es-ES_tradnl" b="1">
                <a:latin typeface="Arial" pitchFamily="34" charset="0"/>
              </a:rPr>
              <a:t>Modelo de Gestión</a:t>
            </a:r>
          </a:p>
          <a:p>
            <a:pPr eaLnBrk="1" hangingPunct="1">
              <a:spcBef>
                <a:spcPct val="50000"/>
              </a:spcBef>
            </a:pPr>
            <a:r>
              <a:rPr lang="es-ES_tradnl" b="1">
                <a:latin typeface="Arial" pitchFamily="34" charset="0"/>
              </a:rPr>
              <a:t>Relación Centro-Territorio</a:t>
            </a:r>
          </a:p>
          <a:p>
            <a:pPr eaLnBrk="1" hangingPunct="1">
              <a:spcBef>
                <a:spcPct val="50000"/>
              </a:spcBef>
            </a:pPr>
            <a:r>
              <a:rPr lang="es-ES_tradnl" b="1">
                <a:latin typeface="Arial" pitchFamily="34" charset="0"/>
              </a:rPr>
              <a:t>Conclusiones</a:t>
            </a:r>
          </a:p>
          <a:p>
            <a:pPr eaLnBrk="1" hangingPunct="1">
              <a:spcBef>
                <a:spcPct val="50000"/>
              </a:spcBef>
            </a:pPr>
            <a:endParaRPr lang="es-ES_tradnl" b="1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s-ES" b="1">
              <a:latin typeface="Arial" pitchFamily="34" charset="0"/>
            </a:endParaRP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6048375" cy="1143000"/>
          </a:xfrm>
        </p:spPr>
        <p:txBody>
          <a:bodyPr/>
          <a:lstStyle/>
          <a:p>
            <a:pPr>
              <a:defRPr/>
            </a:pPr>
            <a:r>
              <a:rPr lang="es-MX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ahoma" pitchFamily="34" charset="0"/>
              </a:rPr>
              <a:t>INDICE</a:t>
            </a:r>
            <a:endParaRPr lang="es-E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85875" y="1928813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2800" b="1">
                <a:solidFill>
                  <a:srgbClr val="0000FF"/>
                </a:solidFill>
                <a:latin typeface="Arial" pitchFamily="34" charset="0"/>
                <a:sym typeface="Wingdings 2" pitchFamily="18" charset="2"/>
              </a:rPr>
              <a:t>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Título"/>
          <p:cNvSpPr>
            <a:spLocks/>
          </p:cNvSpPr>
          <p:nvPr/>
        </p:nvSpPr>
        <p:spPr bwMode="auto">
          <a:xfrm>
            <a:off x="0" y="285750"/>
            <a:ext cx="692943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3200" b="1">
                <a:solidFill>
                  <a:srgbClr val="FF0000"/>
                </a:solidFill>
                <a:latin typeface="Arial" pitchFamily="34" charset="0"/>
              </a:rPr>
              <a:t>NUEVO MARCO INSTITUCIONAL</a:t>
            </a:r>
          </a:p>
        </p:txBody>
      </p:sp>
      <p:sp>
        <p:nvSpPr>
          <p:cNvPr id="8195" name="6 Marcador de contenido"/>
          <p:cNvSpPr>
            <a:spLocks noGrp="1"/>
          </p:cNvSpPr>
          <p:nvPr>
            <p:ph idx="1"/>
          </p:nvPr>
        </p:nvSpPr>
        <p:spPr>
          <a:xfrm>
            <a:off x="285750" y="1714500"/>
            <a:ext cx="8215313" cy="4381500"/>
          </a:xfrm>
        </p:spPr>
        <p:txBody>
          <a:bodyPr/>
          <a:lstStyle/>
          <a:p>
            <a:r>
              <a:rPr lang="es-ES" smtClean="0"/>
              <a:t>Ministerios coordinadores: de lo productivo y política económica, desarrollo social, política y seguridad interna y externa, y de capital natural:</a:t>
            </a:r>
          </a:p>
          <a:p>
            <a:pPr lvl="1"/>
            <a:r>
              <a:rPr lang="es-ES" smtClean="0"/>
              <a:t>Políticas transversales</a:t>
            </a:r>
          </a:p>
          <a:p>
            <a:pPr lvl="1"/>
            <a:r>
              <a:rPr lang="es-ES" smtClean="0"/>
              <a:t>Monitoreo de metas</a:t>
            </a:r>
          </a:p>
          <a:p>
            <a:pPr lvl="1"/>
            <a:r>
              <a:rPr lang="es-ES" smtClean="0"/>
              <a:t>Evaluación de programas</a:t>
            </a:r>
          </a:p>
          <a:p>
            <a:pPr lvl="1"/>
            <a:r>
              <a:rPr lang="es-ES" smtClean="0"/>
              <a:t>Coordinación con gabinetes territoriales</a:t>
            </a:r>
          </a:p>
          <a:p>
            <a:pPr lvl="1"/>
            <a:endParaRPr lang="es-EC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5 Título"/>
          <p:cNvSpPr>
            <a:spLocks/>
          </p:cNvSpPr>
          <p:nvPr/>
        </p:nvSpPr>
        <p:spPr bwMode="auto">
          <a:xfrm>
            <a:off x="0" y="285750"/>
            <a:ext cx="692943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3200" b="1">
                <a:solidFill>
                  <a:srgbClr val="FF0000"/>
                </a:solidFill>
                <a:latin typeface="Arial" pitchFamily="34" charset="0"/>
              </a:rPr>
              <a:t>NUEVO MARCO INSTITUCIONAL</a:t>
            </a:r>
          </a:p>
        </p:txBody>
      </p:sp>
      <p:sp>
        <p:nvSpPr>
          <p:cNvPr id="9219" name="6 Marcador de contenido"/>
          <p:cNvSpPr>
            <a:spLocks noGrp="1"/>
          </p:cNvSpPr>
          <p:nvPr>
            <p:ph idx="1"/>
          </p:nvPr>
        </p:nvSpPr>
        <p:spPr>
          <a:xfrm>
            <a:off x="285750" y="1714500"/>
            <a:ext cx="8215313" cy="4381500"/>
          </a:xfrm>
        </p:spPr>
        <p:txBody>
          <a:bodyPr/>
          <a:lstStyle/>
          <a:p>
            <a:r>
              <a:rPr lang="es-ES" smtClean="0"/>
              <a:t>Comité Estratégico: coordinación y sinergias:</a:t>
            </a:r>
          </a:p>
          <a:p>
            <a:pPr lvl="1"/>
            <a:r>
              <a:rPr lang="es-ES" smtClean="0"/>
              <a:t>Presidente</a:t>
            </a:r>
          </a:p>
          <a:p>
            <a:pPr lvl="1"/>
            <a:r>
              <a:rPr lang="es-ES" smtClean="0"/>
              <a:t>Secretario Administración</a:t>
            </a:r>
          </a:p>
          <a:p>
            <a:pPr lvl="1"/>
            <a:r>
              <a:rPr lang="es-ES" smtClean="0"/>
              <a:t>Ministros coordinadores</a:t>
            </a:r>
          </a:p>
          <a:p>
            <a:pPr lvl="1"/>
            <a:r>
              <a:rPr lang="es-ES" smtClean="0"/>
              <a:t>Secretario de Planificación</a:t>
            </a:r>
          </a:p>
          <a:p>
            <a:r>
              <a:rPr lang="es-ES" smtClean="0"/>
              <a:t>Gabinetes Territoriales:</a:t>
            </a:r>
          </a:p>
          <a:p>
            <a:pPr lvl="1"/>
            <a:r>
              <a:rPr lang="es-ES" smtClean="0"/>
              <a:t>Representantes gobierno en la zona</a:t>
            </a:r>
            <a:endParaRPr lang="es-EC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643188" y="1857375"/>
            <a:ext cx="50720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chemeClr val="tx2"/>
                </a:solidFill>
                <a:latin typeface="Arial" pitchFamily="34" charset="0"/>
              </a:rPr>
              <a:t>Antecedentes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Nueva Institucionalidad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  <a:latin typeface="Arial" pitchFamily="34" charset="0"/>
              </a:rPr>
              <a:t>Política de Inclusión Económica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Instituciones e Instrumentos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Modelo de Gestión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Relación centro-territorio</a:t>
            </a:r>
          </a:p>
          <a:p>
            <a:pPr eaLnBrk="1" hangingPunct="1">
              <a:spcBef>
                <a:spcPct val="50000"/>
              </a:spcBef>
            </a:pPr>
            <a:r>
              <a:rPr lang="es-ES" b="1">
                <a:latin typeface="Arial" pitchFamily="34" charset="0"/>
              </a:rPr>
              <a:t>Conclusiones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6048375" cy="1143000"/>
          </a:xfrm>
        </p:spPr>
        <p:txBody>
          <a:bodyPr/>
          <a:lstStyle/>
          <a:p>
            <a:pPr>
              <a:defRPr/>
            </a:pPr>
            <a:r>
              <a:rPr lang="es-MX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INDICE</a:t>
            </a:r>
            <a:endParaRPr lang="es-E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00250" y="2857500"/>
            <a:ext cx="64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2800" b="1">
                <a:solidFill>
                  <a:srgbClr val="0000FF"/>
                </a:solidFill>
                <a:latin typeface="Arial" pitchFamily="34" charset="0"/>
                <a:sym typeface="Wingdings 2" pitchFamily="18" charset="2"/>
              </a:rPr>
              <a:t>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/>
          </p:cNvSpPr>
          <p:nvPr/>
        </p:nvSpPr>
        <p:spPr bwMode="auto">
          <a:xfrm>
            <a:off x="468313" y="333375"/>
            <a:ext cx="6048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Pilares del Programa Nacional de Inclusión</a:t>
            </a:r>
            <a:endParaRPr lang="es-ES" sz="32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5 Rectángulo"/>
          <p:cNvSpPr txBox="1">
            <a:spLocks noChangeArrowheads="1"/>
          </p:cNvSpPr>
          <p:nvPr/>
        </p:nvSpPr>
        <p:spPr bwMode="auto">
          <a:xfrm>
            <a:off x="3690951" y="3857628"/>
            <a:ext cx="1857388" cy="1928826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s-MX" sz="1200" b="1" dirty="0"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s-EC" sz="1200" b="1" dirty="0"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s-EC" sz="1200" b="1" dirty="0">
                <a:latin typeface="Tahoma" pitchFamily="34" charset="0"/>
                <a:cs typeface="Tahoma" pitchFamily="34" charset="0"/>
              </a:rPr>
              <a:t>Negocios Inclusivos Agroindustriales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C" sz="1000" b="1" dirty="0"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s-EC" sz="1200" b="1" dirty="0">
                <a:latin typeface="Tahoma" pitchFamily="34" charset="0"/>
                <a:cs typeface="Tahoma" pitchFamily="34" charset="0"/>
              </a:rPr>
              <a:t>Negocios Inclusivos para la exportación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C" sz="1200" dirty="0">
              <a:latin typeface="Tahoma" pitchFamily="34" charset="0"/>
              <a:cs typeface="Tahoma" pitchFamily="34" charset="0"/>
            </a:endParaRPr>
          </a:p>
          <a:p>
            <a:pPr marL="342900" indent="-342900" algn="ctr" eaLnBrk="1" hangingPunct="1">
              <a:lnSpc>
                <a:spcPct val="90000"/>
              </a:lnSpc>
              <a:defRPr/>
            </a:pPr>
            <a:endParaRPr lang="es-EC" sz="1200" b="1" dirty="0">
              <a:latin typeface="Tahoma" pitchFamily="34" charset="0"/>
              <a:cs typeface="Tahoma" pitchFamily="34" charset="0"/>
            </a:endParaRPr>
          </a:p>
          <a:p>
            <a:pPr marL="342900" indent="-342900" algn="ctr" eaLnBrk="1" hangingPunct="1">
              <a:lnSpc>
                <a:spcPct val="90000"/>
              </a:lnSpc>
              <a:defRPr/>
            </a:pPr>
            <a:endParaRPr lang="es-EC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5 Rectángulo"/>
          <p:cNvSpPr txBox="1">
            <a:spLocks noChangeArrowheads="1"/>
          </p:cNvSpPr>
          <p:nvPr/>
        </p:nvSpPr>
        <p:spPr bwMode="auto">
          <a:xfrm>
            <a:off x="3619500" y="2928938"/>
            <a:ext cx="1928813" cy="86518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NEGOCIOS </a:t>
            </a:r>
          </a:p>
          <a:p>
            <a:pPr algn="ctr">
              <a:lnSpc>
                <a:spcPct val="90000"/>
              </a:lnSpc>
              <a:defRPr/>
            </a:pPr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INCLUSIVOS: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905529" y="3857628"/>
            <a:ext cx="1947856" cy="194627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s-EC" sz="18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EC" sz="1100" dirty="0"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s-EC" sz="1200" b="1" dirty="0">
                <a:latin typeface="Tahoma" pitchFamily="34" charset="0"/>
                <a:cs typeface="Tahoma" pitchFamily="34" charset="0"/>
              </a:rPr>
              <a:t>Hilando el Desarrollo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s-EC" sz="1200" b="1" dirty="0"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s-EC" sz="1200" b="1" dirty="0">
                <a:latin typeface="Tahoma" pitchFamily="34" charset="0"/>
                <a:cs typeface="Tahoma" pitchFamily="34" charset="0"/>
              </a:rPr>
              <a:t>Nutriendo el                                Desarrollo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s-EC" sz="1200" b="1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s-EC" sz="1200" dirty="0">
                <a:latin typeface="Tahoma" pitchFamily="34" charset="0"/>
                <a:cs typeface="Tahoma" pitchFamily="34" charset="0"/>
              </a:rPr>
              <a:t> Ferias Inclusivas</a:t>
            </a:r>
            <a:r>
              <a:rPr lang="es-EC" sz="1200" b="1" dirty="0">
                <a:latin typeface="Tahoma" pitchFamily="34" charset="0"/>
                <a:cs typeface="Tahoma" pitchFamily="34" charset="0"/>
              </a:rPr>
              <a:t>*</a:t>
            </a:r>
            <a:endParaRPr lang="es-ES" sz="1200" b="1" dirty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s-E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905500" y="2928938"/>
            <a:ext cx="1952625" cy="854075"/>
          </a:xfrm>
          <a:prstGeom prst="rect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CADENAS </a:t>
            </a:r>
            <a:b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DE COMPRAS </a:t>
            </a:r>
            <a:b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PÚBLICAS:</a:t>
            </a:r>
          </a:p>
        </p:txBody>
      </p:sp>
      <p:sp>
        <p:nvSpPr>
          <p:cNvPr id="8" name="5 Rectángulo"/>
          <p:cNvSpPr txBox="1">
            <a:spLocks noChangeArrowheads="1"/>
          </p:cNvSpPr>
          <p:nvPr/>
        </p:nvSpPr>
        <p:spPr bwMode="auto">
          <a:xfrm>
            <a:off x="1404938" y="3857625"/>
            <a:ext cx="1857375" cy="1928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defRPr/>
            </a:pPr>
            <a:endParaRPr lang="es-MX" sz="1050" b="1" dirty="0"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defRPr/>
            </a:pPr>
            <a:endParaRPr lang="es-EC" sz="1400" b="1" dirty="0">
              <a:latin typeface="+mj-lt"/>
              <a:cs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s-EC" sz="1200" dirty="0">
                <a:latin typeface="+mj-lt"/>
                <a:cs typeface="Tahoma" pitchFamily="34" charset="0"/>
              </a:rPr>
              <a:t>Emprendimiento para adultos jóvenes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s-EC" sz="1200" dirty="0">
              <a:latin typeface="+mj-lt"/>
              <a:cs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s-MX" sz="1200" dirty="0">
                <a:latin typeface="+mj-lt"/>
                <a:cs typeface="Tahoma" pitchFamily="34" charset="0"/>
              </a:rPr>
              <a:t>Emprendimiento para jóvenes en riesgo</a:t>
            </a:r>
            <a:endParaRPr lang="es-EC" sz="1200" dirty="0">
              <a:latin typeface="+mj-lt"/>
              <a:cs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C" sz="1100" dirty="0">
              <a:latin typeface="Tahoma" pitchFamily="34" charset="0"/>
              <a:cs typeface="Tahoma" pitchFamily="34" charset="0"/>
            </a:endParaRPr>
          </a:p>
          <a:p>
            <a:pPr marL="342900" indent="-342900" algn="ctr" eaLnBrk="1" hangingPunct="1">
              <a:lnSpc>
                <a:spcPct val="90000"/>
              </a:lnSpc>
              <a:defRPr/>
            </a:pPr>
            <a:endParaRPr lang="es-EC" sz="1200" b="1" dirty="0">
              <a:latin typeface="Tahoma" pitchFamily="34" charset="0"/>
              <a:cs typeface="Tahoma" pitchFamily="34" charset="0"/>
            </a:endParaRPr>
          </a:p>
          <a:p>
            <a:pPr marL="342900" indent="-342900" algn="ctr" eaLnBrk="1" hangingPunct="1">
              <a:lnSpc>
                <a:spcPct val="90000"/>
              </a:lnSpc>
              <a:defRPr/>
            </a:pPr>
            <a:endParaRPr lang="es-EC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5 Rectángulo"/>
          <p:cNvSpPr txBox="1">
            <a:spLocks noChangeArrowheads="1"/>
          </p:cNvSpPr>
          <p:nvPr/>
        </p:nvSpPr>
        <p:spPr bwMode="auto">
          <a:xfrm>
            <a:off x="1404938" y="2928938"/>
            <a:ext cx="1857375" cy="865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s-EC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EMPRENDIMIENTOS JUVENILES: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1110</Words>
  <Application>Microsoft Office PowerPoint</Application>
  <PresentationFormat>On-screen Show (4:3)</PresentationFormat>
  <Paragraphs>250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Times</vt:lpstr>
      <vt:lpstr>Arial</vt:lpstr>
      <vt:lpstr>Calibri</vt:lpstr>
      <vt:lpstr>Tahoma</vt:lpstr>
      <vt:lpstr>Wingdings 2</vt:lpstr>
      <vt:lpstr>Wingdings</vt:lpstr>
      <vt:lpstr>Trebuchet MS</vt:lpstr>
      <vt:lpstr>Arial Narrow</vt:lpstr>
      <vt:lpstr>ヒラギノ角ゴ Pro W3</vt:lpstr>
      <vt:lpstr>Times New Roman</vt:lpstr>
      <vt:lpstr>Blank Presentation</vt:lpstr>
      <vt:lpstr>Slide 1</vt:lpstr>
      <vt:lpstr>INDICE</vt:lpstr>
      <vt:lpstr>Slide 3</vt:lpstr>
      <vt:lpstr>Slide 4</vt:lpstr>
      <vt:lpstr>INDICE</vt:lpstr>
      <vt:lpstr>Slide 6</vt:lpstr>
      <vt:lpstr>Slide 7</vt:lpstr>
      <vt:lpstr>INDICE</vt:lpstr>
      <vt:lpstr>Slide 9</vt:lpstr>
      <vt:lpstr>Slide 10</vt:lpstr>
      <vt:lpstr> IMPACTOS ESPERADOS  </vt:lpstr>
      <vt:lpstr>INDICE</vt:lpstr>
      <vt:lpstr>INSTITUCIONES  E INSTRUMENTOS  Gobierno Central</vt:lpstr>
      <vt:lpstr>INSTITUCIONES  E INSTRUMENTOS : Gobierno Central</vt:lpstr>
      <vt:lpstr>INSTRUMENTOS E INSTITUCIONES : Gobiernos  Locales</vt:lpstr>
      <vt:lpstr>Propuesta de Modelo de Gestión</vt:lpstr>
      <vt:lpstr>Propuesta de Modelo de Gestión</vt:lpstr>
      <vt:lpstr>Negocios Inclusivos Agroindustriales</vt:lpstr>
      <vt:lpstr>Modelo de Gestión</vt:lpstr>
      <vt:lpstr>Modelo de Gestión</vt:lpstr>
      <vt:lpstr>Negocios Inclusivos Cómo estamos trabajando!</vt:lpstr>
      <vt:lpstr>INSTRUMENTOS</vt:lpstr>
      <vt:lpstr>Negocios Inclusivos Criterios de priorización</vt:lpstr>
      <vt:lpstr>Negocios Inclusivos Priorización: territorios y productos</vt:lpstr>
      <vt:lpstr>INDICE</vt:lpstr>
      <vt:lpstr>Relación centro-territorio</vt:lpstr>
      <vt:lpstr>Relación centro-territorio</vt:lpstr>
      <vt:lpstr>INDICE</vt:lpstr>
      <vt:lpstr>Factores críticos</vt:lpstr>
      <vt:lpstr>Factores críticos</vt:lpstr>
    </vt:vector>
  </TitlesOfParts>
  <Company>zur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 .</dc:creator>
  <cp:lastModifiedBy>anarod</cp:lastModifiedBy>
  <cp:revision>152</cp:revision>
  <dcterms:created xsi:type="dcterms:W3CDTF">2007-03-29T21:21:50Z</dcterms:created>
  <dcterms:modified xsi:type="dcterms:W3CDTF">2010-07-12T02:35:57Z</dcterms:modified>
</cp:coreProperties>
</file>