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0"/>
  </p:notesMasterIdLst>
  <p:handoutMasterIdLst>
    <p:handoutMasterId r:id="rId41"/>
  </p:handoutMasterIdLst>
  <p:sldIdLst>
    <p:sldId id="419" r:id="rId2"/>
    <p:sldId id="478" r:id="rId3"/>
    <p:sldId id="479" r:id="rId4"/>
    <p:sldId id="555" r:id="rId5"/>
    <p:sldId id="556" r:id="rId6"/>
    <p:sldId id="557" r:id="rId7"/>
    <p:sldId id="558" r:id="rId8"/>
    <p:sldId id="560" r:id="rId9"/>
    <p:sldId id="381" r:id="rId10"/>
    <p:sldId id="400" r:id="rId11"/>
    <p:sldId id="442" r:id="rId12"/>
    <p:sldId id="485" r:id="rId13"/>
    <p:sldId id="545" r:id="rId14"/>
    <p:sldId id="543" r:id="rId15"/>
    <p:sldId id="544" r:id="rId16"/>
    <p:sldId id="542" r:id="rId17"/>
    <p:sldId id="466" r:id="rId18"/>
    <p:sldId id="508" r:id="rId19"/>
    <p:sldId id="509" r:id="rId20"/>
    <p:sldId id="510" r:id="rId21"/>
    <p:sldId id="511" r:id="rId22"/>
    <p:sldId id="536" r:id="rId23"/>
    <p:sldId id="488" r:id="rId24"/>
    <p:sldId id="537" r:id="rId25"/>
    <p:sldId id="538" r:id="rId26"/>
    <p:sldId id="539" r:id="rId27"/>
    <p:sldId id="540" r:id="rId28"/>
    <p:sldId id="541" r:id="rId29"/>
    <p:sldId id="546" r:id="rId30"/>
    <p:sldId id="548" r:id="rId31"/>
    <p:sldId id="549" r:id="rId32"/>
    <p:sldId id="399" r:id="rId33"/>
    <p:sldId id="379" r:id="rId34"/>
    <p:sldId id="382" r:id="rId35"/>
    <p:sldId id="384" r:id="rId36"/>
    <p:sldId id="499" r:id="rId37"/>
    <p:sldId id="323" r:id="rId38"/>
    <p:sldId id="395" r:id="rId39"/>
  </p:sldIdLst>
  <p:sldSz cx="9144000" cy="6858000" type="screen4x3"/>
  <p:notesSz cx="6881813" cy="9296400"/>
  <p:embeddedFontLst>
    <p:embeddedFont>
      <p:font typeface="Cambria" pitchFamily="18" charset="0"/>
      <p:regular r:id="rId42"/>
      <p:bold r:id="rId43"/>
      <p:italic r:id="rId44"/>
      <p:boldItalic r:id="rId45"/>
    </p:embeddedFont>
    <p:embeddedFont>
      <p:font typeface="Calibri" pitchFamily="34" charset="0"/>
      <p:regular r:id="rId46"/>
      <p:bold r:id="rId47"/>
      <p:italic r:id="rId48"/>
      <p:boldItalic r:id="rId49"/>
    </p:embeddedFont>
  </p:embeddedFontLst>
  <p:defaultTextStyle>
    <a:defPPr>
      <a:defRPr lang="en-US"/>
    </a:defPPr>
    <a:lvl1pPr algn="l" rtl="0" eaLnBrk="0" fontAlgn="base" hangingPunct="0">
      <a:spcBef>
        <a:spcPct val="0"/>
      </a:spcBef>
      <a:spcAft>
        <a:spcPct val="0"/>
      </a:spcAft>
      <a:defRPr kern="1200">
        <a:solidFill>
          <a:schemeClr val="tx1"/>
        </a:solidFill>
        <a:latin typeface="Cambria" pitchFamily="18" charset="0"/>
        <a:ea typeface="+mn-ea"/>
        <a:cs typeface="+mn-cs"/>
      </a:defRPr>
    </a:lvl1pPr>
    <a:lvl2pPr marL="457200" algn="l" rtl="0" eaLnBrk="0" fontAlgn="base" hangingPunct="0">
      <a:spcBef>
        <a:spcPct val="0"/>
      </a:spcBef>
      <a:spcAft>
        <a:spcPct val="0"/>
      </a:spcAft>
      <a:defRPr kern="1200">
        <a:solidFill>
          <a:schemeClr val="tx1"/>
        </a:solidFill>
        <a:latin typeface="Cambria" pitchFamily="18" charset="0"/>
        <a:ea typeface="+mn-ea"/>
        <a:cs typeface="+mn-cs"/>
      </a:defRPr>
    </a:lvl2pPr>
    <a:lvl3pPr marL="914400" algn="l" rtl="0" eaLnBrk="0" fontAlgn="base" hangingPunct="0">
      <a:spcBef>
        <a:spcPct val="0"/>
      </a:spcBef>
      <a:spcAft>
        <a:spcPct val="0"/>
      </a:spcAft>
      <a:defRPr kern="1200">
        <a:solidFill>
          <a:schemeClr val="tx1"/>
        </a:solidFill>
        <a:latin typeface="Cambria" pitchFamily="18" charset="0"/>
        <a:ea typeface="+mn-ea"/>
        <a:cs typeface="+mn-cs"/>
      </a:defRPr>
    </a:lvl3pPr>
    <a:lvl4pPr marL="1371600" algn="l" rtl="0" eaLnBrk="0" fontAlgn="base" hangingPunct="0">
      <a:spcBef>
        <a:spcPct val="0"/>
      </a:spcBef>
      <a:spcAft>
        <a:spcPct val="0"/>
      </a:spcAft>
      <a:defRPr kern="1200">
        <a:solidFill>
          <a:schemeClr val="tx1"/>
        </a:solidFill>
        <a:latin typeface="Cambria" pitchFamily="18" charset="0"/>
        <a:ea typeface="+mn-ea"/>
        <a:cs typeface="+mn-cs"/>
      </a:defRPr>
    </a:lvl4pPr>
    <a:lvl5pPr marL="1828800" algn="l" rtl="0" eaLnBrk="0" fontAlgn="base" hangingPunct="0">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D0E3"/>
    <a:srgbClr val="BBBDD3"/>
    <a:srgbClr val="C4C6CA"/>
    <a:srgbClr val="D0D0BE"/>
    <a:srgbClr val="4264B0"/>
    <a:srgbClr val="E34231"/>
    <a:srgbClr val="6169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94660"/>
  </p:normalViewPr>
  <p:slideViewPr>
    <p:cSldViewPr>
      <p:cViewPr>
        <p:scale>
          <a:sx n="66" d="100"/>
          <a:sy n="66" d="100"/>
        </p:scale>
        <p:origin x="-414" y="-72"/>
      </p:cViewPr>
      <p:guideLst>
        <p:guide orient="horz" pos="86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32" y="-90"/>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81325" cy="46355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191491" name="Rectangle 3"/>
          <p:cNvSpPr>
            <a:spLocks noGrp="1" noChangeArrowheads="1"/>
          </p:cNvSpPr>
          <p:nvPr>
            <p:ph type="dt" sz="quarter" idx="1"/>
          </p:nvPr>
        </p:nvSpPr>
        <p:spPr bwMode="auto">
          <a:xfrm>
            <a:off x="3898900" y="0"/>
            <a:ext cx="2981325" cy="46355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191492" name="Rectangle 4"/>
          <p:cNvSpPr>
            <a:spLocks noGrp="1" noChangeArrowheads="1"/>
          </p:cNvSpPr>
          <p:nvPr>
            <p:ph type="ftr" sz="quarter" idx="2"/>
          </p:nvPr>
        </p:nvSpPr>
        <p:spPr bwMode="auto">
          <a:xfrm>
            <a:off x="0" y="8829675"/>
            <a:ext cx="2981325" cy="465138"/>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191493" name="Rectangle 5"/>
          <p:cNvSpPr>
            <a:spLocks noGrp="1" noChangeArrowheads="1"/>
          </p:cNvSpPr>
          <p:nvPr>
            <p:ph type="sldNum" sz="quarter" idx="3"/>
          </p:nvPr>
        </p:nvSpPr>
        <p:spPr bwMode="auto">
          <a:xfrm>
            <a:off x="3898900" y="8829675"/>
            <a:ext cx="2981325" cy="465138"/>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lgn="r" eaLnBrk="1" hangingPunct="1">
              <a:defRPr sz="1200">
                <a:latin typeface="Arial" pitchFamily="34" charset="0"/>
              </a:defRPr>
            </a:lvl1pPr>
          </a:lstStyle>
          <a:p>
            <a:fld id="{62BA6EF0-CD16-4C06-9ED9-9AE16FAC1EC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81325" cy="463550"/>
          </a:xfrm>
          <a:prstGeom prst="rect">
            <a:avLst/>
          </a:prstGeom>
          <a:noFill/>
          <a:ln w="9525">
            <a:noFill/>
            <a:miter lim="800000"/>
            <a:headEnd/>
            <a:tailEnd/>
          </a:ln>
          <a:effectLst/>
        </p:spPr>
        <p:txBody>
          <a:bodyPr vert="horz" wrap="square" lIns="92474" tIns="46238" rIns="92474" bIns="46238" numCol="1" anchor="t" anchorCtr="0" compatLnSpc="1">
            <a:prstTxWarp prst="textNoShape">
              <a:avLst/>
            </a:prstTxWarp>
          </a:bodyPr>
          <a:lstStyle>
            <a:lvl1pPr defTabSz="923925" eaLnBrk="1" hangingPunct="1">
              <a:defRPr sz="1200">
                <a:latin typeface="Arial" pitchFamily="34" charset="0"/>
              </a:defRPr>
            </a:lvl1pPr>
          </a:lstStyle>
          <a:p>
            <a:endParaRPr lang="en-US"/>
          </a:p>
        </p:txBody>
      </p:sp>
      <p:sp>
        <p:nvSpPr>
          <p:cNvPr id="51203" name="Rectangle 3"/>
          <p:cNvSpPr>
            <a:spLocks noGrp="1" noChangeArrowheads="1"/>
          </p:cNvSpPr>
          <p:nvPr>
            <p:ph type="dt" idx="1"/>
          </p:nvPr>
        </p:nvSpPr>
        <p:spPr bwMode="auto">
          <a:xfrm>
            <a:off x="3898900" y="0"/>
            <a:ext cx="2981325" cy="463550"/>
          </a:xfrm>
          <a:prstGeom prst="rect">
            <a:avLst/>
          </a:prstGeom>
          <a:noFill/>
          <a:ln w="9525">
            <a:noFill/>
            <a:miter lim="800000"/>
            <a:headEnd/>
            <a:tailEnd/>
          </a:ln>
          <a:effectLst/>
        </p:spPr>
        <p:txBody>
          <a:bodyPr vert="horz" wrap="square" lIns="92474" tIns="46238" rIns="92474" bIns="46238" numCol="1" anchor="t" anchorCtr="0" compatLnSpc="1">
            <a:prstTxWarp prst="textNoShape">
              <a:avLst/>
            </a:prstTxWarp>
          </a:bodyPr>
          <a:lstStyle>
            <a:lvl1pPr algn="r" defTabSz="923925" eaLnBrk="1" hangingPunct="1">
              <a:defRPr sz="1200">
                <a:latin typeface="Arial" pitchFamily="34" charset="0"/>
              </a:defRPr>
            </a:lvl1pPr>
          </a:lstStyle>
          <a:p>
            <a:endParaRPr lang="en-US"/>
          </a:p>
        </p:txBody>
      </p:sp>
      <p:sp>
        <p:nvSpPr>
          <p:cNvPr id="51204" name="Rectangle 4"/>
          <p:cNvSpPr>
            <a:spLocks noRot="1" noChangeArrowheads="1" noTextEdit="1"/>
          </p:cNvSpPr>
          <p:nvPr>
            <p:ph type="sldImg" idx="2"/>
          </p:nvPr>
        </p:nvSpPr>
        <p:spPr bwMode="auto">
          <a:xfrm>
            <a:off x="1119188" y="698500"/>
            <a:ext cx="4648200" cy="348615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a:effectLst/>
        </p:spPr>
        <p:txBody>
          <a:bodyPr vert="horz" wrap="square" lIns="92474" tIns="46238" rIns="92474" bIns="462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6" name="Rectangle 6"/>
          <p:cNvSpPr>
            <a:spLocks noGrp="1" noChangeArrowheads="1"/>
          </p:cNvSpPr>
          <p:nvPr>
            <p:ph type="ftr" sz="quarter" idx="4"/>
          </p:nvPr>
        </p:nvSpPr>
        <p:spPr bwMode="auto">
          <a:xfrm>
            <a:off x="0" y="8829675"/>
            <a:ext cx="2981325" cy="465138"/>
          </a:xfrm>
          <a:prstGeom prst="rect">
            <a:avLst/>
          </a:prstGeom>
          <a:noFill/>
          <a:ln w="9525">
            <a:noFill/>
            <a:miter lim="800000"/>
            <a:headEnd/>
            <a:tailEnd/>
          </a:ln>
          <a:effectLst/>
        </p:spPr>
        <p:txBody>
          <a:bodyPr vert="horz" wrap="square" lIns="92474" tIns="46238" rIns="92474" bIns="46238" numCol="1" anchor="b" anchorCtr="0" compatLnSpc="1">
            <a:prstTxWarp prst="textNoShape">
              <a:avLst/>
            </a:prstTxWarp>
          </a:bodyPr>
          <a:lstStyle>
            <a:lvl1pPr defTabSz="923925" eaLnBrk="1" hangingPunct="1">
              <a:defRPr sz="1200">
                <a:latin typeface="Arial" pitchFamily="34" charset="0"/>
              </a:defRPr>
            </a:lvl1pPr>
          </a:lstStyle>
          <a:p>
            <a:endParaRPr lang="en-US"/>
          </a:p>
        </p:txBody>
      </p:sp>
      <p:sp>
        <p:nvSpPr>
          <p:cNvPr id="51207" name="Rectangle 7"/>
          <p:cNvSpPr>
            <a:spLocks noGrp="1" noChangeArrowheads="1"/>
          </p:cNvSpPr>
          <p:nvPr>
            <p:ph type="sldNum" sz="quarter" idx="5"/>
          </p:nvPr>
        </p:nvSpPr>
        <p:spPr bwMode="auto">
          <a:xfrm>
            <a:off x="3898900" y="8829675"/>
            <a:ext cx="2981325" cy="465138"/>
          </a:xfrm>
          <a:prstGeom prst="rect">
            <a:avLst/>
          </a:prstGeom>
          <a:noFill/>
          <a:ln w="9525">
            <a:noFill/>
            <a:miter lim="800000"/>
            <a:headEnd/>
            <a:tailEnd/>
          </a:ln>
          <a:effectLst/>
        </p:spPr>
        <p:txBody>
          <a:bodyPr vert="horz" wrap="square" lIns="92474" tIns="46238" rIns="92474" bIns="46238" numCol="1" anchor="b" anchorCtr="0" compatLnSpc="1">
            <a:prstTxWarp prst="textNoShape">
              <a:avLst/>
            </a:prstTxWarp>
          </a:bodyPr>
          <a:lstStyle>
            <a:lvl1pPr algn="r" defTabSz="923925" eaLnBrk="1" hangingPunct="1">
              <a:defRPr sz="1200">
                <a:latin typeface="Arial" pitchFamily="34" charset="0"/>
              </a:defRPr>
            </a:lvl1pPr>
          </a:lstStyle>
          <a:p>
            <a:fld id="{1A193780-435D-4FFC-8C8E-A46BC24329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20C5E-BF41-4429-934D-83B90E287FB1}" type="slidenum">
              <a:rPr lang="en-US"/>
              <a:pPr/>
              <a:t>1</a:t>
            </a:fld>
            <a:endParaRPr lang="en-US"/>
          </a:p>
        </p:txBody>
      </p:sp>
      <p:sp>
        <p:nvSpPr>
          <p:cNvPr id="433154" name="Rectangle 2"/>
          <p:cNvSpPr>
            <a:spLocks noRo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226ED-52B8-476F-87C3-490F68E268DA}" type="slidenum">
              <a:rPr lang="en-US"/>
              <a:pPr/>
              <a:t>9</a:t>
            </a:fld>
            <a:endParaRPr lang="en-US"/>
          </a:p>
        </p:txBody>
      </p:sp>
      <p:sp>
        <p:nvSpPr>
          <p:cNvPr id="380930" name="Rectangle 2"/>
          <p:cNvSpPr>
            <a:spLocks noRot="1" noChangeArrowheads="1" noTextEdit="1"/>
          </p:cNvSpPr>
          <p:nvPr>
            <p:ph type="sldImg"/>
          </p:nvPr>
        </p:nvSpPr>
        <p:spPr>
          <a:ln/>
        </p:spPr>
      </p:sp>
      <p:sp>
        <p:nvSpPr>
          <p:cNvPr id="380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7F561-BEB0-4432-9F5A-7604554F6190}" type="slidenum">
              <a:rPr lang="en-US"/>
              <a:pPr/>
              <a:t>12</a:t>
            </a:fld>
            <a:endParaRPr lang="en-US"/>
          </a:p>
        </p:txBody>
      </p:sp>
      <p:sp>
        <p:nvSpPr>
          <p:cNvPr id="507906" name="Rectangle 2"/>
          <p:cNvSpPr>
            <a:spLocks noRot="1" noChangeArrowheads="1" noTextEdit="1"/>
          </p:cNvSpPr>
          <p:nvPr>
            <p:ph type="sldImg"/>
          </p:nvPr>
        </p:nvSpPr>
        <p:spPr>
          <a:xfrm>
            <a:off x="1268413" y="806450"/>
            <a:ext cx="4344987" cy="3259138"/>
          </a:xfrm>
          <a:ln/>
        </p:spPr>
      </p:sp>
      <p:sp>
        <p:nvSpPr>
          <p:cNvPr id="507907" name="Rectangle 3"/>
          <p:cNvSpPr>
            <a:spLocks noGrp="1" noChangeArrowheads="1"/>
          </p:cNvSpPr>
          <p:nvPr>
            <p:ph type="body" idx="1"/>
          </p:nvPr>
        </p:nvSpPr>
        <p:spPr>
          <a:xfrm>
            <a:off x="917575" y="4432300"/>
            <a:ext cx="5046663" cy="4202113"/>
          </a:xfrm>
        </p:spPr>
        <p:txBody>
          <a:bodyPr/>
          <a:lstStyle/>
          <a:p>
            <a:pPr algn="just"/>
            <a:r>
              <a:rPr lang="en-GB" sz="3200" b="1"/>
              <a:t>CAPEX ET OPEX</a:t>
            </a:r>
          </a:p>
          <a:p>
            <a:pPr algn="just"/>
            <a:endParaRPr lang="en-GB" sz="3200" b="1"/>
          </a:p>
          <a:p>
            <a:pPr algn="just"/>
            <a:r>
              <a:rPr lang="en-GB"/>
              <a:t>Ce graphique sert à expliquer comment s’articule ce document dans la définition des revenus requis par l’entreprise pour couvrir ses frais année après année.</a:t>
            </a:r>
          </a:p>
          <a:p>
            <a:pPr algn="just"/>
            <a:r>
              <a:rPr lang="en-GB"/>
              <a:t>En ce qui concerne la projection des coûts opérationnels pendant la période régulatrice, il convient d’ajuster les coûts opérationnels actuels de l’entreprise afin de pouvoir tenir compte de la croissance de la productivité que l’on pourrait anticiper à juste titre pour les années à venir. Cet aspect de la méthodologie—souligné en gras—constitue le thème principal de cette séance.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2D3C4-F602-4F43-8698-5B8F5F667662}" type="slidenum">
              <a:rPr lang="en-US"/>
              <a:pPr/>
              <a:t>37</a:t>
            </a:fld>
            <a:endParaRPr lang="en-US"/>
          </a:p>
        </p:txBody>
      </p:sp>
      <p:sp>
        <p:nvSpPr>
          <p:cNvPr id="249858" name="Rectangle 2"/>
          <p:cNvSpPr>
            <a:spLocks noRo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381000" y="1882775"/>
            <a:ext cx="8382000" cy="1470025"/>
          </a:xfrm>
        </p:spPr>
        <p:txBody>
          <a:bodyPr/>
          <a:lstStyle>
            <a:lvl1pPr algn="ctr">
              <a:defRPr sz="5000">
                <a:solidFill>
                  <a:schemeClr val="bg2"/>
                </a:solidFill>
              </a:defRPr>
            </a:lvl1pPr>
          </a:lstStyle>
          <a:p>
            <a:r>
              <a:rPr lang="en-US"/>
              <a:t>Click to edit Master title style</a:t>
            </a:r>
          </a:p>
        </p:txBody>
      </p:sp>
      <p:sp>
        <p:nvSpPr>
          <p:cNvPr id="50179" name="Rectangle 3"/>
          <p:cNvSpPr>
            <a:spLocks noGrp="1" noChangeArrowheads="1"/>
          </p:cNvSpPr>
          <p:nvPr>
            <p:ph type="subTitle" idx="1"/>
          </p:nvPr>
        </p:nvSpPr>
        <p:spPr>
          <a:xfrm>
            <a:off x="1371600" y="3962400"/>
            <a:ext cx="6400800" cy="1752600"/>
          </a:xfrm>
        </p:spPr>
        <p:txBody>
          <a:bodyPr/>
          <a:lstStyle>
            <a:lvl1pPr marL="0" indent="0" algn="ctr">
              <a:buFontTx/>
              <a:buNone/>
              <a:defRPr>
                <a:solidFill>
                  <a:srgbClr val="E34231"/>
                </a:solidFill>
              </a:defRPr>
            </a:lvl1pPr>
          </a:lstStyle>
          <a:p>
            <a:r>
              <a:rPr lang="en-US"/>
              <a:t>Click to edit Master subtitle style</a:t>
            </a:r>
          </a:p>
        </p:txBody>
      </p:sp>
      <p:sp>
        <p:nvSpPr>
          <p:cNvPr id="50180"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50181"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50182" name="Rectangle 6"/>
          <p:cNvSpPr>
            <a:spLocks noGrp="1" noChangeArrowheads="1"/>
          </p:cNvSpPr>
          <p:nvPr>
            <p:ph type="sldNum" sz="quarter" idx="4"/>
          </p:nvPr>
        </p:nvSpPr>
        <p:spPr>
          <a:xfrm>
            <a:off x="8382000" y="6245225"/>
            <a:ext cx="381000" cy="476250"/>
          </a:xfrm>
          <a:noFill/>
        </p:spPr>
        <p:txBody>
          <a:bodyPr/>
          <a:lstStyle>
            <a:lvl1pPr>
              <a:defRPr/>
            </a:lvl1pPr>
          </a:lstStyle>
          <a:p>
            <a:fld id="{BC99050E-A5F4-45FF-8325-EA11C12E5C29}" type="slidenum">
              <a:rPr lang="en-US"/>
              <a:pPr/>
              <a:t>‹#›</a:t>
            </a:fld>
            <a:endParaRPr lang="en-US"/>
          </a:p>
        </p:txBody>
      </p:sp>
      <p:sp>
        <p:nvSpPr>
          <p:cNvPr id="50183" name="Rectangle 7"/>
          <p:cNvSpPr>
            <a:spLocks noChangeArrowheads="1"/>
          </p:cNvSpPr>
          <p:nvPr userDrawn="1"/>
        </p:nvSpPr>
        <p:spPr bwMode="auto">
          <a:xfrm>
            <a:off x="533400" y="1600200"/>
            <a:ext cx="8077200" cy="152400"/>
          </a:xfrm>
          <a:prstGeom prst="rect">
            <a:avLst/>
          </a:prstGeom>
          <a:solidFill>
            <a:srgbClr val="4264B0"/>
          </a:solidFill>
          <a:ln w="9525">
            <a:noFill/>
            <a:miter lim="800000"/>
            <a:headEnd/>
            <a:tailEnd/>
          </a:ln>
          <a:effectLst/>
        </p:spPr>
        <p:txBody>
          <a:bodyPr wrap="none" anchor="ctr"/>
          <a:lstStyle/>
          <a:p>
            <a:endParaRPr lang="en-US"/>
          </a:p>
        </p:txBody>
      </p:sp>
      <p:sp>
        <p:nvSpPr>
          <p:cNvPr id="50185" name="Rectangle 9"/>
          <p:cNvSpPr>
            <a:spLocks noChangeArrowheads="1"/>
          </p:cNvSpPr>
          <p:nvPr userDrawn="1"/>
        </p:nvSpPr>
        <p:spPr bwMode="auto">
          <a:xfrm>
            <a:off x="1247775" y="3848100"/>
            <a:ext cx="6629400" cy="76200"/>
          </a:xfrm>
          <a:prstGeom prst="rect">
            <a:avLst/>
          </a:prstGeom>
          <a:solidFill>
            <a:srgbClr val="4264B0"/>
          </a:soli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6D533A-A511-4E40-B517-F55BB78E98E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1717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3627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64836-743C-4BC9-8FF9-30A9E003BB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40F002-1B21-4907-8903-F5F5B5469B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21EFC8-42CF-49DC-8D06-4DFF4911D9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829E00-2309-44A8-A3AC-7DC45E6AE4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808651-7A3E-4EB4-8979-C941DA270E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6C184D8-49C8-4864-96C8-112C345561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BCE7E3-6D33-42EB-B76B-0172B6413C2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B91603-AC0E-48F9-BA5B-FC57F665C3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06A5F3-3519-4E74-9B53-F177A723D5D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686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2400" y="5562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300">
                <a:latin typeface="Calibri" pitchFamily="34" charset="0"/>
              </a:defRPr>
            </a:lvl1pPr>
          </a:lstStyle>
          <a:p>
            <a:endParaRPr lang="en-US"/>
          </a:p>
        </p:txBody>
      </p:sp>
      <p:sp>
        <p:nvSpPr>
          <p:cNvPr id="1029" name="Rectangle 5"/>
          <p:cNvSpPr>
            <a:spLocks noGrp="1" noChangeArrowheads="1"/>
          </p:cNvSpPr>
          <p:nvPr>
            <p:ph type="ftr" sz="quarter" idx="3"/>
          </p:nvPr>
        </p:nvSpPr>
        <p:spPr bwMode="auto">
          <a:xfrm>
            <a:off x="2438400" y="5562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300">
                <a:latin typeface="Calibri" pitchFamily="34" charset="0"/>
              </a:defRPr>
            </a:lvl1pPr>
          </a:lstStyle>
          <a:p>
            <a:endParaRPr lang="en-US"/>
          </a:p>
        </p:txBody>
      </p:sp>
      <p:sp>
        <p:nvSpPr>
          <p:cNvPr id="1030" name="Rectangle 6"/>
          <p:cNvSpPr>
            <a:spLocks noGrp="1" noChangeArrowheads="1"/>
          </p:cNvSpPr>
          <p:nvPr>
            <p:ph type="sldNum" sz="quarter" idx="4"/>
          </p:nvPr>
        </p:nvSpPr>
        <p:spPr bwMode="auto">
          <a:xfrm>
            <a:off x="8382000" y="6305550"/>
            <a:ext cx="381000" cy="247650"/>
          </a:xfrm>
          <a:prstGeom prst="rect">
            <a:avLst/>
          </a:prstGeom>
          <a:solidFill>
            <a:srgbClr val="C4C6CA"/>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300">
                <a:latin typeface="Calibri" pitchFamily="34" charset="0"/>
              </a:defRPr>
            </a:lvl1pPr>
          </a:lstStyle>
          <a:p>
            <a:fld id="{9B4749E5-83DE-4946-9150-7BC6A380BBE6}" type="slidenum">
              <a:rPr lang="en-US"/>
              <a:pPr/>
              <a:t>‹#›</a:t>
            </a:fld>
            <a:endParaRPr lang="en-US"/>
          </a:p>
        </p:txBody>
      </p:sp>
      <p:grpSp>
        <p:nvGrpSpPr>
          <p:cNvPr id="1035" name="Group 11"/>
          <p:cNvGrpSpPr>
            <a:grpSpLocks/>
          </p:cNvGrpSpPr>
          <p:nvPr/>
        </p:nvGrpSpPr>
        <p:grpSpPr bwMode="auto">
          <a:xfrm flipH="1">
            <a:off x="304800" y="152400"/>
            <a:ext cx="8001000" cy="1143000"/>
            <a:chOff x="432" y="144"/>
            <a:chExt cx="5040" cy="720"/>
          </a:xfrm>
        </p:grpSpPr>
        <p:sp>
          <p:nvSpPr>
            <p:cNvPr id="1033" name="Line 9"/>
            <p:cNvSpPr>
              <a:spLocks noChangeShapeType="1"/>
            </p:cNvSpPr>
            <p:nvPr userDrawn="1"/>
          </p:nvSpPr>
          <p:spPr bwMode="auto">
            <a:xfrm>
              <a:off x="432" y="144"/>
              <a:ext cx="5040" cy="0"/>
            </a:xfrm>
            <a:prstGeom prst="line">
              <a:avLst/>
            </a:prstGeom>
            <a:noFill/>
            <a:ln w="19050">
              <a:solidFill>
                <a:srgbClr val="4264B0"/>
              </a:solidFill>
              <a:round/>
              <a:headEnd/>
              <a:tailEnd/>
            </a:ln>
            <a:effectLst/>
          </p:spPr>
          <p:txBody>
            <a:bodyPr/>
            <a:lstStyle/>
            <a:p>
              <a:endParaRPr lang="en-US"/>
            </a:p>
          </p:txBody>
        </p:sp>
        <p:sp>
          <p:nvSpPr>
            <p:cNvPr id="1034" name="Line 10"/>
            <p:cNvSpPr>
              <a:spLocks noChangeShapeType="1"/>
            </p:cNvSpPr>
            <p:nvPr userDrawn="1"/>
          </p:nvSpPr>
          <p:spPr bwMode="auto">
            <a:xfrm>
              <a:off x="5472" y="144"/>
              <a:ext cx="0" cy="720"/>
            </a:xfrm>
            <a:prstGeom prst="line">
              <a:avLst/>
            </a:prstGeom>
            <a:noFill/>
            <a:ln w="19050">
              <a:solidFill>
                <a:srgbClr val="4264B0"/>
              </a:solidFill>
              <a:round/>
              <a:headEnd/>
              <a:tailEnd/>
            </a:ln>
            <a:effectLst/>
          </p:spPr>
          <p:txBody>
            <a:bodyPr/>
            <a:lstStyle/>
            <a:p>
              <a:endParaRPr lang="en-US"/>
            </a:p>
          </p:txBody>
        </p:sp>
      </p:grpSp>
      <p:sp>
        <p:nvSpPr>
          <p:cNvPr id="1041" name="Line 17"/>
          <p:cNvSpPr>
            <a:spLocks noChangeShapeType="1"/>
          </p:cNvSpPr>
          <p:nvPr/>
        </p:nvSpPr>
        <p:spPr bwMode="auto">
          <a:xfrm flipH="1">
            <a:off x="314325" y="6248400"/>
            <a:ext cx="8458200" cy="0"/>
          </a:xfrm>
          <a:prstGeom prst="line">
            <a:avLst/>
          </a:prstGeom>
          <a:noFill/>
          <a:ln w="19050">
            <a:solidFill>
              <a:srgbClr val="4264B0"/>
            </a:solidFill>
            <a:round/>
            <a:headEnd/>
            <a:tailEnd/>
          </a:ln>
          <a:effectLst/>
        </p:spPr>
        <p:txBody>
          <a:bodyPr/>
          <a:lstStyle/>
          <a:p>
            <a:endParaRPr lang="en-US"/>
          </a:p>
        </p:txBody>
      </p:sp>
      <p:sp>
        <p:nvSpPr>
          <p:cNvPr id="1044" name="TextBox 7"/>
          <p:cNvSpPr txBox="1">
            <a:spLocks noChangeArrowheads="1"/>
          </p:cNvSpPr>
          <p:nvPr/>
        </p:nvSpPr>
        <p:spPr bwMode="auto">
          <a:xfrm>
            <a:off x="304800" y="6302375"/>
            <a:ext cx="8001000" cy="260350"/>
          </a:xfrm>
          <a:prstGeom prst="rect">
            <a:avLst/>
          </a:prstGeom>
          <a:solidFill>
            <a:srgbClr val="C7D0E3"/>
          </a:solidFill>
          <a:ln w="9525" algn="ctr">
            <a:noFill/>
            <a:miter lim="800000"/>
            <a:headEnd/>
            <a:tailEnd/>
          </a:ln>
        </p:spPr>
        <p:txBody>
          <a:bodyPr>
            <a:spAutoFit/>
          </a:bodyPr>
          <a:lstStyle/>
          <a:p>
            <a:pPr eaLnBrk="1" hangingPunct="1">
              <a:spcBef>
                <a:spcPct val="50000"/>
              </a:spcBef>
            </a:pPr>
            <a:endParaRPr lang="en-US" sz="1100" i="1">
              <a:latin typeface="Calibri"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Cambria" pitchFamily="18" charset="0"/>
        </a:defRPr>
      </a:lvl2pPr>
      <a:lvl3pPr algn="l" rtl="0" fontAlgn="base">
        <a:spcBef>
          <a:spcPct val="0"/>
        </a:spcBef>
        <a:spcAft>
          <a:spcPct val="0"/>
        </a:spcAft>
        <a:defRPr sz="4400">
          <a:solidFill>
            <a:schemeClr val="tx2"/>
          </a:solidFill>
          <a:latin typeface="Cambria" pitchFamily="18" charset="0"/>
        </a:defRPr>
      </a:lvl3pPr>
      <a:lvl4pPr algn="l" rtl="0" fontAlgn="base">
        <a:spcBef>
          <a:spcPct val="0"/>
        </a:spcBef>
        <a:spcAft>
          <a:spcPct val="0"/>
        </a:spcAft>
        <a:defRPr sz="4400">
          <a:solidFill>
            <a:schemeClr val="tx2"/>
          </a:solidFill>
          <a:latin typeface="Cambria" pitchFamily="18" charset="0"/>
        </a:defRPr>
      </a:lvl4pPr>
      <a:lvl5pPr algn="l" rtl="0" fontAlgn="base">
        <a:spcBef>
          <a:spcPct val="0"/>
        </a:spcBef>
        <a:spcAft>
          <a:spcPct val="0"/>
        </a:spcAft>
        <a:defRPr sz="4400">
          <a:solidFill>
            <a:schemeClr val="tx2"/>
          </a:solidFill>
          <a:latin typeface="Cambria" pitchFamily="18" charset="0"/>
        </a:defRPr>
      </a:lvl5pPr>
      <a:lvl6pPr marL="457200" algn="l" rtl="0" fontAlgn="base">
        <a:spcBef>
          <a:spcPct val="0"/>
        </a:spcBef>
        <a:spcAft>
          <a:spcPct val="0"/>
        </a:spcAft>
        <a:defRPr sz="4400">
          <a:solidFill>
            <a:schemeClr val="tx2"/>
          </a:solidFill>
          <a:latin typeface="Cambria" pitchFamily="18" charset="0"/>
        </a:defRPr>
      </a:lvl6pPr>
      <a:lvl7pPr marL="914400" algn="l" rtl="0" fontAlgn="base">
        <a:spcBef>
          <a:spcPct val="0"/>
        </a:spcBef>
        <a:spcAft>
          <a:spcPct val="0"/>
        </a:spcAft>
        <a:defRPr sz="4400">
          <a:solidFill>
            <a:schemeClr val="tx2"/>
          </a:solidFill>
          <a:latin typeface="Cambria" pitchFamily="18" charset="0"/>
        </a:defRPr>
      </a:lvl7pPr>
      <a:lvl8pPr marL="1371600" algn="l" rtl="0" fontAlgn="base">
        <a:spcBef>
          <a:spcPct val="0"/>
        </a:spcBef>
        <a:spcAft>
          <a:spcPct val="0"/>
        </a:spcAft>
        <a:defRPr sz="4400">
          <a:solidFill>
            <a:schemeClr val="tx2"/>
          </a:solidFill>
          <a:latin typeface="Cambria" pitchFamily="18" charset="0"/>
        </a:defRPr>
      </a:lvl8pPr>
      <a:lvl9pPr marL="1828800" algn="l" rtl="0" fontAlgn="base">
        <a:spcBef>
          <a:spcPct val="0"/>
        </a:spcBef>
        <a:spcAft>
          <a:spcPct val="0"/>
        </a:spcAft>
        <a:defRPr sz="4400">
          <a:solidFill>
            <a:schemeClr val="tx2"/>
          </a:solidFill>
          <a:latin typeface="Cambria"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4"/>
          </p:nvPr>
        </p:nvSpPr>
        <p:spPr/>
        <p:txBody>
          <a:bodyPr/>
          <a:lstStyle/>
          <a:p>
            <a:fld id="{6D00350E-DFFE-4334-A2D0-BDFE2AD5A50F}" type="slidenum">
              <a:rPr lang="en-US"/>
              <a:pPr/>
              <a:t>1</a:t>
            </a:fld>
            <a:endParaRPr lang="en-US"/>
          </a:p>
        </p:txBody>
      </p:sp>
      <p:sp>
        <p:nvSpPr>
          <p:cNvPr id="432130" name="Rectangle 2"/>
          <p:cNvSpPr>
            <a:spLocks noGrp="1" noChangeArrowheads="1"/>
          </p:cNvSpPr>
          <p:nvPr>
            <p:ph type="ctrTitle"/>
          </p:nvPr>
        </p:nvSpPr>
        <p:spPr>
          <a:xfrm>
            <a:off x="152400" y="1752600"/>
            <a:ext cx="8839200" cy="2057400"/>
          </a:xfrm>
        </p:spPr>
        <p:txBody>
          <a:bodyPr/>
          <a:lstStyle/>
          <a:p>
            <a:r>
              <a:rPr lang="en-US" sz="4600"/>
              <a:t>Temas Criticos en los Marcos Legales y Regulatorios para PPPs</a:t>
            </a:r>
            <a:br>
              <a:rPr lang="en-US" sz="4600"/>
            </a:br>
            <a:endParaRPr lang="en-US" sz="2600"/>
          </a:p>
        </p:txBody>
      </p:sp>
      <p:sp>
        <p:nvSpPr>
          <p:cNvPr id="432131" name="Rectangle 3"/>
          <p:cNvSpPr>
            <a:spLocks noGrp="1" noChangeArrowheads="1"/>
          </p:cNvSpPr>
          <p:nvPr>
            <p:ph type="subTitle" idx="1"/>
          </p:nvPr>
        </p:nvSpPr>
        <p:spPr>
          <a:xfrm>
            <a:off x="457200" y="3962400"/>
            <a:ext cx="8305800" cy="1752600"/>
          </a:xfrm>
        </p:spPr>
        <p:txBody>
          <a:bodyPr/>
          <a:lstStyle/>
          <a:p>
            <a:r>
              <a:rPr lang="en-US" sz="2800"/>
              <a:t>Jose Luis Guasch </a:t>
            </a:r>
          </a:p>
          <a:p>
            <a:r>
              <a:rPr lang="en-US" sz="2800"/>
              <a:t>Washington DC, 14 de Octubre de 2008</a:t>
            </a:r>
          </a:p>
        </p:txBody>
      </p:sp>
      <p:graphicFrame>
        <p:nvGraphicFramePr>
          <p:cNvPr id="432132" name="Object 7"/>
          <p:cNvGraphicFramePr>
            <a:graphicFrameLocks noChangeAspect="1"/>
          </p:cNvGraphicFramePr>
          <p:nvPr/>
        </p:nvGraphicFramePr>
        <p:xfrm>
          <a:off x="457200" y="5638800"/>
          <a:ext cx="1066800" cy="1000125"/>
        </p:xfrm>
        <a:graphic>
          <a:graphicData uri="http://schemas.openxmlformats.org/presentationml/2006/ole">
            <p:oleObj spid="_x0000_s432132" name="Photo Editor Photo" r:id="rId4" imgW="1371429" imgH="1371429" progId="MSPhotoEd.3">
              <p:embed/>
            </p:oleObj>
          </a:graphicData>
        </a:graphic>
      </p:graphicFrame>
      <p:pic>
        <p:nvPicPr>
          <p:cNvPr id="432133" name="Picture 5" descr="wb_latin"/>
          <p:cNvPicPr>
            <a:picLocks noChangeAspect="1" noChangeArrowheads="1"/>
          </p:cNvPicPr>
          <p:nvPr/>
        </p:nvPicPr>
        <p:blipFill>
          <a:blip r:embed="rId5" cstate="print"/>
          <a:srcRect/>
          <a:stretch>
            <a:fillRect/>
          </a:stretch>
        </p:blipFill>
        <p:spPr bwMode="auto">
          <a:xfrm>
            <a:off x="7620000" y="5705475"/>
            <a:ext cx="1343025" cy="923925"/>
          </a:xfrm>
          <a:prstGeom prst="rect">
            <a:avLst/>
          </a:prstGeom>
          <a:noFill/>
        </p:spPr>
      </p:pic>
      <p:sp>
        <p:nvSpPr>
          <p:cNvPr id="10246" name="Rectangle 3"/>
          <p:cNvSpPr>
            <a:spLocks noChangeArrowheads="1"/>
          </p:cNvSpPr>
          <p:nvPr/>
        </p:nvSpPr>
        <p:spPr bwMode="auto">
          <a:xfrm>
            <a:off x="2590800" y="5638800"/>
            <a:ext cx="3962400" cy="561975"/>
          </a:xfrm>
          <a:prstGeom prst="rect">
            <a:avLst/>
          </a:prstGeom>
          <a:noFill/>
          <a:ln w="9525">
            <a:noFill/>
            <a:miter lim="800000"/>
            <a:headEnd/>
            <a:tailEnd/>
          </a:ln>
        </p:spPr>
        <p:txBody>
          <a:bodyPr/>
          <a:lstStyle/>
          <a:p>
            <a:pPr algn="ctr" eaLnBrk="1" hangingPunct="1"/>
            <a:r>
              <a:rPr lang="es-ES_tradnl" b="1">
                <a:effectLst>
                  <a:outerShdw blurRad="38100" dist="38100" dir="2700000" algn="tl">
                    <a:srgbClr val="C0C0C0"/>
                  </a:outerShdw>
                </a:effectLst>
                <a:cs typeface="Arial" pitchFamily="34" charset="0"/>
              </a:rPr>
              <a:t>Banco Mundial y Universidad de California</a:t>
            </a:r>
            <a:endParaRPr lang="es-ES_tradnl">
              <a:solidFill>
                <a:schemeClr val="bg2"/>
              </a:solidFill>
              <a:effectLst>
                <a:outerShdw blurRad="38100" dist="38100" dir="2700000" algn="tl">
                  <a:srgbClr val="C0C0C0"/>
                </a:outerShdw>
              </a:effectLst>
              <a:cs typeface="Arial" pitchFamily="34" charset="0"/>
            </a:endParaRPr>
          </a:p>
          <a:p>
            <a:pPr algn="ctr" eaLnBrk="1" hangingPunct="1"/>
            <a:endParaRPr lang="es-ES_tradnl">
              <a:solidFill>
                <a:schemeClr val="bg2"/>
              </a:solidFill>
              <a:effectLst>
                <a:outerShdw blurRad="38100" dist="38100" dir="2700000" algn="tl">
                  <a:srgbClr val="C0C0C0"/>
                </a:outerShdw>
              </a:effectLs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5CDCEE0-019B-4234-BE28-66C03464241C}" type="slidenum">
              <a:rPr lang="en-US"/>
              <a:pPr/>
              <a:t>10</a:t>
            </a:fld>
            <a:endParaRPr lang="en-US"/>
          </a:p>
        </p:txBody>
      </p:sp>
      <p:sp>
        <p:nvSpPr>
          <p:cNvPr id="411650" name="Rectangle 2"/>
          <p:cNvSpPr>
            <a:spLocks noGrp="1" noChangeArrowheads="1"/>
          </p:cNvSpPr>
          <p:nvPr>
            <p:ph type="title"/>
          </p:nvPr>
        </p:nvSpPr>
        <p:spPr/>
        <p:txBody>
          <a:bodyPr/>
          <a:lstStyle/>
          <a:p>
            <a:r>
              <a:rPr lang="en-US"/>
              <a:t>Causantes?</a:t>
            </a:r>
          </a:p>
        </p:txBody>
      </p:sp>
      <p:sp>
        <p:nvSpPr>
          <p:cNvPr id="411651" name="Rectangle 3"/>
          <p:cNvSpPr>
            <a:spLocks noGrp="1" noChangeArrowheads="1"/>
          </p:cNvSpPr>
          <p:nvPr>
            <p:ph type="body" idx="1"/>
          </p:nvPr>
        </p:nvSpPr>
        <p:spPr/>
        <p:txBody>
          <a:bodyPr/>
          <a:lstStyle/>
          <a:p>
            <a:pPr>
              <a:lnSpc>
                <a:spcPct val="90000"/>
              </a:lnSpc>
            </a:pPr>
            <a:r>
              <a:rPr lang="en-US" sz="2800"/>
              <a:t>Capacidad, capacidad, capacidad: contraproducentes asignaciones presupuestarias</a:t>
            </a:r>
          </a:p>
          <a:p>
            <a:pPr>
              <a:lnSpc>
                <a:spcPct val="90000"/>
              </a:lnSpc>
            </a:pPr>
            <a:r>
              <a:rPr lang="en-US" sz="2800"/>
              <a:t>Procedimientos engorrosos</a:t>
            </a:r>
          </a:p>
          <a:p>
            <a:pPr>
              <a:lnSpc>
                <a:spcPct val="90000"/>
              </a:lnSpc>
            </a:pPr>
            <a:r>
              <a:rPr lang="en-US" sz="2800"/>
              <a:t>Liderazgo, jurisdiccion, accountability</a:t>
            </a:r>
          </a:p>
          <a:p>
            <a:pPr>
              <a:lnSpc>
                <a:spcPct val="90000"/>
              </a:lnSpc>
            </a:pPr>
            <a:r>
              <a:rPr lang="en-US" sz="2800"/>
              <a:t>Gobernabilidad</a:t>
            </a:r>
          </a:p>
          <a:p>
            <a:pPr>
              <a:lnSpc>
                <a:spcPct val="90000"/>
              </a:lnSpc>
            </a:pPr>
            <a:r>
              <a:rPr lang="en-US" sz="2800"/>
              <a:t>Conocimiento-Marco: Leyes, Contratos, Regulacion…</a:t>
            </a:r>
          </a:p>
          <a:p>
            <a:pPr>
              <a:lnSpc>
                <a:spcPct val="90000"/>
              </a:lnSpc>
            </a:pPr>
            <a:endParaRPr lang="en-US" sz="2800"/>
          </a:p>
          <a:p>
            <a:pPr>
              <a:lnSpc>
                <a:spcPct val="90000"/>
              </a:lnSpc>
            </a:pPr>
            <a:r>
              <a:rPr lang="en-US" sz="2800"/>
              <a:t>Pueden y deben solucionarse</a:t>
            </a:r>
          </a:p>
          <a:p>
            <a:pPr>
              <a:lnSpc>
                <a:spcPct val="90000"/>
              </a:lnSpc>
            </a:pPr>
            <a:r>
              <a:rPr lang="en-US" sz="2800"/>
              <a:t>Compromisos creibles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C28E1C0-5BEA-4B81-BCAD-99EF40833DAD}" type="slidenum">
              <a:rPr lang="en-US"/>
              <a:pPr/>
              <a:t>11</a:t>
            </a:fld>
            <a:endParaRPr lang="en-US"/>
          </a:p>
        </p:txBody>
      </p:sp>
      <p:sp>
        <p:nvSpPr>
          <p:cNvPr id="458754" name="Rectangle 2"/>
          <p:cNvSpPr>
            <a:spLocks noGrp="1" noChangeArrowheads="1"/>
          </p:cNvSpPr>
          <p:nvPr>
            <p:ph type="title"/>
          </p:nvPr>
        </p:nvSpPr>
        <p:spPr/>
        <p:txBody>
          <a:bodyPr/>
          <a:lstStyle/>
          <a:p>
            <a:r>
              <a:rPr lang="en-US" sz="4000"/>
              <a:t>Tema de el  Equilibrio Financiero</a:t>
            </a:r>
          </a:p>
        </p:txBody>
      </p:sp>
      <p:sp>
        <p:nvSpPr>
          <p:cNvPr id="458755" name="Rectangle 3"/>
          <p:cNvSpPr>
            <a:spLocks noGrp="1" noChangeArrowheads="1"/>
          </p:cNvSpPr>
          <p:nvPr>
            <p:ph type="body" idx="1"/>
          </p:nvPr>
        </p:nvSpPr>
        <p:spPr/>
        <p:txBody>
          <a:bodyPr/>
          <a:lstStyle/>
          <a:p>
            <a:endParaRPr lang="en-US"/>
          </a:p>
          <a:p>
            <a:endParaRPr lang="en-US"/>
          </a:p>
          <a:p>
            <a:r>
              <a:rPr lang="en-US"/>
              <a:t>Mal entendido, abusado y critico en la problematica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25EDB4CA-19D6-45CD-9C6B-355C8EE197E8}" type="slidenum">
              <a:rPr lang="en-US"/>
              <a:pPr/>
              <a:t>12</a:t>
            </a:fld>
            <a:endParaRPr lang="en-US"/>
          </a:p>
        </p:txBody>
      </p:sp>
      <p:sp>
        <p:nvSpPr>
          <p:cNvPr id="506882" name="Rectangle 2"/>
          <p:cNvSpPr>
            <a:spLocks noChangeArrowheads="1"/>
          </p:cNvSpPr>
          <p:nvPr/>
        </p:nvSpPr>
        <p:spPr bwMode="auto">
          <a:xfrm>
            <a:off x="5181600" y="4876800"/>
            <a:ext cx="1905000" cy="7620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83" name="Rectangle 3"/>
          <p:cNvSpPr>
            <a:spLocks noChangeArrowheads="1"/>
          </p:cNvSpPr>
          <p:nvPr/>
        </p:nvSpPr>
        <p:spPr bwMode="auto">
          <a:xfrm>
            <a:off x="6034088" y="3663950"/>
            <a:ext cx="2195512" cy="6731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84" name="Rectangle 4"/>
          <p:cNvSpPr>
            <a:spLocks noChangeArrowheads="1"/>
          </p:cNvSpPr>
          <p:nvPr/>
        </p:nvSpPr>
        <p:spPr bwMode="auto">
          <a:xfrm>
            <a:off x="6034088" y="2825750"/>
            <a:ext cx="2195512" cy="7493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85" name="Rectangle 5"/>
          <p:cNvSpPr>
            <a:spLocks noChangeArrowheads="1"/>
          </p:cNvSpPr>
          <p:nvPr/>
        </p:nvSpPr>
        <p:spPr bwMode="auto">
          <a:xfrm>
            <a:off x="6019800" y="1981200"/>
            <a:ext cx="1884363" cy="6731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86" name="Rectangle 6"/>
          <p:cNvSpPr>
            <a:spLocks noChangeArrowheads="1"/>
          </p:cNvSpPr>
          <p:nvPr/>
        </p:nvSpPr>
        <p:spPr bwMode="auto">
          <a:xfrm>
            <a:off x="457200" y="3962400"/>
            <a:ext cx="2117725" cy="673100"/>
          </a:xfrm>
          <a:prstGeom prst="rect">
            <a:avLst/>
          </a:prstGeom>
          <a:solidFill>
            <a:srgbClr val="FFFF00"/>
          </a:solidFill>
          <a:ln w="28575">
            <a:solidFill>
              <a:srgbClr val="FFFF00"/>
            </a:solidFill>
            <a:miter lim="800000"/>
            <a:headEnd/>
            <a:tailEnd/>
          </a:ln>
          <a:effectLst/>
        </p:spPr>
        <p:txBody>
          <a:bodyPr wrap="none" anchor="ctr"/>
          <a:lstStyle/>
          <a:p>
            <a:endParaRPr lang="en-US"/>
          </a:p>
        </p:txBody>
      </p:sp>
      <p:sp>
        <p:nvSpPr>
          <p:cNvPr id="506887" name="Rectangle 7"/>
          <p:cNvSpPr>
            <a:spLocks noChangeArrowheads="1"/>
          </p:cNvSpPr>
          <p:nvPr/>
        </p:nvSpPr>
        <p:spPr bwMode="auto">
          <a:xfrm>
            <a:off x="6145213" y="1939925"/>
            <a:ext cx="1720850" cy="758825"/>
          </a:xfrm>
          <a:prstGeom prst="rect">
            <a:avLst/>
          </a:prstGeom>
          <a:noFill/>
          <a:ln w="12700">
            <a:noFill/>
            <a:miter lim="800000"/>
            <a:headEnd/>
            <a:tailEnd/>
          </a:ln>
          <a:effectLst/>
        </p:spPr>
        <p:txBody>
          <a:bodyPr wrap="none" lIns="90488" tIns="44450" rIns="90488" bIns="44450">
            <a:spAutoFit/>
          </a:bodyPr>
          <a:lstStyle/>
          <a:p>
            <a:pPr algn="ctr" defTabSz="762000"/>
            <a:r>
              <a:rPr lang="en-US" sz="2200" b="1">
                <a:latin typeface="Arial" pitchFamily="34" charset="0"/>
                <a:cs typeface="Times New Roman" pitchFamily="18" charset="0"/>
              </a:rPr>
              <a:t>Beneficios </a:t>
            </a:r>
          </a:p>
          <a:p>
            <a:pPr algn="ctr" defTabSz="762000"/>
            <a:r>
              <a:rPr lang="en-US" sz="2200" b="1">
                <a:latin typeface="Arial" pitchFamily="34" charset="0"/>
                <a:cs typeface="Times New Roman" pitchFamily="18" charset="0"/>
              </a:rPr>
              <a:t>Requeridos</a:t>
            </a:r>
            <a:endParaRPr lang="es-ES" sz="2200">
              <a:latin typeface="Arial" pitchFamily="34" charset="0"/>
              <a:cs typeface="Times New Roman" pitchFamily="18" charset="0"/>
            </a:endParaRPr>
          </a:p>
        </p:txBody>
      </p:sp>
      <p:sp>
        <p:nvSpPr>
          <p:cNvPr id="506888" name="Rectangle 8"/>
          <p:cNvSpPr>
            <a:spLocks noChangeArrowheads="1"/>
          </p:cNvSpPr>
          <p:nvPr/>
        </p:nvSpPr>
        <p:spPr bwMode="auto">
          <a:xfrm>
            <a:off x="6169025" y="2816225"/>
            <a:ext cx="1984375" cy="758825"/>
          </a:xfrm>
          <a:prstGeom prst="rect">
            <a:avLst/>
          </a:prstGeom>
          <a:noFill/>
          <a:ln w="12700">
            <a:noFill/>
            <a:miter lim="800000"/>
            <a:headEnd/>
            <a:tailEnd/>
          </a:ln>
          <a:effectLst/>
        </p:spPr>
        <p:txBody>
          <a:bodyPr lIns="90488" tIns="44450" rIns="90488" bIns="44450">
            <a:spAutoFit/>
          </a:bodyPr>
          <a:lstStyle/>
          <a:p>
            <a:pPr algn="ctr" defTabSz="762000"/>
            <a:r>
              <a:rPr lang="en-US" sz="2200" b="1">
                <a:latin typeface="Arial" pitchFamily="34" charset="0"/>
                <a:cs typeface="Times New Roman" pitchFamily="18" charset="0"/>
              </a:rPr>
              <a:t>Gastos de Depreciacion </a:t>
            </a:r>
            <a:endParaRPr lang="es-ES" sz="2200">
              <a:latin typeface="Arial" pitchFamily="34" charset="0"/>
              <a:cs typeface="Times New Roman" pitchFamily="18" charset="0"/>
            </a:endParaRPr>
          </a:p>
        </p:txBody>
      </p:sp>
      <p:sp>
        <p:nvSpPr>
          <p:cNvPr id="506889" name="Rectangle 9"/>
          <p:cNvSpPr>
            <a:spLocks noChangeArrowheads="1"/>
          </p:cNvSpPr>
          <p:nvPr/>
        </p:nvSpPr>
        <p:spPr bwMode="auto">
          <a:xfrm>
            <a:off x="533400" y="3886200"/>
            <a:ext cx="1720850" cy="1093788"/>
          </a:xfrm>
          <a:prstGeom prst="rect">
            <a:avLst/>
          </a:prstGeom>
          <a:noFill/>
          <a:ln w="12700">
            <a:noFill/>
            <a:miter lim="800000"/>
            <a:headEnd/>
            <a:tailEnd/>
          </a:ln>
          <a:effectLst/>
        </p:spPr>
        <p:txBody>
          <a:bodyPr wrap="none" lIns="90488" tIns="44450" rIns="90488" bIns="44450">
            <a:spAutoFit/>
          </a:bodyPr>
          <a:lstStyle/>
          <a:p>
            <a:pPr algn="ctr" defTabSz="762000"/>
            <a:r>
              <a:rPr lang="en-US" sz="2200" b="1">
                <a:latin typeface="Arial" pitchFamily="34" charset="0"/>
                <a:cs typeface="Times New Roman" pitchFamily="18" charset="0"/>
              </a:rPr>
              <a:t>Costos </a:t>
            </a:r>
          </a:p>
          <a:p>
            <a:pPr algn="ctr" defTabSz="762000"/>
            <a:r>
              <a:rPr lang="en-US" sz="2200" b="1">
                <a:latin typeface="Arial" pitchFamily="34" charset="0"/>
                <a:cs typeface="Times New Roman" pitchFamily="18" charset="0"/>
              </a:rPr>
              <a:t>Operativos </a:t>
            </a:r>
          </a:p>
          <a:p>
            <a:pPr algn="ctr" defTabSz="762000"/>
            <a:endParaRPr lang="es-ES" sz="2200" b="1">
              <a:latin typeface="Arial" pitchFamily="34" charset="0"/>
              <a:cs typeface="Times New Roman" pitchFamily="18" charset="0"/>
            </a:endParaRPr>
          </a:p>
        </p:txBody>
      </p:sp>
      <p:sp>
        <p:nvSpPr>
          <p:cNvPr id="506890" name="Rectangle 10"/>
          <p:cNvSpPr>
            <a:spLocks noChangeArrowheads="1"/>
          </p:cNvSpPr>
          <p:nvPr/>
        </p:nvSpPr>
        <p:spPr bwMode="auto">
          <a:xfrm>
            <a:off x="6273800" y="3733800"/>
            <a:ext cx="1766888" cy="758825"/>
          </a:xfrm>
          <a:prstGeom prst="rect">
            <a:avLst/>
          </a:prstGeom>
          <a:noFill/>
          <a:ln w="12700">
            <a:noFill/>
            <a:miter lim="800000"/>
            <a:headEnd/>
            <a:tailEnd/>
          </a:ln>
          <a:effectLst/>
        </p:spPr>
        <p:txBody>
          <a:bodyPr wrap="none" lIns="90488" tIns="44450" rIns="90488" bIns="44450">
            <a:spAutoFit/>
          </a:bodyPr>
          <a:lstStyle/>
          <a:p>
            <a:pPr algn="ctr" defTabSz="762000"/>
            <a:r>
              <a:rPr lang="en-US" sz="2200" b="1">
                <a:latin typeface="Arial" pitchFamily="34" charset="0"/>
                <a:cs typeface="Times New Roman" pitchFamily="18" charset="0"/>
              </a:rPr>
              <a:t>Proyeccion </a:t>
            </a:r>
          </a:p>
          <a:p>
            <a:pPr algn="ctr" defTabSz="762000"/>
            <a:r>
              <a:rPr lang="en-US" sz="2200" b="1">
                <a:latin typeface="Arial" pitchFamily="34" charset="0"/>
                <a:cs typeface="Times New Roman" pitchFamily="18" charset="0"/>
              </a:rPr>
              <a:t>de Costos</a:t>
            </a:r>
            <a:endParaRPr lang="es-ES" sz="2200" b="1">
              <a:latin typeface="Arial" pitchFamily="34" charset="0"/>
              <a:cs typeface="Times New Roman" pitchFamily="18" charset="0"/>
            </a:endParaRPr>
          </a:p>
        </p:txBody>
      </p:sp>
      <p:sp>
        <p:nvSpPr>
          <p:cNvPr id="506891" name="Rectangle 11"/>
          <p:cNvSpPr>
            <a:spLocks noChangeArrowheads="1"/>
          </p:cNvSpPr>
          <p:nvPr/>
        </p:nvSpPr>
        <p:spPr bwMode="auto">
          <a:xfrm>
            <a:off x="4664075" y="4876800"/>
            <a:ext cx="2965450" cy="423863"/>
          </a:xfrm>
          <a:prstGeom prst="rect">
            <a:avLst/>
          </a:prstGeom>
          <a:noFill/>
          <a:ln w="12700">
            <a:noFill/>
            <a:miter lim="800000"/>
            <a:headEnd/>
            <a:tailEnd/>
          </a:ln>
          <a:effectLst/>
        </p:spPr>
        <p:txBody>
          <a:bodyPr wrap="none" lIns="90488" tIns="44450" rIns="90488" bIns="44450">
            <a:spAutoFit/>
          </a:bodyPr>
          <a:lstStyle/>
          <a:p>
            <a:pPr algn="ctr" defTabSz="762000"/>
            <a:r>
              <a:rPr lang="en-US" sz="2200" b="1">
                <a:latin typeface="Arial" pitchFamily="34" charset="0"/>
                <a:cs typeface="Times New Roman" pitchFamily="18" charset="0"/>
              </a:rPr>
              <a:t>Ingresos Requeridos</a:t>
            </a:r>
            <a:endParaRPr lang="es-ES" sz="2200" b="1">
              <a:solidFill>
                <a:srgbClr val="FFFF00"/>
              </a:solidFill>
              <a:latin typeface="Arial" pitchFamily="34" charset="0"/>
              <a:cs typeface="Times New Roman" pitchFamily="18" charset="0"/>
            </a:endParaRPr>
          </a:p>
        </p:txBody>
      </p:sp>
      <p:sp>
        <p:nvSpPr>
          <p:cNvPr id="506892" name="Rectangle 12"/>
          <p:cNvSpPr>
            <a:spLocks noChangeArrowheads="1"/>
          </p:cNvSpPr>
          <p:nvPr/>
        </p:nvSpPr>
        <p:spPr bwMode="auto">
          <a:xfrm>
            <a:off x="3581400" y="3733800"/>
            <a:ext cx="1893888" cy="749300"/>
          </a:xfrm>
          <a:prstGeom prst="rect">
            <a:avLst/>
          </a:prstGeom>
          <a:solidFill>
            <a:srgbClr val="FFFF00"/>
          </a:solidFill>
          <a:ln w="28575">
            <a:solidFill>
              <a:srgbClr val="FFFF00"/>
            </a:solidFill>
            <a:miter lim="800000"/>
            <a:headEnd/>
            <a:tailEnd/>
          </a:ln>
          <a:effectLst/>
        </p:spPr>
        <p:txBody>
          <a:bodyPr wrap="none" anchor="ctr"/>
          <a:lstStyle/>
          <a:p>
            <a:endParaRPr lang="en-US"/>
          </a:p>
        </p:txBody>
      </p:sp>
      <p:sp>
        <p:nvSpPr>
          <p:cNvPr id="506893" name="Rectangle 13"/>
          <p:cNvSpPr>
            <a:spLocks noChangeArrowheads="1"/>
          </p:cNvSpPr>
          <p:nvPr/>
        </p:nvSpPr>
        <p:spPr bwMode="auto">
          <a:xfrm>
            <a:off x="3076575" y="3859213"/>
            <a:ext cx="442913" cy="454025"/>
          </a:xfrm>
          <a:prstGeom prst="rect">
            <a:avLst/>
          </a:prstGeom>
          <a:noFill/>
          <a:ln w="12700">
            <a:noFill/>
            <a:miter lim="800000"/>
            <a:headEnd/>
            <a:tailEnd/>
          </a:ln>
          <a:effectLst/>
        </p:spPr>
        <p:txBody>
          <a:bodyPr wrap="none" lIns="90488" tIns="44450" rIns="90488" bIns="44450">
            <a:spAutoFit/>
          </a:bodyPr>
          <a:lstStyle/>
          <a:p>
            <a:pPr defTabSz="762000"/>
            <a:r>
              <a:rPr lang="es-ES" sz="2400">
                <a:solidFill>
                  <a:srgbClr val="FFFF00"/>
                </a:solidFill>
                <a:latin typeface="Arial" pitchFamily="34" charset="0"/>
                <a:cs typeface="Times New Roman" pitchFamily="18" charset="0"/>
              </a:rPr>
              <a:t>× </a:t>
            </a:r>
          </a:p>
        </p:txBody>
      </p:sp>
      <p:sp>
        <p:nvSpPr>
          <p:cNvPr id="506894" name="Rectangle 14"/>
          <p:cNvSpPr>
            <a:spLocks noChangeArrowheads="1"/>
          </p:cNvSpPr>
          <p:nvPr/>
        </p:nvSpPr>
        <p:spPr bwMode="auto">
          <a:xfrm>
            <a:off x="3519488" y="1987550"/>
            <a:ext cx="1884362" cy="7493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95" name="Rectangle 15"/>
          <p:cNvSpPr>
            <a:spLocks noChangeArrowheads="1"/>
          </p:cNvSpPr>
          <p:nvPr/>
        </p:nvSpPr>
        <p:spPr bwMode="auto">
          <a:xfrm>
            <a:off x="381000" y="1371600"/>
            <a:ext cx="2127250" cy="106045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96" name="Rectangle 16"/>
          <p:cNvSpPr>
            <a:spLocks noChangeArrowheads="1"/>
          </p:cNvSpPr>
          <p:nvPr/>
        </p:nvSpPr>
        <p:spPr bwMode="auto">
          <a:xfrm>
            <a:off x="457200" y="2819400"/>
            <a:ext cx="2133600" cy="6731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97" name="Rectangle 17"/>
          <p:cNvSpPr>
            <a:spLocks noChangeArrowheads="1"/>
          </p:cNvSpPr>
          <p:nvPr/>
        </p:nvSpPr>
        <p:spPr bwMode="auto">
          <a:xfrm>
            <a:off x="3519488" y="2825750"/>
            <a:ext cx="1884362" cy="749300"/>
          </a:xfrm>
          <a:prstGeom prst="rect">
            <a:avLst/>
          </a:prstGeom>
          <a:solidFill>
            <a:srgbClr val="FFFF00"/>
          </a:solidFill>
          <a:ln w="12700">
            <a:solidFill>
              <a:srgbClr val="FFFF00"/>
            </a:solidFill>
            <a:miter lim="800000"/>
            <a:headEnd/>
            <a:tailEnd/>
          </a:ln>
          <a:effectLst/>
        </p:spPr>
        <p:txBody>
          <a:bodyPr wrap="none" anchor="ctr"/>
          <a:lstStyle/>
          <a:p>
            <a:endParaRPr lang="en-US"/>
          </a:p>
        </p:txBody>
      </p:sp>
      <p:sp>
        <p:nvSpPr>
          <p:cNvPr id="506898" name="Rectangle 18"/>
          <p:cNvSpPr>
            <a:spLocks noChangeArrowheads="1"/>
          </p:cNvSpPr>
          <p:nvPr/>
        </p:nvSpPr>
        <p:spPr bwMode="auto">
          <a:xfrm>
            <a:off x="3063875" y="2944813"/>
            <a:ext cx="358775" cy="454025"/>
          </a:xfrm>
          <a:prstGeom prst="rect">
            <a:avLst/>
          </a:prstGeom>
          <a:noFill/>
          <a:ln w="12700">
            <a:noFill/>
            <a:miter lim="800000"/>
            <a:headEnd/>
            <a:tailEnd/>
          </a:ln>
          <a:effectLst/>
        </p:spPr>
        <p:txBody>
          <a:bodyPr wrap="none" lIns="90488" tIns="44450" rIns="90488" bIns="44450">
            <a:spAutoFit/>
          </a:bodyPr>
          <a:lstStyle/>
          <a:p>
            <a:pPr defTabSz="762000"/>
            <a:r>
              <a:rPr lang="es-ES" sz="2400">
                <a:solidFill>
                  <a:srgbClr val="FFFF00"/>
                </a:solidFill>
                <a:latin typeface="Arial" pitchFamily="34" charset="0"/>
                <a:cs typeface="Times New Roman" pitchFamily="18" charset="0"/>
              </a:rPr>
              <a:t>×</a:t>
            </a:r>
          </a:p>
        </p:txBody>
      </p:sp>
      <p:sp>
        <p:nvSpPr>
          <p:cNvPr id="506899" name="Rectangle 19"/>
          <p:cNvSpPr>
            <a:spLocks noChangeArrowheads="1"/>
          </p:cNvSpPr>
          <p:nvPr/>
        </p:nvSpPr>
        <p:spPr bwMode="auto">
          <a:xfrm>
            <a:off x="3371850" y="2819400"/>
            <a:ext cx="2236788" cy="758825"/>
          </a:xfrm>
          <a:prstGeom prst="rect">
            <a:avLst/>
          </a:prstGeom>
          <a:noFill/>
          <a:ln w="12700">
            <a:noFill/>
            <a:miter lim="800000"/>
            <a:headEnd/>
            <a:tailEnd/>
          </a:ln>
          <a:effectLst/>
        </p:spPr>
        <p:txBody>
          <a:bodyPr lIns="90488" tIns="44450" rIns="90488" bIns="44450">
            <a:spAutoFit/>
          </a:bodyPr>
          <a:lstStyle/>
          <a:p>
            <a:pPr algn="ctr" defTabSz="762000"/>
            <a:r>
              <a:rPr lang="en-US" sz="2200" b="1">
                <a:solidFill>
                  <a:schemeClr val="hlink"/>
                </a:solidFill>
                <a:latin typeface="Arial" pitchFamily="34" charset="0"/>
                <a:cs typeface="Times New Roman" pitchFamily="18" charset="0"/>
              </a:rPr>
              <a:t>Valor de los Activos</a:t>
            </a:r>
            <a:endParaRPr lang="es-ES" sz="2200" b="1">
              <a:solidFill>
                <a:schemeClr val="hlink"/>
              </a:solidFill>
              <a:latin typeface="Arial" pitchFamily="34" charset="0"/>
              <a:cs typeface="Times New Roman" pitchFamily="18" charset="0"/>
            </a:endParaRPr>
          </a:p>
        </p:txBody>
      </p:sp>
      <p:sp>
        <p:nvSpPr>
          <p:cNvPr id="506900" name="Rectangle 20"/>
          <p:cNvSpPr>
            <a:spLocks noGrp="1" noChangeArrowheads="1"/>
          </p:cNvSpPr>
          <p:nvPr>
            <p:ph type="title"/>
          </p:nvPr>
        </p:nvSpPr>
        <p:spPr>
          <a:xfrm>
            <a:off x="0" y="0"/>
            <a:ext cx="9144000" cy="1524000"/>
          </a:xfrm>
        </p:spPr>
        <p:txBody>
          <a:bodyPr/>
          <a:lstStyle/>
          <a:p>
            <a:r>
              <a:rPr lang="fr-FR" sz="3200" b="1"/>
              <a:t>FINANZAS BASICAS DE LA  REGULACION</a:t>
            </a:r>
            <a:r>
              <a:rPr lang="fr-FR" sz="2800" b="1"/>
              <a:t> </a:t>
            </a:r>
            <a:br>
              <a:rPr lang="fr-FR" sz="2800" b="1"/>
            </a:br>
            <a:r>
              <a:rPr lang="fr-FR" sz="2800" b="1"/>
              <a:t>REQUERIDO/PERMITIDO INGRESO ANNUAL</a:t>
            </a:r>
            <a:r>
              <a:rPr lang="fr-FR" sz="3200" b="1">
                <a:solidFill>
                  <a:schemeClr val="hlink"/>
                </a:solidFill>
              </a:rPr>
              <a:t>?</a:t>
            </a:r>
          </a:p>
        </p:txBody>
      </p:sp>
      <p:sp>
        <p:nvSpPr>
          <p:cNvPr id="506901" name="Text Box 21"/>
          <p:cNvSpPr txBox="1">
            <a:spLocks noChangeArrowheads="1"/>
          </p:cNvSpPr>
          <p:nvPr/>
        </p:nvSpPr>
        <p:spPr bwMode="auto">
          <a:xfrm>
            <a:off x="3543300" y="3657600"/>
            <a:ext cx="1828800" cy="1431925"/>
          </a:xfrm>
          <a:prstGeom prst="rect">
            <a:avLst/>
          </a:prstGeom>
          <a:noFill/>
          <a:ln w="12700">
            <a:noFill/>
            <a:miter lim="800000"/>
            <a:headEnd/>
            <a:tailEnd/>
          </a:ln>
          <a:effectLst/>
        </p:spPr>
        <p:txBody>
          <a:bodyPr>
            <a:spAutoFit/>
          </a:bodyPr>
          <a:lstStyle/>
          <a:p>
            <a:pPr algn="ctr" defTabSz="762000">
              <a:spcBef>
                <a:spcPct val="50000"/>
              </a:spcBef>
            </a:pPr>
            <a:r>
              <a:rPr lang="en-GB" sz="2200" b="1">
                <a:solidFill>
                  <a:schemeClr val="hlink"/>
                </a:solidFill>
                <a:latin typeface="Arial" pitchFamily="34" charset="0"/>
                <a:cs typeface="Times New Roman" pitchFamily="18" charset="0"/>
              </a:rPr>
              <a:t>Meta de Ganacias de Eficiencia</a:t>
            </a:r>
          </a:p>
        </p:txBody>
      </p:sp>
      <p:sp>
        <p:nvSpPr>
          <p:cNvPr id="506902" name="Rectangle 22"/>
          <p:cNvSpPr>
            <a:spLocks noChangeArrowheads="1"/>
          </p:cNvSpPr>
          <p:nvPr/>
        </p:nvSpPr>
        <p:spPr bwMode="auto">
          <a:xfrm>
            <a:off x="3556000" y="1981200"/>
            <a:ext cx="1844675" cy="758825"/>
          </a:xfrm>
          <a:prstGeom prst="rect">
            <a:avLst/>
          </a:prstGeom>
          <a:noFill/>
          <a:ln w="12700">
            <a:noFill/>
            <a:miter lim="800000"/>
            <a:headEnd/>
            <a:tailEnd/>
          </a:ln>
          <a:effectLst/>
        </p:spPr>
        <p:txBody>
          <a:bodyPr wrap="none" lIns="90488" tIns="44450" rIns="90488" bIns="44450">
            <a:spAutoFit/>
          </a:bodyPr>
          <a:lstStyle/>
          <a:p>
            <a:pPr algn="ctr" defTabSz="762000"/>
            <a:r>
              <a:rPr lang="en-US" sz="2200" b="1">
                <a:solidFill>
                  <a:schemeClr val="hlink"/>
                </a:solidFill>
                <a:latin typeface="Arial" pitchFamily="34" charset="0"/>
                <a:cs typeface="Times New Roman" pitchFamily="18" charset="0"/>
              </a:rPr>
              <a:t>Valor de los </a:t>
            </a:r>
          </a:p>
          <a:p>
            <a:pPr algn="ctr" defTabSz="762000"/>
            <a:r>
              <a:rPr lang="en-US" sz="2200" b="1">
                <a:solidFill>
                  <a:schemeClr val="hlink"/>
                </a:solidFill>
                <a:latin typeface="Arial" pitchFamily="34" charset="0"/>
                <a:cs typeface="Times New Roman" pitchFamily="18" charset="0"/>
              </a:rPr>
              <a:t>Activos</a:t>
            </a:r>
            <a:endParaRPr lang="es-ES" sz="2200" b="1">
              <a:solidFill>
                <a:schemeClr val="hlink"/>
              </a:solidFill>
              <a:latin typeface="Arial" pitchFamily="34" charset="0"/>
              <a:cs typeface="Times New Roman" pitchFamily="18" charset="0"/>
            </a:endParaRPr>
          </a:p>
        </p:txBody>
      </p:sp>
      <p:sp>
        <p:nvSpPr>
          <p:cNvPr id="506903" name="Rectangle 23"/>
          <p:cNvSpPr>
            <a:spLocks noChangeArrowheads="1"/>
          </p:cNvSpPr>
          <p:nvPr/>
        </p:nvSpPr>
        <p:spPr bwMode="auto">
          <a:xfrm>
            <a:off x="457200" y="1295400"/>
            <a:ext cx="2133600" cy="1763713"/>
          </a:xfrm>
          <a:prstGeom prst="rect">
            <a:avLst/>
          </a:prstGeom>
          <a:noFill/>
          <a:ln w="12700">
            <a:noFill/>
            <a:miter lim="800000"/>
            <a:headEnd/>
            <a:tailEnd/>
          </a:ln>
          <a:effectLst/>
        </p:spPr>
        <p:txBody>
          <a:bodyPr lIns="90488" tIns="44450" rIns="90488" bIns="44450">
            <a:spAutoFit/>
          </a:bodyPr>
          <a:lstStyle/>
          <a:p>
            <a:pPr algn="ctr" defTabSz="762000"/>
            <a:r>
              <a:rPr lang="en-US" sz="2200" b="1">
                <a:latin typeface="Arial" pitchFamily="34" charset="0"/>
                <a:cs typeface="Times New Roman" pitchFamily="18" charset="0"/>
              </a:rPr>
              <a:t>Tasa de Retorno Autorizada = </a:t>
            </a:r>
            <a:r>
              <a:rPr lang="es-ES" sz="2200" b="1">
                <a:solidFill>
                  <a:schemeClr val="hlink"/>
                </a:solidFill>
                <a:latin typeface="Arial" pitchFamily="34" charset="0"/>
                <a:cs typeface="Times New Roman" pitchFamily="18" charset="0"/>
              </a:rPr>
              <a:t>C</a:t>
            </a:r>
            <a:r>
              <a:rPr lang="en-US" sz="2200" b="1">
                <a:solidFill>
                  <a:schemeClr val="hlink"/>
                </a:solidFill>
                <a:latin typeface="Arial" pitchFamily="34" charset="0"/>
                <a:cs typeface="Times New Roman" pitchFamily="18" charset="0"/>
              </a:rPr>
              <a:t>osto de capital</a:t>
            </a:r>
            <a:endParaRPr lang="es-ES" sz="2200" b="1">
              <a:solidFill>
                <a:schemeClr val="hlink"/>
              </a:solidFill>
              <a:latin typeface="Arial" pitchFamily="34" charset="0"/>
              <a:cs typeface="Times New Roman" pitchFamily="18" charset="0"/>
            </a:endParaRPr>
          </a:p>
        </p:txBody>
      </p:sp>
      <p:sp>
        <p:nvSpPr>
          <p:cNvPr id="506904" name="Rectangle 24"/>
          <p:cNvSpPr>
            <a:spLocks noChangeArrowheads="1"/>
          </p:cNvSpPr>
          <p:nvPr/>
        </p:nvSpPr>
        <p:spPr bwMode="auto">
          <a:xfrm>
            <a:off x="304800" y="3124200"/>
            <a:ext cx="2362200" cy="758825"/>
          </a:xfrm>
          <a:prstGeom prst="rect">
            <a:avLst/>
          </a:prstGeom>
          <a:noFill/>
          <a:ln w="12700">
            <a:noFill/>
            <a:miter lim="800000"/>
            <a:headEnd/>
            <a:tailEnd/>
          </a:ln>
          <a:effectLst/>
        </p:spPr>
        <p:txBody>
          <a:bodyPr lIns="90488" tIns="44450" rIns="90488" bIns="44450">
            <a:spAutoFit/>
          </a:bodyPr>
          <a:lstStyle/>
          <a:p>
            <a:pPr algn="ctr" defTabSz="762000"/>
            <a:r>
              <a:rPr lang="en-US" sz="2200" b="1">
                <a:latin typeface="Arial" pitchFamily="34" charset="0"/>
                <a:cs typeface="Times New Roman" pitchFamily="18" charset="0"/>
              </a:rPr>
              <a:t>Reglas de Depreciacion </a:t>
            </a:r>
            <a:endParaRPr lang="es-ES" sz="2200" b="1">
              <a:latin typeface="Arial" pitchFamily="34" charset="0"/>
              <a:cs typeface="Times New Roman" pitchFamily="18" charset="0"/>
            </a:endParaRPr>
          </a:p>
        </p:txBody>
      </p:sp>
      <p:sp>
        <p:nvSpPr>
          <p:cNvPr id="506905" name="Rectangle 25"/>
          <p:cNvSpPr>
            <a:spLocks noChangeArrowheads="1"/>
          </p:cNvSpPr>
          <p:nvPr/>
        </p:nvSpPr>
        <p:spPr bwMode="auto">
          <a:xfrm>
            <a:off x="2819400" y="2133600"/>
            <a:ext cx="533400" cy="533400"/>
          </a:xfrm>
          <a:prstGeom prst="rect">
            <a:avLst/>
          </a:prstGeom>
          <a:solidFill>
            <a:schemeClr val="accent1"/>
          </a:solidFill>
          <a:ln w="12700">
            <a:solidFill>
              <a:schemeClr val="tx1"/>
            </a:solidFill>
            <a:miter lim="800000"/>
            <a:headEnd/>
            <a:tailEnd/>
          </a:ln>
          <a:effectLst/>
        </p:spPr>
        <p:txBody>
          <a:bodyPr wrap="none" anchor="ctr"/>
          <a:lstStyle/>
          <a:p>
            <a:pPr algn="ctr"/>
            <a:r>
              <a:rPr lang="en-US" sz="2400">
                <a:latin typeface="Times New Roman" pitchFamily="18" charset="0"/>
                <a:cs typeface="Times New Roman" pitchFamily="18" charset="0"/>
              </a:rPr>
              <a:t>X</a:t>
            </a:r>
          </a:p>
        </p:txBody>
      </p:sp>
      <p:sp>
        <p:nvSpPr>
          <p:cNvPr id="506906" name="Rectangle 26"/>
          <p:cNvSpPr>
            <a:spLocks noChangeArrowheads="1"/>
          </p:cNvSpPr>
          <p:nvPr/>
        </p:nvSpPr>
        <p:spPr bwMode="auto">
          <a:xfrm>
            <a:off x="2819400" y="3048000"/>
            <a:ext cx="533400" cy="381000"/>
          </a:xfrm>
          <a:prstGeom prst="rect">
            <a:avLst/>
          </a:prstGeom>
          <a:solidFill>
            <a:schemeClr val="accent1"/>
          </a:solidFill>
          <a:ln w="12700">
            <a:solidFill>
              <a:schemeClr val="tx1"/>
            </a:solidFill>
            <a:miter lim="800000"/>
            <a:headEnd/>
            <a:tailEnd/>
          </a:ln>
          <a:effectLst/>
        </p:spPr>
        <p:txBody>
          <a:bodyPr wrap="none" anchor="ctr"/>
          <a:lstStyle/>
          <a:p>
            <a:pPr algn="ctr"/>
            <a:r>
              <a:rPr lang="en-US" sz="2400">
                <a:latin typeface="Times New Roman" pitchFamily="18" charset="0"/>
                <a:cs typeface="Times New Roman" pitchFamily="18" charset="0"/>
              </a:rPr>
              <a:t>X</a:t>
            </a:r>
          </a:p>
        </p:txBody>
      </p:sp>
      <p:sp>
        <p:nvSpPr>
          <p:cNvPr id="506907" name="Rectangle 27"/>
          <p:cNvSpPr>
            <a:spLocks noChangeArrowheads="1"/>
          </p:cNvSpPr>
          <p:nvPr/>
        </p:nvSpPr>
        <p:spPr bwMode="auto">
          <a:xfrm>
            <a:off x="2819400" y="3810000"/>
            <a:ext cx="533400" cy="381000"/>
          </a:xfrm>
          <a:prstGeom prst="rect">
            <a:avLst/>
          </a:prstGeom>
          <a:solidFill>
            <a:schemeClr val="accent1"/>
          </a:solidFill>
          <a:ln w="12700">
            <a:solidFill>
              <a:schemeClr val="tx1"/>
            </a:solidFill>
            <a:miter lim="800000"/>
            <a:headEnd/>
            <a:tailEnd/>
          </a:ln>
          <a:effectLst/>
        </p:spPr>
        <p:txBody>
          <a:bodyPr wrap="none" anchor="ctr"/>
          <a:lstStyle/>
          <a:p>
            <a:pPr algn="ctr"/>
            <a:r>
              <a:rPr lang="en-US" sz="2400">
                <a:latin typeface="Times New Roman" pitchFamily="18" charset="0"/>
                <a:cs typeface="Times New Roman" pitchFamily="18" charset="0"/>
              </a:rPr>
              <a:t>X</a:t>
            </a:r>
          </a:p>
        </p:txBody>
      </p:sp>
      <p:sp>
        <p:nvSpPr>
          <p:cNvPr id="506908" name="Rectangle 28"/>
          <p:cNvSpPr>
            <a:spLocks noChangeArrowheads="1"/>
          </p:cNvSpPr>
          <p:nvPr/>
        </p:nvSpPr>
        <p:spPr bwMode="auto">
          <a:xfrm>
            <a:off x="5486400" y="2133600"/>
            <a:ext cx="533400" cy="457200"/>
          </a:xfrm>
          <a:prstGeom prst="rect">
            <a:avLst/>
          </a:prstGeom>
          <a:solidFill>
            <a:schemeClr val="accent1"/>
          </a:solidFill>
          <a:ln w="12700">
            <a:solidFill>
              <a:schemeClr val="tx1"/>
            </a:solidFill>
            <a:miter lim="800000"/>
            <a:headEnd/>
            <a:tailEnd/>
          </a:ln>
          <a:effectLst/>
        </p:spPr>
        <p:txBody>
          <a:bodyPr wrap="none" anchor="ctr"/>
          <a:lstStyle/>
          <a:p>
            <a:pPr algn="ctr"/>
            <a:r>
              <a:rPr lang="en-US" sz="3200" b="1">
                <a:latin typeface="Times New Roman" pitchFamily="18" charset="0"/>
                <a:cs typeface="Times New Roman" pitchFamily="18" charset="0"/>
              </a:rPr>
              <a:t>=</a:t>
            </a:r>
          </a:p>
        </p:txBody>
      </p:sp>
      <p:sp>
        <p:nvSpPr>
          <p:cNvPr id="506909" name="Rectangle 29"/>
          <p:cNvSpPr>
            <a:spLocks noChangeArrowheads="1"/>
          </p:cNvSpPr>
          <p:nvPr/>
        </p:nvSpPr>
        <p:spPr bwMode="auto">
          <a:xfrm>
            <a:off x="5486400" y="3048000"/>
            <a:ext cx="457200" cy="457200"/>
          </a:xfrm>
          <a:prstGeom prst="rect">
            <a:avLst/>
          </a:prstGeom>
          <a:solidFill>
            <a:schemeClr val="accent1"/>
          </a:solidFill>
          <a:ln w="12700">
            <a:solidFill>
              <a:schemeClr val="tx1"/>
            </a:solidFill>
            <a:miter lim="800000"/>
            <a:headEnd/>
            <a:tailEnd/>
          </a:ln>
          <a:effectLst/>
        </p:spPr>
        <p:txBody>
          <a:bodyPr wrap="none" anchor="ctr"/>
          <a:lstStyle/>
          <a:p>
            <a:pPr algn="ctr"/>
            <a:r>
              <a:rPr lang="en-US" sz="3600" b="1">
                <a:latin typeface="Times New Roman" pitchFamily="18" charset="0"/>
                <a:cs typeface="Times New Roman" pitchFamily="18" charset="0"/>
              </a:rPr>
              <a:t>=</a:t>
            </a:r>
          </a:p>
        </p:txBody>
      </p:sp>
      <p:sp>
        <p:nvSpPr>
          <p:cNvPr id="506910" name="Rectangle 30"/>
          <p:cNvSpPr>
            <a:spLocks noChangeArrowheads="1"/>
          </p:cNvSpPr>
          <p:nvPr/>
        </p:nvSpPr>
        <p:spPr bwMode="auto">
          <a:xfrm>
            <a:off x="5486400" y="3810000"/>
            <a:ext cx="457200" cy="533400"/>
          </a:xfrm>
          <a:prstGeom prst="rect">
            <a:avLst/>
          </a:prstGeom>
          <a:solidFill>
            <a:schemeClr val="accent1"/>
          </a:solidFill>
          <a:ln w="12700">
            <a:solidFill>
              <a:schemeClr val="tx1"/>
            </a:solidFill>
            <a:miter lim="800000"/>
            <a:headEnd/>
            <a:tailEnd/>
          </a:ln>
          <a:effectLst/>
        </p:spPr>
        <p:txBody>
          <a:bodyPr wrap="none" anchor="ctr"/>
          <a:lstStyle/>
          <a:p>
            <a:pPr algn="ctr"/>
            <a:r>
              <a:rPr lang="en-US" sz="3200" b="1">
                <a:latin typeface="Times New Roman" pitchFamily="18" charset="0"/>
                <a:cs typeface="Times New Roman" pitchFamily="18" charset="0"/>
              </a:rPr>
              <a:t>=</a:t>
            </a:r>
          </a:p>
        </p:txBody>
      </p:sp>
      <p:sp>
        <p:nvSpPr>
          <p:cNvPr id="506911" name="Oval 31"/>
          <p:cNvSpPr>
            <a:spLocks noChangeArrowheads="1"/>
          </p:cNvSpPr>
          <p:nvPr/>
        </p:nvSpPr>
        <p:spPr bwMode="auto">
          <a:xfrm>
            <a:off x="8305800" y="2895600"/>
            <a:ext cx="609600" cy="457200"/>
          </a:xfrm>
          <a:prstGeom prst="ellipse">
            <a:avLst/>
          </a:prstGeom>
          <a:solidFill>
            <a:schemeClr val="accent1"/>
          </a:solidFill>
          <a:ln w="12700">
            <a:solidFill>
              <a:schemeClr val="tx1"/>
            </a:solidFill>
            <a:round/>
            <a:headEnd/>
            <a:tailEnd/>
          </a:ln>
          <a:effectLst/>
        </p:spPr>
        <p:txBody>
          <a:bodyPr wrap="none" anchor="ctr"/>
          <a:lstStyle/>
          <a:p>
            <a:pPr algn="ctr"/>
            <a:r>
              <a:rPr lang="en-US" sz="3200" b="1">
                <a:latin typeface="Times New Roman" pitchFamily="18" charset="0"/>
                <a:cs typeface="Times New Roman" pitchFamily="18" charset="0"/>
              </a:rPr>
              <a:t>+</a:t>
            </a:r>
          </a:p>
        </p:txBody>
      </p:sp>
      <p:sp>
        <p:nvSpPr>
          <p:cNvPr id="506912" name="Oval 32"/>
          <p:cNvSpPr>
            <a:spLocks noChangeArrowheads="1"/>
          </p:cNvSpPr>
          <p:nvPr/>
        </p:nvSpPr>
        <p:spPr bwMode="auto">
          <a:xfrm>
            <a:off x="8382000" y="3733800"/>
            <a:ext cx="609600" cy="457200"/>
          </a:xfrm>
          <a:prstGeom prst="ellipse">
            <a:avLst/>
          </a:prstGeom>
          <a:solidFill>
            <a:schemeClr val="accent1"/>
          </a:solidFill>
          <a:ln w="12700">
            <a:solidFill>
              <a:schemeClr val="tx1"/>
            </a:solidFill>
            <a:round/>
            <a:headEnd/>
            <a:tailEnd/>
          </a:ln>
          <a:effectLst/>
        </p:spPr>
        <p:txBody>
          <a:bodyPr wrap="none" anchor="ctr"/>
          <a:lstStyle/>
          <a:p>
            <a:pPr algn="ctr"/>
            <a:r>
              <a:rPr lang="en-US" sz="3200" b="1">
                <a:latin typeface="Times New Roman" pitchFamily="18" charset="0"/>
                <a:cs typeface="Times New Roman" pitchFamily="18" charset="0"/>
              </a:rPr>
              <a:t>+</a:t>
            </a:r>
          </a:p>
        </p:txBody>
      </p:sp>
      <p:sp>
        <p:nvSpPr>
          <p:cNvPr id="506913" name="Oval 33"/>
          <p:cNvSpPr>
            <a:spLocks noChangeArrowheads="1"/>
          </p:cNvSpPr>
          <p:nvPr/>
        </p:nvSpPr>
        <p:spPr bwMode="auto">
          <a:xfrm>
            <a:off x="8153400" y="4648200"/>
            <a:ext cx="685800" cy="685800"/>
          </a:xfrm>
          <a:prstGeom prst="ellipse">
            <a:avLst/>
          </a:prstGeom>
          <a:solidFill>
            <a:schemeClr val="accent1"/>
          </a:solidFill>
          <a:ln w="12700">
            <a:solidFill>
              <a:schemeClr val="tx1"/>
            </a:solidFill>
            <a:round/>
            <a:headEnd/>
            <a:tailEnd/>
          </a:ln>
          <a:effectLst/>
        </p:spPr>
        <p:txBody>
          <a:bodyPr wrap="none" anchor="ctr"/>
          <a:lstStyle/>
          <a:p>
            <a:pPr algn="ctr"/>
            <a:r>
              <a:rPr lang="en-US" sz="4800" b="1">
                <a:latin typeface="Times New Roman" pitchFamily="18" charset="0"/>
                <a:cs typeface="Times New Roman" pitchFamily="18" charset="0"/>
              </a:rPr>
              <a:t>=</a:t>
            </a:r>
          </a:p>
        </p:txBody>
      </p:sp>
      <p:sp>
        <p:nvSpPr>
          <p:cNvPr id="506914" name="Line 34"/>
          <p:cNvSpPr>
            <a:spLocks noChangeShapeType="1"/>
          </p:cNvSpPr>
          <p:nvPr/>
        </p:nvSpPr>
        <p:spPr bwMode="auto">
          <a:xfrm flipH="1">
            <a:off x="7239000" y="5029200"/>
            <a:ext cx="762000" cy="228600"/>
          </a:xfrm>
          <a:prstGeom prst="line">
            <a:avLst/>
          </a:prstGeom>
          <a:noFill/>
          <a:ln w="12700">
            <a:solidFill>
              <a:schemeClr val="tx1"/>
            </a:solidFill>
            <a:round/>
            <a:headEnd/>
            <a:tailEnd type="triangle" w="med" len="med"/>
          </a:ln>
          <a:effectLst/>
        </p:spPr>
        <p:txBody>
          <a:bodyPr/>
          <a:lstStyle/>
          <a:p>
            <a:endParaRPr lang="en-US"/>
          </a:p>
        </p:txBody>
      </p:sp>
      <p:sp>
        <p:nvSpPr>
          <p:cNvPr id="506915" name="Line 35"/>
          <p:cNvSpPr>
            <a:spLocks noChangeShapeType="1"/>
          </p:cNvSpPr>
          <p:nvPr/>
        </p:nvSpPr>
        <p:spPr bwMode="auto">
          <a:xfrm>
            <a:off x="7848600" y="2362200"/>
            <a:ext cx="609600" cy="609600"/>
          </a:xfrm>
          <a:prstGeom prst="line">
            <a:avLst/>
          </a:prstGeom>
          <a:noFill/>
          <a:ln w="12700">
            <a:solidFill>
              <a:schemeClr val="tx1"/>
            </a:solidFill>
            <a:round/>
            <a:headEnd/>
            <a:tailEnd type="triangle" w="med" len="med"/>
          </a:ln>
          <a:effectLst/>
        </p:spPr>
        <p:txBody>
          <a:bodyPr/>
          <a:lstStyle/>
          <a:p>
            <a:endParaRPr lang="en-US"/>
          </a:p>
        </p:txBody>
      </p:sp>
      <p:sp>
        <p:nvSpPr>
          <p:cNvPr id="506916" name="Line 36"/>
          <p:cNvSpPr>
            <a:spLocks noChangeShapeType="1"/>
          </p:cNvSpPr>
          <p:nvPr/>
        </p:nvSpPr>
        <p:spPr bwMode="auto">
          <a:xfrm>
            <a:off x="8534400" y="3276600"/>
            <a:ext cx="0" cy="457200"/>
          </a:xfrm>
          <a:prstGeom prst="line">
            <a:avLst/>
          </a:prstGeom>
          <a:noFill/>
          <a:ln w="12700">
            <a:solidFill>
              <a:schemeClr val="tx1"/>
            </a:solidFill>
            <a:round/>
            <a:headEnd/>
            <a:tailEnd type="triangle" w="med" len="med"/>
          </a:ln>
          <a:effectLst/>
        </p:spPr>
        <p:txBody>
          <a:bodyPr/>
          <a:lstStyle/>
          <a:p>
            <a:endParaRPr lang="en-US"/>
          </a:p>
        </p:txBody>
      </p:sp>
      <p:sp>
        <p:nvSpPr>
          <p:cNvPr id="506917" name="Line 37"/>
          <p:cNvSpPr>
            <a:spLocks noChangeShapeType="1"/>
          </p:cNvSpPr>
          <p:nvPr/>
        </p:nvSpPr>
        <p:spPr bwMode="auto">
          <a:xfrm flipH="1">
            <a:off x="8458200" y="4191000"/>
            <a:ext cx="152400" cy="533400"/>
          </a:xfrm>
          <a:prstGeom prst="line">
            <a:avLst/>
          </a:prstGeom>
          <a:noFill/>
          <a:ln w="12700">
            <a:solidFill>
              <a:schemeClr val="tx1"/>
            </a:solidFill>
            <a:round/>
            <a:headEnd/>
            <a:tailEnd type="triangle" w="med" len="med"/>
          </a:ln>
          <a:effectLst/>
        </p:spPr>
        <p:txBody>
          <a:bodyPr/>
          <a:lstStyle/>
          <a:p>
            <a:endParaRPr lang="en-US"/>
          </a:p>
        </p:txBody>
      </p:sp>
      <p:sp>
        <p:nvSpPr>
          <p:cNvPr id="506918" name="Rectangle 38"/>
          <p:cNvSpPr>
            <a:spLocks noChangeArrowheads="1"/>
          </p:cNvSpPr>
          <p:nvPr/>
        </p:nvSpPr>
        <p:spPr bwMode="auto">
          <a:xfrm>
            <a:off x="2514600" y="5638800"/>
            <a:ext cx="1905000" cy="762000"/>
          </a:xfrm>
          <a:prstGeom prst="rect">
            <a:avLst/>
          </a:prstGeom>
          <a:solidFill>
            <a:srgbClr val="FFFF00"/>
          </a:solidFill>
          <a:ln w="12700">
            <a:solidFill>
              <a:srgbClr val="FFFF00"/>
            </a:solidFill>
            <a:miter lim="800000"/>
            <a:headEnd/>
            <a:tailEnd/>
          </a:ln>
          <a:effectLst/>
        </p:spPr>
        <p:txBody>
          <a:bodyPr wrap="none" anchor="ctr"/>
          <a:lstStyle/>
          <a:p>
            <a:pPr algn="ctr"/>
            <a:r>
              <a:rPr lang="en-US" sz="2400" b="1">
                <a:latin typeface="Times New Roman" pitchFamily="18" charset="0"/>
                <a:cs typeface="Times New Roman" pitchFamily="18" charset="0"/>
              </a:rPr>
              <a:t>Peaje/tarifa Promedio</a:t>
            </a:r>
          </a:p>
        </p:txBody>
      </p:sp>
      <p:sp>
        <p:nvSpPr>
          <p:cNvPr id="506919" name="Line 39"/>
          <p:cNvSpPr>
            <a:spLocks noChangeShapeType="1"/>
          </p:cNvSpPr>
          <p:nvPr/>
        </p:nvSpPr>
        <p:spPr bwMode="auto">
          <a:xfrm flipH="1">
            <a:off x="4267200" y="5562600"/>
            <a:ext cx="1143000" cy="304800"/>
          </a:xfrm>
          <a:prstGeom prst="line">
            <a:avLst/>
          </a:prstGeom>
          <a:noFill/>
          <a:ln w="12700">
            <a:solidFill>
              <a:schemeClr val="tx1"/>
            </a:solidFill>
            <a:round/>
            <a:headEnd/>
            <a:tailEnd type="triangle" w="med" len="med"/>
          </a:ln>
          <a:effectLst/>
        </p:spPr>
        <p:txBody>
          <a:bodyPr/>
          <a:lstStyle/>
          <a:p>
            <a:endParaRPr lang="en-US"/>
          </a:p>
        </p:txBody>
      </p:sp>
      <p:sp>
        <p:nvSpPr>
          <p:cNvPr id="506920" name="Oval 40"/>
          <p:cNvSpPr>
            <a:spLocks noChangeArrowheads="1"/>
          </p:cNvSpPr>
          <p:nvPr/>
        </p:nvSpPr>
        <p:spPr bwMode="auto">
          <a:xfrm>
            <a:off x="5638800" y="5867400"/>
            <a:ext cx="1981200" cy="990600"/>
          </a:xfrm>
          <a:prstGeom prst="ellipse">
            <a:avLst/>
          </a:prstGeom>
          <a:solidFill>
            <a:schemeClr val="accent1"/>
          </a:solidFill>
          <a:ln w="12700">
            <a:solidFill>
              <a:schemeClr val="tx1"/>
            </a:solidFill>
            <a:round/>
            <a:headEnd/>
            <a:tailEnd/>
          </a:ln>
          <a:effectLst/>
        </p:spPr>
        <p:txBody>
          <a:bodyPr wrap="none" anchor="ctr"/>
          <a:lstStyle/>
          <a:p>
            <a:pPr algn="ctr"/>
            <a:r>
              <a:rPr lang="en-US" sz="3200" b="1">
                <a:latin typeface="Times New Roman" pitchFamily="18" charset="0"/>
                <a:cs typeface="Times New Roman" pitchFamily="18" charset="0"/>
              </a:rPr>
              <a:t>D forecast</a:t>
            </a:r>
          </a:p>
        </p:txBody>
      </p:sp>
      <p:sp>
        <p:nvSpPr>
          <p:cNvPr id="506921" name="Line 41"/>
          <p:cNvSpPr>
            <a:spLocks noChangeShapeType="1"/>
          </p:cNvSpPr>
          <p:nvPr/>
        </p:nvSpPr>
        <p:spPr bwMode="auto">
          <a:xfrm flipH="1" flipV="1">
            <a:off x="4343400" y="6019800"/>
            <a:ext cx="1066800" cy="228600"/>
          </a:xfrm>
          <a:prstGeom prst="line">
            <a:avLst/>
          </a:prstGeom>
          <a:noFill/>
          <a:ln w="12700">
            <a:solidFill>
              <a:schemeClr val="tx1"/>
            </a:solidFill>
            <a:round/>
            <a:headEnd/>
            <a:tailEnd type="triangle" w="med" len="med"/>
          </a:ln>
          <a:effectLst/>
        </p:spPr>
        <p:txBody>
          <a:bodyPr/>
          <a:lstStyle/>
          <a:p>
            <a:endParaRPr lang="en-US"/>
          </a:p>
        </p:txBody>
      </p:sp>
      <p:sp>
        <p:nvSpPr>
          <p:cNvPr id="506922" name="Rectangle 42"/>
          <p:cNvSpPr>
            <a:spLocks noChangeArrowheads="1"/>
          </p:cNvSpPr>
          <p:nvPr/>
        </p:nvSpPr>
        <p:spPr bwMode="auto">
          <a:xfrm>
            <a:off x="0" y="4876800"/>
            <a:ext cx="1905000" cy="1600200"/>
          </a:xfrm>
          <a:prstGeom prst="rect">
            <a:avLst/>
          </a:prstGeom>
          <a:solidFill>
            <a:schemeClr val="accent1"/>
          </a:solidFill>
          <a:ln w="12700">
            <a:solidFill>
              <a:schemeClr val="tx1"/>
            </a:solidFill>
            <a:miter lim="800000"/>
            <a:headEnd/>
            <a:tailEnd/>
          </a:ln>
          <a:effectLst/>
        </p:spPr>
        <p:txBody>
          <a:bodyPr wrap="none" anchor="ctr"/>
          <a:lstStyle/>
          <a:p>
            <a:pPr algn="ctr"/>
            <a:r>
              <a:rPr lang="en-US" sz="2400" b="1">
                <a:latin typeface="Times New Roman" pitchFamily="18" charset="0"/>
                <a:cs typeface="Times New Roman" pitchFamily="18" charset="0"/>
              </a:rPr>
              <a:t>…y subsidio</a:t>
            </a:r>
          </a:p>
          <a:p>
            <a:pPr algn="ctr"/>
            <a:r>
              <a:rPr lang="en-US" sz="2400" b="1">
                <a:latin typeface="Times New Roman" pitchFamily="18" charset="0"/>
                <a:cs typeface="Times New Roman" pitchFamily="18" charset="0"/>
              </a:rPr>
              <a:t> eventual!</a:t>
            </a:r>
          </a:p>
        </p:txBody>
      </p:sp>
      <p:sp>
        <p:nvSpPr>
          <p:cNvPr id="506923" name="Line 43"/>
          <p:cNvSpPr>
            <a:spLocks noChangeShapeType="1"/>
          </p:cNvSpPr>
          <p:nvPr/>
        </p:nvSpPr>
        <p:spPr bwMode="auto">
          <a:xfrm flipH="1" flipV="1">
            <a:off x="1828800" y="6096000"/>
            <a:ext cx="533400" cy="1524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6918"/>
                                        </p:tgtEl>
                                        <p:attrNameLst>
                                          <p:attrName>style.visibility</p:attrName>
                                        </p:attrNameLst>
                                      </p:cBhvr>
                                      <p:to>
                                        <p:strVal val="visible"/>
                                      </p:to>
                                    </p:set>
                                    <p:anim calcmode="lin" valueType="num">
                                      <p:cBhvr additive="base">
                                        <p:cTn id="7" dur="500" fill="hold"/>
                                        <p:tgtEl>
                                          <p:spTgt spid="506918"/>
                                        </p:tgtEl>
                                        <p:attrNameLst>
                                          <p:attrName>ppt_x</p:attrName>
                                        </p:attrNameLst>
                                      </p:cBhvr>
                                      <p:tavLst>
                                        <p:tav tm="0">
                                          <p:val>
                                            <p:strVal val="#ppt_x"/>
                                          </p:val>
                                        </p:tav>
                                        <p:tav tm="100000">
                                          <p:val>
                                            <p:strVal val="#ppt_x"/>
                                          </p:val>
                                        </p:tav>
                                      </p:tavLst>
                                    </p:anim>
                                    <p:anim calcmode="lin" valueType="num">
                                      <p:cBhvr additive="base">
                                        <p:cTn id="8" dur="500" fill="hold"/>
                                        <p:tgtEl>
                                          <p:spTgt spid="5069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6920"/>
                                        </p:tgtEl>
                                        <p:attrNameLst>
                                          <p:attrName>style.visibility</p:attrName>
                                        </p:attrNameLst>
                                      </p:cBhvr>
                                      <p:to>
                                        <p:strVal val="visible"/>
                                      </p:to>
                                    </p:set>
                                    <p:anim calcmode="lin" valueType="num">
                                      <p:cBhvr additive="base">
                                        <p:cTn id="13" dur="500" fill="hold"/>
                                        <p:tgtEl>
                                          <p:spTgt spid="506920"/>
                                        </p:tgtEl>
                                        <p:attrNameLst>
                                          <p:attrName>ppt_x</p:attrName>
                                        </p:attrNameLst>
                                      </p:cBhvr>
                                      <p:tavLst>
                                        <p:tav tm="0">
                                          <p:val>
                                            <p:strVal val="#ppt_x"/>
                                          </p:val>
                                        </p:tav>
                                        <p:tav tm="100000">
                                          <p:val>
                                            <p:strVal val="#ppt_x"/>
                                          </p:val>
                                        </p:tav>
                                      </p:tavLst>
                                    </p:anim>
                                    <p:anim calcmode="lin" valueType="num">
                                      <p:cBhvr additive="base">
                                        <p:cTn id="14" dur="500" fill="hold"/>
                                        <p:tgtEl>
                                          <p:spTgt spid="5069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6891"/>
                                        </p:tgtEl>
                                        <p:attrNameLst>
                                          <p:attrName>style.visibility</p:attrName>
                                        </p:attrNameLst>
                                      </p:cBhvr>
                                      <p:to>
                                        <p:strVal val="visible"/>
                                      </p:to>
                                    </p:set>
                                    <p:anim calcmode="lin" valueType="num">
                                      <p:cBhvr additive="base">
                                        <p:cTn id="19" dur="500" fill="hold"/>
                                        <p:tgtEl>
                                          <p:spTgt spid="506891"/>
                                        </p:tgtEl>
                                        <p:attrNameLst>
                                          <p:attrName>ppt_x</p:attrName>
                                        </p:attrNameLst>
                                      </p:cBhvr>
                                      <p:tavLst>
                                        <p:tav tm="0">
                                          <p:val>
                                            <p:strVal val="#ppt_x"/>
                                          </p:val>
                                        </p:tav>
                                        <p:tav tm="100000">
                                          <p:val>
                                            <p:strVal val="#ppt_x"/>
                                          </p:val>
                                        </p:tav>
                                      </p:tavLst>
                                    </p:anim>
                                    <p:anim calcmode="lin" valueType="num">
                                      <p:cBhvr additive="base">
                                        <p:cTn id="20" dur="500" fill="hold"/>
                                        <p:tgtEl>
                                          <p:spTgt spid="5068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6913"/>
                                        </p:tgtEl>
                                        <p:attrNameLst>
                                          <p:attrName>style.visibility</p:attrName>
                                        </p:attrNameLst>
                                      </p:cBhvr>
                                      <p:to>
                                        <p:strVal val="visible"/>
                                      </p:to>
                                    </p:set>
                                    <p:anim calcmode="lin" valueType="num">
                                      <p:cBhvr additive="base">
                                        <p:cTn id="25" dur="500" fill="hold"/>
                                        <p:tgtEl>
                                          <p:spTgt spid="506913"/>
                                        </p:tgtEl>
                                        <p:attrNameLst>
                                          <p:attrName>ppt_x</p:attrName>
                                        </p:attrNameLst>
                                      </p:cBhvr>
                                      <p:tavLst>
                                        <p:tav tm="0">
                                          <p:val>
                                            <p:strVal val="#ppt_x"/>
                                          </p:val>
                                        </p:tav>
                                        <p:tav tm="100000">
                                          <p:val>
                                            <p:strVal val="#ppt_x"/>
                                          </p:val>
                                        </p:tav>
                                      </p:tavLst>
                                    </p:anim>
                                    <p:anim calcmode="lin" valueType="num">
                                      <p:cBhvr additive="base">
                                        <p:cTn id="26" dur="500" fill="hold"/>
                                        <p:tgtEl>
                                          <p:spTgt spid="5069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6890"/>
                                        </p:tgtEl>
                                        <p:attrNameLst>
                                          <p:attrName>style.visibility</p:attrName>
                                        </p:attrNameLst>
                                      </p:cBhvr>
                                      <p:to>
                                        <p:strVal val="visible"/>
                                      </p:to>
                                    </p:set>
                                    <p:anim calcmode="lin" valueType="num">
                                      <p:cBhvr additive="base">
                                        <p:cTn id="31" dur="500" fill="hold"/>
                                        <p:tgtEl>
                                          <p:spTgt spid="506890"/>
                                        </p:tgtEl>
                                        <p:attrNameLst>
                                          <p:attrName>ppt_x</p:attrName>
                                        </p:attrNameLst>
                                      </p:cBhvr>
                                      <p:tavLst>
                                        <p:tav tm="0">
                                          <p:val>
                                            <p:strVal val="#ppt_x"/>
                                          </p:val>
                                        </p:tav>
                                        <p:tav tm="100000">
                                          <p:val>
                                            <p:strVal val="#ppt_x"/>
                                          </p:val>
                                        </p:tav>
                                      </p:tavLst>
                                    </p:anim>
                                    <p:anim calcmode="lin" valueType="num">
                                      <p:cBhvr additive="base">
                                        <p:cTn id="32" dur="500" fill="hold"/>
                                        <p:tgtEl>
                                          <p:spTgt spid="50689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6912"/>
                                        </p:tgtEl>
                                        <p:attrNameLst>
                                          <p:attrName>style.visibility</p:attrName>
                                        </p:attrNameLst>
                                      </p:cBhvr>
                                      <p:to>
                                        <p:strVal val="visible"/>
                                      </p:to>
                                    </p:set>
                                    <p:anim calcmode="lin" valueType="num">
                                      <p:cBhvr additive="base">
                                        <p:cTn id="37" dur="500" fill="hold"/>
                                        <p:tgtEl>
                                          <p:spTgt spid="506912"/>
                                        </p:tgtEl>
                                        <p:attrNameLst>
                                          <p:attrName>ppt_x</p:attrName>
                                        </p:attrNameLst>
                                      </p:cBhvr>
                                      <p:tavLst>
                                        <p:tav tm="0">
                                          <p:val>
                                            <p:strVal val="#ppt_x"/>
                                          </p:val>
                                        </p:tav>
                                        <p:tav tm="100000">
                                          <p:val>
                                            <p:strVal val="#ppt_x"/>
                                          </p:val>
                                        </p:tav>
                                      </p:tavLst>
                                    </p:anim>
                                    <p:anim calcmode="lin" valueType="num">
                                      <p:cBhvr additive="base">
                                        <p:cTn id="38" dur="500" fill="hold"/>
                                        <p:tgtEl>
                                          <p:spTgt spid="5069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06888"/>
                                        </p:tgtEl>
                                        <p:attrNameLst>
                                          <p:attrName>style.visibility</p:attrName>
                                        </p:attrNameLst>
                                      </p:cBhvr>
                                      <p:to>
                                        <p:strVal val="visible"/>
                                      </p:to>
                                    </p:set>
                                    <p:anim calcmode="lin" valueType="num">
                                      <p:cBhvr additive="base">
                                        <p:cTn id="43" dur="500" fill="hold"/>
                                        <p:tgtEl>
                                          <p:spTgt spid="506888"/>
                                        </p:tgtEl>
                                        <p:attrNameLst>
                                          <p:attrName>ppt_x</p:attrName>
                                        </p:attrNameLst>
                                      </p:cBhvr>
                                      <p:tavLst>
                                        <p:tav tm="0">
                                          <p:val>
                                            <p:strVal val="#ppt_x"/>
                                          </p:val>
                                        </p:tav>
                                        <p:tav tm="100000">
                                          <p:val>
                                            <p:strVal val="#ppt_x"/>
                                          </p:val>
                                        </p:tav>
                                      </p:tavLst>
                                    </p:anim>
                                    <p:anim calcmode="lin" valueType="num">
                                      <p:cBhvr additive="base">
                                        <p:cTn id="44" dur="500" fill="hold"/>
                                        <p:tgtEl>
                                          <p:spTgt spid="50688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06911"/>
                                        </p:tgtEl>
                                        <p:attrNameLst>
                                          <p:attrName>style.visibility</p:attrName>
                                        </p:attrNameLst>
                                      </p:cBhvr>
                                      <p:to>
                                        <p:strVal val="visible"/>
                                      </p:to>
                                    </p:set>
                                    <p:anim calcmode="lin" valueType="num">
                                      <p:cBhvr additive="base">
                                        <p:cTn id="49" dur="500" fill="hold"/>
                                        <p:tgtEl>
                                          <p:spTgt spid="506911"/>
                                        </p:tgtEl>
                                        <p:attrNameLst>
                                          <p:attrName>ppt_x</p:attrName>
                                        </p:attrNameLst>
                                      </p:cBhvr>
                                      <p:tavLst>
                                        <p:tav tm="0">
                                          <p:val>
                                            <p:strVal val="#ppt_x"/>
                                          </p:val>
                                        </p:tav>
                                        <p:tav tm="100000">
                                          <p:val>
                                            <p:strVal val="#ppt_x"/>
                                          </p:val>
                                        </p:tav>
                                      </p:tavLst>
                                    </p:anim>
                                    <p:anim calcmode="lin" valueType="num">
                                      <p:cBhvr additive="base">
                                        <p:cTn id="50" dur="500" fill="hold"/>
                                        <p:tgtEl>
                                          <p:spTgt spid="5069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06887"/>
                                        </p:tgtEl>
                                        <p:attrNameLst>
                                          <p:attrName>style.visibility</p:attrName>
                                        </p:attrNameLst>
                                      </p:cBhvr>
                                      <p:to>
                                        <p:strVal val="visible"/>
                                      </p:to>
                                    </p:set>
                                    <p:anim calcmode="lin" valueType="num">
                                      <p:cBhvr additive="base">
                                        <p:cTn id="55" dur="500" fill="hold"/>
                                        <p:tgtEl>
                                          <p:spTgt spid="506887"/>
                                        </p:tgtEl>
                                        <p:attrNameLst>
                                          <p:attrName>ppt_x</p:attrName>
                                        </p:attrNameLst>
                                      </p:cBhvr>
                                      <p:tavLst>
                                        <p:tav tm="0">
                                          <p:val>
                                            <p:strVal val="#ppt_x"/>
                                          </p:val>
                                        </p:tav>
                                        <p:tav tm="100000">
                                          <p:val>
                                            <p:strVal val="#ppt_x"/>
                                          </p:val>
                                        </p:tav>
                                      </p:tavLst>
                                    </p:anim>
                                    <p:anim calcmode="lin" valueType="num">
                                      <p:cBhvr additive="base">
                                        <p:cTn id="56" dur="500" fill="hold"/>
                                        <p:tgtEl>
                                          <p:spTgt spid="50688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06889"/>
                                        </p:tgtEl>
                                        <p:attrNameLst>
                                          <p:attrName>style.visibility</p:attrName>
                                        </p:attrNameLst>
                                      </p:cBhvr>
                                      <p:to>
                                        <p:strVal val="visible"/>
                                      </p:to>
                                    </p:set>
                                    <p:anim calcmode="lin" valueType="num">
                                      <p:cBhvr additive="base">
                                        <p:cTn id="61" dur="500" fill="hold"/>
                                        <p:tgtEl>
                                          <p:spTgt spid="506889"/>
                                        </p:tgtEl>
                                        <p:attrNameLst>
                                          <p:attrName>ppt_x</p:attrName>
                                        </p:attrNameLst>
                                      </p:cBhvr>
                                      <p:tavLst>
                                        <p:tav tm="0">
                                          <p:val>
                                            <p:strVal val="#ppt_x"/>
                                          </p:val>
                                        </p:tav>
                                        <p:tav tm="100000">
                                          <p:val>
                                            <p:strVal val="#ppt_x"/>
                                          </p:val>
                                        </p:tav>
                                      </p:tavLst>
                                    </p:anim>
                                    <p:anim calcmode="lin" valueType="num">
                                      <p:cBhvr additive="base">
                                        <p:cTn id="62" dur="500" fill="hold"/>
                                        <p:tgtEl>
                                          <p:spTgt spid="50688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06907"/>
                                        </p:tgtEl>
                                        <p:attrNameLst>
                                          <p:attrName>style.visibility</p:attrName>
                                        </p:attrNameLst>
                                      </p:cBhvr>
                                      <p:to>
                                        <p:strVal val="visible"/>
                                      </p:to>
                                    </p:set>
                                    <p:anim calcmode="lin" valueType="num">
                                      <p:cBhvr additive="base">
                                        <p:cTn id="67" dur="500" fill="hold"/>
                                        <p:tgtEl>
                                          <p:spTgt spid="506907"/>
                                        </p:tgtEl>
                                        <p:attrNameLst>
                                          <p:attrName>ppt_x</p:attrName>
                                        </p:attrNameLst>
                                      </p:cBhvr>
                                      <p:tavLst>
                                        <p:tav tm="0">
                                          <p:val>
                                            <p:strVal val="#ppt_x"/>
                                          </p:val>
                                        </p:tav>
                                        <p:tav tm="100000">
                                          <p:val>
                                            <p:strVal val="#ppt_x"/>
                                          </p:val>
                                        </p:tav>
                                      </p:tavLst>
                                    </p:anim>
                                    <p:anim calcmode="lin" valueType="num">
                                      <p:cBhvr additive="base">
                                        <p:cTn id="68" dur="500" fill="hold"/>
                                        <p:tgtEl>
                                          <p:spTgt spid="50690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06901"/>
                                        </p:tgtEl>
                                        <p:attrNameLst>
                                          <p:attrName>style.visibility</p:attrName>
                                        </p:attrNameLst>
                                      </p:cBhvr>
                                      <p:to>
                                        <p:strVal val="visible"/>
                                      </p:to>
                                    </p:set>
                                    <p:anim calcmode="lin" valueType="num">
                                      <p:cBhvr additive="base">
                                        <p:cTn id="73" dur="500" fill="hold"/>
                                        <p:tgtEl>
                                          <p:spTgt spid="506901"/>
                                        </p:tgtEl>
                                        <p:attrNameLst>
                                          <p:attrName>ppt_x</p:attrName>
                                        </p:attrNameLst>
                                      </p:cBhvr>
                                      <p:tavLst>
                                        <p:tav tm="0">
                                          <p:val>
                                            <p:strVal val="#ppt_x"/>
                                          </p:val>
                                        </p:tav>
                                        <p:tav tm="100000">
                                          <p:val>
                                            <p:strVal val="#ppt_x"/>
                                          </p:val>
                                        </p:tav>
                                      </p:tavLst>
                                    </p:anim>
                                    <p:anim calcmode="lin" valueType="num">
                                      <p:cBhvr additive="base">
                                        <p:cTn id="74" dur="500" fill="hold"/>
                                        <p:tgtEl>
                                          <p:spTgt spid="50690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06904"/>
                                        </p:tgtEl>
                                        <p:attrNameLst>
                                          <p:attrName>style.visibility</p:attrName>
                                        </p:attrNameLst>
                                      </p:cBhvr>
                                      <p:to>
                                        <p:strVal val="visible"/>
                                      </p:to>
                                    </p:set>
                                    <p:anim calcmode="lin" valueType="num">
                                      <p:cBhvr additive="base">
                                        <p:cTn id="79" dur="500" fill="hold"/>
                                        <p:tgtEl>
                                          <p:spTgt spid="506904"/>
                                        </p:tgtEl>
                                        <p:attrNameLst>
                                          <p:attrName>ppt_x</p:attrName>
                                        </p:attrNameLst>
                                      </p:cBhvr>
                                      <p:tavLst>
                                        <p:tav tm="0">
                                          <p:val>
                                            <p:strVal val="#ppt_x"/>
                                          </p:val>
                                        </p:tav>
                                        <p:tav tm="100000">
                                          <p:val>
                                            <p:strVal val="#ppt_x"/>
                                          </p:val>
                                        </p:tav>
                                      </p:tavLst>
                                    </p:anim>
                                    <p:anim calcmode="lin" valueType="num">
                                      <p:cBhvr additive="base">
                                        <p:cTn id="80" dur="500" fill="hold"/>
                                        <p:tgtEl>
                                          <p:spTgt spid="50690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06906"/>
                                        </p:tgtEl>
                                        <p:attrNameLst>
                                          <p:attrName>style.visibility</p:attrName>
                                        </p:attrNameLst>
                                      </p:cBhvr>
                                      <p:to>
                                        <p:strVal val="visible"/>
                                      </p:to>
                                    </p:set>
                                    <p:anim calcmode="lin" valueType="num">
                                      <p:cBhvr additive="base">
                                        <p:cTn id="85" dur="500" fill="hold"/>
                                        <p:tgtEl>
                                          <p:spTgt spid="506906"/>
                                        </p:tgtEl>
                                        <p:attrNameLst>
                                          <p:attrName>ppt_x</p:attrName>
                                        </p:attrNameLst>
                                      </p:cBhvr>
                                      <p:tavLst>
                                        <p:tav tm="0">
                                          <p:val>
                                            <p:strVal val="#ppt_x"/>
                                          </p:val>
                                        </p:tav>
                                        <p:tav tm="100000">
                                          <p:val>
                                            <p:strVal val="#ppt_x"/>
                                          </p:val>
                                        </p:tav>
                                      </p:tavLst>
                                    </p:anim>
                                    <p:anim calcmode="lin" valueType="num">
                                      <p:cBhvr additive="base">
                                        <p:cTn id="86" dur="500" fill="hold"/>
                                        <p:tgtEl>
                                          <p:spTgt spid="50690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06899"/>
                                        </p:tgtEl>
                                        <p:attrNameLst>
                                          <p:attrName>style.visibility</p:attrName>
                                        </p:attrNameLst>
                                      </p:cBhvr>
                                      <p:to>
                                        <p:strVal val="visible"/>
                                      </p:to>
                                    </p:set>
                                    <p:anim calcmode="lin" valueType="num">
                                      <p:cBhvr additive="base">
                                        <p:cTn id="91" dur="500" fill="hold"/>
                                        <p:tgtEl>
                                          <p:spTgt spid="506899"/>
                                        </p:tgtEl>
                                        <p:attrNameLst>
                                          <p:attrName>ppt_x</p:attrName>
                                        </p:attrNameLst>
                                      </p:cBhvr>
                                      <p:tavLst>
                                        <p:tav tm="0">
                                          <p:val>
                                            <p:strVal val="#ppt_x"/>
                                          </p:val>
                                        </p:tav>
                                        <p:tav tm="100000">
                                          <p:val>
                                            <p:strVal val="#ppt_x"/>
                                          </p:val>
                                        </p:tav>
                                      </p:tavLst>
                                    </p:anim>
                                    <p:anim calcmode="lin" valueType="num">
                                      <p:cBhvr additive="base">
                                        <p:cTn id="92" dur="500" fill="hold"/>
                                        <p:tgtEl>
                                          <p:spTgt spid="50689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06903"/>
                                        </p:tgtEl>
                                        <p:attrNameLst>
                                          <p:attrName>style.visibility</p:attrName>
                                        </p:attrNameLst>
                                      </p:cBhvr>
                                      <p:to>
                                        <p:strVal val="visible"/>
                                      </p:to>
                                    </p:set>
                                    <p:anim calcmode="lin" valueType="num">
                                      <p:cBhvr additive="base">
                                        <p:cTn id="97" dur="500" fill="hold"/>
                                        <p:tgtEl>
                                          <p:spTgt spid="506903"/>
                                        </p:tgtEl>
                                        <p:attrNameLst>
                                          <p:attrName>ppt_x</p:attrName>
                                        </p:attrNameLst>
                                      </p:cBhvr>
                                      <p:tavLst>
                                        <p:tav tm="0">
                                          <p:val>
                                            <p:strVal val="#ppt_x"/>
                                          </p:val>
                                        </p:tav>
                                        <p:tav tm="100000">
                                          <p:val>
                                            <p:strVal val="#ppt_x"/>
                                          </p:val>
                                        </p:tav>
                                      </p:tavLst>
                                    </p:anim>
                                    <p:anim calcmode="lin" valueType="num">
                                      <p:cBhvr additive="base">
                                        <p:cTn id="98" dur="500" fill="hold"/>
                                        <p:tgtEl>
                                          <p:spTgt spid="50690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06905"/>
                                        </p:tgtEl>
                                        <p:attrNameLst>
                                          <p:attrName>style.visibility</p:attrName>
                                        </p:attrNameLst>
                                      </p:cBhvr>
                                      <p:to>
                                        <p:strVal val="visible"/>
                                      </p:to>
                                    </p:set>
                                    <p:anim calcmode="lin" valueType="num">
                                      <p:cBhvr additive="base">
                                        <p:cTn id="103" dur="500" fill="hold"/>
                                        <p:tgtEl>
                                          <p:spTgt spid="506905"/>
                                        </p:tgtEl>
                                        <p:attrNameLst>
                                          <p:attrName>ppt_x</p:attrName>
                                        </p:attrNameLst>
                                      </p:cBhvr>
                                      <p:tavLst>
                                        <p:tav tm="0">
                                          <p:val>
                                            <p:strVal val="#ppt_x"/>
                                          </p:val>
                                        </p:tav>
                                        <p:tav tm="100000">
                                          <p:val>
                                            <p:strVal val="#ppt_x"/>
                                          </p:val>
                                        </p:tav>
                                      </p:tavLst>
                                    </p:anim>
                                    <p:anim calcmode="lin" valueType="num">
                                      <p:cBhvr additive="base">
                                        <p:cTn id="104" dur="500" fill="hold"/>
                                        <p:tgtEl>
                                          <p:spTgt spid="50690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506902"/>
                                        </p:tgtEl>
                                        <p:attrNameLst>
                                          <p:attrName>style.visibility</p:attrName>
                                        </p:attrNameLst>
                                      </p:cBhvr>
                                      <p:to>
                                        <p:strVal val="visible"/>
                                      </p:to>
                                    </p:set>
                                    <p:anim calcmode="lin" valueType="num">
                                      <p:cBhvr additive="base">
                                        <p:cTn id="109" dur="500" fill="hold"/>
                                        <p:tgtEl>
                                          <p:spTgt spid="506902"/>
                                        </p:tgtEl>
                                        <p:attrNameLst>
                                          <p:attrName>ppt_x</p:attrName>
                                        </p:attrNameLst>
                                      </p:cBhvr>
                                      <p:tavLst>
                                        <p:tav tm="0">
                                          <p:val>
                                            <p:strVal val="#ppt_x"/>
                                          </p:val>
                                        </p:tav>
                                        <p:tav tm="100000">
                                          <p:val>
                                            <p:strVal val="#ppt_x"/>
                                          </p:val>
                                        </p:tav>
                                      </p:tavLst>
                                    </p:anim>
                                    <p:anim calcmode="lin" valueType="num">
                                      <p:cBhvr additive="base">
                                        <p:cTn id="110" dur="500" fill="hold"/>
                                        <p:tgtEl>
                                          <p:spTgt spid="50690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506923"/>
                                        </p:tgtEl>
                                        <p:attrNameLst>
                                          <p:attrName>style.visibility</p:attrName>
                                        </p:attrNameLst>
                                      </p:cBhvr>
                                      <p:to>
                                        <p:strVal val="visible"/>
                                      </p:to>
                                    </p:set>
                                    <p:anim calcmode="lin" valueType="num">
                                      <p:cBhvr additive="base">
                                        <p:cTn id="115" dur="500" fill="hold"/>
                                        <p:tgtEl>
                                          <p:spTgt spid="506923"/>
                                        </p:tgtEl>
                                        <p:attrNameLst>
                                          <p:attrName>ppt_x</p:attrName>
                                        </p:attrNameLst>
                                      </p:cBhvr>
                                      <p:tavLst>
                                        <p:tav tm="0">
                                          <p:val>
                                            <p:strVal val="#ppt_x"/>
                                          </p:val>
                                        </p:tav>
                                        <p:tav tm="100000">
                                          <p:val>
                                            <p:strVal val="#ppt_x"/>
                                          </p:val>
                                        </p:tav>
                                      </p:tavLst>
                                    </p:anim>
                                    <p:anim calcmode="lin" valueType="num">
                                      <p:cBhvr additive="base">
                                        <p:cTn id="116" dur="500" fill="hold"/>
                                        <p:tgtEl>
                                          <p:spTgt spid="50692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506922"/>
                                        </p:tgtEl>
                                        <p:attrNameLst>
                                          <p:attrName>style.visibility</p:attrName>
                                        </p:attrNameLst>
                                      </p:cBhvr>
                                      <p:to>
                                        <p:strVal val="visible"/>
                                      </p:to>
                                    </p:set>
                                    <p:anim calcmode="lin" valueType="num">
                                      <p:cBhvr additive="base">
                                        <p:cTn id="121" dur="500" fill="hold"/>
                                        <p:tgtEl>
                                          <p:spTgt spid="506922"/>
                                        </p:tgtEl>
                                        <p:attrNameLst>
                                          <p:attrName>ppt_x</p:attrName>
                                        </p:attrNameLst>
                                      </p:cBhvr>
                                      <p:tavLst>
                                        <p:tav tm="0">
                                          <p:val>
                                            <p:strVal val="#ppt_x"/>
                                          </p:val>
                                        </p:tav>
                                        <p:tav tm="100000">
                                          <p:val>
                                            <p:strVal val="#ppt_x"/>
                                          </p:val>
                                        </p:tav>
                                      </p:tavLst>
                                    </p:anim>
                                    <p:anim calcmode="lin" valueType="num">
                                      <p:cBhvr additive="base">
                                        <p:cTn id="122" dur="500" fill="hold"/>
                                        <p:tgtEl>
                                          <p:spTgt spid="5069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7" grpId="0"/>
      <p:bldP spid="506888" grpId="0"/>
      <p:bldP spid="506889" grpId="0"/>
      <p:bldP spid="506890" grpId="0"/>
      <p:bldP spid="506891" grpId="0"/>
      <p:bldP spid="506899" grpId="0"/>
      <p:bldP spid="506901" grpId="0"/>
      <p:bldP spid="506902" grpId="0"/>
      <p:bldP spid="506903" grpId="0"/>
      <p:bldP spid="506904" grpId="0"/>
      <p:bldP spid="506905" grpId="0" animBg="1"/>
      <p:bldP spid="506906" grpId="0" animBg="1"/>
      <p:bldP spid="506907" grpId="0" animBg="1"/>
      <p:bldP spid="506911" grpId="0" animBg="1"/>
      <p:bldP spid="506912" grpId="0" animBg="1"/>
      <p:bldP spid="506913" grpId="0" animBg="1"/>
      <p:bldP spid="506918" grpId="0" animBg="1"/>
      <p:bldP spid="506920" grpId="0" animBg="1"/>
      <p:bldP spid="506922" grpId="0" animBg="1"/>
      <p:bldP spid="5069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6EC3CF-48A7-4EC7-8A7D-BA84B3D5321A}" type="slidenum">
              <a:rPr lang="en-US"/>
              <a:pPr/>
              <a:t>13</a:t>
            </a:fld>
            <a:endParaRPr lang="en-US"/>
          </a:p>
        </p:txBody>
      </p:sp>
      <p:sp>
        <p:nvSpPr>
          <p:cNvPr id="586754" name="Rectangle 2"/>
          <p:cNvSpPr>
            <a:spLocks noGrp="1" noChangeArrowheads="1"/>
          </p:cNvSpPr>
          <p:nvPr>
            <p:ph type="title"/>
          </p:nvPr>
        </p:nvSpPr>
        <p:spPr>
          <a:xfrm>
            <a:off x="457200" y="914400"/>
            <a:ext cx="8686800" cy="1143000"/>
          </a:xfrm>
        </p:spPr>
        <p:txBody>
          <a:bodyPr/>
          <a:lstStyle/>
          <a:p>
            <a:r>
              <a:rPr lang="en-US" sz="4000"/>
              <a:t>Que pasa con la “Santidad” de los Contratos?</a:t>
            </a:r>
          </a:p>
        </p:txBody>
      </p:sp>
      <p:sp>
        <p:nvSpPr>
          <p:cNvPr id="586755" name="Rectangle 3"/>
          <p:cNvSpPr>
            <a:spLocks noGrp="1" noChangeArrowheads="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05F2A09-D0D2-49AC-9E42-820810FC5F6C}" type="slidenum">
              <a:rPr lang="en-US"/>
              <a:pPr/>
              <a:t>14</a:t>
            </a:fld>
            <a:endParaRPr lang="en-US"/>
          </a:p>
        </p:txBody>
      </p:sp>
      <p:sp>
        <p:nvSpPr>
          <p:cNvPr id="584706" name="Rectangle 2"/>
          <p:cNvSpPr>
            <a:spLocks noGrp="1" noChangeArrowheads="1"/>
          </p:cNvSpPr>
          <p:nvPr>
            <p:ph type="title"/>
          </p:nvPr>
        </p:nvSpPr>
        <p:spPr/>
        <p:txBody>
          <a:bodyPr/>
          <a:lstStyle/>
          <a:p>
            <a:r>
              <a:rPr lang="en-US" sz="3200" b="1"/>
              <a:t>RENEGOCIACION LA  NORMA MAS QUE LA EXCEPCION</a:t>
            </a:r>
          </a:p>
        </p:txBody>
      </p:sp>
      <p:sp>
        <p:nvSpPr>
          <p:cNvPr id="584707" name="Rectangle 3"/>
          <p:cNvSpPr>
            <a:spLocks noGrp="1" noChangeArrowheads="1"/>
          </p:cNvSpPr>
          <p:nvPr>
            <p:ph type="body" idx="1"/>
          </p:nvPr>
        </p:nvSpPr>
        <p:spPr>
          <a:xfrm>
            <a:off x="457200" y="838200"/>
            <a:ext cx="8229600" cy="4754563"/>
          </a:xfrm>
        </p:spPr>
        <p:txBody>
          <a:bodyPr/>
          <a:lstStyle/>
          <a:p>
            <a:pPr>
              <a:lnSpc>
                <a:spcPct val="90000"/>
              </a:lnSpc>
            </a:pPr>
            <a:endParaRPr lang="en-US" sz="2800"/>
          </a:p>
          <a:p>
            <a:pPr>
              <a:lnSpc>
                <a:spcPct val="90000"/>
              </a:lnSpc>
            </a:pPr>
            <a:r>
              <a:rPr lang="en-US" sz="2800" b="1"/>
              <a:t>Violacion de la santidad de los contratos</a:t>
            </a:r>
          </a:p>
          <a:p>
            <a:pPr>
              <a:lnSpc>
                <a:spcPct val="90000"/>
              </a:lnSpc>
            </a:pPr>
            <a:endParaRPr lang="en-US" sz="2800" b="1"/>
          </a:p>
          <a:p>
            <a:pPr>
              <a:lnSpc>
                <a:spcPct val="90000"/>
              </a:lnSpc>
            </a:pPr>
            <a:r>
              <a:rPr lang="en-US" sz="2800" b="1"/>
              <a:t>Expectativas racionales: evidencia de que los gobiernosestan dispuestos a aceptar pedidos de renegociacion</a:t>
            </a:r>
          </a:p>
          <a:p>
            <a:pPr>
              <a:lnSpc>
                <a:spcPct val="90000"/>
              </a:lnSpc>
            </a:pPr>
            <a:endParaRPr lang="en-US" sz="2800" b="1"/>
          </a:p>
          <a:p>
            <a:pPr>
              <a:lnSpc>
                <a:spcPct val="90000"/>
              </a:lnSpc>
            </a:pPr>
            <a:r>
              <a:rPr lang="en-US" sz="2800" b="1"/>
              <a:t>Consecuencia: circulo vicioso </a:t>
            </a:r>
          </a:p>
          <a:p>
            <a:pPr lvl="1">
              <a:lnSpc>
                <a:spcPct val="90000"/>
              </a:lnSpc>
            </a:pPr>
            <a:r>
              <a:rPr lang="en-US" sz="2400" b="1"/>
              <a:t>Pedidos de renegociacion sistemicos</a:t>
            </a:r>
          </a:p>
          <a:p>
            <a:pPr lvl="1">
              <a:lnSpc>
                <a:spcPct val="90000"/>
              </a:lnSpc>
            </a:pPr>
            <a:r>
              <a:rPr lang="en-US" sz="2400" b="1"/>
              <a:t>“Low balling bids”, con la intencion de ganar la concesion o PPP y luego renegociar mejores terminos</a:t>
            </a:r>
          </a:p>
          <a:p>
            <a:pPr lvl="1">
              <a:lnSpc>
                <a:spcPct val="90000"/>
              </a:lnSpc>
            </a:pPr>
            <a:r>
              <a:rPr lang="en-US" sz="2400" b="1"/>
              <a:t>Low balling bids: R= PQ-0C-T-D&lt;rKi </a:t>
            </a:r>
          </a:p>
          <a:p>
            <a:pPr lvl="1">
              <a:lnSpc>
                <a:spcPct val="90000"/>
              </a:lnSpc>
            </a:pPr>
            <a:endParaRPr lang="en-US" sz="2400" b="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F672B52-ABC9-4163-9949-7E5F19DB6B76}" type="slidenum">
              <a:rPr lang="en-US"/>
              <a:pPr/>
              <a:t>15</a:t>
            </a:fld>
            <a:endParaRPr lang="en-US"/>
          </a:p>
        </p:txBody>
      </p:sp>
      <p:sp>
        <p:nvSpPr>
          <p:cNvPr id="585730" name="Rectangle 2"/>
          <p:cNvSpPr>
            <a:spLocks noGrp="1" noChangeArrowheads="1"/>
          </p:cNvSpPr>
          <p:nvPr>
            <p:ph type="body" idx="1"/>
          </p:nvPr>
        </p:nvSpPr>
        <p:spPr>
          <a:xfrm>
            <a:off x="609600" y="1295400"/>
            <a:ext cx="7924800" cy="4343400"/>
          </a:xfrm>
        </p:spPr>
        <p:txBody>
          <a:bodyPr/>
          <a:lstStyle/>
          <a:p>
            <a:pPr>
              <a:lnSpc>
                <a:spcPct val="90000"/>
              </a:lnSpc>
            </a:pPr>
            <a:r>
              <a:rPr lang="en-US" sz="2300" b="1"/>
              <a:t>CORRELATION BETWEEN RENEGOTIATION AND PROFITABILITY</a:t>
            </a:r>
          </a:p>
          <a:p>
            <a:pPr>
              <a:lnSpc>
                <a:spcPct val="90000"/>
              </a:lnSpc>
            </a:pPr>
            <a:endParaRPr lang="en-US" sz="2300" b="1"/>
          </a:p>
          <a:p>
            <a:pPr>
              <a:lnSpc>
                <a:spcPct val="90000"/>
              </a:lnSpc>
            </a:pPr>
            <a:r>
              <a:rPr lang="en-US" sz="2300" b="1"/>
              <a:t>CORRELATION BETWEEN AGGRESIVE BIDDING AND RENEGOTIATION</a:t>
            </a:r>
          </a:p>
          <a:p>
            <a:pPr>
              <a:lnSpc>
                <a:spcPct val="90000"/>
              </a:lnSpc>
            </a:pPr>
            <a:endParaRPr lang="en-US" sz="2300" b="1"/>
          </a:p>
          <a:p>
            <a:pPr>
              <a:lnSpc>
                <a:spcPct val="90000"/>
              </a:lnSpc>
            </a:pPr>
            <a:r>
              <a:rPr lang="en-US" sz="2300" b="1"/>
              <a:t>AGGRESSIVE BIDDING-LOW PROFITABILITY-RENEGOTIATION</a:t>
            </a:r>
          </a:p>
          <a:p>
            <a:pPr>
              <a:lnSpc>
                <a:spcPct val="90000"/>
              </a:lnSpc>
              <a:buFontTx/>
              <a:buNone/>
            </a:pPr>
            <a:endParaRPr lang="en-US" sz="2300" b="1"/>
          </a:p>
          <a:p>
            <a:pPr>
              <a:lnSpc>
                <a:spcPct val="90000"/>
              </a:lnSpc>
            </a:pPr>
            <a:r>
              <a:rPr lang="en-US" sz="2300" b="1"/>
              <a:t>AGGRESSIVE BIDDING: PQ-OC-T-D&lt;rK </a:t>
            </a:r>
          </a:p>
          <a:p>
            <a:pPr>
              <a:lnSpc>
                <a:spcPct val="90000"/>
              </a:lnSpc>
            </a:pPr>
            <a:endParaRPr lang="en-US" sz="2300" b="1"/>
          </a:p>
          <a:p>
            <a:pPr>
              <a:lnSpc>
                <a:spcPct val="90000"/>
              </a:lnSpc>
            </a:pPr>
            <a:r>
              <a:rPr lang="en-US" sz="2300" b="1"/>
              <a:t>FINANCIAL EQUILIBRIUM ISSUE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3AD45B11-E053-487A-A320-4BD5D383F8F6}" type="slidenum">
              <a:rPr lang="en-US"/>
              <a:pPr/>
              <a:t>16</a:t>
            </a:fld>
            <a:endParaRPr lang="en-US"/>
          </a:p>
        </p:txBody>
      </p:sp>
      <p:graphicFrame>
        <p:nvGraphicFramePr>
          <p:cNvPr id="583682" name="Group 2"/>
          <p:cNvGraphicFramePr>
            <a:graphicFrameLocks noGrp="1"/>
          </p:cNvGraphicFramePr>
          <p:nvPr/>
        </p:nvGraphicFramePr>
        <p:xfrm>
          <a:off x="838200" y="1524000"/>
          <a:ext cx="8077200" cy="5005388"/>
        </p:xfrm>
        <a:graphic>
          <a:graphicData uri="http://schemas.openxmlformats.org/drawingml/2006/table">
            <a:tbl>
              <a:tblPr/>
              <a:tblGrid>
                <a:gridCol w="2692400"/>
                <a:gridCol w="2692400"/>
                <a:gridCol w="269240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accent2"/>
                        </a:solidFill>
                        <a:effectLst/>
                        <a:latin typeface="Cambria"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Cambria" pitchFamily="18" charset="0"/>
                        </a:rPr>
                        <a:t>Renegotiated Concession</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accent2"/>
                          </a:solidFill>
                          <a:effectLst/>
                          <a:latin typeface="Cambria" pitchFamily="18" charset="0"/>
                        </a:rPr>
                        <a:t>Average Time to Renegotiation</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accent2"/>
                          </a:solidFill>
                          <a:effectLst/>
                          <a:latin typeface="Cambria" pitchFamily="18" charset="0"/>
                        </a:rPr>
                        <a:t>Todos los  Sectores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tx1"/>
                          </a:solidFill>
                          <a:effectLst/>
                          <a:latin typeface="Cambria" pitchFamily="18" charset="0"/>
                        </a:rPr>
                        <a:t>                68%</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mbria" pitchFamily="18" charset="0"/>
                        </a:rPr>
                        <a:t>               1.8 years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accent2"/>
                          </a:solidFill>
                          <a:effectLst/>
                          <a:latin typeface="Cambria" pitchFamily="18" charset="0"/>
                        </a:rPr>
                        <a:t>Electricidad</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tx1"/>
                          </a:solidFill>
                          <a:effectLst/>
                          <a:latin typeface="Cambria" pitchFamily="18" charset="0"/>
                        </a:rPr>
                        <a:t>                 39 %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mbria" pitchFamily="18" charset="0"/>
                        </a:rPr>
                        <a:t>               2.1 years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accent2"/>
                          </a:solidFill>
                          <a:effectLst/>
                          <a:latin typeface="Cambria" pitchFamily="18" charset="0"/>
                        </a:rPr>
                        <a:t>Transporte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tx1"/>
                          </a:solidFill>
                          <a:effectLst/>
                          <a:latin typeface="Cambria" pitchFamily="18" charset="0"/>
                        </a:rPr>
                        <a:t>                 80%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mbria" pitchFamily="18" charset="0"/>
                        </a:rPr>
                        <a:t>               2.9 years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r>
              <a:tr h="841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accent2"/>
                          </a:solidFill>
                          <a:effectLst/>
                          <a:latin typeface="Cambria" pitchFamily="18" charset="0"/>
                        </a:rPr>
                        <a:t>Agua y Saneamiento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000" b="1" i="0" u="none" strike="noStrike" cap="none" normalizeH="0" baseline="0" smtClean="0">
                        <a:ln>
                          <a:noFill/>
                        </a:ln>
                        <a:solidFill>
                          <a:schemeClr val="accent2"/>
                        </a:solidFill>
                        <a:effectLst/>
                        <a:latin typeface="Cambria"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1" i="0" u="none" strike="noStrike" cap="none" normalizeH="0" baseline="0" smtClean="0">
                          <a:ln>
                            <a:noFill/>
                          </a:ln>
                          <a:solidFill>
                            <a:schemeClr val="tx1"/>
                          </a:solidFill>
                          <a:effectLst/>
                          <a:latin typeface="Cambria" pitchFamily="18" charset="0"/>
                        </a:rPr>
                        <a:t>                  91%</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mbria" pitchFamily="18" charset="0"/>
                        </a:rPr>
                        <a:t>                1.3 years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583708" name="Text Box 28"/>
          <p:cNvSpPr txBox="1">
            <a:spLocks noChangeArrowheads="1"/>
          </p:cNvSpPr>
          <p:nvPr/>
        </p:nvSpPr>
        <p:spPr bwMode="auto">
          <a:xfrm>
            <a:off x="381000" y="152400"/>
            <a:ext cx="8458200" cy="1282700"/>
          </a:xfrm>
          <a:prstGeom prst="rect">
            <a:avLst/>
          </a:prstGeom>
          <a:noFill/>
          <a:ln w="9525">
            <a:noFill/>
            <a:miter lim="800000"/>
            <a:headEnd/>
            <a:tailEnd/>
          </a:ln>
          <a:effectLst/>
        </p:spPr>
        <p:txBody>
          <a:bodyPr>
            <a:spAutoFit/>
          </a:bodyPr>
          <a:lstStyle/>
          <a:p>
            <a:pPr algn="ctr" eaLnBrk="1" hangingPunct="1">
              <a:spcBef>
                <a:spcPct val="50000"/>
              </a:spcBef>
            </a:pPr>
            <a:r>
              <a:rPr lang="en-US" sz="2600" b="1">
                <a:latin typeface="Times New Roman" pitchFamily="18" charset="0"/>
                <a:cs typeface="Times New Roman" pitchFamily="18" charset="0"/>
              </a:rPr>
              <a:t>Incidencia de  Renegociacion de  Concessions y PPP en Infraestructura en America Latina y Tiempo Promedio  a la Renegociacion 1988-2006</a:t>
            </a:r>
          </a:p>
        </p:txBody>
      </p:sp>
      <p:sp>
        <p:nvSpPr>
          <p:cNvPr id="583709" name="Text Box 29"/>
          <p:cNvSpPr txBox="1">
            <a:spLocks noChangeArrowheads="1"/>
          </p:cNvSpPr>
          <p:nvPr/>
        </p:nvSpPr>
        <p:spPr bwMode="auto">
          <a:xfrm>
            <a:off x="685800" y="6553200"/>
            <a:ext cx="5257800" cy="1250950"/>
          </a:xfrm>
          <a:prstGeom prst="rect">
            <a:avLst/>
          </a:prstGeom>
          <a:noFill/>
          <a:ln w="12700" cap="sq">
            <a:noFill/>
            <a:miter lim="800000"/>
            <a:headEnd type="none" w="sm" len="sm"/>
            <a:tailEnd type="none" w="sm" len="sm"/>
          </a:ln>
          <a:effectLst/>
        </p:spPr>
        <p:txBody>
          <a:bodyPr>
            <a:spAutoFit/>
          </a:bodyPr>
          <a:lstStyle/>
          <a:p>
            <a:pPr>
              <a:spcBef>
                <a:spcPct val="20000"/>
              </a:spcBef>
              <a:buClr>
                <a:srgbClr val="990099"/>
              </a:buClr>
              <a:buFont typeface="Wingdings" pitchFamily="2" charset="2"/>
              <a:buNone/>
            </a:pPr>
            <a:r>
              <a:rPr lang="en-US" sz="1600" b="1">
                <a:solidFill>
                  <a:schemeClr val="accent2"/>
                </a:solidFill>
                <a:latin typeface="Times New Roman" pitchFamily="18" charset="0"/>
              </a:rPr>
              <a:t>Source:  Guasch (2004)  updated</a:t>
            </a:r>
          </a:p>
          <a:p>
            <a:pPr>
              <a:spcBef>
                <a:spcPct val="50000"/>
              </a:spcBef>
            </a:pPr>
            <a:endParaRPr lang="en-US" sz="4000" b="1">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481EE60D-3BA2-4F72-A390-358B4A461650}" type="slidenum">
              <a:rPr lang="en-US"/>
              <a:pPr/>
              <a:t>17</a:t>
            </a:fld>
            <a:endParaRPr lang="en-US"/>
          </a:p>
        </p:txBody>
      </p:sp>
      <p:graphicFrame>
        <p:nvGraphicFramePr>
          <p:cNvPr id="485378" name="Object 2"/>
          <p:cNvGraphicFramePr>
            <a:graphicFrameLocks noChangeAspect="1"/>
          </p:cNvGraphicFramePr>
          <p:nvPr/>
        </p:nvGraphicFramePr>
        <p:xfrm>
          <a:off x="609600" y="990600"/>
          <a:ext cx="7962900" cy="4895850"/>
        </p:xfrm>
        <a:graphic>
          <a:graphicData uri="http://schemas.openxmlformats.org/presentationml/2006/ole">
            <p:oleObj spid="_x0000_s485378" name="Document" r:id="rId3" imgW="9062640" imgH="5584680" progId="Word.Document.8">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25DB98-5AD3-4208-8D8F-3D6E97247E53}" type="slidenum">
              <a:rPr lang="en-US"/>
              <a:pPr/>
              <a:t>18</a:t>
            </a:fld>
            <a:endParaRPr lang="en-US"/>
          </a:p>
        </p:txBody>
      </p:sp>
      <p:sp>
        <p:nvSpPr>
          <p:cNvPr id="531458" name="Rectangle 2"/>
          <p:cNvSpPr>
            <a:spLocks noGrp="1" noChangeArrowheads="1"/>
          </p:cNvSpPr>
          <p:nvPr>
            <p:ph type="title"/>
          </p:nvPr>
        </p:nvSpPr>
        <p:spPr/>
        <p:txBody>
          <a:bodyPr/>
          <a:lstStyle/>
          <a:p>
            <a:r>
              <a:rPr lang="en-US" sz="3600" b="1"/>
              <a:t>Cuales son los resultados de las Renegociaciones?</a:t>
            </a:r>
          </a:p>
        </p:txBody>
      </p:sp>
      <p:sp>
        <p:nvSpPr>
          <p:cNvPr id="531459" name="Rectangle 3"/>
          <p:cNvSpPr>
            <a:spLocks noGrp="1" noChangeArrowheads="1"/>
          </p:cNvSpPr>
          <p:nvPr>
            <p:ph type="body" idx="1"/>
          </p:nvPr>
        </p:nvSpPr>
        <p:spPr/>
        <p:txBody>
          <a:bodyPr/>
          <a:lstStyle/>
          <a:p>
            <a:pPr>
              <a:lnSpc>
                <a:spcPct val="90000"/>
              </a:lnSpc>
            </a:pPr>
            <a:endParaRPr lang="en-US"/>
          </a:p>
          <a:p>
            <a:pPr>
              <a:lnSpc>
                <a:spcPct val="90000"/>
              </a:lnSpc>
            </a:pPr>
            <a:r>
              <a:rPr lang="en-US" sz="2800" b="1"/>
              <a:t>Los terminos del contrato mejoraron substancialmente para los operadores, en promedio</a:t>
            </a:r>
          </a:p>
          <a:p>
            <a:pPr>
              <a:lnSpc>
                <a:spcPct val="90000"/>
              </a:lnSpc>
            </a:pPr>
            <a:endParaRPr lang="en-US" sz="2800" b="1"/>
          </a:p>
          <a:p>
            <a:pPr>
              <a:lnSpc>
                <a:spcPct val="90000"/>
              </a:lnSpc>
            </a:pPr>
            <a:r>
              <a:rPr lang="en-US" sz="2800" b="1"/>
              <a:t>La repercusion en los usuarios  de las ganancias en eficiencia ha sido adversa</a:t>
            </a:r>
          </a:p>
          <a:p>
            <a:pPr>
              <a:lnSpc>
                <a:spcPct val="90000"/>
              </a:lnSpc>
            </a:pPr>
            <a:endParaRPr lang="en-US" sz="2800" b="1"/>
          </a:p>
          <a:p>
            <a:pPr>
              <a:lnSpc>
                <a:spcPct val="90000"/>
              </a:lnSpc>
            </a:pPr>
            <a:r>
              <a:rPr lang="en-US" sz="2800" b="1"/>
              <a:t>Los usuarios quedaron peor </a:t>
            </a:r>
          </a:p>
          <a:p>
            <a:pPr>
              <a:lnSpc>
                <a:spcPct val="90000"/>
              </a:lnSpc>
            </a:pPr>
            <a:endParaRPr lang="en-US" sz="2800" b="1"/>
          </a:p>
          <a:p>
            <a:pPr>
              <a:lnSpc>
                <a:spcPct val="90000"/>
              </a:lnSpc>
            </a:pPr>
            <a:r>
              <a:rPr lang="en-US" sz="2800" b="1"/>
              <a:t>Impacto fiscal adverso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395AEC5-7140-42BE-B33B-D96B2DEBC7EA}" type="slidenum">
              <a:rPr lang="en-US"/>
              <a:pPr/>
              <a:t>19</a:t>
            </a:fld>
            <a:endParaRPr lang="en-US"/>
          </a:p>
        </p:txBody>
      </p:sp>
      <p:graphicFrame>
        <p:nvGraphicFramePr>
          <p:cNvPr id="532482" name="Object 2"/>
          <p:cNvGraphicFramePr>
            <a:graphicFrameLocks noChangeAspect="1"/>
          </p:cNvGraphicFramePr>
          <p:nvPr/>
        </p:nvGraphicFramePr>
        <p:xfrm>
          <a:off x="342900" y="304800"/>
          <a:ext cx="8420100" cy="6724650"/>
        </p:xfrm>
        <a:graphic>
          <a:graphicData uri="http://schemas.openxmlformats.org/presentationml/2006/ole">
            <p:oleObj spid="_x0000_s532482" name="Document" r:id="rId3" imgW="8593560" imgH="6881760" progId="Word.Document.8">
              <p:embed/>
            </p:oleObj>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09F4E3-7DDE-46D8-A85E-8EA2322CE03F}" type="slidenum">
              <a:rPr lang="en-US"/>
              <a:pPr/>
              <a:t>2</a:t>
            </a:fld>
            <a:endParaRPr lang="en-US"/>
          </a:p>
        </p:txBody>
      </p:sp>
      <p:sp>
        <p:nvSpPr>
          <p:cNvPr id="497666" name="Rectangle 2"/>
          <p:cNvSpPr>
            <a:spLocks noGrp="1" noChangeArrowheads="1"/>
          </p:cNvSpPr>
          <p:nvPr>
            <p:ph type="title"/>
          </p:nvPr>
        </p:nvSpPr>
        <p:spPr/>
        <p:txBody>
          <a:bodyPr/>
          <a:lstStyle/>
          <a:p>
            <a:r>
              <a:rPr lang="en-US"/>
              <a:t>Marco  Legal y Regulatorio</a:t>
            </a:r>
          </a:p>
        </p:txBody>
      </p:sp>
      <p:sp>
        <p:nvSpPr>
          <p:cNvPr id="497667" name="Rectangle 3"/>
          <p:cNvSpPr>
            <a:spLocks noGrp="1" noChangeArrowheads="1"/>
          </p:cNvSpPr>
          <p:nvPr>
            <p:ph type="body" idx="1"/>
          </p:nvPr>
        </p:nvSpPr>
        <p:spPr/>
        <p:txBody>
          <a:bodyPr/>
          <a:lstStyle/>
          <a:p>
            <a:pPr>
              <a:lnSpc>
                <a:spcPct val="90000"/>
              </a:lnSpc>
            </a:pPr>
            <a:r>
              <a:rPr lang="en-US"/>
              <a:t>Leyes de Concesiones/PPPs</a:t>
            </a:r>
          </a:p>
          <a:p>
            <a:pPr>
              <a:lnSpc>
                <a:spcPct val="90000"/>
              </a:lnSpc>
            </a:pPr>
            <a:r>
              <a:rPr lang="en-US"/>
              <a:t>Leyes Sectoriales</a:t>
            </a:r>
          </a:p>
          <a:p>
            <a:pPr>
              <a:lnSpc>
                <a:spcPct val="90000"/>
              </a:lnSpc>
            </a:pPr>
            <a:r>
              <a:rPr lang="en-US"/>
              <a:t>Leyes sobre Entes Fiscalizadores/Regulatorios</a:t>
            </a:r>
          </a:p>
          <a:p>
            <a:pPr>
              <a:lnSpc>
                <a:spcPct val="90000"/>
              </a:lnSpc>
            </a:pPr>
            <a:r>
              <a:rPr lang="en-US"/>
              <a:t>Decretos</a:t>
            </a:r>
          </a:p>
          <a:p>
            <a:pPr>
              <a:lnSpc>
                <a:spcPct val="90000"/>
              </a:lnSpc>
            </a:pPr>
            <a:r>
              <a:rPr lang="en-US"/>
              <a:t>Normativas</a:t>
            </a:r>
          </a:p>
          <a:p>
            <a:pPr>
              <a:lnSpc>
                <a:spcPct val="90000"/>
              </a:lnSpc>
            </a:pPr>
            <a:endParaRPr lang="en-US"/>
          </a:p>
          <a:p>
            <a:pPr>
              <a:lnSpc>
                <a:spcPct val="90000"/>
              </a:lnSpc>
            </a:pPr>
            <a:endParaRPr lang="en-US"/>
          </a:p>
          <a:p>
            <a:pPr>
              <a:lnSpc>
                <a:spcPct val="90000"/>
              </a:lnSpc>
            </a:pPr>
            <a:r>
              <a:rPr lang="en-US"/>
              <a:t>Evolucion…Ajustes…(Chile…)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2"/>
          </p:nvPr>
        </p:nvSpPr>
        <p:spPr/>
        <p:txBody>
          <a:bodyPr/>
          <a:lstStyle/>
          <a:p>
            <a:fld id="{13AC60E6-091F-42FA-94CE-E59D9E61C2F8}" type="slidenum">
              <a:rPr lang="en-US"/>
              <a:pPr/>
              <a:t>20</a:t>
            </a:fld>
            <a:endParaRPr lang="en-US"/>
          </a:p>
        </p:txBody>
      </p:sp>
      <p:sp>
        <p:nvSpPr>
          <p:cNvPr id="533506" name="Text Box 2"/>
          <p:cNvSpPr txBox="1">
            <a:spLocks noChangeArrowheads="1"/>
          </p:cNvSpPr>
          <p:nvPr/>
        </p:nvSpPr>
        <p:spPr bwMode="auto">
          <a:xfrm>
            <a:off x="533400" y="439738"/>
            <a:ext cx="7924800" cy="1074737"/>
          </a:xfrm>
          <a:prstGeom prst="rect">
            <a:avLst/>
          </a:prstGeom>
          <a:noFill/>
          <a:ln w="9525">
            <a:noFill/>
            <a:miter lim="800000"/>
            <a:headEnd/>
            <a:tailEnd/>
          </a:ln>
          <a:effectLst/>
        </p:spPr>
        <p:txBody>
          <a:bodyPr>
            <a:spAutoFit/>
          </a:bodyPr>
          <a:lstStyle/>
          <a:p>
            <a:pPr algn="ctr" eaLnBrk="1" hangingPunct="1">
              <a:lnSpc>
                <a:spcPct val="90000"/>
              </a:lnSpc>
              <a:spcBef>
                <a:spcPct val="50000"/>
              </a:spcBef>
            </a:pPr>
            <a:r>
              <a:rPr lang="en-US" sz="2800" b="1">
                <a:latin typeface="Times New Roman" pitchFamily="18" charset="0"/>
                <a:cs typeface="Times New Roman" pitchFamily="18" charset="0"/>
              </a:rPr>
              <a:t>Muy Baja Incidencia de Concesiones Canceladas</a:t>
            </a:r>
          </a:p>
          <a:p>
            <a:pPr algn="ctr" eaLnBrk="1" hangingPunct="1">
              <a:lnSpc>
                <a:spcPct val="90000"/>
              </a:lnSpc>
              <a:spcBef>
                <a:spcPct val="50000"/>
              </a:spcBef>
            </a:pPr>
            <a:r>
              <a:rPr lang="en-US" sz="2800" b="1">
                <a:latin typeface="Times New Roman" pitchFamily="18" charset="0"/>
                <a:cs typeface="Times New Roman" pitchFamily="18" charset="0"/>
              </a:rPr>
              <a:t>1990-2001</a:t>
            </a:r>
          </a:p>
        </p:txBody>
      </p:sp>
      <p:graphicFrame>
        <p:nvGraphicFramePr>
          <p:cNvPr id="533507" name="Group 3"/>
          <p:cNvGraphicFramePr>
            <a:graphicFrameLocks noGrp="1"/>
          </p:cNvGraphicFramePr>
          <p:nvPr/>
        </p:nvGraphicFramePr>
        <p:xfrm>
          <a:off x="381000" y="1755775"/>
          <a:ext cx="8305800" cy="4398963"/>
        </p:xfrm>
        <a:graphic>
          <a:graphicData uri="http://schemas.openxmlformats.org/drawingml/2006/table">
            <a:tbl>
              <a:tblPr/>
              <a:tblGrid>
                <a:gridCol w="2384425"/>
                <a:gridCol w="3700463"/>
                <a:gridCol w="2220912"/>
              </a:tblGrid>
              <a:tr h="1216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mbria" pitchFamily="18" charset="0"/>
                        </a:rPr>
                        <a:t>Total World Infrastructure PPI Projects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900" b="1" i="0" u="none" strike="noStrike" cap="none" normalizeH="0" baseline="0" smtClean="0">
                        <a:ln>
                          <a:noFill/>
                        </a:ln>
                        <a:solidFill>
                          <a:schemeClr val="tx1"/>
                        </a:solidFill>
                        <a:effectLst/>
                        <a:latin typeface="Cambri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i="0" u="none" strike="noStrike" cap="none" normalizeH="0" baseline="0" smtClean="0">
                          <a:ln>
                            <a:noFill/>
                          </a:ln>
                          <a:solidFill>
                            <a:schemeClr val="tx1"/>
                          </a:solidFill>
                          <a:effectLst/>
                          <a:latin typeface="Cambria" pitchFamily="18" charset="0"/>
                        </a:rPr>
                        <a:t>Cancelled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900" b="1" i="0" u="none" strike="noStrike" cap="none" normalizeH="0" baseline="0" smtClean="0">
                        <a:ln>
                          <a:noFill/>
                        </a:ln>
                        <a:solidFill>
                          <a:schemeClr val="tx1"/>
                        </a:solidFill>
                        <a:effectLst/>
                        <a:latin typeface="Cambri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i="0" u="none" strike="noStrike" cap="none" normalizeH="0" baseline="0" smtClean="0">
                          <a:ln>
                            <a:noFill/>
                          </a:ln>
                          <a:solidFill>
                            <a:schemeClr val="tx1"/>
                          </a:solidFill>
                          <a:effectLst/>
                          <a:latin typeface="Cambria" pitchFamily="18" charset="0"/>
                        </a:rPr>
                        <a:t>Percentage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0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Cambria" pitchFamily="18" charset="0"/>
                        </a:rPr>
                        <a:t>2,485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563563" algn="l"/>
                        </a:tabLst>
                      </a:pPr>
                      <a:r>
                        <a:rPr kumimoji="0" lang="en-US" sz="2900" b="0" i="0" u="none" strike="noStrike" cap="none" normalizeH="0" baseline="0" smtClean="0">
                          <a:ln>
                            <a:noFill/>
                          </a:ln>
                          <a:solidFill>
                            <a:schemeClr val="tx1"/>
                          </a:solidFill>
                          <a:effectLst/>
                          <a:latin typeface="Cambria" pitchFamily="18" charset="0"/>
                        </a:rPr>
                        <a:t>48</a:t>
                      </a:r>
                    </a:p>
                    <a:p>
                      <a:pPr marL="0" marR="0" lvl="0" indent="0" algn="ctr" defTabSz="914400" rtl="0" eaLnBrk="1" fontAlgn="base" latinLnBrk="0" hangingPunct="1">
                        <a:lnSpc>
                          <a:spcPct val="100000"/>
                        </a:lnSpc>
                        <a:spcBef>
                          <a:spcPct val="20000"/>
                        </a:spcBef>
                        <a:spcAft>
                          <a:spcPct val="0"/>
                        </a:spcAft>
                        <a:buClrTx/>
                        <a:buSzTx/>
                        <a:buFontTx/>
                        <a:buNone/>
                        <a:tabLst>
                          <a:tab pos="563563" algn="l"/>
                        </a:tabLst>
                      </a:pPr>
                      <a:r>
                        <a:rPr kumimoji="0" lang="en-US" sz="2900" b="1" i="1" u="none" strike="noStrike" cap="none" normalizeH="0" baseline="0" smtClean="0">
                          <a:ln>
                            <a:noFill/>
                          </a:ln>
                          <a:solidFill>
                            <a:schemeClr val="tx1"/>
                          </a:solidFill>
                          <a:effectLst/>
                          <a:latin typeface="Cambria" pitchFamily="18" charset="0"/>
                        </a:rPr>
                        <a:t>Composition</a:t>
                      </a:r>
                    </a:p>
                    <a:p>
                      <a:pPr marL="0" marR="0" lvl="0" indent="0" algn="l" defTabSz="914400" rtl="0" eaLnBrk="1" fontAlgn="base" latinLnBrk="0" hangingPunct="1">
                        <a:lnSpc>
                          <a:spcPct val="100000"/>
                        </a:lnSpc>
                        <a:spcBef>
                          <a:spcPct val="20000"/>
                        </a:spcBef>
                        <a:spcAft>
                          <a:spcPct val="0"/>
                        </a:spcAft>
                        <a:buClrTx/>
                        <a:buSzTx/>
                        <a:buFontTx/>
                        <a:buNone/>
                        <a:tabLst>
                          <a:tab pos="563563" algn="l"/>
                        </a:tabLst>
                      </a:pPr>
                      <a:r>
                        <a:rPr kumimoji="0" lang="en-US" sz="2900" b="0" i="0" u="none" strike="noStrike" cap="none" normalizeH="0" baseline="0" smtClean="0">
                          <a:ln>
                            <a:noFill/>
                          </a:ln>
                          <a:solidFill>
                            <a:schemeClr val="tx1"/>
                          </a:solidFill>
                          <a:effectLst/>
                          <a:latin typeface="Cambria" pitchFamily="18" charset="0"/>
                        </a:rPr>
                        <a:t>19	toll roads</a:t>
                      </a:r>
                    </a:p>
                    <a:p>
                      <a:pPr marL="0" marR="0" lvl="0" indent="0" algn="l" defTabSz="914400" rtl="0" eaLnBrk="1" fontAlgn="base" latinLnBrk="0" hangingPunct="1">
                        <a:lnSpc>
                          <a:spcPct val="100000"/>
                        </a:lnSpc>
                        <a:spcBef>
                          <a:spcPct val="20000"/>
                        </a:spcBef>
                        <a:spcAft>
                          <a:spcPct val="0"/>
                        </a:spcAft>
                        <a:buClrTx/>
                        <a:buSzTx/>
                        <a:buFontTx/>
                        <a:buNone/>
                        <a:tabLst>
                          <a:tab pos="563563" algn="l"/>
                        </a:tabLst>
                      </a:pPr>
                      <a:r>
                        <a:rPr kumimoji="0" lang="en-US" sz="2900" b="0" i="0" u="none" strike="noStrike" cap="none" normalizeH="0" baseline="0" smtClean="0">
                          <a:ln>
                            <a:noFill/>
                          </a:ln>
                          <a:solidFill>
                            <a:schemeClr val="tx1"/>
                          </a:solidFill>
                          <a:effectLst/>
                          <a:latin typeface="Cambria" pitchFamily="18" charset="0"/>
                        </a:rPr>
                        <a:t>9 	energy</a:t>
                      </a:r>
                    </a:p>
                    <a:p>
                      <a:pPr marL="0" marR="0" lvl="0" indent="0" algn="l" defTabSz="914400" rtl="0" eaLnBrk="1" fontAlgn="base" latinLnBrk="0" hangingPunct="1">
                        <a:lnSpc>
                          <a:spcPct val="100000"/>
                        </a:lnSpc>
                        <a:spcBef>
                          <a:spcPct val="20000"/>
                        </a:spcBef>
                        <a:spcAft>
                          <a:spcPct val="0"/>
                        </a:spcAft>
                        <a:buClrTx/>
                        <a:buSzTx/>
                        <a:buFontTx/>
                        <a:buNone/>
                        <a:tabLst>
                          <a:tab pos="563563" algn="l"/>
                        </a:tabLst>
                      </a:pPr>
                      <a:r>
                        <a:rPr kumimoji="0" lang="en-US" sz="2900" b="0" i="0" u="none" strike="noStrike" cap="none" normalizeH="0" baseline="0" smtClean="0">
                          <a:ln>
                            <a:noFill/>
                          </a:ln>
                          <a:solidFill>
                            <a:schemeClr val="tx1"/>
                          </a:solidFill>
                          <a:effectLst/>
                          <a:latin typeface="Cambria" pitchFamily="18" charset="0"/>
                        </a:rPr>
                        <a:t>7 	water &amp; sanitation</a:t>
                      </a:r>
                    </a:p>
                    <a:p>
                      <a:pPr marL="0" marR="0" lvl="0" indent="0" algn="l" defTabSz="914400" rtl="0" eaLnBrk="1" fontAlgn="base" latinLnBrk="0" hangingPunct="1">
                        <a:lnSpc>
                          <a:spcPct val="100000"/>
                        </a:lnSpc>
                        <a:spcBef>
                          <a:spcPct val="20000"/>
                        </a:spcBef>
                        <a:spcAft>
                          <a:spcPct val="0"/>
                        </a:spcAft>
                        <a:buClrTx/>
                        <a:buSzTx/>
                        <a:buFontTx/>
                        <a:buNone/>
                        <a:tabLst>
                          <a:tab pos="563563" algn="l"/>
                        </a:tabLst>
                      </a:pPr>
                      <a:r>
                        <a:rPr kumimoji="0" lang="en-US" sz="2900" b="0" i="0" u="none" strike="noStrike" cap="none" normalizeH="0" baseline="0" smtClean="0">
                          <a:ln>
                            <a:noFill/>
                          </a:ln>
                          <a:solidFill>
                            <a:schemeClr val="tx1"/>
                          </a:solidFill>
                          <a:effectLst/>
                          <a:latin typeface="Cambria" pitchFamily="18" charset="0"/>
                        </a:rPr>
                        <a:t>8 	telecom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900" b="0" i="0" u="none" strike="noStrike" cap="none" normalizeH="0" baseline="0" smtClean="0">
                          <a:ln>
                            <a:noFill/>
                          </a:ln>
                          <a:solidFill>
                            <a:schemeClr val="tx1"/>
                          </a:solidFill>
                          <a:effectLst/>
                          <a:latin typeface="Cambria" pitchFamily="18" charset="0"/>
                        </a:rPr>
                        <a:t>         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1" i="1" u="none" strike="noStrike" cap="none" normalizeH="0" baseline="0" smtClean="0">
                          <a:ln>
                            <a:noFill/>
                          </a:ln>
                          <a:solidFill>
                            <a:schemeClr val="tx1"/>
                          </a:solidFill>
                          <a:effectLst/>
                          <a:latin typeface="Cambria" pitchFamily="18" charset="0"/>
                        </a:rPr>
                        <a:t>By Sector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0" i="0" u="none" strike="noStrike" cap="none" normalizeH="0" baseline="0" smtClean="0">
                          <a:ln>
                            <a:noFill/>
                          </a:ln>
                          <a:solidFill>
                            <a:schemeClr val="tx1"/>
                          </a:solidFill>
                          <a:effectLst/>
                          <a:latin typeface="Cambria" pitchFamily="18" charset="0"/>
                        </a:rPr>
                        <a:t>5.8%</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900" b="0" i="0" u="none" strike="noStrike" cap="none" normalizeH="0" baseline="0" smtClean="0">
                        <a:ln>
                          <a:noFill/>
                        </a:ln>
                        <a:solidFill>
                          <a:schemeClr val="tx1"/>
                        </a:solidFill>
                        <a:effectLst/>
                        <a:latin typeface="Cambria"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900" b="0" i="0" u="none" strike="noStrike" cap="none" normalizeH="0" baseline="0" smtClean="0">
                          <a:ln>
                            <a:noFill/>
                          </a:ln>
                          <a:solidFill>
                            <a:schemeClr val="tx1"/>
                          </a:solidFill>
                          <a:effectLst/>
                          <a:latin typeface="Cambria" pitchFamily="18"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533521" name="Text Box 17"/>
          <p:cNvSpPr txBox="1">
            <a:spLocks noChangeArrowheads="1"/>
          </p:cNvSpPr>
          <p:nvPr/>
        </p:nvSpPr>
        <p:spPr bwMode="auto">
          <a:xfrm>
            <a:off x="381000" y="5715000"/>
            <a:ext cx="5105400" cy="366713"/>
          </a:xfrm>
          <a:prstGeom prst="rect">
            <a:avLst/>
          </a:prstGeom>
          <a:noFill/>
          <a:ln w="9525">
            <a:noFill/>
            <a:miter lim="800000"/>
            <a:headEnd/>
            <a:tailEnd/>
          </a:ln>
          <a:effectLst/>
        </p:spPr>
        <p:txBody>
          <a:bodyPr>
            <a:spAutoFit/>
          </a:bodyPr>
          <a:lstStyle/>
          <a:p>
            <a:pPr eaLnBrk="1" hangingPunct="1">
              <a:spcBef>
                <a:spcPct val="50000"/>
              </a:spcBef>
            </a:pPr>
            <a:r>
              <a:rPr lang="en-US">
                <a:latin typeface="Times New Roman" pitchFamily="18" charset="0"/>
                <a:cs typeface="Times New Roman" pitchFamily="18" charset="0"/>
              </a:rPr>
              <a:t>Source:  Harris (2002)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1932A53D-8C73-4026-BB54-E07B2A092F1E}" type="slidenum">
              <a:rPr lang="en-US"/>
              <a:pPr/>
              <a:t>21</a:t>
            </a:fld>
            <a:endParaRPr lang="en-US"/>
          </a:p>
        </p:txBody>
      </p:sp>
      <p:graphicFrame>
        <p:nvGraphicFramePr>
          <p:cNvPr id="534530" name="Object 2"/>
          <p:cNvGraphicFramePr>
            <a:graphicFrameLocks noChangeAspect="1"/>
          </p:cNvGraphicFramePr>
          <p:nvPr/>
        </p:nvGraphicFramePr>
        <p:xfrm>
          <a:off x="609600" y="1524000"/>
          <a:ext cx="7772400" cy="4895850"/>
        </p:xfrm>
        <a:graphic>
          <a:graphicData uri="http://schemas.openxmlformats.org/presentationml/2006/ole">
            <p:oleObj spid="_x0000_s534530" name="Document" r:id="rId3" imgW="7784650" imgH="4914195" progId="Word.Document.8">
              <p:embed/>
            </p:oleObj>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59B15EF-9349-4037-B44D-9A64E63D7CD8}" type="slidenum">
              <a:rPr lang="en-US"/>
              <a:pPr/>
              <a:t>22</a:t>
            </a:fld>
            <a:endParaRPr lang="en-US"/>
          </a:p>
        </p:txBody>
      </p:sp>
      <p:sp>
        <p:nvSpPr>
          <p:cNvPr id="576514" name="Rectangle 2"/>
          <p:cNvSpPr>
            <a:spLocks noGrp="1" noChangeArrowheads="1"/>
          </p:cNvSpPr>
          <p:nvPr>
            <p:ph type="title"/>
          </p:nvPr>
        </p:nvSpPr>
        <p:spPr/>
        <p:txBody>
          <a:bodyPr/>
          <a:lstStyle/>
          <a:p>
            <a:r>
              <a:rPr lang="en-US"/>
              <a:t>Instrumentos Regulatorios</a:t>
            </a:r>
          </a:p>
        </p:txBody>
      </p:sp>
      <p:sp>
        <p:nvSpPr>
          <p:cNvPr id="576515" name="Rectangle 3"/>
          <p:cNvSpPr>
            <a:spLocks noGrp="1" noChangeArrowheads="1"/>
          </p:cNvSpPr>
          <p:nvPr>
            <p:ph type="body" idx="1"/>
          </p:nvPr>
        </p:nvSpPr>
        <p:spPr/>
        <p:txBody>
          <a:bodyPr/>
          <a:lstStyle/>
          <a:p>
            <a:r>
              <a:rPr lang="en-US"/>
              <a:t>Contabilidad Regulatoria</a:t>
            </a:r>
          </a:p>
          <a:p>
            <a:r>
              <a:rPr lang="en-US"/>
              <a:t>Modelos de Costos</a:t>
            </a:r>
          </a:p>
          <a:p>
            <a:r>
              <a:rPr lang="en-US"/>
              <a:t>Modelos Financieros</a:t>
            </a:r>
          </a:p>
          <a:p>
            <a:r>
              <a:rPr lang="en-US"/>
              <a:t>Benchmarking</a:t>
            </a:r>
          </a:p>
          <a:p>
            <a:r>
              <a:rPr lang="en-US"/>
              <a:t>Manejo y registro de pasivos contingentes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1BF8263-4EAF-40CB-8E6B-0D1C4395A341}" type="slidenum">
              <a:rPr lang="en-US"/>
              <a:pPr/>
              <a:t>23</a:t>
            </a:fld>
            <a:endParaRPr lang="en-US"/>
          </a:p>
        </p:txBody>
      </p:sp>
      <p:sp>
        <p:nvSpPr>
          <p:cNvPr id="510978" name="Rectangle 2"/>
          <p:cNvSpPr>
            <a:spLocks noGrp="1" noChangeArrowheads="1"/>
          </p:cNvSpPr>
          <p:nvPr>
            <p:ph type="title"/>
          </p:nvPr>
        </p:nvSpPr>
        <p:spPr>
          <a:xfrm>
            <a:off x="457200" y="228600"/>
            <a:ext cx="7772400" cy="609600"/>
          </a:xfrm>
        </p:spPr>
        <p:txBody>
          <a:bodyPr/>
          <a:lstStyle/>
          <a:p>
            <a:r>
              <a:rPr lang="en-US" sz="3200" b="1">
                <a:solidFill>
                  <a:schemeClr val="hlink"/>
                </a:solidFill>
              </a:rPr>
              <a:t>Herramientas Regulatorias Criticas</a:t>
            </a:r>
          </a:p>
        </p:txBody>
      </p:sp>
      <p:sp>
        <p:nvSpPr>
          <p:cNvPr id="510979" name="Rectangle 3"/>
          <p:cNvSpPr>
            <a:spLocks noGrp="1" noChangeArrowheads="1"/>
          </p:cNvSpPr>
          <p:nvPr>
            <p:ph type="body" idx="1"/>
          </p:nvPr>
        </p:nvSpPr>
        <p:spPr>
          <a:xfrm>
            <a:off x="0" y="1066800"/>
            <a:ext cx="9144000" cy="5791200"/>
          </a:xfrm>
        </p:spPr>
        <p:txBody>
          <a:bodyPr/>
          <a:lstStyle/>
          <a:p>
            <a:pPr lvl="1"/>
            <a:r>
              <a:rPr lang="en-US" sz="2400" b="1">
                <a:solidFill>
                  <a:srgbClr val="3333CC"/>
                </a:solidFill>
              </a:rPr>
              <a:t>Valor de los activos asociados con la concesion</a:t>
            </a:r>
          </a:p>
          <a:p>
            <a:pPr lvl="1"/>
            <a:r>
              <a:rPr lang="en-US" sz="2400" b="1">
                <a:solidFill>
                  <a:srgbClr val="3333CC"/>
                </a:solidFill>
              </a:rPr>
              <a:t>Costo de capital</a:t>
            </a:r>
          </a:p>
          <a:p>
            <a:pPr lvl="1"/>
            <a:r>
              <a:rPr lang="en-US" sz="2400" b="1">
                <a:solidFill>
                  <a:srgbClr val="3333CC"/>
                </a:solidFill>
              </a:rPr>
              <a:t>Efficiencia de  OPEX y CAPEX</a:t>
            </a:r>
          </a:p>
          <a:p>
            <a:pPr lvl="1"/>
            <a:r>
              <a:rPr lang="en-US" sz="2400" b="1">
                <a:solidFill>
                  <a:srgbClr val="3333CC"/>
                </a:solidFill>
              </a:rPr>
              <a:t>Un modelo economico/financiero que asegura la consistencia interna de todas las obligaciones y derechos otorgados en el contrato </a:t>
            </a:r>
          </a:p>
          <a:p>
            <a:pPr lvl="1"/>
            <a:r>
              <a:rPr lang="en-US" sz="2400" b="1">
                <a:solidFill>
                  <a:srgbClr val="3333CC"/>
                </a:solidFill>
              </a:rPr>
              <a:t>Pautas de contabilidad regulatoria para generar la informacion necesaria para evaluar todo lo descrito previamente…</a:t>
            </a:r>
          </a:p>
          <a:p>
            <a:pPr lvl="1"/>
            <a:r>
              <a:rPr lang="en-US" sz="2400" b="1">
                <a:solidFill>
                  <a:srgbClr val="3333CC"/>
                </a:solidFill>
              </a:rPr>
              <a:t>Una evaluacion de la parte de la demanda</a:t>
            </a:r>
          </a:p>
          <a:p>
            <a:pPr lvl="1"/>
            <a:r>
              <a:rPr lang="en-US" sz="2400" b="1">
                <a:solidFill>
                  <a:srgbClr val="3333CC"/>
                </a:solidFill>
              </a:rPr>
              <a:t>Una estimacion de las externalidades que se necesitan internalizar y que tienen que ser integradas en las tarifas/peajes</a:t>
            </a:r>
          </a:p>
          <a:p>
            <a:pPr lvl="2">
              <a:buFontTx/>
              <a:buNone/>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0979">
                                            <p:txEl>
                                              <p:pRg st="0" end="0"/>
                                            </p:txEl>
                                          </p:spTgt>
                                        </p:tgtEl>
                                        <p:attrNameLst>
                                          <p:attrName>style.visibility</p:attrName>
                                        </p:attrNameLst>
                                      </p:cBhvr>
                                      <p:to>
                                        <p:strVal val="visible"/>
                                      </p:to>
                                    </p:set>
                                    <p:anim calcmode="lin" valueType="num">
                                      <p:cBhvr additive="base">
                                        <p:cTn id="7" dur="500" fill="hold"/>
                                        <p:tgtEl>
                                          <p:spTgt spid="510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0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0979">
                                            <p:txEl>
                                              <p:pRg st="1" end="1"/>
                                            </p:txEl>
                                          </p:spTgt>
                                        </p:tgtEl>
                                        <p:attrNameLst>
                                          <p:attrName>style.visibility</p:attrName>
                                        </p:attrNameLst>
                                      </p:cBhvr>
                                      <p:to>
                                        <p:strVal val="visible"/>
                                      </p:to>
                                    </p:set>
                                    <p:anim calcmode="lin" valueType="num">
                                      <p:cBhvr additive="base">
                                        <p:cTn id="13" dur="500" fill="hold"/>
                                        <p:tgtEl>
                                          <p:spTgt spid="5109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09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0979">
                                            <p:txEl>
                                              <p:pRg st="2" end="2"/>
                                            </p:txEl>
                                          </p:spTgt>
                                        </p:tgtEl>
                                        <p:attrNameLst>
                                          <p:attrName>style.visibility</p:attrName>
                                        </p:attrNameLst>
                                      </p:cBhvr>
                                      <p:to>
                                        <p:strVal val="visible"/>
                                      </p:to>
                                    </p:set>
                                    <p:anim calcmode="lin" valueType="num">
                                      <p:cBhvr additive="base">
                                        <p:cTn id="19" dur="500" fill="hold"/>
                                        <p:tgtEl>
                                          <p:spTgt spid="5109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0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0979">
                                            <p:txEl>
                                              <p:pRg st="3" end="3"/>
                                            </p:txEl>
                                          </p:spTgt>
                                        </p:tgtEl>
                                        <p:attrNameLst>
                                          <p:attrName>style.visibility</p:attrName>
                                        </p:attrNameLst>
                                      </p:cBhvr>
                                      <p:to>
                                        <p:strVal val="visible"/>
                                      </p:to>
                                    </p:set>
                                    <p:anim calcmode="lin" valueType="num">
                                      <p:cBhvr additive="base">
                                        <p:cTn id="25" dur="500" fill="hold"/>
                                        <p:tgtEl>
                                          <p:spTgt spid="5109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09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0979">
                                            <p:txEl>
                                              <p:pRg st="4" end="4"/>
                                            </p:txEl>
                                          </p:spTgt>
                                        </p:tgtEl>
                                        <p:attrNameLst>
                                          <p:attrName>style.visibility</p:attrName>
                                        </p:attrNameLst>
                                      </p:cBhvr>
                                      <p:to>
                                        <p:strVal val="visible"/>
                                      </p:to>
                                    </p:set>
                                    <p:anim calcmode="lin" valueType="num">
                                      <p:cBhvr additive="base">
                                        <p:cTn id="31" dur="500" fill="hold"/>
                                        <p:tgtEl>
                                          <p:spTgt spid="5109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09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0979">
                                            <p:txEl>
                                              <p:pRg st="5" end="5"/>
                                            </p:txEl>
                                          </p:spTgt>
                                        </p:tgtEl>
                                        <p:attrNameLst>
                                          <p:attrName>style.visibility</p:attrName>
                                        </p:attrNameLst>
                                      </p:cBhvr>
                                      <p:to>
                                        <p:strVal val="visible"/>
                                      </p:to>
                                    </p:set>
                                    <p:anim calcmode="lin" valueType="num">
                                      <p:cBhvr additive="base">
                                        <p:cTn id="37" dur="500" fill="hold"/>
                                        <p:tgtEl>
                                          <p:spTgt spid="5109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09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0979">
                                            <p:txEl>
                                              <p:pRg st="6" end="6"/>
                                            </p:txEl>
                                          </p:spTgt>
                                        </p:tgtEl>
                                        <p:attrNameLst>
                                          <p:attrName>style.visibility</p:attrName>
                                        </p:attrNameLst>
                                      </p:cBhvr>
                                      <p:to>
                                        <p:strVal val="visible"/>
                                      </p:to>
                                    </p:set>
                                    <p:anim calcmode="lin" valueType="num">
                                      <p:cBhvr additive="base">
                                        <p:cTn id="43" dur="500" fill="hold"/>
                                        <p:tgtEl>
                                          <p:spTgt spid="5109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09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B354C4-E5CE-4AAD-B44F-5B6ED31A46C7}" type="slidenum">
              <a:rPr lang="en-US"/>
              <a:pPr/>
              <a:t>24</a:t>
            </a:fld>
            <a:endParaRPr lang="en-US"/>
          </a:p>
        </p:txBody>
      </p:sp>
      <p:sp>
        <p:nvSpPr>
          <p:cNvPr id="577538" name="Rectangle 2"/>
          <p:cNvSpPr>
            <a:spLocks noGrp="1" noChangeArrowheads="1"/>
          </p:cNvSpPr>
          <p:nvPr>
            <p:ph type="title"/>
          </p:nvPr>
        </p:nvSpPr>
        <p:spPr/>
        <p:txBody>
          <a:bodyPr/>
          <a:lstStyle/>
          <a:p>
            <a:r>
              <a:rPr lang="en-US" sz="4800" b="1"/>
              <a:t>Contabilidad Regulatoria (Regulatory Accounting)</a:t>
            </a:r>
          </a:p>
        </p:txBody>
      </p:sp>
      <p:sp>
        <p:nvSpPr>
          <p:cNvPr id="577539" name="Rectangle 3"/>
          <p:cNvSpPr>
            <a:spLocks noGrp="1" noChangeArrowheads="1"/>
          </p:cNvSpPr>
          <p:nvPr>
            <p:ph type="body" idx="1"/>
          </p:nvPr>
        </p:nvSpPr>
        <p:spPr/>
        <p:txBody>
          <a:bodyPr/>
          <a:lstStyle/>
          <a:p>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4E6332C-9165-4820-981B-D3A1687E3792}" type="slidenum">
              <a:rPr lang="en-US"/>
              <a:pPr/>
              <a:t>25</a:t>
            </a:fld>
            <a:endParaRPr lang="en-US"/>
          </a:p>
        </p:txBody>
      </p:sp>
      <p:graphicFrame>
        <p:nvGraphicFramePr>
          <p:cNvPr id="578562" name="Object 2"/>
          <p:cNvGraphicFramePr>
            <a:graphicFrameLocks noChangeAspect="1"/>
          </p:cNvGraphicFramePr>
          <p:nvPr/>
        </p:nvGraphicFramePr>
        <p:xfrm>
          <a:off x="495300" y="914400"/>
          <a:ext cx="8058150" cy="5676900"/>
        </p:xfrm>
        <a:graphic>
          <a:graphicData uri="http://schemas.openxmlformats.org/presentationml/2006/ole">
            <p:oleObj spid="_x0000_s578562" name="Document" r:id="rId3" imgW="8058960" imgH="5676840" progId="Word.Document.8">
              <p:embed/>
            </p:oleObj>
          </a:graphicData>
        </a:graphic>
      </p:graphicFrame>
      <p:sp>
        <p:nvSpPr>
          <p:cNvPr id="578563" name="Text Box 3"/>
          <p:cNvSpPr txBox="1">
            <a:spLocks noChangeArrowheads="1"/>
          </p:cNvSpPr>
          <p:nvPr/>
        </p:nvSpPr>
        <p:spPr bwMode="auto">
          <a:xfrm>
            <a:off x="76200" y="166688"/>
            <a:ext cx="8991600" cy="519112"/>
          </a:xfrm>
          <a:prstGeom prst="rect">
            <a:avLst/>
          </a:prstGeom>
          <a:noFill/>
          <a:ln w="9525">
            <a:noFill/>
            <a:miter lim="800000"/>
            <a:headEnd/>
            <a:tailEnd/>
          </a:ln>
          <a:effectLst/>
        </p:spPr>
        <p:txBody>
          <a:bodyPr>
            <a:spAutoFit/>
          </a:bodyPr>
          <a:lstStyle/>
          <a:p>
            <a:pPr algn="ctr">
              <a:spcBef>
                <a:spcPct val="50000"/>
              </a:spcBef>
            </a:pPr>
            <a:r>
              <a:rPr lang="en-US" sz="2800" b="1">
                <a:latin typeface="Times New Roman" pitchFamily="18" charset="0"/>
                <a:cs typeface="Times New Roman" pitchFamily="18" charset="0"/>
              </a:rPr>
              <a:t>Impacto de la Contabilidad Regulatoria</a:t>
            </a:r>
            <a:endParaRPr lang="en-US" sz="2400" b="1">
              <a:latin typeface="Times New Roman" pitchFamily="18" charset="0"/>
              <a:cs typeface="Times New Roman"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F08BCB0-EF0E-496E-9C45-F58B36B7C09B}" type="slidenum">
              <a:rPr lang="en-US"/>
              <a:pPr/>
              <a:t>26</a:t>
            </a:fld>
            <a:endParaRPr lang="en-US"/>
          </a:p>
        </p:txBody>
      </p:sp>
      <p:graphicFrame>
        <p:nvGraphicFramePr>
          <p:cNvPr id="579586" name="Object 2"/>
          <p:cNvGraphicFramePr>
            <a:graphicFrameLocks noChangeAspect="1"/>
          </p:cNvGraphicFramePr>
          <p:nvPr/>
        </p:nvGraphicFramePr>
        <p:xfrm>
          <a:off x="342900" y="1257300"/>
          <a:ext cx="8001000" cy="5295900"/>
        </p:xfrm>
        <a:graphic>
          <a:graphicData uri="http://schemas.openxmlformats.org/presentationml/2006/ole">
            <p:oleObj spid="_x0000_s579586" name="Document" r:id="rId3" imgW="8344440" imgH="5519880" progId="Word.Document.8">
              <p:embed/>
            </p:oleObj>
          </a:graphicData>
        </a:graphic>
      </p:graphicFrame>
      <p:sp>
        <p:nvSpPr>
          <p:cNvPr id="579587" name="Text Box 3"/>
          <p:cNvSpPr txBox="1">
            <a:spLocks noChangeArrowheads="1"/>
          </p:cNvSpPr>
          <p:nvPr/>
        </p:nvSpPr>
        <p:spPr bwMode="auto">
          <a:xfrm>
            <a:off x="152400" y="319088"/>
            <a:ext cx="8839200" cy="519112"/>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2800" b="1">
                <a:latin typeface="Times New Roman" pitchFamily="18" charset="0"/>
                <a:cs typeface="Times New Roman" pitchFamily="18" charset="0"/>
              </a:rPr>
              <a:t>Impacto de la Contabilidad Regulatoria</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102FF2-DD4E-43C2-93D5-66669A764C30}" type="slidenum">
              <a:rPr lang="en-US"/>
              <a:pPr/>
              <a:t>27</a:t>
            </a:fld>
            <a:endParaRPr lang="en-US"/>
          </a:p>
        </p:txBody>
      </p:sp>
      <p:sp>
        <p:nvSpPr>
          <p:cNvPr id="580610" name="Rectangle 2"/>
          <p:cNvSpPr>
            <a:spLocks noGrp="1" noChangeArrowheads="1"/>
          </p:cNvSpPr>
          <p:nvPr>
            <p:ph type="title"/>
          </p:nvPr>
        </p:nvSpPr>
        <p:spPr/>
        <p:txBody>
          <a:bodyPr/>
          <a:lstStyle/>
          <a:p>
            <a:r>
              <a:rPr lang="en-US" sz="4000" b="1"/>
              <a:t>Expected Tariffs Adjustments (quinquenial)</a:t>
            </a:r>
          </a:p>
        </p:txBody>
      </p:sp>
      <p:sp>
        <p:nvSpPr>
          <p:cNvPr id="580611" name="Rectangle 3"/>
          <p:cNvSpPr>
            <a:spLocks noGrp="1" noChangeArrowheads="1"/>
          </p:cNvSpPr>
          <p:nvPr>
            <p:ph type="body" idx="1"/>
          </p:nvPr>
        </p:nvSpPr>
        <p:spPr/>
        <p:txBody>
          <a:bodyPr/>
          <a:lstStyle/>
          <a:p>
            <a:pPr>
              <a:lnSpc>
                <a:spcPct val="80000"/>
              </a:lnSpc>
            </a:pPr>
            <a:endParaRPr lang="en-US" sz="2800" b="1"/>
          </a:p>
          <a:p>
            <a:pPr>
              <a:lnSpc>
                <a:spcPct val="80000"/>
              </a:lnSpc>
            </a:pPr>
            <a:r>
              <a:rPr lang="en-US" sz="2400" b="1"/>
              <a:t>Usually every 5 years</a:t>
            </a:r>
          </a:p>
          <a:p>
            <a:pPr>
              <a:lnSpc>
                <a:spcPct val="80000"/>
              </a:lnSpc>
            </a:pPr>
            <a:endParaRPr lang="en-US" sz="2400" b="1"/>
          </a:p>
          <a:p>
            <a:pPr>
              <a:lnSpc>
                <a:spcPct val="80000"/>
              </a:lnSpc>
            </a:pPr>
            <a:r>
              <a:rPr lang="en-US" sz="2400" b="1"/>
              <a:t>Requires cost model, regulatory accounting, evaluation of asset base</a:t>
            </a:r>
          </a:p>
          <a:p>
            <a:pPr>
              <a:lnSpc>
                <a:spcPct val="80000"/>
              </a:lnSpc>
            </a:pPr>
            <a:endParaRPr lang="en-US" sz="2400" b="1"/>
          </a:p>
          <a:p>
            <a:pPr>
              <a:lnSpc>
                <a:spcPct val="80000"/>
              </a:lnSpc>
            </a:pPr>
            <a:r>
              <a:rPr lang="en-US" sz="2400" b="1"/>
              <a:t>Complying with rate of return established in contract</a:t>
            </a:r>
          </a:p>
          <a:p>
            <a:pPr>
              <a:lnSpc>
                <a:spcPct val="80000"/>
              </a:lnSpc>
            </a:pPr>
            <a:endParaRPr lang="en-US" sz="2400" b="1"/>
          </a:p>
          <a:p>
            <a:pPr>
              <a:lnSpc>
                <a:spcPct val="80000"/>
              </a:lnSpc>
            </a:pPr>
            <a:r>
              <a:rPr lang="en-US" sz="2400" b="1"/>
              <a:t>Example, in Chile range of rate of return depended of sector 6-14%.  Through the application of regulatory accounting, the regulator reduced the asset based by 39% to the one submitted by the operator. Upon appeal, on arbitration, the panel reduced only by 16%. </a:t>
            </a:r>
          </a:p>
          <a:p>
            <a:pPr>
              <a:lnSpc>
                <a:spcPct val="80000"/>
              </a:lnSpc>
            </a:pPr>
            <a:endParaRPr lang="en-US" sz="2400" b="1"/>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B28C4D9-AFB3-4BFF-B3B3-A7A5A2B3BA17}" type="slidenum">
              <a:rPr lang="en-US"/>
              <a:pPr/>
              <a:t>28</a:t>
            </a:fld>
            <a:endParaRPr lang="en-US"/>
          </a:p>
        </p:txBody>
      </p:sp>
      <p:graphicFrame>
        <p:nvGraphicFramePr>
          <p:cNvPr id="581634" name="Object 2"/>
          <p:cNvGraphicFramePr>
            <a:graphicFrameLocks noChangeAspect="1"/>
          </p:cNvGraphicFramePr>
          <p:nvPr/>
        </p:nvGraphicFramePr>
        <p:xfrm>
          <a:off x="381000" y="190500"/>
          <a:ext cx="7905750" cy="6400800"/>
        </p:xfrm>
        <a:graphic>
          <a:graphicData uri="http://schemas.openxmlformats.org/presentationml/2006/ole">
            <p:oleObj spid="_x0000_s581634" name="Document" r:id="rId3" imgW="7938624" imgH="6406784" progId="Word.Document.8">
              <p:embed/>
            </p:oleObj>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8F0051-82F2-4138-B9B0-D96F1DD0640D}" type="slidenum">
              <a:rPr lang="en-US"/>
              <a:pPr/>
              <a:t>29</a:t>
            </a:fld>
            <a:endParaRPr lang="en-US"/>
          </a:p>
        </p:txBody>
      </p:sp>
      <p:sp>
        <p:nvSpPr>
          <p:cNvPr id="587778" name="Rectangle 2"/>
          <p:cNvSpPr>
            <a:spLocks noGrp="1" noChangeArrowheads="1"/>
          </p:cNvSpPr>
          <p:nvPr>
            <p:ph type="title"/>
          </p:nvPr>
        </p:nvSpPr>
        <p:spPr/>
        <p:txBody>
          <a:bodyPr/>
          <a:lstStyle/>
          <a:p>
            <a:r>
              <a:rPr lang="en-US"/>
              <a:t>Manejo de Pasivos Contingentes</a:t>
            </a:r>
          </a:p>
        </p:txBody>
      </p:sp>
      <p:sp>
        <p:nvSpPr>
          <p:cNvPr id="587779" name="Rectangle 3"/>
          <p:cNvSpPr>
            <a:spLocks noGrp="1" noChangeArrowheads="1"/>
          </p:cNvSpPr>
          <p:nvPr>
            <p:ph type="body" idx="1"/>
          </p:nvPr>
        </p:nvSpPr>
        <p:spPr/>
        <p:txBody>
          <a:bodyPr/>
          <a:lstStyle/>
          <a:p>
            <a:r>
              <a:rPr lang="en-US"/>
              <a:t>En el 2003, auditoria en Portugal mostro que pasivos vinculados a PPPs era 10% del PIB</a:t>
            </a:r>
          </a:p>
          <a:p>
            <a:r>
              <a:rPr lang="en-US"/>
              <a:t>Evaluacion del program de Korea PPP muestra pasivos vinculados a PPPs sobre el 15% del PIB-efecto garantias</a:t>
            </a:r>
          </a:p>
          <a:p>
            <a:r>
              <a:rPr lang="en-US"/>
              <a:t>Chile programa PPPs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6B01AE-CC2F-40C0-80AB-C5016DE07602}" type="slidenum">
              <a:rPr lang="en-US"/>
              <a:pPr/>
              <a:t>3</a:t>
            </a:fld>
            <a:endParaRPr lang="en-US"/>
          </a:p>
        </p:txBody>
      </p:sp>
      <p:sp>
        <p:nvSpPr>
          <p:cNvPr id="498690" name="Rectangle 2"/>
          <p:cNvSpPr>
            <a:spLocks noGrp="1" noChangeArrowheads="1"/>
          </p:cNvSpPr>
          <p:nvPr>
            <p:ph type="title"/>
          </p:nvPr>
        </p:nvSpPr>
        <p:spPr/>
        <p:txBody>
          <a:bodyPr/>
          <a:lstStyle/>
          <a:p>
            <a:r>
              <a:rPr lang="en-US"/>
              <a:t>…pero eso no basta</a:t>
            </a:r>
          </a:p>
        </p:txBody>
      </p:sp>
      <p:sp>
        <p:nvSpPr>
          <p:cNvPr id="498691" name="Rectangle 3"/>
          <p:cNvSpPr>
            <a:spLocks noGrp="1" noChangeArrowheads="1"/>
          </p:cNvSpPr>
          <p:nvPr>
            <p:ph type="body" idx="1"/>
          </p:nvPr>
        </p:nvSpPr>
        <p:spPr/>
        <p:txBody>
          <a:bodyPr/>
          <a:lstStyle/>
          <a:p>
            <a:r>
              <a:rPr lang="en-US"/>
              <a:t>Unidad PPPs</a:t>
            </a:r>
          </a:p>
          <a:p>
            <a:r>
              <a:rPr lang="en-US"/>
              <a:t>Ente Regulador/Fiscalizador</a:t>
            </a:r>
          </a:p>
          <a:p>
            <a:r>
              <a:rPr lang="en-US"/>
              <a:t>Instrumentos Diseno de Contratos y Asignacion de Riesgos</a:t>
            </a:r>
          </a:p>
          <a:p>
            <a:r>
              <a:rPr lang="en-US"/>
              <a:t>Instrumentos Regulatorios</a:t>
            </a:r>
          </a:p>
          <a:p>
            <a:r>
              <a:rPr lang="en-US"/>
              <a:t>Procedimientos</a:t>
            </a:r>
          </a:p>
          <a:p>
            <a:r>
              <a:rPr lang="en-US"/>
              <a:t>Capacidad, capacidad, y capacidad (con conocimiento)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5C20EF-8686-4FF0-B66D-76BFDF1E6764}" type="slidenum">
              <a:rPr lang="en-US"/>
              <a:pPr/>
              <a:t>30</a:t>
            </a:fld>
            <a:endParaRPr lang="en-US"/>
          </a:p>
        </p:txBody>
      </p:sp>
      <p:sp>
        <p:nvSpPr>
          <p:cNvPr id="589826" name="Rectangle 2"/>
          <p:cNvSpPr>
            <a:spLocks noGrp="1" noChangeArrowheads="1"/>
          </p:cNvSpPr>
          <p:nvPr>
            <p:ph type="title"/>
          </p:nvPr>
        </p:nvSpPr>
        <p:spPr>
          <a:xfrm>
            <a:off x="457200" y="533400"/>
            <a:ext cx="8229600" cy="1143000"/>
          </a:xfrm>
        </p:spPr>
        <p:txBody>
          <a:bodyPr/>
          <a:lstStyle/>
          <a:p>
            <a:r>
              <a:rPr lang="es-ES_tradnl" sz="2400" b="1"/>
              <a:t>Flujo Anual Estimado por Garantías en el </a:t>
            </a:r>
            <a:br>
              <a:rPr lang="es-ES_tradnl" sz="2400" b="1"/>
            </a:br>
            <a:r>
              <a:rPr lang="es-ES_tradnl" sz="2400" b="1"/>
              <a:t>Sistema de Concesiones </a:t>
            </a:r>
            <a:br>
              <a:rPr lang="es-ES_tradnl" sz="2400" b="1"/>
            </a:br>
            <a:r>
              <a:rPr lang="es-ES_tradnl" sz="2400"/>
              <a:t/>
            </a:r>
            <a:br>
              <a:rPr lang="es-ES_tradnl" sz="2400"/>
            </a:br>
            <a:r>
              <a:rPr lang="es-ES_tradnl" sz="1400" b="1"/>
              <a:t>Millones de Pesos de 2007</a:t>
            </a:r>
            <a:r>
              <a:rPr lang="es-ES_tradnl" sz="1400"/>
              <a:t> </a:t>
            </a:r>
            <a:endParaRPr lang="en-US" sz="4000"/>
          </a:p>
        </p:txBody>
      </p:sp>
      <p:pic>
        <p:nvPicPr>
          <p:cNvPr id="589827" name="Picture 3"/>
          <p:cNvPicPr>
            <a:picLocks noChangeAspect="1" noChangeArrowheads="1"/>
          </p:cNvPicPr>
          <p:nvPr>
            <p:ph type="body" idx="1"/>
          </p:nvPr>
        </p:nvPicPr>
        <p:blipFill>
          <a:blip r:embed="rId2" cstate="print"/>
          <a:srcRect/>
          <a:stretch>
            <a:fillRect/>
          </a:stretch>
        </p:blipFill>
        <p:spPr>
          <a:xfrm>
            <a:off x="1752600" y="1771650"/>
            <a:ext cx="5481638" cy="3841750"/>
          </a:xfrm>
          <a:solidFill>
            <a:srgbClr val="000000"/>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E5F496-A377-4216-80CF-6BAEA4B06531}" type="slidenum">
              <a:rPr lang="en-US"/>
              <a:pPr/>
              <a:t>31</a:t>
            </a:fld>
            <a:endParaRPr lang="en-US"/>
          </a:p>
        </p:txBody>
      </p:sp>
      <p:sp>
        <p:nvSpPr>
          <p:cNvPr id="590850" name="Rectangle 2"/>
          <p:cNvSpPr>
            <a:spLocks noGrp="1" noChangeArrowheads="1"/>
          </p:cNvSpPr>
          <p:nvPr>
            <p:ph type="title"/>
          </p:nvPr>
        </p:nvSpPr>
        <p:spPr>
          <a:xfrm>
            <a:off x="457200" y="533400"/>
            <a:ext cx="8229600" cy="1143000"/>
          </a:xfrm>
        </p:spPr>
        <p:txBody>
          <a:bodyPr/>
          <a:lstStyle/>
          <a:p>
            <a:r>
              <a:rPr lang="es-ES_tradnl" sz="2400" b="1"/>
              <a:t>Evolución del Pasivo Contingente Neto </a:t>
            </a:r>
            <a:br>
              <a:rPr lang="es-ES_tradnl" sz="2400" b="1"/>
            </a:br>
            <a:r>
              <a:rPr lang="es-ES_tradnl" sz="2400" b="1"/>
              <a:t>Estimado del Sistema </a:t>
            </a:r>
            <a:br>
              <a:rPr lang="es-ES_tradnl" sz="2400" b="1"/>
            </a:br>
            <a:r>
              <a:rPr lang="es-ES_tradnl" sz="2400" b="1"/>
              <a:t>de Concesiones Asociado a los IMG</a:t>
            </a:r>
            <a:r>
              <a:rPr lang="es-ES_tradnl" sz="1400" b="1"/>
              <a:t> </a:t>
            </a:r>
            <a:br>
              <a:rPr lang="es-ES_tradnl" sz="1400" b="1"/>
            </a:br>
            <a:r>
              <a:rPr lang="es-ES_tradnl" sz="1400" b="1"/>
              <a:t/>
            </a:r>
            <a:br>
              <a:rPr lang="es-ES_tradnl" sz="1400" b="1"/>
            </a:br>
            <a:r>
              <a:rPr lang="es-ES_tradnl" sz="1400" b="1"/>
              <a:t>Millones de pesos de cada año y como porcentaje del PIB de cada año</a:t>
            </a:r>
            <a:endParaRPr lang="en-US" sz="1400" b="1"/>
          </a:p>
        </p:txBody>
      </p:sp>
      <p:grpSp>
        <p:nvGrpSpPr>
          <p:cNvPr id="590851" name="Group 3"/>
          <p:cNvGrpSpPr>
            <a:grpSpLocks noChangeAspect="1"/>
          </p:cNvGrpSpPr>
          <p:nvPr/>
        </p:nvGrpSpPr>
        <p:grpSpPr bwMode="auto">
          <a:xfrm>
            <a:off x="1752600" y="2819400"/>
            <a:ext cx="5481638" cy="2870200"/>
            <a:chOff x="1104" y="1776"/>
            <a:chExt cx="3453" cy="1808"/>
          </a:xfrm>
        </p:grpSpPr>
        <p:sp>
          <p:nvSpPr>
            <p:cNvPr id="590852" name="AutoShape 4"/>
            <p:cNvSpPr>
              <a:spLocks noChangeAspect="1" noChangeArrowheads="1" noTextEdit="1"/>
            </p:cNvSpPr>
            <p:nvPr/>
          </p:nvSpPr>
          <p:spPr bwMode="auto">
            <a:xfrm>
              <a:off x="1104" y="1776"/>
              <a:ext cx="3453" cy="1808"/>
            </a:xfrm>
            <a:prstGeom prst="rect">
              <a:avLst/>
            </a:prstGeom>
            <a:noFill/>
            <a:ln w="9525">
              <a:solidFill>
                <a:schemeClr val="tx1"/>
              </a:solidFill>
              <a:miter lim="800000"/>
              <a:headEnd/>
              <a:tailEnd/>
            </a:ln>
          </p:spPr>
          <p:txBody>
            <a:bodyPr/>
            <a:lstStyle/>
            <a:p>
              <a:endParaRPr lang="en-US"/>
            </a:p>
          </p:txBody>
        </p:sp>
        <p:pic>
          <p:nvPicPr>
            <p:cNvPr id="590853" name="Picture 5"/>
            <p:cNvPicPr>
              <a:picLocks noChangeAspect="1" noChangeArrowheads="1"/>
            </p:cNvPicPr>
            <p:nvPr/>
          </p:nvPicPr>
          <p:blipFill>
            <a:blip r:embed="rId2" cstate="print"/>
            <a:srcRect/>
            <a:stretch>
              <a:fillRect/>
            </a:stretch>
          </p:blipFill>
          <p:spPr bwMode="auto">
            <a:xfrm>
              <a:off x="1104" y="1776"/>
              <a:ext cx="3461" cy="1816"/>
            </a:xfrm>
            <a:prstGeom prst="rect">
              <a:avLst/>
            </a:prstGeom>
            <a:noFill/>
            <a:ln w="9525">
              <a:solidFill>
                <a:schemeClr val="tx1"/>
              </a:solidFill>
              <a:miter lim="800000"/>
              <a:headEnd/>
              <a:tailEnd/>
            </a:ln>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D81E41-269C-43F4-BE2A-531AB7540AD2}" type="slidenum">
              <a:rPr lang="en-US"/>
              <a:pPr/>
              <a:t>32</a:t>
            </a:fld>
            <a:endParaRPr lang="en-US"/>
          </a:p>
        </p:txBody>
      </p:sp>
      <p:sp>
        <p:nvSpPr>
          <p:cNvPr id="410626" name="Rectangle 2"/>
          <p:cNvSpPr>
            <a:spLocks noGrp="1" noChangeArrowheads="1"/>
          </p:cNvSpPr>
          <p:nvPr>
            <p:ph type="title"/>
          </p:nvPr>
        </p:nvSpPr>
        <p:spPr>
          <a:xfrm>
            <a:off x="228600" y="1371600"/>
            <a:ext cx="8686800" cy="1143000"/>
          </a:xfrm>
        </p:spPr>
        <p:txBody>
          <a:bodyPr/>
          <a:lstStyle/>
          <a:p>
            <a:r>
              <a:rPr lang="en-US" sz="4000"/>
              <a:t>Componentes de un Programa Efectivo de Inversion en Infraestructura-Publica y Privada</a:t>
            </a:r>
          </a:p>
        </p:txBody>
      </p:sp>
      <p:sp>
        <p:nvSpPr>
          <p:cNvPr id="410627" name="Rectangle 3"/>
          <p:cNvSpPr>
            <a:spLocks noGrp="1" noChangeArrowheads="1"/>
          </p:cNvSpPr>
          <p:nvPr>
            <p:ph type="body"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B8DD9E-ED64-4DD5-A4B1-723BE14A5671}" type="slidenum">
              <a:rPr lang="en-US"/>
              <a:pPr/>
              <a:t>33</a:t>
            </a:fld>
            <a:endParaRPr lang="en-US"/>
          </a:p>
        </p:txBody>
      </p:sp>
      <p:sp>
        <p:nvSpPr>
          <p:cNvPr id="376834" name="Rectangle 2"/>
          <p:cNvSpPr>
            <a:spLocks noGrp="1" noChangeArrowheads="1"/>
          </p:cNvSpPr>
          <p:nvPr>
            <p:ph type="title"/>
          </p:nvPr>
        </p:nvSpPr>
        <p:spPr>
          <a:xfrm>
            <a:off x="381000" y="228600"/>
            <a:ext cx="8686800" cy="1143000"/>
          </a:xfrm>
        </p:spPr>
        <p:txBody>
          <a:bodyPr/>
          <a:lstStyle/>
          <a:p>
            <a:r>
              <a:rPr lang="en-US" sz="4000"/>
              <a:t> Punto de Partida: Desarrollo de Programa de Infraestructura</a:t>
            </a:r>
          </a:p>
        </p:txBody>
      </p:sp>
      <p:sp>
        <p:nvSpPr>
          <p:cNvPr id="376835" name="Rectangle 3"/>
          <p:cNvSpPr>
            <a:spLocks noGrp="1" noChangeArrowheads="1"/>
          </p:cNvSpPr>
          <p:nvPr>
            <p:ph type="body" idx="1"/>
          </p:nvPr>
        </p:nvSpPr>
        <p:spPr>
          <a:xfrm>
            <a:off x="457200" y="1722438"/>
            <a:ext cx="8229600" cy="4754562"/>
          </a:xfrm>
        </p:spPr>
        <p:txBody>
          <a:bodyPr/>
          <a:lstStyle/>
          <a:p>
            <a:pPr>
              <a:lnSpc>
                <a:spcPct val="90000"/>
              </a:lnSpc>
            </a:pPr>
            <a:r>
              <a:rPr lang="en-US" sz="2600"/>
              <a:t>Marco: Leyes…Reglamentos…Contratos</a:t>
            </a:r>
          </a:p>
          <a:p>
            <a:pPr>
              <a:lnSpc>
                <a:spcPct val="90000"/>
              </a:lnSpc>
            </a:pPr>
            <a:r>
              <a:rPr lang="en-US" sz="2600"/>
              <a:t>Planeamiento estratégico, priorización de proyectos, y  análisis de evaluación económica y riesgo debería conducir a la elección de la modalidad de inversion e implementacion:</a:t>
            </a:r>
            <a:r>
              <a:rPr lang="en-US" sz="2800"/>
              <a:t> </a:t>
            </a:r>
          </a:p>
          <a:p>
            <a:pPr lvl="1">
              <a:lnSpc>
                <a:spcPct val="90000"/>
              </a:lnSpc>
            </a:pPr>
            <a:r>
              <a:rPr lang="en-US" sz="2400"/>
              <a:t>Inversión Pública</a:t>
            </a:r>
          </a:p>
          <a:p>
            <a:pPr lvl="2">
              <a:lnSpc>
                <a:spcPct val="90000"/>
              </a:lnSpc>
            </a:pPr>
            <a:r>
              <a:rPr lang="en-US" sz="2000"/>
              <a:t>Gerenciada  por el Estado</a:t>
            </a:r>
          </a:p>
          <a:p>
            <a:pPr lvl="2">
              <a:lnSpc>
                <a:spcPct val="90000"/>
              </a:lnSpc>
            </a:pPr>
            <a:r>
              <a:rPr lang="en-US" sz="2000"/>
              <a:t>Gerenciada por el Sector Privado</a:t>
            </a:r>
          </a:p>
          <a:p>
            <a:pPr lvl="2">
              <a:lnSpc>
                <a:spcPct val="90000"/>
              </a:lnSpc>
            </a:pPr>
            <a:endParaRPr lang="en-US" sz="2000"/>
          </a:p>
          <a:p>
            <a:pPr lvl="1">
              <a:lnSpc>
                <a:spcPct val="90000"/>
              </a:lnSpc>
            </a:pPr>
            <a:r>
              <a:rPr lang="en-US" sz="2400"/>
              <a:t>Concesiones (completamente viables financieramente)</a:t>
            </a:r>
          </a:p>
          <a:p>
            <a:pPr lvl="1">
              <a:lnSpc>
                <a:spcPct val="90000"/>
              </a:lnSpc>
            </a:pPr>
            <a:r>
              <a:rPr lang="en-US" sz="2400"/>
              <a:t>PPPs (no completamente viables financieramente)</a:t>
            </a:r>
          </a:p>
          <a:p>
            <a:pPr lvl="1">
              <a:lnSpc>
                <a:spcPct val="90000"/>
              </a:lnSpc>
            </a:pPr>
            <a:r>
              <a:rPr lang="en-US" sz="2400"/>
              <a:t>Proyectos por iniciativa privada</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F7927D-3C71-4FE3-8DD6-F3F6E3CD15D9}" type="slidenum">
              <a:rPr lang="en-US"/>
              <a:pPr/>
              <a:t>34</a:t>
            </a:fld>
            <a:endParaRPr lang="en-US"/>
          </a:p>
        </p:txBody>
      </p:sp>
      <p:sp>
        <p:nvSpPr>
          <p:cNvPr id="381954" name="Rectangle 2"/>
          <p:cNvSpPr>
            <a:spLocks noGrp="1" noChangeArrowheads="1"/>
          </p:cNvSpPr>
          <p:nvPr>
            <p:ph type="title"/>
          </p:nvPr>
        </p:nvSpPr>
        <p:spPr/>
        <p:txBody>
          <a:bodyPr/>
          <a:lstStyle/>
          <a:p>
            <a:r>
              <a:rPr lang="en-US" sz="4000"/>
              <a:t> Best practice for PPPs es separación de funciones y jurisdicciones</a:t>
            </a:r>
          </a:p>
        </p:txBody>
      </p:sp>
      <p:sp>
        <p:nvSpPr>
          <p:cNvPr id="381955" name="Rectangle 3"/>
          <p:cNvSpPr>
            <a:spLocks noGrp="1" noChangeArrowheads="1"/>
          </p:cNvSpPr>
          <p:nvPr>
            <p:ph type="body" idx="1"/>
          </p:nvPr>
        </p:nvSpPr>
        <p:spPr>
          <a:xfrm>
            <a:off x="609600" y="1600200"/>
            <a:ext cx="8229600" cy="4754563"/>
          </a:xfrm>
        </p:spPr>
        <p:txBody>
          <a:bodyPr/>
          <a:lstStyle/>
          <a:p>
            <a:r>
              <a:rPr lang="en-US" sz="2600"/>
              <a:t>Planeamiento Estratégico e identificación del proyecto: Ministerio Sectorial</a:t>
            </a:r>
          </a:p>
          <a:p>
            <a:r>
              <a:rPr lang="en-US" sz="2600"/>
              <a:t>Filtro, aprobación y prioridad de proyectos:   Equipo Inter-ministerial, liderado por Ministro de  Finanzas</a:t>
            </a:r>
          </a:p>
          <a:p>
            <a:r>
              <a:rPr lang="en-US" sz="2600"/>
              <a:t>Preparación de la transacción: Agencia PPP</a:t>
            </a:r>
          </a:p>
          <a:p>
            <a:r>
              <a:rPr lang="en-US" sz="2600"/>
              <a:t>Regulación-evaluación fiscalization del  contrato: Agencia Reguladora Autónoma</a:t>
            </a:r>
          </a:p>
          <a:p>
            <a:r>
              <a:rPr lang="en-US" sz="2600"/>
              <a:t>Evaluacion general-retroalimentacion: Observatorio</a:t>
            </a:r>
          </a:p>
          <a:p>
            <a:pPr lvl="1"/>
            <a:endParaRPr lang="en-US" sz="2600"/>
          </a:p>
          <a:p>
            <a:endParaRPr lang="en-US" sz="240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11AB3F2-CD2E-4F9F-9E27-BCE1287CAD87}" type="slidenum">
              <a:rPr lang="en-US"/>
              <a:pPr/>
              <a:t>35</a:t>
            </a:fld>
            <a:endParaRPr lang="en-US"/>
          </a:p>
        </p:txBody>
      </p:sp>
      <p:sp>
        <p:nvSpPr>
          <p:cNvPr id="384002" name="Rectangle 2"/>
          <p:cNvSpPr>
            <a:spLocks noGrp="1" noChangeArrowheads="1"/>
          </p:cNvSpPr>
          <p:nvPr>
            <p:ph type="title"/>
          </p:nvPr>
        </p:nvSpPr>
        <p:spPr>
          <a:xfrm>
            <a:off x="381000" y="228600"/>
            <a:ext cx="8686800" cy="1143000"/>
          </a:xfrm>
        </p:spPr>
        <p:txBody>
          <a:bodyPr/>
          <a:lstStyle/>
          <a:p>
            <a:r>
              <a:rPr lang="en-US" sz="4000"/>
              <a:t>Algunas partes clave del esquema suelen ser olvidadas</a:t>
            </a:r>
          </a:p>
        </p:txBody>
      </p:sp>
      <p:sp>
        <p:nvSpPr>
          <p:cNvPr id="384003" name="Rectangle 3"/>
          <p:cNvSpPr>
            <a:spLocks noGrp="1" noChangeArrowheads="1"/>
          </p:cNvSpPr>
          <p:nvPr>
            <p:ph type="body" idx="1"/>
          </p:nvPr>
        </p:nvSpPr>
        <p:spPr>
          <a:xfrm>
            <a:off x="457200" y="1570038"/>
            <a:ext cx="8229600" cy="4754562"/>
          </a:xfrm>
        </p:spPr>
        <p:txBody>
          <a:bodyPr/>
          <a:lstStyle/>
          <a:p>
            <a:pPr>
              <a:lnSpc>
                <a:spcPct val="80000"/>
              </a:lnSpc>
            </a:pPr>
            <a:r>
              <a:rPr lang="en-US" sz="2000"/>
              <a:t>Mejorar la capacidad de las agencias de línea para planificar y priorizar y del Ministerio de Finanzas para manejar y controlar costos fiscales (y pasivos contingentes)</a:t>
            </a:r>
          </a:p>
          <a:p>
            <a:pPr>
              <a:lnSpc>
                <a:spcPct val="80000"/>
              </a:lnSpc>
            </a:pPr>
            <a:r>
              <a:rPr lang="en-US" sz="2000"/>
              <a:t>Mejorar/incrementar capacidad (de unidades PPP o equivalentes) para acelerar el periodo de gestacion del proyecto (velocidad, eficiencia): procesos y tiempos maximos, contratos modelos, procedimientos standard, templates</a:t>
            </a:r>
          </a:p>
          <a:p>
            <a:pPr>
              <a:lnSpc>
                <a:spcPct val="80000"/>
              </a:lnSpc>
            </a:pPr>
            <a:r>
              <a:rPr lang="en-US" sz="2000"/>
              <a:t>Utilizar esquema de iniciativa privada para complementar capacidades, con las salvedades-transparencia y competitividad</a:t>
            </a:r>
          </a:p>
          <a:p>
            <a:pPr>
              <a:lnSpc>
                <a:spcPct val="80000"/>
              </a:lnSpc>
            </a:pPr>
            <a:r>
              <a:rPr lang="en-US" sz="2000"/>
              <a:t>Areas más olvidadas:</a:t>
            </a:r>
          </a:p>
          <a:p>
            <a:pPr lvl="1">
              <a:lnSpc>
                <a:spcPct val="80000"/>
              </a:lnSpc>
            </a:pPr>
            <a:r>
              <a:rPr lang="en-US" sz="1800"/>
              <a:t>Supervisión de contratos</a:t>
            </a:r>
          </a:p>
          <a:p>
            <a:pPr lvl="2">
              <a:lnSpc>
                <a:spcPct val="80000"/>
              </a:lnSpc>
            </a:pPr>
            <a:r>
              <a:rPr lang="en-US" sz="1600"/>
              <a:t>UK NAO (2008): “En general, contratos PFI deben ser manejados por el equivalente de al menos una persona de tiempo completo”</a:t>
            </a:r>
          </a:p>
          <a:p>
            <a:pPr lvl="1">
              <a:lnSpc>
                <a:spcPct val="80000"/>
              </a:lnSpc>
            </a:pPr>
            <a:r>
              <a:rPr lang="en-US" sz="1800"/>
              <a:t>Escrutinio Independiente – prevenir “captura” de agencia de línea.  </a:t>
            </a:r>
            <a:r>
              <a:rPr lang="en-US" sz="1800" u="sng"/>
              <a:t>¿Rol de agencias regulatorias sectoriales?</a:t>
            </a:r>
          </a:p>
          <a:p>
            <a:pPr lvl="1">
              <a:lnSpc>
                <a:spcPct val="80000"/>
              </a:lnSpc>
            </a:pPr>
            <a:r>
              <a:rPr lang="en-US" sz="1800"/>
              <a:t>Resolucion de Conflictos: paneles de expertos</a:t>
            </a:r>
          </a:p>
          <a:p>
            <a:pPr lvl="1">
              <a:lnSpc>
                <a:spcPct val="80000"/>
              </a:lnSpc>
            </a:pPr>
            <a:r>
              <a:rPr lang="en-US" sz="1800"/>
              <a:t>Auditorias – evaluaciones periodicas del programa</a:t>
            </a:r>
          </a:p>
          <a:p>
            <a:pPr>
              <a:lnSpc>
                <a:spcPct val="80000"/>
              </a:lnSpc>
            </a:pPr>
            <a:endParaRPr lang="en-US" sz="1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202816-A9D9-4811-A907-FC3BD3A0B225}" type="slidenum">
              <a:rPr lang="en-US"/>
              <a:pPr/>
              <a:t>36</a:t>
            </a:fld>
            <a:endParaRPr lang="en-US"/>
          </a:p>
        </p:txBody>
      </p:sp>
      <p:sp>
        <p:nvSpPr>
          <p:cNvPr id="522242" name="Rectangle 2"/>
          <p:cNvSpPr>
            <a:spLocks noGrp="1" noChangeArrowheads="1"/>
          </p:cNvSpPr>
          <p:nvPr>
            <p:ph type="title"/>
          </p:nvPr>
        </p:nvSpPr>
        <p:spPr/>
        <p:txBody>
          <a:bodyPr/>
          <a:lstStyle/>
          <a:p>
            <a:r>
              <a:rPr lang="en-US" sz="2400" b="1"/>
              <a:t>MARCO LEGAL Y REGULATORIO: TEMAS A CUIDAR COMO FUENTE DE CONFLICTOS Y DE   RENEGOTIATION</a:t>
            </a:r>
          </a:p>
        </p:txBody>
      </p:sp>
      <p:sp>
        <p:nvSpPr>
          <p:cNvPr id="522243" name="Rectangle 3"/>
          <p:cNvSpPr>
            <a:spLocks noGrp="1" noChangeArrowheads="1"/>
          </p:cNvSpPr>
          <p:nvPr>
            <p:ph type="body" idx="1"/>
          </p:nvPr>
        </p:nvSpPr>
        <p:spPr>
          <a:xfrm>
            <a:off x="457200" y="1524000"/>
            <a:ext cx="8229600" cy="4754563"/>
          </a:xfrm>
        </p:spPr>
        <p:txBody>
          <a:bodyPr/>
          <a:lstStyle/>
          <a:p>
            <a:r>
              <a:rPr lang="en-US" sz="2400" b="1"/>
              <a:t>EQUILIBRIO FINANCIERO</a:t>
            </a:r>
          </a:p>
          <a:p>
            <a:r>
              <a:rPr lang="en-US" sz="2400" b="1"/>
              <a:t>SANTIDAD DEL CONTRATO</a:t>
            </a:r>
          </a:p>
          <a:p>
            <a:r>
              <a:rPr lang="en-US" sz="2400" b="1"/>
              <a:t>APUESTAS AGRESIVAS: R= PQ-0C-T-D&lt;rKi</a:t>
            </a:r>
          </a:p>
          <a:p>
            <a:r>
              <a:rPr lang="en-US" sz="2400" b="1"/>
              <a:t>CONTABILIDAD REGULATORIA E INFORMACION</a:t>
            </a:r>
          </a:p>
          <a:p>
            <a:r>
              <a:rPr lang="en-US" sz="2400" b="1"/>
              <a:t>AMBIGUEDADES CONTRACTUALES</a:t>
            </a:r>
          </a:p>
          <a:p>
            <a:r>
              <a:rPr lang="en-US" sz="2400" b="1"/>
              <a:t>PAUTAS PARA AJUSTES Y COMPENSACIONES</a:t>
            </a:r>
          </a:p>
          <a:p>
            <a:r>
              <a:rPr lang="en-US" sz="2400" b="1"/>
              <a:t>RESOLUCION DE CONFLICTOS</a:t>
            </a:r>
          </a:p>
          <a:p>
            <a:r>
              <a:rPr lang="en-US" sz="2400" b="1"/>
              <a:t>INCENTIVOS-CARTA FIANZA,TIEMPOS, SANCIONES</a:t>
            </a:r>
          </a:p>
          <a:p>
            <a:r>
              <a:rPr lang="en-US" sz="2400" b="1"/>
              <a:t>AMBIGUA ASIGNACION DE RIESGOS: FORTUITO, (CAUSA SOBREVINIENTE)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0D28D5-F481-4E98-B026-78CC1B505760}" type="slidenum">
              <a:rPr lang="en-US"/>
              <a:pPr/>
              <a:t>37</a:t>
            </a:fld>
            <a:endParaRPr lang="en-US"/>
          </a:p>
        </p:txBody>
      </p:sp>
      <p:sp>
        <p:nvSpPr>
          <p:cNvPr id="248834" name="Rectangle 2"/>
          <p:cNvSpPr>
            <a:spLocks noGrp="1" noChangeArrowheads="1"/>
          </p:cNvSpPr>
          <p:nvPr>
            <p:ph type="title"/>
          </p:nvPr>
        </p:nvSpPr>
        <p:spPr>
          <a:xfrm>
            <a:off x="381000" y="152400"/>
            <a:ext cx="8686800" cy="1143000"/>
          </a:xfrm>
        </p:spPr>
        <p:txBody>
          <a:bodyPr/>
          <a:lstStyle/>
          <a:p>
            <a:r>
              <a:rPr lang="en-US" sz="4000"/>
              <a:t>¿Qué factores conducirán a mejores programas PPP?</a:t>
            </a:r>
          </a:p>
        </p:txBody>
      </p:sp>
      <p:sp>
        <p:nvSpPr>
          <p:cNvPr id="248835" name="Rectangle 3"/>
          <p:cNvSpPr>
            <a:spLocks noGrp="1" noChangeArrowheads="1"/>
          </p:cNvSpPr>
          <p:nvPr>
            <p:ph type="body" idx="1"/>
          </p:nvPr>
        </p:nvSpPr>
        <p:spPr/>
        <p:txBody>
          <a:bodyPr/>
          <a:lstStyle/>
          <a:p>
            <a:pPr>
              <a:lnSpc>
                <a:spcPct val="80000"/>
              </a:lnSpc>
            </a:pPr>
            <a:endParaRPr lang="en-US" sz="2100"/>
          </a:p>
          <a:p>
            <a:pPr>
              <a:lnSpc>
                <a:spcPct val="80000"/>
              </a:lnSpc>
            </a:pPr>
            <a:r>
              <a:rPr lang="en-US" sz="2100"/>
              <a:t>Mejores Leyes, Contratos y Regulacion</a:t>
            </a:r>
          </a:p>
          <a:p>
            <a:pPr>
              <a:lnSpc>
                <a:spcPct val="80000"/>
              </a:lnSpc>
            </a:pPr>
            <a:r>
              <a:rPr lang="en-US" sz="2100"/>
              <a:t>Instituciones apropiadas</a:t>
            </a:r>
          </a:p>
          <a:p>
            <a:pPr>
              <a:lnSpc>
                <a:spcPct val="80000"/>
              </a:lnSpc>
            </a:pPr>
            <a:r>
              <a:rPr lang="en-US" sz="2100"/>
              <a:t>Filtros y Procesos standards basados en best practices</a:t>
            </a:r>
          </a:p>
          <a:p>
            <a:pPr>
              <a:lnSpc>
                <a:spcPct val="80000"/>
              </a:lnSpc>
            </a:pPr>
            <a:r>
              <a:rPr lang="en-US" sz="2100"/>
              <a:t>Instrumentos regulatorios</a:t>
            </a:r>
          </a:p>
          <a:p>
            <a:pPr>
              <a:lnSpc>
                <a:spcPct val="80000"/>
              </a:lnSpc>
            </a:pPr>
            <a:r>
              <a:rPr lang="en-US" sz="2100"/>
              <a:t>Evaluacion y Registro de pasivos contingentes</a:t>
            </a:r>
          </a:p>
          <a:p>
            <a:pPr>
              <a:lnSpc>
                <a:spcPct val="80000"/>
              </a:lnSpc>
            </a:pPr>
            <a:r>
              <a:rPr lang="en-US" sz="2100"/>
              <a:t>Disuadir renegociaciones</a:t>
            </a:r>
          </a:p>
          <a:p>
            <a:pPr algn="r">
              <a:lnSpc>
                <a:spcPct val="80000"/>
              </a:lnSpc>
              <a:buFontTx/>
              <a:buNone/>
            </a:pPr>
            <a:endParaRPr lang="en-US" sz="2100"/>
          </a:p>
          <a:p>
            <a:pPr>
              <a:lnSpc>
                <a:spcPct val="80000"/>
              </a:lnSpc>
            </a:pPr>
            <a:r>
              <a:rPr lang="en-US" sz="2100"/>
              <a:t>Implicaciones Fiscales de PPPs deben ser evaluadas e incorporadas en el proceso decisiorio de PPP vs. público</a:t>
            </a:r>
          </a:p>
          <a:p>
            <a:pPr lvl="1">
              <a:lnSpc>
                <a:spcPct val="80000"/>
              </a:lnSpc>
            </a:pPr>
            <a:r>
              <a:rPr lang="en-US" sz="1800"/>
              <a:t>Distinguir entre beneficios fiscales de corto plazo de las concesions y los costos fiscales de largo plazo</a:t>
            </a:r>
          </a:p>
          <a:p>
            <a:pPr lvl="1">
              <a:lnSpc>
                <a:spcPct val="80000"/>
              </a:lnSpc>
            </a:pPr>
            <a:r>
              <a:rPr lang="en-US" sz="1800"/>
              <a:t>Asegurar garantías y otros compromisos off-balance-sheet proveen beneficios netos al gobierno</a:t>
            </a:r>
          </a:p>
          <a:p>
            <a:pPr lvl="1">
              <a:lnSpc>
                <a:spcPct val="80000"/>
              </a:lnSpc>
            </a:pPr>
            <a:r>
              <a:rPr lang="en-US" sz="1800"/>
              <a:t>Comprender los riesgos fiscales creados por PPPs</a:t>
            </a:r>
          </a:p>
          <a:p>
            <a:pPr>
              <a:lnSpc>
                <a:spcPct val="80000"/>
              </a:lnSpc>
            </a:pPr>
            <a:endParaRPr lang="en-US"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7DD563-420B-4268-A7C9-66E05F355651}" type="slidenum">
              <a:rPr lang="en-US"/>
              <a:pPr/>
              <a:t>38</a:t>
            </a:fld>
            <a:endParaRPr lang="en-US"/>
          </a:p>
        </p:txBody>
      </p:sp>
      <p:sp>
        <p:nvSpPr>
          <p:cNvPr id="406530" name="Rectangle 2"/>
          <p:cNvSpPr>
            <a:spLocks noGrp="1" noChangeArrowheads="1"/>
          </p:cNvSpPr>
          <p:nvPr>
            <p:ph type="title"/>
          </p:nvPr>
        </p:nvSpPr>
        <p:spPr/>
        <p:txBody>
          <a:bodyPr/>
          <a:lstStyle/>
          <a:p>
            <a:endParaRPr lang="en-US"/>
          </a:p>
        </p:txBody>
      </p:sp>
      <p:sp>
        <p:nvSpPr>
          <p:cNvPr id="406531" name="Rectangle 3"/>
          <p:cNvSpPr>
            <a:spLocks noGrp="1" noChangeArrowheads="1"/>
          </p:cNvSpPr>
          <p:nvPr>
            <p:ph type="body" idx="1"/>
          </p:nvPr>
        </p:nvSpPr>
        <p:spPr/>
        <p:txBody>
          <a:bodyPr/>
          <a:lstStyle/>
          <a:p>
            <a:pPr>
              <a:lnSpc>
                <a:spcPct val="80000"/>
              </a:lnSpc>
            </a:pPr>
            <a:r>
              <a:rPr lang="en-US" sz="2400"/>
              <a:t>Mejorar e incrementar la capacidad de preparacion, ejecucion y fiscalizacion: Ministerios, Unidad PPP y Ente Regulador	</a:t>
            </a:r>
          </a:p>
          <a:p>
            <a:pPr>
              <a:lnSpc>
                <a:spcPct val="80000"/>
              </a:lnSpc>
              <a:buFontTx/>
              <a:buNone/>
            </a:pPr>
            <a:r>
              <a:rPr lang="en-US" sz="2400"/>
              <a:t>		Institucionalidad</a:t>
            </a:r>
          </a:p>
          <a:p>
            <a:pPr>
              <a:lnSpc>
                <a:spcPct val="80000"/>
              </a:lnSpc>
              <a:buFontTx/>
              <a:buNone/>
            </a:pPr>
            <a:r>
              <a:rPr lang="en-US" sz="2400"/>
              <a:t>		Capacidad y procedimientos (tambien usando iniciativa 	privada)-costo beneficio extraordinario</a:t>
            </a:r>
          </a:p>
          <a:p>
            <a:pPr>
              <a:lnSpc>
                <a:spcPct val="80000"/>
              </a:lnSpc>
              <a:buFontTx/>
              <a:buNone/>
            </a:pPr>
            <a:r>
              <a:rPr lang="en-US" sz="2400"/>
              <a:t>		Tercerizacion de evaluaciones</a:t>
            </a:r>
          </a:p>
          <a:p>
            <a:pPr>
              <a:lnSpc>
                <a:spcPct val="80000"/>
              </a:lnSpc>
              <a:buFontTx/>
              <a:buNone/>
            </a:pPr>
            <a:r>
              <a:rPr lang="en-US" sz="2400"/>
              <a:t>		Presupuesto por resultados a concedente/PPP unidad</a:t>
            </a:r>
          </a:p>
          <a:p>
            <a:pPr>
              <a:lnSpc>
                <a:spcPct val="80000"/>
              </a:lnSpc>
              <a:buFontTx/>
              <a:buNone/>
            </a:pPr>
            <a:r>
              <a:rPr lang="en-US" sz="2400"/>
              <a:t>		Contratos modelos y estandarizacion</a:t>
            </a:r>
          </a:p>
          <a:p>
            <a:pPr>
              <a:lnSpc>
                <a:spcPct val="80000"/>
              </a:lnSpc>
              <a:buFontTx/>
              <a:buNone/>
            </a:pPr>
            <a:r>
              <a:rPr lang="en-US" sz="2400"/>
              <a:t>		Tiempos maximos</a:t>
            </a:r>
          </a:p>
          <a:p>
            <a:pPr>
              <a:lnSpc>
                <a:spcPct val="80000"/>
              </a:lnSpc>
              <a:buFontTx/>
              <a:buNone/>
            </a:pPr>
            <a:r>
              <a:rPr lang="en-US" sz="2400"/>
              <a:t>		Ex-post gestion de contratos</a:t>
            </a:r>
          </a:p>
          <a:p>
            <a:pPr>
              <a:lnSpc>
                <a:spcPct val="80000"/>
              </a:lnSpc>
              <a:buFontTx/>
              <a:buNone/>
            </a:pPr>
            <a:r>
              <a:rPr lang="en-US" sz="2400"/>
              <a:t>		Solucion de Conflictos</a:t>
            </a:r>
          </a:p>
          <a:p>
            <a:pPr>
              <a:lnSpc>
                <a:spcPct val="80000"/>
              </a:lnSpc>
              <a:buFontTx/>
              <a:buNone/>
            </a:pPr>
            <a:r>
              <a:rPr lang="en-US" sz="2400"/>
              <a:t>		Evolucion de checks and balances</a:t>
            </a:r>
          </a:p>
          <a:p>
            <a:pPr>
              <a:lnSpc>
                <a:spcPct val="80000"/>
              </a:lnSpc>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8D6530-C1CA-4024-9C5F-46540428B682}" type="slidenum">
              <a:rPr lang="en-US"/>
              <a:pPr/>
              <a:t>4</a:t>
            </a:fld>
            <a:endParaRPr lang="en-US"/>
          </a:p>
        </p:txBody>
      </p:sp>
      <p:sp>
        <p:nvSpPr>
          <p:cNvPr id="602114" name="Rectangle 2"/>
          <p:cNvSpPr>
            <a:spLocks noGrp="1" noChangeArrowheads="1"/>
          </p:cNvSpPr>
          <p:nvPr>
            <p:ph type="title"/>
          </p:nvPr>
        </p:nvSpPr>
        <p:spPr/>
        <p:txBody>
          <a:bodyPr/>
          <a:lstStyle/>
          <a:p>
            <a:r>
              <a:rPr lang="en-US"/>
              <a:t>Problematica</a:t>
            </a:r>
          </a:p>
        </p:txBody>
      </p:sp>
      <p:sp>
        <p:nvSpPr>
          <p:cNvPr id="602115" name="Rectangle 3"/>
          <p:cNvSpPr>
            <a:spLocks noGrp="1" noChangeArrowheads="1"/>
          </p:cNvSpPr>
          <p:nvPr>
            <p:ph type="body" idx="1"/>
          </p:nvPr>
        </p:nvSpPr>
        <p:spPr/>
        <p:txBody>
          <a:bodyPr/>
          <a:lstStyle/>
          <a:p>
            <a:pPr>
              <a:lnSpc>
                <a:spcPct val="90000"/>
              </a:lnSpc>
            </a:pPr>
            <a:r>
              <a:rPr lang="en-US" sz="2800"/>
              <a:t>Marcos legales y regulatorios deficientes (en promedio)</a:t>
            </a:r>
          </a:p>
          <a:p>
            <a:pPr>
              <a:lnSpc>
                <a:spcPct val="90000"/>
              </a:lnSpc>
            </a:pPr>
            <a:r>
              <a:rPr lang="en-US" sz="2800"/>
              <a:t>Institucionalidad deficiente</a:t>
            </a:r>
          </a:p>
          <a:p>
            <a:pPr>
              <a:lnSpc>
                <a:spcPct val="90000"/>
              </a:lnSpc>
            </a:pPr>
            <a:r>
              <a:rPr lang="en-US" sz="2800"/>
              <a:t>Procedimientos engorrosos</a:t>
            </a:r>
          </a:p>
          <a:p>
            <a:pPr>
              <a:lnSpc>
                <a:spcPct val="90000"/>
              </a:lnSpc>
            </a:pPr>
            <a:r>
              <a:rPr lang="en-US" sz="2800"/>
              <a:t>Pobre diseno de contratos</a:t>
            </a:r>
          </a:p>
          <a:p>
            <a:pPr>
              <a:lnSpc>
                <a:spcPct val="90000"/>
              </a:lnSpc>
            </a:pPr>
            <a:r>
              <a:rPr lang="en-US" sz="2800"/>
              <a:t>Deficiente manejo ex-post de los contratos</a:t>
            </a:r>
          </a:p>
          <a:p>
            <a:pPr>
              <a:lnSpc>
                <a:spcPct val="90000"/>
              </a:lnSpc>
            </a:pPr>
            <a:r>
              <a:rPr lang="en-US" sz="2800"/>
              <a:t>Carencia de atencion a temas sociales</a:t>
            </a:r>
          </a:p>
          <a:p>
            <a:pPr>
              <a:lnSpc>
                <a:spcPct val="90000"/>
              </a:lnSpc>
            </a:pPr>
            <a:r>
              <a:rPr lang="en-US" sz="2800"/>
              <a:t>Consecuencias: alto nivel de confictos, baja aprobacion del programa, incremento de riesgo regulatorio y mayor costo de capital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A7476A-0556-4855-B8DB-7AB37E89B3E6}" type="slidenum">
              <a:rPr lang="en-US"/>
              <a:pPr/>
              <a:t>5</a:t>
            </a:fld>
            <a:endParaRPr lang="en-US"/>
          </a:p>
        </p:txBody>
      </p:sp>
      <p:sp>
        <p:nvSpPr>
          <p:cNvPr id="603138" name="Rectangle 2"/>
          <p:cNvSpPr>
            <a:spLocks noGrp="1" noChangeArrowheads="1"/>
          </p:cNvSpPr>
          <p:nvPr>
            <p:ph type="title"/>
          </p:nvPr>
        </p:nvSpPr>
        <p:spPr/>
        <p:txBody>
          <a:bodyPr/>
          <a:lstStyle/>
          <a:p>
            <a:r>
              <a:rPr lang="en-US" sz="4000"/>
              <a:t>Caracteristicas de Programs Exitosos de PPPs/Infraestructura</a:t>
            </a:r>
          </a:p>
        </p:txBody>
      </p:sp>
      <p:sp>
        <p:nvSpPr>
          <p:cNvPr id="603139" name="Rectangle 3"/>
          <p:cNvSpPr>
            <a:spLocks noGrp="1" noChangeArrowheads="1"/>
          </p:cNvSpPr>
          <p:nvPr>
            <p:ph type="body" idx="1"/>
          </p:nvPr>
        </p:nvSpPr>
        <p:spPr/>
        <p:txBody>
          <a:bodyPr/>
          <a:lstStyle/>
          <a:p>
            <a:pPr>
              <a:lnSpc>
                <a:spcPct val="80000"/>
              </a:lnSpc>
            </a:pPr>
            <a:r>
              <a:rPr lang="en-US" sz="2400"/>
              <a:t>Marco legal y regulatorio adecuado</a:t>
            </a:r>
          </a:p>
          <a:p>
            <a:pPr>
              <a:lnSpc>
                <a:spcPct val="80000"/>
              </a:lnSpc>
            </a:pPr>
            <a:r>
              <a:rPr lang="en-US" sz="2400"/>
              <a:t>Basados en mejores practicas y experiencia global</a:t>
            </a:r>
          </a:p>
          <a:p>
            <a:pPr>
              <a:lnSpc>
                <a:spcPct val="80000"/>
              </a:lnSpc>
            </a:pPr>
            <a:r>
              <a:rPr lang="en-US" sz="2400"/>
              <a:t>Liderazgo y responsabilidad en todas las etapas</a:t>
            </a:r>
          </a:p>
          <a:p>
            <a:pPr>
              <a:lnSpc>
                <a:spcPct val="80000"/>
              </a:lnSpc>
            </a:pPr>
            <a:r>
              <a:rPr lang="en-US" sz="2400"/>
              <a:t>Jurisdicciones claras en las diversas fases</a:t>
            </a:r>
          </a:p>
          <a:p>
            <a:pPr>
              <a:lnSpc>
                <a:spcPct val="80000"/>
              </a:lnSpc>
            </a:pPr>
            <a:r>
              <a:rPr lang="en-US" sz="2400"/>
              <a:t>Continuo seguimiento de los proyectos</a:t>
            </a:r>
          </a:p>
          <a:p>
            <a:pPr>
              <a:lnSpc>
                <a:spcPct val="80000"/>
              </a:lnSpc>
            </a:pPr>
            <a:r>
              <a:rPr lang="en-US" sz="2400"/>
              <a:t>Evitan estancamientos</a:t>
            </a:r>
          </a:p>
          <a:p>
            <a:pPr>
              <a:lnSpc>
                <a:spcPct val="80000"/>
              </a:lnSpc>
            </a:pPr>
            <a:r>
              <a:rPr lang="en-US" sz="2400"/>
              <a:t>Tienen un nivel de pragmatismo</a:t>
            </a:r>
          </a:p>
          <a:p>
            <a:pPr>
              <a:lnSpc>
                <a:spcPct val="80000"/>
              </a:lnSpc>
            </a:pPr>
            <a:r>
              <a:rPr lang="en-US" sz="2400"/>
              <a:t>Invierten en capacidad y conocimiento</a:t>
            </a:r>
          </a:p>
          <a:p>
            <a:pPr>
              <a:lnSpc>
                <a:spcPct val="80000"/>
              </a:lnSpc>
            </a:pPr>
            <a:r>
              <a:rPr lang="en-US" sz="2400"/>
              <a:t>Usan procedimientos/procesos standard</a:t>
            </a:r>
          </a:p>
          <a:p>
            <a:pPr>
              <a:lnSpc>
                <a:spcPct val="80000"/>
              </a:lnSpc>
            </a:pPr>
            <a:r>
              <a:rPr lang="en-US" sz="2400"/>
              <a:t>Entienden que van a haber problemas</a:t>
            </a:r>
          </a:p>
          <a:p>
            <a:pPr>
              <a:lnSpc>
                <a:spcPct val="80000"/>
              </a:lnSpc>
            </a:pPr>
            <a:r>
              <a:rPr lang="en-US" sz="2400"/>
              <a:t>Evitan problemas/errores sistemicos y el proyecto “escandalo”</a:t>
            </a:r>
          </a:p>
          <a:p>
            <a:pPr>
              <a:lnSpc>
                <a:spcPct val="80000"/>
              </a:lnSpc>
            </a:pPr>
            <a:r>
              <a:rPr lang="en-US" sz="2400"/>
              <a:t>Han atendido el tema/impacto social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AF4AF7-F7C0-41D2-9064-7F7594285274}" type="slidenum">
              <a:rPr lang="en-US"/>
              <a:pPr/>
              <a:t>6</a:t>
            </a:fld>
            <a:endParaRPr lang="en-US"/>
          </a:p>
        </p:txBody>
      </p:sp>
      <p:sp>
        <p:nvSpPr>
          <p:cNvPr id="604162" name="Rectangle 2"/>
          <p:cNvSpPr>
            <a:spLocks noGrp="1" noChangeArrowheads="1"/>
          </p:cNvSpPr>
          <p:nvPr>
            <p:ph type="title"/>
          </p:nvPr>
        </p:nvSpPr>
        <p:spPr/>
        <p:txBody>
          <a:bodyPr/>
          <a:lstStyle/>
          <a:p>
            <a:r>
              <a:rPr lang="en-US"/>
              <a:t>Exito de un Programa de PPPs</a:t>
            </a:r>
          </a:p>
        </p:txBody>
      </p:sp>
      <p:sp>
        <p:nvSpPr>
          <p:cNvPr id="604163" name="Rectangle 3"/>
          <p:cNvSpPr>
            <a:spLocks noGrp="1" noChangeArrowheads="1"/>
          </p:cNvSpPr>
          <p:nvPr>
            <p:ph type="body" idx="1"/>
          </p:nvPr>
        </p:nvSpPr>
        <p:spPr/>
        <p:txBody>
          <a:bodyPr/>
          <a:lstStyle/>
          <a:p>
            <a:pPr>
              <a:lnSpc>
                <a:spcPct val="80000"/>
              </a:lnSpc>
            </a:pPr>
            <a:r>
              <a:rPr lang="en-US" sz="2800"/>
              <a:t>El objetivo debe ser claro</a:t>
            </a:r>
          </a:p>
          <a:p>
            <a:pPr>
              <a:lnSpc>
                <a:spcPct val="80000"/>
              </a:lnSpc>
            </a:pPr>
            <a:r>
              <a:rPr lang="en-US" sz="2800"/>
              <a:t>Hay varias medidas que se utilizan, unas mejores que otras (Korea, Chile, Portugal, UK, Australia-Victoria)</a:t>
            </a:r>
          </a:p>
          <a:p>
            <a:pPr lvl="1">
              <a:lnSpc>
                <a:spcPct val="80000"/>
              </a:lnSpc>
            </a:pPr>
            <a:r>
              <a:rPr lang="en-US" sz="2400"/>
              <a:t>Numero de proyectos</a:t>
            </a:r>
          </a:p>
          <a:p>
            <a:pPr lvl="1">
              <a:lnSpc>
                <a:spcPct val="80000"/>
              </a:lnSpc>
            </a:pPr>
            <a:r>
              <a:rPr lang="en-US" sz="2400"/>
              <a:t>Monto de inversion, metas conseguidas</a:t>
            </a:r>
          </a:p>
          <a:p>
            <a:pPr lvl="1">
              <a:lnSpc>
                <a:spcPct val="80000"/>
              </a:lnSpc>
            </a:pPr>
            <a:r>
              <a:rPr lang="en-US" sz="2400"/>
              <a:t>Coste-beneficio</a:t>
            </a:r>
          </a:p>
          <a:p>
            <a:pPr lvl="1">
              <a:lnSpc>
                <a:spcPct val="80000"/>
              </a:lnSpc>
            </a:pPr>
            <a:r>
              <a:rPr lang="en-US" sz="2400"/>
              <a:t>Sobrecostos</a:t>
            </a:r>
          </a:p>
          <a:p>
            <a:pPr lvl="1">
              <a:lnSpc>
                <a:spcPct val="80000"/>
              </a:lnSpc>
            </a:pPr>
            <a:r>
              <a:rPr lang="en-US" sz="2400"/>
              <a:t>Impacto (a que nivel? micro, macro etc)</a:t>
            </a:r>
          </a:p>
          <a:p>
            <a:pPr lvl="1">
              <a:lnSpc>
                <a:spcPct val="80000"/>
              </a:lnSpc>
            </a:pPr>
            <a:r>
              <a:rPr lang="en-US" sz="2400"/>
              <a:t>Indice incorporando esos criterios</a:t>
            </a:r>
          </a:p>
          <a:p>
            <a:pPr>
              <a:lnSpc>
                <a:spcPct val="80000"/>
              </a:lnSpc>
            </a:pPr>
            <a:r>
              <a:rPr lang="en-US" sz="2800"/>
              <a:t>Pero el mayor coste suele ser la inaccion-no avanzar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783F75-7416-4DDD-9EA5-F6E702BF2067}" type="slidenum">
              <a:rPr lang="en-US"/>
              <a:pPr/>
              <a:t>7</a:t>
            </a:fld>
            <a:endParaRPr lang="en-US"/>
          </a:p>
        </p:txBody>
      </p:sp>
      <p:sp>
        <p:nvSpPr>
          <p:cNvPr id="605186" name="Rectangle 2"/>
          <p:cNvSpPr>
            <a:spLocks noGrp="1" noChangeArrowheads="1"/>
          </p:cNvSpPr>
          <p:nvPr>
            <p:ph type="title"/>
          </p:nvPr>
        </p:nvSpPr>
        <p:spPr/>
        <p:txBody>
          <a:bodyPr/>
          <a:lstStyle/>
          <a:p>
            <a:r>
              <a:rPr lang="en-US" sz="4000"/>
              <a:t>Ningun programa ha sido perfecto, pero…</a:t>
            </a:r>
          </a:p>
        </p:txBody>
      </p:sp>
      <p:sp>
        <p:nvSpPr>
          <p:cNvPr id="605187" name="Rectangle 3"/>
          <p:cNvSpPr>
            <a:spLocks noGrp="1" noChangeArrowheads="1"/>
          </p:cNvSpPr>
          <p:nvPr>
            <p:ph type="body" idx="1"/>
          </p:nvPr>
        </p:nvSpPr>
        <p:spPr/>
        <p:txBody>
          <a:bodyPr/>
          <a:lstStyle/>
          <a:p>
            <a:r>
              <a:rPr lang="en-US"/>
              <a:t>Korea: incidencia de garantias y debil competividad por los proyectos (mas de 100 PPPs por mas de US$100 billones)</a:t>
            </a:r>
          </a:p>
          <a:p>
            <a:r>
              <a:rPr lang="en-US"/>
              <a:t>Chile: excesiva renegociacion e incremento de 40% de inversion en el contrato; pasivos contingentes</a:t>
            </a:r>
          </a:p>
          <a:p>
            <a:r>
              <a:rPr lang="en-US"/>
              <a:t>Portugal: alto nivel de pasivos contingentes, en primera fase, 10% PIB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470252-7301-4AF3-A233-9B43E03A91D5}" type="slidenum">
              <a:rPr lang="en-US"/>
              <a:pPr/>
              <a:t>8</a:t>
            </a:fld>
            <a:endParaRPr lang="en-US"/>
          </a:p>
        </p:txBody>
      </p:sp>
      <p:sp>
        <p:nvSpPr>
          <p:cNvPr id="607234" name="Rectangle 2"/>
          <p:cNvSpPr>
            <a:spLocks noGrp="1" noChangeArrowheads="1"/>
          </p:cNvSpPr>
          <p:nvPr>
            <p:ph type="title"/>
          </p:nvPr>
        </p:nvSpPr>
        <p:spPr/>
        <p:txBody>
          <a:bodyPr/>
          <a:lstStyle/>
          <a:p>
            <a:r>
              <a:rPr lang="en-US" sz="4000"/>
              <a:t>Por ejemplo Ley de Concesiones Chilena…</a:t>
            </a:r>
          </a:p>
        </p:txBody>
      </p:sp>
      <p:sp>
        <p:nvSpPr>
          <p:cNvPr id="607235" name="Rectangle 3"/>
          <p:cNvSpPr>
            <a:spLocks noGrp="1" noChangeArrowheads="1"/>
          </p:cNvSpPr>
          <p:nvPr>
            <p:ph type="body" idx="1"/>
          </p:nvPr>
        </p:nvSpPr>
        <p:spPr/>
        <p:txBody>
          <a:bodyPr/>
          <a:lstStyle/>
          <a:p>
            <a:pPr>
              <a:lnSpc>
                <a:spcPct val="90000"/>
              </a:lnSpc>
            </a:pPr>
            <a:r>
              <a:rPr lang="en-US"/>
              <a:t>Problematica:</a:t>
            </a:r>
          </a:p>
          <a:p>
            <a:pPr lvl="1">
              <a:lnSpc>
                <a:spcPct val="90000"/>
              </a:lnSpc>
            </a:pPr>
            <a:r>
              <a:rPr lang="en-US"/>
              <a:t>Pautas para compensacion de inversiones adicionales</a:t>
            </a:r>
          </a:p>
          <a:p>
            <a:pPr lvl="1">
              <a:lnSpc>
                <a:spcPct val="90000"/>
              </a:lnSpc>
            </a:pPr>
            <a:r>
              <a:rPr lang="en-US"/>
              <a:t>Uso e interpretacion de causa sobreviniente</a:t>
            </a:r>
          </a:p>
          <a:p>
            <a:pPr lvl="1">
              <a:lnSpc>
                <a:spcPct val="90000"/>
              </a:lnSpc>
            </a:pPr>
            <a:r>
              <a:rPr lang="en-US"/>
              <a:t>Estructura de resolucion de conflictos</a:t>
            </a:r>
          </a:p>
          <a:p>
            <a:pPr lvl="1">
              <a:lnSpc>
                <a:spcPct val="90000"/>
              </a:lnSpc>
            </a:pPr>
            <a:r>
              <a:rPr lang="en-US"/>
              <a:t>Uso de equidad vs contrato legal en aplicacion de arbitraje</a:t>
            </a:r>
          </a:p>
          <a:p>
            <a:pPr>
              <a:lnSpc>
                <a:spcPct val="90000"/>
              </a:lnSpc>
            </a:pPr>
            <a:r>
              <a:rPr lang="en-US"/>
              <a:t>Esta en proceso de correccion</a:t>
            </a:r>
          </a:p>
          <a:p>
            <a:pPr>
              <a:lnSpc>
                <a:spcPct val="90000"/>
              </a:lnSpc>
            </a:pPr>
            <a:r>
              <a:rPr lang="en-US"/>
              <a:t>Leyes en proceso en Mexico, Republica Dominicana, Guatemala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DACE03-66C3-47A3-9560-5DA4FB83704F}" type="slidenum">
              <a:rPr lang="en-US"/>
              <a:pPr/>
              <a:t>9</a:t>
            </a:fld>
            <a:endParaRPr lang="en-US"/>
          </a:p>
        </p:txBody>
      </p:sp>
      <p:sp>
        <p:nvSpPr>
          <p:cNvPr id="379906" name="Rectangle 2"/>
          <p:cNvSpPr>
            <a:spLocks noGrp="1" noChangeArrowheads="1"/>
          </p:cNvSpPr>
          <p:nvPr>
            <p:ph type="title"/>
          </p:nvPr>
        </p:nvSpPr>
        <p:spPr>
          <a:xfrm>
            <a:off x="304800" y="0"/>
            <a:ext cx="8686800" cy="1143000"/>
          </a:xfrm>
        </p:spPr>
        <p:txBody>
          <a:bodyPr/>
          <a:lstStyle/>
          <a:p>
            <a:r>
              <a:rPr lang="en-US" sz="3200"/>
              <a:t>Desempeño durante implementación: Alarmante</a:t>
            </a:r>
          </a:p>
        </p:txBody>
      </p:sp>
      <p:sp>
        <p:nvSpPr>
          <p:cNvPr id="379907" name="Rectangle 3"/>
          <p:cNvSpPr>
            <a:spLocks noGrp="1" noChangeArrowheads="1"/>
          </p:cNvSpPr>
          <p:nvPr>
            <p:ph type="body" idx="1"/>
          </p:nvPr>
        </p:nvSpPr>
        <p:spPr>
          <a:xfrm>
            <a:off x="457200" y="1295400"/>
            <a:ext cx="8229600" cy="4754563"/>
          </a:xfrm>
        </p:spPr>
        <p:txBody>
          <a:bodyPr/>
          <a:lstStyle/>
          <a:p>
            <a:pPr>
              <a:lnSpc>
                <a:spcPct val="80000"/>
              </a:lnSpc>
            </a:pPr>
            <a:r>
              <a:rPr lang="en-US" sz="1800"/>
              <a:t>Altas tasas de renegociación  (56% total, 91% en sector agua, 80% en transporte y p.ej. 100% de PPPs en Chile): preocupacion ya que parece que sector público absorve el riesgo, incremento de riesgo regulatorio</a:t>
            </a:r>
          </a:p>
          <a:p>
            <a:pPr lvl="1">
              <a:lnSpc>
                <a:spcPct val="80000"/>
              </a:lnSpc>
            </a:pPr>
            <a:r>
              <a:rPr lang="en-US" sz="1800"/>
              <a:t>Reajustes de Contratos es de esperar debido a larga duración de los proyectos, pero…</a:t>
            </a:r>
          </a:p>
          <a:p>
            <a:pPr lvl="1">
              <a:lnSpc>
                <a:spcPct val="80000"/>
              </a:lnSpc>
            </a:pPr>
            <a:r>
              <a:rPr lang="en-US" sz="1800"/>
              <a:t>Necesidad de entender y transparentar mejor el proceso</a:t>
            </a:r>
          </a:p>
          <a:p>
            <a:pPr lvl="1">
              <a:lnSpc>
                <a:spcPct val="80000"/>
              </a:lnSpc>
            </a:pPr>
            <a:r>
              <a:rPr lang="en-US" sz="1800"/>
              <a:t>Disuadir comportamientos oportunisticos por el sector publico y privado</a:t>
            </a:r>
          </a:p>
          <a:p>
            <a:pPr lvl="1">
              <a:lnSpc>
                <a:spcPct val="80000"/>
              </a:lnSpc>
            </a:pPr>
            <a:r>
              <a:rPr lang="en-US" sz="1800"/>
              <a:t>Causantes: Leyes y Contratos deficientes</a:t>
            </a:r>
          </a:p>
          <a:p>
            <a:pPr>
              <a:lnSpc>
                <a:spcPct val="80000"/>
              </a:lnSpc>
            </a:pPr>
            <a:r>
              <a:rPr lang="en-US" sz="1800"/>
              <a:t>Chile: gastos adicionales aprox. 39% de inversión original, mayormente determinado via negociaciones, relacionadas a inversiones adicionales solicitadas por el gobierno</a:t>
            </a:r>
          </a:p>
          <a:p>
            <a:pPr>
              <a:lnSpc>
                <a:spcPct val="80000"/>
              </a:lnSpc>
            </a:pPr>
            <a:r>
              <a:rPr lang="en-US" sz="1800"/>
              <a:t>UK: NAO (2008): “cambios a acuerdos PFI operacionales generan poco rendimiento del dinero” </a:t>
            </a:r>
          </a:p>
          <a:p>
            <a:pPr lvl="2">
              <a:lnSpc>
                <a:spcPct val="80000"/>
              </a:lnSpc>
            </a:pPr>
            <a:r>
              <a:rPr lang="en-US" sz="1800"/>
              <a:t>Muchos cambios son cuestiones sacadas del contrato original, antes de la licitación para ahorrar dinero y acelerar proceso!</a:t>
            </a:r>
          </a:p>
          <a:p>
            <a:pPr lvl="2">
              <a:lnSpc>
                <a:spcPct val="80000"/>
              </a:lnSpc>
            </a:pPr>
            <a:r>
              <a:rPr lang="en-US" sz="1800"/>
              <a:t>Competencia no utilizada para grandes cambios</a:t>
            </a:r>
          </a:p>
          <a:p>
            <a:pPr lvl="2">
              <a:lnSpc>
                <a:spcPct val="80000"/>
              </a:lnSpc>
            </a:pPr>
            <a:r>
              <a:rPr lang="en-US" sz="1800"/>
              <a:t>Amplia diferencia en costos por el mismo ajuste en diferentes contratos</a:t>
            </a:r>
          </a:p>
          <a:p>
            <a:pPr lvl="2">
              <a:lnSpc>
                <a:spcPct val="80000"/>
              </a:lnSpc>
            </a:pPr>
            <a:r>
              <a:rPr lang="en-US" sz="1800"/>
              <a:t>Impacto de cambios/renegociaciones: reduccion de un tercio de los beneficios esperados (Guasch 2005)</a:t>
            </a:r>
          </a:p>
          <a:p>
            <a:pPr lvl="1">
              <a:lnSpc>
                <a:spcPct val="80000"/>
              </a:lnSpc>
            </a:pPr>
            <a:endParaRPr 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mbria" pitchFamily="18" charset="0"/>
          </a:defRPr>
        </a:defPPr>
      </a:lstStyle>
    </a:spDef>
    <a:ln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mbr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18223</TotalTime>
  <Words>1726</Words>
  <Application>Microsoft Office PowerPoint</Application>
  <PresentationFormat>On-screen Show (4:3)</PresentationFormat>
  <Paragraphs>321</Paragraphs>
  <Slides>38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6" baseType="lpstr">
      <vt:lpstr>Arial</vt:lpstr>
      <vt:lpstr>Cambria</vt:lpstr>
      <vt:lpstr>Calibri</vt:lpstr>
      <vt:lpstr>Times New Roman</vt:lpstr>
      <vt:lpstr>Wingdings</vt:lpstr>
      <vt:lpstr>Default Design</vt:lpstr>
      <vt:lpstr>Microsoft Photo Editor 3.0 Photo</vt:lpstr>
      <vt:lpstr>Microsoft Word Document</vt:lpstr>
      <vt:lpstr>Temas Criticos en los Marcos Legales y Regulatorios para PPPs </vt:lpstr>
      <vt:lpstr>Marco  Legal y Regulatorio</vt:lpstr>
      <vt:lpstr>…pero eso no basta</vt:lpstr>
      <vt:lpstr>Problematica</vt:lpstr>
      <vt:lpstr>Caracteristicas de Programs Exitosos de PPPs/Infraestructura</vt:lpstr>
      <vt:lpstr>Exito de un Programa de PPPs</vt:lpstr>
      <vt:lpstr>Ningun programa ha sido perfecto, pero…</vt:lpstr>
      <vt:lpstr>Por ejemplo Ley de Concesiones Chilena…</vt:lpstr>
      <vt:lpstr>Desempeño durante implementación: Alarmante</vt:lpstr>
      <vt:lpstr>Causantes?</vt:lpstr>
      <vt:lpstr>Tema de el  Equilibrio Financiero</vt:lpstr>
      <vt:lpstr>FINANZAS BASICAS DE LA  REGULACION  REQUERIDO/PERMITIDO INGRESO ANNUAL?</vt:lpstr>
      <vt:lpstr>Que pasa con la “Santidad” de los Contratos?</vt:lpstr>
      <vt:lpstr>RENEGOCIACION LA  NORMA MAS QUE LA EXCEPCION</vt:lpstr>
      <vt:lpstr>Slide 15</vt:lpstr>
      <vt:lpstr>Slide 16</vt:lpstr>
      <vt:lpstr>Slide 17</vt:lpstr>
      <vt:lpstr>Cuales son los resultados de las Renegociaciones?</vt:lpstr>
      <vt:lpstr>Slide 19</vt:lpstr>
      <vt:lpstr>Slide 20</vt:lpstr>
      <vt:lpstr>Slide 21</vt:lpstr>
      <vt:lpstr>Instrumentos Regulatorios</vt:lpstr>
      <vt:lpstr>Herramientas Regulatorias Criticas</vt:lpstr>
      <vt:lpstr>Contabilidad Regulatoria (Regulatory Accounting)</vt:lpstr>
      <vt:lpstr>Slide 25</vt:lpstr>
      <vt:lpstr>Slide 26</vt:lpstr>
      <vt:lpstr>Expected Tariffs Adjustments (quinquenial)</vt:lpstr>
      <vt:lpstr>Slide 28</vt:lpstr>
      <vt:lpstr>Manejo de Pasivos Contingentes</vt:lpstr>
      <vt:lpstr>Flujo Anual Estimado por Garantías en el  Sistema de Concesiones   Millones de Pesos de 2007 </vt:lpstr>
      <vt:lpstr>Evolución del Pasivo Contingente Neto  Estimado del Sistema  de Concesiones Asociado a los IMG   Millones de pesos de cada año y como porcentaje del PIB de cada año</vt:lpstr>
      <vt:lpstr>Componentes de un Programa Efectivo de Inversion en Infraestructura-Publica y Privada</vt:lpstr>
      <vt:lpstr> Punto de Partida: Desarrollo de Programa de Infraestructura</vt:lpstr>
      <vt:lpstr> Best practice for PPPs es separación de funciones y jurisdicciones</vt:lpstr>
      <vt:lpstr>Algunas partes clave del esquema suelen ser olvidadas</vt:lpstr>
      <vt:lpstr>MARCO LEGAL Y REGULATORIO: TEMAS A CUIDAR COMO FUENTE DE CONFLICTOS Y DE   RENEGOTIATION</vt:lpstr>
      <vt:lpstr>¿Qué factores conducirán a mejores programas PPP?</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 with Head Winds: Issues and Trade-offs</dc:title>
  <dc:creator>Alain Ize</dc:creator>
  <cp:lastModifiedBy>anarod</cp:lastModifiedBy>
  <cp:revision>275</cp:revision>
  <dcterms:created xsi:type="dcterms:W3CDTF">2008-05-14T13:31:34Z</dcterms:created>
  <dcterms:modified xsi:type="dcterms:W3CDTF">2010-07-12T06:42:13Z</dcterms:modified>
</cp:coreProperties>
</file>