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notesSlides/notesSlide17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57" r:id="rId2"/>
    <p:sldId id="291" r:id="rId3"/>
    <p:sldId id="292" r:id="rId4"/>
    <p:sldId id="293" r:id="rId5"/>
    <p:sldId id="281" r:id="rId6"/>
    <p:sldId id="272" r:id="rId7"/>
    <p:sldId id="273" r:id="rId8"/>
    <p:sldId id="274" r:id="rId9"/>
    <p:sldId id="275" r:id="rId10"/>
    <p:sldId id="282" r:id="rId11"/>
    <p:sldId id="277" r:id="rId12"/>
    <p:sldId id="278" r:id="rId13"/>
    <p:sldId id="279" r:id="rId14"/>
    <p:sldId id="280" r:id="rId15"/>
    <p:sldId id="285" r:id="rId16"/>
    <p:sldId id="286" r:id="rId17"/>
    <p:sldId id="287" r:id="rId18"/>
    <p:sldId id="288" r:id="rId19"/>
    <p:sldId id="289" r:id="rId20"/>
    <p:sldId id="290" r:id="rId21"/>
  </p:sldIdLst>
  <p:sldSz cx="9144000" cy="6858000" type="screen4x3"/>
  <p:notesSz cx="6858000" cy="9144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3300"/>
    <a:srgbClr val="E472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73709" autoAdjust="0"/>
  </p:normalViewPr>
  <p:slideViewPr>
    <p:cSldViewPr>
      <p:cViewPr varScale="1">
        <p:scale>
          <a:sx n="49" d="100"/>
          <a:sy n="49" d="100"/>
        </p:scale>
        <p:origin x="-93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s-ES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4E31E9A-5E99-4DA3-8309-C4DF1FEC0625}" type="slidenum">
              <a:rPr lang="es-ES"/>
              <a:pPr/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s-ES"/>
          </a:p>
        </p:txBody>
      </p:sp>
      <p:sp>
        <p:nvSpPr>
          <p:cNvPr id="4100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314B938-F73D-43F4-B38C-79DDE18C2976}" type="slidenum">
              <a:rPr lang="es-ES"/>
              <a:pPr/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1F8D212-A1F6-4A09-87D6-F629AF24592F}" type="slidenum">
              <a:rPr lang="es-ES"/>
              <a:pPr/>
              <a:t>1</a:t>
            </a:fld>
            <a:endParaRPr lang="es-ES"/>
          </a:p>
        </p:txBody>
      </p:sp>
      <p:sp>
        <p:nvSpPr>
          <p:cNvPr id="5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E9BB345-CC5E-4E27-A30C-E03E2F654C99}" type="slidenum">
              <a:rPr lang="es-ES"/>
              <a:pPr/>
              <a:t>10</a:t>
            </a:fld>
            <a:endParaRPr lang="es-ES"/>
          </a:p>
        </p:txBody>
      </p:sp>
      <p:sp>
        <p:nvSpPr>
          <p:cNvPr id="645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ED146F-593C-4DA0-ADFE-FA2E6CFAF98A}" type="slidenum">
              <a:rPr lang="es-ES"/>
              <a:pPr/>
              <a:t>11</a:t>
            </a:fld>
            <a:endParaRPr lang="es-ES"/>
          </a:p>
        </p:txBody>
      </p:sp>
      <p:sp>
        <p:nvSpPr>
          <p:cNvPr id="491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DFA5DBD-FF06-42DF-BB4A-DD265AE660DF}" type="slidenum">
              <a:rPr lang="es-ES"/>
              <a:pPr/>
              <a:t>12</a:t>
            </a:fld>
            <a:endParaRPr lang="es-ES"/>
          </a:p>
        </p:txBody>
      </p:sp>
      <p:sp>
        <p:nvSpPr>
          <p:cNvPr id="512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2A83D37-8F9F-491B-A206-94F5016F02E2}" type="slidenum">
              <a:rPr lang="es-ES"/>
              <a:pPr/>
              <a:t>13</a:t>
            </a:fld>
            <a:endParaRPr lang="es-ES"/>
          </a:p>
        </p:txBody>
      </p:sp>
      <p:sp>
        <p:nvSpPr>
          <p:cNvPr id="532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A3746C-6CEC-46EF-A1A8-0CC87C705248}" type="slidenum">
              <a:rPr lang="es-ES"/>
              <a:pPr/>
              <a:t>14</a:t>
            </a:fld>
            <a:endParaRPr lang="es-ES"/>
          </a:p>
        </p:txBody>
      </p:sp>
      <p:sp>
        <p:nvSpPr>
          <p:cNvPr id="55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CD5577-391D-4EB6-BD0A-544A65A34614}" type="slidenum">
              <a:rPr lang="es-ES"/>
              <a:pPr/>
              <a:t>15</a:t>
            </a:fld>
            <a:endParaRPr lang="es-ES"/>
          </a:p>
        </p:txBody>
      </p:sp>
      <p:sp>
        <p:nvSpPr>
          <p:cNvPr id="706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"/>
              <a:t>Podemos utilizar los componentes 2 y 3 de la </a:t>
            </a:r>
            <a:r>
              <a:rPr lang="es-ES" b="1"/>
              <a:t>Iniciativa K2 Practice</a:t>
            </a: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90C81C7-0253-41CC-BACC-5E78860FE7BE}" type="slidenum">
              <a:rPr lang="es-ES"/>
              <a:pPr/>
              <a:t>16</a:t>
            </a:fld>
            <a:endParaRPr lang="es-ES"/>
          </a:p>
        </p:txBody>
      </p:sp>
      <p:sp>
        <p:nvSpPr>
          <p:cNvPr id="727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FB9033A-7BC1-4544-AE11-3E73AE8B22F5}" type="slidenum">
              <a:rPr lang="es-ES"/>
              <a:pPr/>
              <a:t>17</a:t>
            </a:fld>
            <a:endParaRPr lang="es-ES"/>
          </a:p>
        </p:txBody>
      </p:sp>
      <p:sp>
        <p:nvSpPr>
          <p:cNvPr id="747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B86365-ACA8-4B97-AE5F-C724AB999E92}" type="slidenum">
              <a:rPr lang="es-ES"/>
              <a:pPr/>
              <a:t>18</a:t>
            </a:fld>
            <a:endParaRPr lang="es-ES"/>
          </a:p>
        </p:txBody>
      </p:sp>
      <p:sp>
        <p:nvSpPr>
          <p:cNvPr id="788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FEA22D-7F01-446D-9B61-032072308A10}" type="slidenum">
              <a:rPr lang="es-ES"/>
              <a:pPr/>
              <a:t>19</a:t>
            </a:fld>
            <a:endParaRPr lang="es-ES"/>
          </a:p>
        </p:txBody>
      </p:sp>
      <p:sp>
        <p:nvSpPr>
          <p:cNvPr id="80898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16013" y="673100"/>
            <a:ext cx="4598987" cy="3449638"/>
          </a:xfr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1225" y="4348163"/>
            <a:ext cx="5011738" cy="4122737"/>
          </a:xfrm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BD933A-D6D6-4FC6-A267-6B775C90DB39}" type="slidenum">
              <a:rPr lang="es-ES"/>
              <a:pPr/>
              <a:t>2</a:t>
            </a:fld>
            <a:endParaRPr lang="es-ES"/>
          </a:p>
        </p:txBody>
      </p:sp>
      <p:sp>
        <p:nvSpPr>
          <p:cNvPr id="849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7A0AC35-A69B-4340-B816-11C0EE0B4EED}" type="slidenum">
              <a:rPr lang="es-ES"/>
              <a:pPr/>
              <a:t>20</a:t>
            </a:fld>
            <a:endParaRPr lang="es-ES"/>
          </a:p>
        </p:txBody>
      </p:sp>
      <p:sp>
        <p:nvSpPr>
          <p:cNvPr id="8294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16013" y="673100"/>
            <a:ext cx="4598987" cy="3449638"/>
          </a:xfrm>
          <a:ln/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1225" y="4348163"/>
            <a:ext cx="5011738" cy="4122737"/>
          </a:xfrm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4EA92EC-E93F-4D63-B08D-7E72ADDDCD2F}" type="slidenum">
              <a:rPr lang="es-ES"/>
              <a:pPr/>
              <a:t>3</a:t>
            </a:fld>
            <a:endParaRPr lang="es-ES"/>
          </a:p>
        </p:txBody>
      </p:sp>
      <p:sp>
        <p:nvSpPr>
          <p:cNvPr id="870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7974530-24A6-4010-85D8-AC3D2209E96B}" type="slidenum">
              <a:rPr lang="es-ES"/>
              <a:pPr/>
              <a:t>4</a:t>
            </a:fld>
            <a:endParaRPr lang="es-ES"/>
          </a:p>
        </p:txBody>
      </p:sp>
      <p:sp>
        <p:nvSpPr>
          <p:cNvPr id="890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BF5D678-2412-4E1A-B05B-73399CD9CA3B}" type="slidenum">
              <a:rPr lang="es-ES"/>
              <a:pPr/>
              <a:t>5</a:t>
            </a:fld>
            <a:endParaRPr lang="es-ES"/>
          </a:p>
        </p:txBody>
      </p:sp>
      <p:sp>
        <p:nvSpPr>
          <p:cNvPr id="624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"/>
              <a:t>Tenemos mucho conocmiento, sabemos cómo hacer las cosas, pero no lo compartimos.  Nuestro conocimiento tácito (el que está en nuestras mentes) debe ser compartido si queremos realizar todo su potencial.</a:t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7AF703F-D20B-403F-B65A-8257C3516100}" type="slidenum">
              <a:rPr lang="es-ES"/>
              <a:pPr/>
              <a:t>6</a:t>
            </a:fld>
            <a:endParaRPr lang="es-ES"/>
          </a:p>
        </p:txBody>
      </p:sp>
      <p:sp>
        <p:nvSpPr>
          <p:cNvPr id="38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4D36980-C7A8-40EC-B1F9-67ECA142F8E0}" type="slidenum">
              <a:rPr lang="es-ES"/>
              <a:pPr/>
              <a:t>7</a:t>
            </a:fld>
            <a:endParaRPr lang="es-ES"/>
          </a:p>
        </p:txBody>
      </p:sp>
      <p:sp>
        <p:nvSpPr>
          <p:cNvPr id="409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076C798-15E3-4A1A-98FD-CB0B3931A3A1}" type="slidenum">
              <a:rPr lang="es-ES"/>
              <a:pPr/>
              <a:t>8</a:t>
            </a:fld>
            <a:endParaRPr lang="es-ES"/>
          </a:p>
        </p:txBody>
      </p:sp>
      <p:sp>
        <p:nvSpPr>
          <p:cNvPr id="43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61B830-5024-4F96-BCEA-05BB2B9A0689}" type="slidenum">
              <a:rPr lang="es-ES"/>
              <a:pPr/>
              <a:t>9</a:t>
            </a:fld>
            <a:endParaRPr lang="es-ES"/>
          </a:p>
        </p:txBody>
      </p:sp>
      <p:sp>
        <p:nvSpPr>
          <p:cNvPr id="450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121043-B888-4DEA-9616-6831905B66FC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1E2D35-C570-4832-8D20-47B39A70D11E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E8C8E4-03B3-4CFB-A44A-0CAEE8EA9D3C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01FBA5-D0EB-4454-8491-453A1FB6E7EE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30820B-6E6C-40F8-A83F-ADFC4EEBA282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CE0AE2A-494C-4A75-8147-B17B0B3249AA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CFF5C3-6993-4FDF-9C66-A2C15C738CF7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50C36E-FFC2-4B45-A439-553E2C20876A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460890-0E4A-49EA-8C1F-FB2DD5295D62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30E50C-33DC-4F41-AA34-9E08ED563F7B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39363B-583C-4D1A-BFEF-4910D4188E61}" type="slidenum">
              <a:rPr lang="es-ES"/>
              <a:pPr/>
              <a:t>‹#›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Clic para editar título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s-E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s-E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795523F-F287-4790-AFC8-703C356900FA}" type="slidenum">
              <a:rPr lang="es-ES"/>
              <a:pPr/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iadb.org/mif" TargetMode="Externa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adb.org/mif" TargetMode="Externa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3080" name="Picture 8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3081" name="Text Box 9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685800" y="1473200"/>
            <a:ext cx="8229600" cy="5175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ctr"/>
            <a:r>
              <a:rPr lang="es-ES" sz="2800" b="1"/>
              <a:t>PLAN DE LA SESIÓN</a:t>
            </a:r>
          </a:p>
          <a:p>
            <a:pPr marL="457200" indent="-457200" algn="ctr">
              <a:buFontTx/>
              <a:buChar char="•"/>
            </a:pPr>
            <a:endParaRPr lang="es-ES" sz="2800" b="1"/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Por qué el FOMIN adopta la Iniciativa de Gestión del Conocimiento, </a:t>
            </a:r>
            <a:r>
              <a:rPr lang="es-ES" sz="2800" b="1" i="1">
                <a:solidFill>
                  <a:srgbClr val="E47200"/>
                </a:solidFill>
              </a:rPr>
              <a:t>K2Practice</a:t>
            </a:r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Qué es una comunidad de aprendizaje o práctica</a:t>
            </a:r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Qué implica tener una comunidad virtual</a:t>
            </a:r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Cómo puede ayudar el FOMIN</a:t>
            </a:r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La Iniciativa FOMIN </a:t>
            </a:r>
            <a:r>
              <a:rPr lang="es-ES" sz="2800" b="1" i="1">
                <a:solidFill>
                  <a:srgbClr val="E47200"/>
                </a:solidFill>
              </a:rPr>
              <a:t>K2Practice</a:t>
            </a:r>
            <a:r>
              <a:rPr lang="es-ES" sz="2800" b="1"/>
              <a:t> de gestión del conocimiento</a:t>
            </a:r>
          </a:p>
          <a:p>
            <a:pPr marL="457200" indent="-457200">
              <a:lnSpc>
                <a:spcPct val="110000"/>
              </a:lnSpc>
              <a:buFontTx/>
              <a:buAutoNum type="arabicPeriod"/>
            </a:pPr>
            <a:r>
              <a:rPr lang="es-ES" sz="2800" b="1"/>
              <a:t>El programa de apoyo al conocimiento a través de comunidades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63491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63493" name="Rectangle 5"/>
          <p:cNvSpPr>
            <a:spLocks noChangeArrowheads="1"/>
          </p:cNvSpPr>
          <p:nvPr/>
        </p:nvSpPr>
        <p:spPr bwMode="auto">
          <a:xfrm>
            <a:off x="609600" y="1981200"/>
            <a:ext cx="82296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s-ES" sz="3200"/>
              <a:t>Las Comunidades son lugares neutros, separados de las presiones de la actividad diaria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s-ES" sz="320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s-ES" sz="3200">
                <a:solidFill>
                  <a:srgbClr val="E47200"/>
                </a:solidFill>
              </a:rPr>
              <a:t>No tienen jerarquía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s-ES" sz="3200">
              <a:solidFill>
                <a:srgbClr val="E47200"/>
              </a:solidFill>
            </a:endParaRP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s-ES" sz="3200"/>
              <a:t>El factor más importante de una Comunidad es la </a:t>
            </a:r>
            <a:r>
              <a:rPr lang="es-ES" sz="3200">
                <a:solidFill>
                  <a:srgbClr val="E47200"/>
                </a:solidFill>
              </a:rPr>
              <a:t>vitalidad de la participación</a:t>
            </a:r>
            <a:r>
              <a:rPr lang="es-ES" sz="3200"/>
              <a:t> de los miembros</a:t>
            </a:r>
          </a:p>
          <a:p>
            <a:pPr algn="ctr">
              <a:lnSpc>
                <a:spcPct val="70000"/>
              </a:lnSpc>
              <a:spcBef>
                <a:spcPct val="20000"/>
              </a:spcBef>
            </a:pPr>
            <a:endParaRPr lang="es-ES" sz="3200"/>
          </a:p>
        </p:txBody>
      </p:sp>
      <p:sp>
        <p:nvSpPr>
          <p:cNvPr id="63494" name="Text Box 6"/>
          <p:cNvSpPr txBox="1">
            <a:spLocks noChangeArrowheads="1"/>
          </p:cNvSpPr>
          <p:nvPr/>
        </p:nvSpPr>
        <p:spPr bwMode="auto">
          <a:xfrm>
            <a:off x="609600" y="1066800"/>
            <a:ext cx="8305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20000"/>
              </a:spcBef>
            </a:pPr>
            <a:r>
              <a:rPr lang="es-ES" sz="2800" b="1"/>
              <a:t>Características</a:t>
            </a:r>
            <a:r>
              <a:rPr lang="es-ES" b="1"/>
              <a:t> C</a:t>
            </a:r>
            <a:r>
              <a:rPr lang="es-E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omunidades de Aprendizaje </a:t>
            </a:r>
            <a:r>
              <a:rPr lang="es-ES" sz="28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(III)</a:t>
            </a:r>
            <a:endParaRPr lang="es-ES" sz="2800" b="1">
              <a:solidFill>
                <a:srgbClr val="E47200"/>
              </a:solidFill>
            </a:endParaRPr>
          </a:p>
        </p:txBody>
      </p:sp>
      <p:sp>
        <p:nvSpPr>
          <p:cNvPr id="63495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48131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48133" name="Rectangle 5"/>
          <p:cNvSpPr>
            <a:spLocks noChangeArrowheads="1"/>
          </p:cNvSpPr>
          <p:nvPr/>
        </p:nvSpPr>
        <p:spPr bwMode="auto">
          <a:xfrm>
            <a:off x="468313" y="2286000"/>
            <a:ext cx="8675687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  <a:buFontTx/>
              <a:buChar char="•"/>
            </a:pPr>
            <a:r>
              <a:rPr lang="es-ES" sz="3200">
                <a:solidFill>
                  <a:srgbClr val="E47200"/>
                </a:solidFill>
              </a:rPr>
              <a:t>Ayuda mutua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Generar conocimiento nuevo a través </a:t>
            </a:r>
            <a:r>
              <a:rPr lang="es-ES" sz="3200">
                <a:solidFill>
                  <a:srgbClr val="E47200"/>
                </a:solidFill>
              </a:rPr>
              <a:t>interacción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Gestionar el conocimiento;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Desarrollar buenas prácticas;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Innovar e influir en el entorno sobre la cultura de innovación</a:t>
            </a:r>
          </a:p>
        </p:txBody>
      </p:sp>
      <p:sp>
        <p:nvSpPr>
          <p:cNvPr id="48134" name="Text Box 6"/>
          <p:cNvSpPr txBox="1">
            <a:spLocks noChangeArrowheads="1"/>
          </p:cNvSpPr>
          <p:nvPr/>
        </p:nvSpPr>
        <p:spPr bwMode="auto">
          <a:xfrm>
            <a:off x="609600" y="1066800"/>
            <a:ext cx="8305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20000"/>
              </a:spcBef>
            </a:pPr>
            <a:r>
              <a:rPr lang="es-ES" sz="2800" b="1"/>
              <a:t>Los papeles de la</a:t>
            </a:r>
            <a:r>
              <a:rPr lang="es-ES" b="1"/>
              <a:t> C</a:t>
            </a:r>
            <a:r>
              <a:rPr lang="es-E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omunidad de Aprendizaje</a:t>
            </a:r>
            <a:endParaRPr lang="es-ES" sz="2800" b="1"/>
          </a:p>
        </p:txBody>
      </p:sp>
      <p:sp>
        <p:nvSpPr>
          <p:cNvPr id="48135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50179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50181" name="Rectangle 5"/>
          <p:cNvSpPr>
            <a:spLocks noChangeArrowheads="1"/>
          </p:cNvSpPr>
          <p:nvPr/>
        </p:nvSpPr>
        <p:spPr bwMode="auto">
          <a:xfrm>
            <a:off x="609600" y="1676400"/>
            <a:ext cx="8305800" cy="464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Identificar una Agenda común.  </a:t>
            </a:r>
            <a:r>
              <a:rPr lang="es-ES" b="1">
                <a:solidFill>
                  <a:srgbClr val="E47200"/>
                </a:solidFill>
              </a:rPr>
              <a:t>¿Cuál en Uruguay?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Construir confianza y adquirir compromisos;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Tenemos la confianza ya, </a:t>
            </a:r>
            <a:r>
              <a:rPr lang="es-ES" b="1">
                <a:solidFill>
                  <a:srgbClr val="E47200"/>
                </a:solidFill>
              </a:rPr>
              <a:t>¿pero podemos adquirir más compromisos?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Trabajar en conjunto; </a:t>
            </a:r>
            <a:r>
              <a:rPr lang="es-ES" b="1">
                <a:solidFill>
                  <a:srgbClr val="E47200"/>
                </a:solidFill>
              </a:rPr>
              <a:t>¿Podemos y queremos?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 b="1">
                <a:solidFill>
                  <a:srgbClr val="E47200"/>
                </a:solidFill>
              </a:rPr>
              <a:t>Los proyectos están en diversos sectores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Lograr primeros resultados exitosos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Incrementar la productividad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Desarrollar comunicaciones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/>
              <a:t>Implementar sus productos</a:t>
            </a:r>
            <a:r>
              <a:rPr lang="es-ES" sz="2000"/>
              <a:t> </a:t>
            </a:r>
          </a:p>
          <a:p>
            <a:pPr marL="609600" indent="-609600">
              <a:spcBef>
                <a:spcPct val="20000"/>
              </a:spcBef>
              <a:buFontTx/>
              <a:buChar char="•"/>
            </a:pPr>
            <a:r>
              <a:rPr lang="es-ES" b="1">
                <a:solidFill>
                  <a:srgbClr val="CC3300"/>
                </a:solidFill>
              </a:rPr>
              <a:t>No olvidar que es un medio (potente) para mejorar nuestros resultados, por tanto limitar la inversión</a:t>
            </a:r>
          </a:p>
        </p:txBody>
      </p:sp>
      <p:sp>
        <p:nvSpPr>
          <p:cNvPr id="50182" name="Rectangle 6"/>
          <p:cNvSpPr>
            <a:spLocks noChangeArrowheads="1"/>
          </p:cNvSpPr>
          <p:nvPr/>
        </p:nvSpPr>
        <p:spPr bwMode="auto">
          <a:xfrm>
            <a:off x="914400" y="1066800"/>
            <a:ext cx="7848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2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Pasos para crear una Comunidad de Aprendizaje</a:t>
            </a:r>
            <a:r>
              <a:rPr lang="es-E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endParaRPr lang="es-ES" sz="4400">
              <a:solidFill>
                <a:schemeClr val="tx2"/>
              </a:solidFill>
            </a:endParaRPr>
          </a:p>
        </p:txBody>
      </p:sp>
      <p:sp>
        <p:nvSpPr>
          <p:cNvPr id="50183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52227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52229" name="Rectangle 5"/>
          <p:cNvSpPr>
            <a:spLocks noChangeArrowheads="1"/>
          </p:cNvSpPr>
          <p:nvPr/>
        </p:nvSpPr>
        <p:spPr bwMode="auto">
          <a:xfrm>
            <a:off x="685800" y="20574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Compartir propósitos:  </a:t>
            </a:r>
            <a:r>
              <a:rPr lang="es-ES" sz="2800" i="1"/>
              <a:t>Entender las percepciones de los otros sobre la situación, sus deseos y necesidades;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Definir aspectos críticos: </a:t>
            </a:r>
            <a:r>
              <a:rPr lang="es-ES" sz="2800" i="1"/>
              <a:t>Clarificar los temas que tienen que ser discutidos;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Identificar intereses: </a:t>
            </a:r>
            <a:r>
              <a:rPr lang="es-ES" sz="2800" i="1"/>
              <a:t>Avanzar más allá de las posiciones asumidas para buscar  y compartir temas coincidentes;</a:t>
            </a:r>
          </a:p>
        </p:txBody>
      </p:sp>
      <p:sp>
        <p:nvSpPr>
          <p:cNvPr id="52230" name="Rectangle 6"/>
          <p:cNvSpPr>
            <a:spLocks noChangeArrowheads="1"/>
          </p:cNvSpPr>
          <p:nvPr/>
        </p:nvSpPr>
        <p:spPr bwMode="auto">
          <a:xfrm>
            <a:off x="533400" y="1066800"/>
            <a:ext cx="7924800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Agenda común</a:t>
            </a:r>
            <a:endParaRPr lang="es-ES" sz="3600">
              <a:solidFill>
                <a:schemeClr val="tx2"/>
              </a:solidFill>
            </a:endParaRPr>
          </a:p>
        </p:txBody>
      </p:sp>
      <p:sp>
        <p:nvSpPr>
          <p:cNvPr id="52231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54275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54277" name="Rectangle 5"/>
          <p:cNvSpPr>
            <a:spLocks noChangeArrowheads="1"/>
          </p:cNvSpPr>
          <p:nvPr/>
        </p:nvSpPr>
        <p:spPr bwMode="auto">
          <a:xfrm>
            <a:off x="685800" y="25146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Generar opciones:  </a:t>
            </a:r>
            <a:r>
              <a:rPr lang="es-ES" sz="2800" i="1"/>
              <a:t>Plantear opciones y mirar los problemas desde diferentes ángulos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Desarrollar criterios objetivos: </a:t>
            </a:r>
            <a:r>
              <a:rPr lang="es-ES" sz="2800" i="1"/>
              <a:t>Desarrollar criterios objetivos para permitir seleccionar opciones que sean mutuamente compartidas</a:t>
            </a:r>
          </a:p>
          <a:p>
            <a:pPr>
              <a:spcBef>
                <a:spcPct val="20000"/>
              </a:spcBef>
              <a:buFontTx/>
              <a:buChar char="•"/>
            </a:pPr>
            <a:r>
              <a:rPr lang="es-ES" sz="3200"/>
              <a:t>Evaluar opciones: </a:t>
            </a:r>
            <a:r>
              <a:rPr lang="es-ES" sz="2800" i="1"/>
              <a:t>Evaluar todas las opciones y lograr acuerdos.</a:t>
            </a:r>
          </a:p>
        </p:txBody>
      </p:sp>
      <p:sp>
        <p:nvSpPr>
          <p:cNvPr id="54278" name="Rectangle 6"/>
          <p:cNvSpPr>
            <a:spLocks noChangeArrowheads="1"/>
          </p:cNvSpPr>
          <p:nvPr/>
        </p:nvSpPr>
        <p:spPr bwMode="auto">
          <a:xfrm>
            <a:off x="1066800" y="1295400"/>
            <a:ext cx="73152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Agenda común</a:t>
            </a:r>
            <a:endParaRPr lang="es-ES" sz="3600">
              <a:solidFill>
                <a:schemeClr val="tx2"/>
              </a:solidFill>
            </a:endParaRPr>
          </a:p>
        </p:txBody>
      </p:sp>
      <p:sp>
        <p:nvSpPr>
          <p:cNvPr id="54279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69635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69637" name="Rectangle 5"/>
          <p:cNvSpPr>
            <a:spLocks noChangeArrowheads="1"/>
          </p:cNvSpPr>
          <p:nvPr/>
        </p:nvSpPr>
        <p:spPr bwMode="auto">
          <a:xfrm>
            <a:off x="685800" y="22098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457200" indent="-457200">
              <a:spcBef>
                <a:spcPct val="20000"/>
              </a:spcBef>
              <a:buFontTx/>
              <a:buChar char="•"/>
            </a:pPr>
            <a:r>
              <a:rPr lang="es-ES" sz="2800"/>
              <a:t>FOMIN acaba de presentar a sus donantes </a:t>
            </a:r>
            <a:r>
              <a:rPr lang="es-ES" sz="2800" b="1" i="1">
                <a:solidFill>
                  <a:srgbClr val="CC3300"/>
                </a:solidFill>
              </a:rPr>
              <a:t>K2Practice.</a:t>
            </a:r>
            <a:r>
              <a:rPr lang="es-ES" sz="2800" i="1"/>
              <a:t>  </a:t>
            </a:r>
            <a:r>
              <a:rPr lang="es-ES" sz="2800"/>
              <a:t>Tiene cuatro componentes:</a:t>
            </a:r>
          </a:p>
          <a:p>
            <a:pPr marL="457200" indent="-457200">
              <a:spcBef>
                <a:spcPct val="20000"/>
              </a:spcBef>
              <a:buFontTx/>
              <a:buAutoNum type="arabicPeriod"/>
            </a:pPr>
            <a:r>
              <a:rPr lang="es-ES" sz="2800" i="1"/>
              <a:t>Repositorios de Información</a:t>
            </a:r>
          </a:p>
          <a:p>
            <a:pPr marL="457200" indent="-457200">
              <a:spcBef>
                <a:spcPct val="20000"/>
              </a:spcBef>
              <a:buFontTx/>
              <a:buAutoNum type="arabicPeriod"/>
            </a:pPr>
            <a:r>
              <a:rPr lang="es-ES" sz="2800" b="1" i="1">
                <a:solidFill>
                  <a:srgbClr val="E47200"/>
                </a:solidFill>
              </a:rPr>
              <a:t>Comunidades de Aprendizaje FOMIN en clusters y países</a:t>
            </a:r>
          </a:p>
          <a:p>
            <a:pPr marL="457200" indent="-457200">
              <a:spcBef>
                <a:spcPct val="20000"/>
              </a:spcBef>
              <a:buFontTx/>
              <a:buAutoNum type="arabicPeriod"/>
            </a:pPr>
            <a:r>
              <a:rPr lang="es-ES" sz="2800" b="1" i="1">
                <a:solidFill>
                  <a:srgbClr val="E47200"/>
                </a:solidFill>
              </a:rPr>
              <a:t>Análisis de temas maduros en el FOMIN para la replicabilidad en otros contextos y lugares</a:t>
            </a:r>
          </a:p>
          <a:p>
            <a:pPr marL="457200" indent="-457200">
              <a:spcBef>
                <a:spcPct val="20000"/>
              </a:spcBef>
              <a:buFontTx/>
              <a:buAutoNum type="arabicPeriod"/>
            </a:pPr>
            <a:r>
              <a:rPr lang="es-ES" sz="2800" i="1"/>
              <a:t>Apoyo al cambio organizacional del FOMIN</a:t>
            </a:r>
          </a:p>
        </p:txBody>
      </p:sp>
      <p:sp>
        <p:nvSpPr>
          <p:cNvPr id="69638" name="Rectangle 6"/>
          <p:cNvSpPr>
            <a:spLocks noChangeArrowheads="1"/>
          </p:cNvSpPr>
          <p:nvPr/>
        </p:nvSpPr>
        <p:spPr bwMode="auto">
          <a:xfrm>
            <a:off x="1066800" y="1066800"/>
            <a:ext cx="73152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LES PODEMOS AYUDAR</a:t>
            </a:r>
          </a:p>
          <a:p>
            <a:pPr algn="ctr"/>
            <a:r>
              <a:rPr lang="es-ES" sz="3200" b="1" i="1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Iniciativa K2Practice</a:t>
            </a:r>
            <a:endParaRPr lang="es-ES" sz="3600" i="1">
              <a:solidFill>
                <a:srgbClr val="CC3300"/>
              </a:solidFill>
            </a:endParaRPr>
          </a:p>
        </p:txBody>
      </p:sp>
      <p:sp>
        <p:nvSpPr>
          <p:cNvPr id="69639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71683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71685" name="Rectangle 5"/>
          <p:cNvSpPr>
            <a:spLocks noChangeArrowheads="1"/>
          </p:cNvSpPr>
          <p:nvPr/>
        </p:nvSpPr>
        <p:spPr bwMode="auto">
          <a:xfrm>
            <a:off x="685800" y="1828800"/>
            <a:ext cx="822960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r>
              <a:rPr lang="es-ES" sz="2800"/>
              <a:t>Dándoles un espacio para su comunidad virual en</a:t>
            </a:r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r>
              <a:rPr lang="es-ES" sz="2800" b="1" i="1">
                <a:solidFill>
                  <a:schemeClr val="accent2"/>
                </a:solidFill>
                <a:hlinkClick r:id="rId4"/>
              </a:rPr>
              <a:t>www.iadb.org/mif</a:t>
            </a:r>
            <a:r>
              <a:rPr lang="es-ES" sz="2800" b="1" i="1">
                <a:solidFill>
                  <a:schemeClr val="accent2"/>
                </a:solidFill>
              </a:rPr>
              <a:t>  </a:t>
            </a:r>
            <a:r>
              <a:rPr lang="es-ES" sz="2800"/>
              <a:t>para que:</a:t>
            </a:r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endParaRPr lang="es-ES" sz="2800"/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2800"/>
              <a:t>Tengan sus proyectos y documentos relacionados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2800"/>
              <a:t>Tengan un </a:t>
            </a:r>
            <a:r>
              <a:rPr lang="es-ES" sz="2800" i="1"/>
              <a:t>blog</a:t>
            </a:r>
            <a:r>
              <a:rPr lang="es-ES" sz="2800"/>
              <a:t> sobre el sector privado en Uruguay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2800"/>
              <a:t>Tengan </a:t>
            </a:r>
            <a:r>
              <a:rPr lang="es-ES" sz="2800" i="1"/>
              <a:t>papers</a:t>
            </a:r>
            <a:r>
              <a:rPr lang="es-ES" sz="2800"/>
              <a:t> o documentos clave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2800"/>
              <a:t>Puedan tener discusiones virtuales (</a:t>
            </a:r>
            <a:r>
              <a:rPr lang="es-ES" sz="2800">
                <a:solidFill>
                  <a:srgbClr val="CC3300"/>
                </a:solidFill>
              </a:rPr>
              <a:t>recuerden son sólo un medio</a:t>
            </a:r>
            <a:r>
              <a:rPr lang="es-ES" sz="2800"/>
              <a:t>)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2800"/>
              <a:t>Se registren por temas de interés del FOMIN y reciban noticias y eventos</a:t>
            </a:r>
          </a:p>
        </p:txBody>
      </p:sp>
      <p:sp>
        <p:nvSpPr>
          <p:cNvPr id="71686" name="Rectangle 6"/>
          <p:cNvSpPr>
            <a:spLocks noChangeArrowheads="1"/>
          </p:cNvSpPr>
          <p:nvPr/>
        </p:nvSpPr>
        <p:spPr bwMode="auto">
          <a:xfrm>
            <a:off x="1066800" y="1066800"/>
            <a:ext cx="73152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¿Cómo les podemos ayudar? </a:t>
            </a:r>
            <a:r>
              <a:rPr lang="es-ES" sz="32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(I)</a:t>
            </a:r>
            <a:endParaRPr lang="es-ES" sz="3600">
              <a:solidFill>
                <a:srgbClr val="E47200"/>
              </a:solidFill>
            </a:endParaRPr>
          </a:p>
        </p:txBody>
      </p:sp>
      <p:sp>
        <p:nvSpPr>
          <p:cNvPr id="71687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73731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73733" name="Rectangle 5"/>
          <p:cNvSpPr>
            <a:spLocks noChangeArrowheads="1"/>
          </p:cNvSpPr>
          <p:nvPr/>
        </p:nvSpPr>
        <p:spPr bwMode="auto">
          <a:xfrm>
            <a:off x="685800" y="25146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</a:pPr>
            <a:endParaRPr lang="en-US" sz="2800" i="1"/>
          </a:p>
        </p:txBody>
      </p:sp>
      <p:sp>
        <p:nvSpPr>
          <p:cNvPr id="73734" name="Rectangle 6"/>
          <p:cNvSpPr>
            <a:spLocks noChangeArrowheads="1"/>
          </p:cNvSpPr>
          <p:nvPr/>
        </p:nvSpPr>
        <p:spPr bwMode="auto">
          <a:xfrm>
            <a:off x="1066800" y="1676400"/>
            <a:ext cx="7772400" cy="464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Identificar y diseminar las lecciones de sus proyectos</a:t>
            </a:r>
          </a:p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Sistematizar y difundir el conocimiento que generen</a:t>
            </a:r>
          </a:p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Realización de pasantías en otros ejecutores en otros países</a:t>
            </a:r>
          </a:p>
        </p:txBody>
      </p:sp>
      <p:sp>
        <p:nvSpPr>
          <p:cNvPr id="73735" name="Rectangle 7"/>
          <p:cNvSpPr>
            <a:spLocks noChangeArrowheads="1"/>
          </p:cNvSpPr>
          <p:nvPr/>
        </p:nvSpPr>
        <p:spPr bwMode="auto">
          <a:xfrm>
            <a:off x="1066800" y="1066800"/>
            <a:ext cx="73152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¿Cómo les podemos ayudar? </a:t>
            </a:r>
            <a:r>
              <a:rPr lang="es-ES" sz="32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(II)</a:t>
            </a:r>
            <a:endParaRPr lang="es-ES" sz="3600">
              <a:solidFill>
                <a:srgbClr val="E47200"/>
              </a:solidFill>
            </a:endParaRPr>
          </a:p>
        </p:txBody>
      </p:sp>
      <p:sp>
        <p:nvSpPr>
          <p:cNvPr id="73736" name="Text Box 8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77827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77828" name="Rectangle 4"/>
          <p:cNvSpPr>
            <a:spLocks noChangeArrowheads="1"/>
          </p:cNvSpPr>
          <p:nvPr/>
        </p:nvSpPr>
        <p:spPr bwMode="auto">
          <a:xfrm>
            <a:off x="685800" y="25146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</a:pPr>
            <a:endParaRPr lang="en-US" sz="2800" i="1"/>
          </a:p>
        </p:txBody>
      </p:sp>
      <p:sp>
        <p:nvSpPr>
          <p:cNvPr id="77829" name="Rectangle 5"/>
          <p:cNvSpPr>
            <a:spLocks noChangeArrowheads="1"/>
          </p:cNvSpPr>
          <p:nvPr/>
        </p:nvSpPr>
        <p:spPr bwMode="auto">
          <a:xfrm>
            <a:off x="1066800" y="1676400"/>
            <a:ext cx="7772400" cy="464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Identificar y diseminar las lecciones de sus proyectos</a:t>
            </a:r>
          </a:p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Sistematizar y difundir el conocimiento que generen</a:t>
            </a:r>
          </a:p>
          <a:p>
            <a:pPr>
              <a:lnSpc>
                <a:spcPct val="110000"/>
              </a:lnSpc>
              <a:buFontTx/>
              <a:buChar char="•"/>
            </a:pPr>
            <a:r>
              <a:rPr lang="es-ES" sz="2800">
                <a:solidFill>
                  <a:schemeClr val="tx2"/>
                </a:solidFill>
              </a:rPr>
              <a:t>Realización de pasantías en otros ejecutores en otros países</a:t>
            </a:r>
          </a:p>
        </p:txBody>
      </p:sp>
      <p:sp>
        <p:nvSpPr>
          <p:cNvPr id="77830" name="Rectangle 6"/>
          <p:cNvSpPr>
            <a:spLocks noChangeArrowheads="1"/>
          </p:cNvSpPr>
          <p:nvPr/>
        </p:nvSpPr>
        <p:spPr bwMode="auto">
          <a:xfrm>
            <a:off x="1066800" y="1066800"/>
            <a:ext cx="73152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¿Cómo les podemos ayudar? </a:t>
            </a:r>
            <a:r>
              <a:rPr lang="es-ES" sz="32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(III)</a:t>
            </a:r>
            <a:endParaRPr lang="es-ES" sz="3600">
              <a:solidFill>
                <a:srgbClr val="E47200"/>
              </a:solidFill>
            </a:endParaRPr>
          </a:p>
        </p:txBody>
      </p:sp>
      <p:sp>
        <p:nvSpPr>
          <p:cNvPr id="77831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62000" y="990600"/>
            <a:ext cx="8001000" cy="5638800"/>
          </a:xfrm>
        </p:spPr>
        <p:txBody>
          <a:bodyPr/>
          <a:lstStyle/>
          <a:p>
            <a:pPr>
              <a:buFontTx/>
              <a:buNone/>
            </a:pPr>
            <a:endParaRPr lang="es-ES_tradnl"/>
          </a:p>
          <a:p>
            <a:pPr algn="ctr">
              <a:buFontTx/>
              <a:buNone/>
            </a:pPr>
            <a:r>
              <a:rPr lang="es-ES_tradnl" sz="4400" b="1"/>
              <a:t>MUCHAS GRACIAS</a:t>
            </a:r>
            <a:endParaRPr lang="es-ES_tradnl"/>
          </a:p>
          <a:p>
            <a:pPr algn="ctr">
              <a:buFontTx/>
              <a:buNone/>
            </a:pPr>
            <a:endParaRPr lang="es-ES_tradnl"/>
          </a:p>
          <a:p>
            <a:pPr algn="ctr">
              <a:buFontTx/>
              <a:buNone/>
            </a:pPr>
            <a:r>
              <a:rPr lang="es-ES_tradnl"/>
              <a:t>Para más información    </a:t>
            </a:r>
            <a:endParaRPr lang="es-ES_tradnl" sz="4400"/>
          </a:p>
          <a:p>
            <a:pPr algn="ctr">
              <a:buFontTx/>
              <a:buNone/>
            </a:pPr>
            <a:r>
              <a:rPr lang="es-ES_tradnl" sz="4400">
                <a:hlinkClick r:id="rId3"/>
              </a:rPr>
              <a:t>www.iadb.org/mif</a:t>
            </a:r>
            <a:endParaRPr lang="es-ES_tradnl" sz="4400"/>
          </a:p>
          <a:p>
            <a:pPr algn="ctr">
              <a:buFontTx/>
              <a:buNone/>
            </a:pPr>
            <a:endParaRPr lang="es-ES_tradnl" sz="4400"/>
          </a:p>
          <a:p>
            <a:pPr algn="ctr">
              <a:buFontTx/>
              <a:buNone/>
            </a:pPr>
            <a:r>
              <a:rPr lang="es-ES_tradnl"/>
              <a:t>Se puede suscribir para recibir noticias</a:t>
            </a:r>
            <a:endParaRPr lang="es-ES_tradnl" sz="4400"/>
          </a:p>
          <a:p>
            <a:pPr>
              <a:buFontTx/>
              <a:buNone/>
            </a:pPr>
            <a:endParaRPr lang="es-ES_tradnl"/>
          </a:p>
        </p:txBody>
      </p:sp>
      <p:pic>
        <p:nvPicPr>
          <p:cNvPr id="79875" name="Picture 3" descr="MIF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0"/>
            <a:ext cx="9144000" cy="968375"/>
          </a:xfrm>
          <a:prstGeom prst="rect">
            <a:avLst/>
          </a:prstGeom>
          <a:noFill/>
        </p:spPr>
      </p:pic>
      <p:sp>
        <p:nvSpPr>
          <p:cNvPr id="79876" name="Text Box 4"/>
          <p:cNvSpPr txBox="1">
            <a:spLocks noChangeArrowheads="1"/>
          </p:cNvSpPr>
          <p:nvPr/>
        </p:nvSpPr>
        <p:spPr bwMode="auto">
          <a:xfrm flipH="1">
            <a:off x="0" y="1524000"/>
            <a:ext cx="5410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/>
          </a:p>
        </p:txBody>
      </p:sp>
      <p:sp>
        <p:nvSpPr>
          <p:cNvPr id="79877" name="Text Box 5"/>
          <p:cNvSpPr txBox="1">
            <a:spLocks noChangeArrowheads="1"/>
          </p:cNvSpPr>
          <p:nvPr/>
        </p:nvSpPr>
        <p:spPr bwMode="auto">
          <a:xfrm rot="-5400000">
            <a:off x="-2712243" y="3625056"/>
            <a:ext cx="5943600" cy="519113"/>
          </a:xfrm>
          <a:prstGeom prst="rect">
            <a:avLst/>
          </a:prstGeom>
          <a:solidFill>
            <a:srgbClr val="F74A27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s-ES_tradnl" sz="2800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83971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83972" name="Text Box 4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  <p:sp>
        <p:nvSpPr>
          <p:cNvPr id="83973" name="Text Box 5"/>
          <p:cNvSpPr txBox="1">
            <a:spLocks noChangeArrowheads="1"/>
          </p:cNvSpPr>
          <p:nvPr/>
        </p:nvSpPr>
        <p:spPr bwMode="auto">
          <a:xfrm>
            <a:off x="685800" y="908050"/>
            <a:ext cx="8229600" cy="6027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ctr">
              <a:lnSpc>
                <a:spcPct val="90000"/>
              </a:lnSpc>
            </a:pPr>
            <a:r>
              <a:rPr lang="es-ES" sz="2800" b="1"/>
              <a:t>¿Por qué el FOMIN adopta la Iniciativa de Gestión del Conocimiento, </a:t>
            </a:r>
            <a:r>
              <a:rPr lang="es-ES" sz="2800" b="1" i="1">
                <a:solidFill>
                  <a:srgbClr val="E47200"/>
                </a:solidFill>
              </a:rPr>
              <a:t>K2Practice</a:t>
            </a:r>
            <a:r>
              <a:rPr lang="es-ES" sz="2800" b="1" i="1"/>
              <a:t>?</a:t>
            </a:r>
          </a:p>
          <a:p>
            <a:pPr marL="457200" indent="-457200" algn="ctr">
              <a:lnSpc>
                <a:spcPct val="90000"/>
              </a:lnSpc>
            </a:pPr>
            <a:endParaRPr lang="es-ES" sz="2800"/>
          </a:p>
          <a:p>
            <a:pPr marL="457200" indent="-457200">
              <a:buFontTx/>
              <a:buChar char="•"/>
            </a:pPr>
            <a:r>
              <a:rPr lang="es-ES"/>
              <a:t>14 años experiencia en proyectos promoción sector privado (+1.000) con $1.200 millones aprobados y + 800 movilizados</a:t>
            </a:r>
          </a:p>
          <a:p>
            <a:pPr marL="457200" indent="-457200">
              <a:lnSpc>
                <a:spcPct val="60000"/>
              </a:lnSpc>
            </a:pPr>
            <a:endParaRPr lang="es-ES"/>
          </a:p>
          <a:p>
            <a:pPr marL="457200" indent="-457200">
              <a:buFontTx/>
              <a:buChar char="•"/>
            </a:pPr>
            <a:r>
              <a:rPr lang="es-ES"/>
              <a:t>Trabajamos con agentes de cambio (+ de 800) que promueven crecimiento y reducción pobreza a través sector privado</a:t>
            </a:r>
          </a:p>
          <a:p>
            <a:pPr marL="457200" indent="-457200">
              <a:lnSpc>
                <a:spcPct val="70000"/>
              </a:lnSpc>
            </a:pPr>
            <a:endParaRPr lang="es-ES"/>
          </a:p>
          <a:p>
            <a:pPr marL="457200" indent="-457200">
              <a:buFontTx/>
              <a:buChar char="•"/>
            </a:pPr>
            <a:r>
              <a:rPr lang="es-ES"/>
              <a:t>FOMIN concebido como laboratorio innovador para promover la replicabilidad a mayor escala y otros contextos</a:t>
            </a:r>
          </a:p>
          <a:p>
            <a:pPr marL="457200" indent="-457200">
              <a:lnSpc>
                <a:spcPct val="70000"/>
              </a:lnSpc>
            </a:pPr>
            <a:endParaRPr lang="es-ES"/>
          </a:p>
          <a:p>
            <a:pPr marL="457200" indent="-457200">
              <a:buFontTx/>
              <a:buChar char="•"/>
            </a:pPr>
            <a:r>
              <a:rPr lang="es-ES"/>
              <a:t>Queremos desencadenar práctica reflexiva colectiva para aumentar impacto proyectos.</a:t>
            </a:r>
          </a:p>
          <a:p>
            <a:pPr marL="457200" indent="-457200">
              <a:lnSpc>
                <a:spcPct val="70000"/>
              </a:lnSpc>
            </a:pPr>
            <a:endParaRPr lang="es-ES"/>
          </a:p>
          <a:p>
            <a:pPr marL="457200" indent="-457200">
              <a:lnSpc>
                <a:spcPct val="120000"/>
              </a:lnSpc>
              <a:buFontTx/>
              <a:buChar char="•"/>
            </a:pPr>
            <a:r>
              <a:rPr lang="es-ES" b="1" i="1">
                <a:solidFill>
                  <a:srgbClr val="E47200"/>
                </a:solidFill>
              </a:rPr>
              <a:t>K2Practice </a:t>
            </a:r>
            <a:r>
              <a:rPr lang="es-ES"/>
              <a:t>un medio para mejorar el impacto a través de los proyectos con Uds. de protagonistas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22" name="Picture 2" descr="pic4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86019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86020" name="Text Box 4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  <p:sp>
        <p:nvSpPr>
          <p:cNvPr id="86021" name="Text Box 5"/>
          <p:cNvSpPr txBox="1">
            <a:spLocks noChangeArrowheads="1"/>
          </p:cNvSpPr>
          <p:nvPr/>
        </p:nvSpPr>
        <p:spPr bwMode="auto">
          <a:xfrm>
            <a:off x="685800" y="908050"/>
            <a:ext cx="8229600" cy="2566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ctr"/>
            <a:r>
              <a:rPr lang="es-ES" sz="2800" b="1"/>
              <a:t>¿Por qué con Ustedes como socios? </a:t>
            </a:r>
            <a:r>
              <a:rPr lang="es-ES" sz="2800" b="1">
                <a:solidFill>
                  <a:srgbClr val="CC3300"/>
                </a:solidFill>
              </a:rPr>
              <a:t>(I)</a:t>
            </a:r>
            <a:endParaRPr lang="es-ES">
              <a:solidFill>
                <a:srgbClr val="CC3300"/>
              </a:solidFill>
            </a:endParaRPr>
          </a:p>
          <a:p>
            <a:pPr marL="457200" indent="-457200">
              <a:lnSpc>
                <a:spcPct val="60000"/>
              </a:lnSpc>
            </a:pPr>
            <a:endParaRPr lang="es-ES"/>
          </a:p>
          <a:p>
            <a:pPr marL="457200" indent="-457200">
              <a:buFontTx/>
              <a:buChar char="•"/>
            </a:pPr>
            <a:r>
              <a:rPr lang="es-ES" sz="2000"/>
              <a:t>Gran parte del conocimiento acumulado en los proyectos del FOMIN reside en sus organizaciones</a:t>
            </a:r>
          </a:p>
          <a:p>
            <a:pPr marL="457200" indent="-457200">
              <a:buFontTx/>
              <a:buChar char="•"/>
            </a:pPr>
            <a:r>
              <a:rPr lang="es-ES" sz="2000"/>
              <a:t>Desde un punto de vista colectivo, este conocimiento es tácito</a:t>
            </a:r>
          </a:p>
          <a:p>
            <a:pPr marL="457200" indent="-457200">
              <a:buFontTx/>
              <a:buChar char="•"/>
            </a:pPr>
            <a:r>
              <a:rPr lang="es-ES" sz="2000"/>
              <a:t>Este conocimiento es un bien público:  debemos hacerlo explícito y difundirlo para que otros se beneficien</a:t>
            </a:r>
          </a:p>
          <a:p>
            <a:pPr marL="457200" indent="-457200">
              <a:buFontTx/>
              <a:buChar char="•"/>
            </a:pPr>
            <a:endParaRPr lang="es-ES" sz="2000"/>
          </a:p>
        </p:txBody>
      </p:sp>
      <p:sp>
        <p:nvSpPr>
          <p:cNvPr id="86022" name="Text Box 6"/>
          <p:cNvSpPr txBox="1">
            <a:spLocks noChangeArrowheads="1"/>
          </p:cNvSpPr>
          <p:nvPr/>
        </p:nvSpPr>
        <p:spPr bwMode="auto">
          <a:xfrm>
            <a:off x="663575" y="3375025"/>
            <a:ext cx="3836988" cy="228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/>
              <a:t>Nosotros</a:t>
            </a:r>
          </a:p>
          <a:p>
            <a:pPr>
              <a:buFontTx/>
              <a:buChar char="•"/>
            </a:pPr>
            <a:r>
              <a:rPr lang="es-ES" sz="2000"/>
              <a:t>Financiamos proyectos</a:t>
            </a:r>
          </a:p>
          <a:p>
            <a:pPr>
              <a:buFontTx/>
              <a:buChar char="•"/>
            </a:pPr>
            <a:r>
              <a:rPr lang="es-ES" sz="2000"/>
              <a:t>Accedemos a conocimiento global</a:t>
            </a:r>
          </a:p>
          <a:p>
            <a:pPr>
              <a:buFontTx/>
              <a:buChar char="•"/>
            </a:pPr>
            <a:r>
              <a:rPr lang="es-ES" sz="2000"/>
              <a:t>Transferimos conocimiento</a:t>
            </a:r>
          </a:p>
          <a:p>
            <a:pPr>
              <a:buFontTx/>
              <a:buChar char="•"/>
            </a:pPr>
            <a:r>
              <a:rPr lang="es-ES" sz="2000"/>
              <a:t>Obligados a crear plataformas intercambio para comunidad agentes</a:t>
            </a:r>
          </a:p>
        </p:txBody>
      </p:sp>
      <p:sp>
        <p:nvSpPr>
          <p:cNvPr id="86023" name="Text Box 7"/>
          <p:cNvSpPr txBox="1">
            <a:spLocks noChangeArrowheads="1"/>
          </p:cNvSpPr>
          <p:nvPr/>
        </p:nvSpPr>
        <p:spPr bwMode="auto">
          <a:xfrm>
            <a:off x="4840288" y="3357563"/>
            <a:ext cx="4268787" cy="228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>
                <a:solidFill>
                  <a:srgbClr val="CC3300"/>
                </a:solidFill>
              </a:rPr>
              <a:t>Ustedes</a:t>
            </a:r>
          </a:p>
          <a:p>
            <a:pPr>
              <a:buFontTx/>
              <a:buChar char="•"/>
            </a:pPr>
            <a:r>
              <a:rPr lang="es-ES" sz="2000">
                <a:solidFill>
                  <a:srgbClr val="CC3300"/>
                </a:solidFill>
              </a:rPr>
              <a:t>Generan cambio</a:t>
            </a:r>
          </a:p>
          <a:p>
            <a:pPr>
              <a:buFontTx/>
              <a:buChar char="•"/>
            </a:pPr>
            <a:r>
              <a:rPr lang="es-ES" sz="2000">
                <a:solidFill>
                  <a:srgbClr val="CC3300"/>
                </a:solidFill>
              </a:rPr>
              <a:t>Crean conocimiento original local</a:t>
            </a:r>
          </a:p>
          <a:p>
            <a:pPr>
              <a:buFontTx/>
              <a:buChar char="•"/>
            </a:pPr>
            <a:r>
              <a:rPr lang="es-ES" sz="2000">
                <a:solidFill>
                  <a:srgbClr val="CC3300"/>
                </a:solidFill>
              </a:rPr>
              <a:t>Transfieren conocimiento local a globalidad</a:t>
            </a:r>
          </a:p>
          <a:p>
            <a:pPr>
              <a:buFontTx/>
              <a:buChar char="•"/>
            </a:pPr>
            <a:r>
              <a:rPr lang="es-ES" sz="2000">
                <a:solidFill>
                  <a:srgbClr val="CC3300"/>
                </a:solidFill>
              </a:rPr>
              <a:t>Acceden a conocimiento global para mejorar su práctica</a:t>
            </a:r>
          </a:p>
        </p:txBody>
      </p:sp>
      <p:sp>
        <p:nvSpPr>
          <p:cNvPr id="86024" name="Text Box 8"/>
          <p:cNvSpPr txBox="1">
            <a:spLocks noChangeArrowheads="1"/>
          </p:cNvSpPr>
          <p:nvPr/>
        </p:nvSpPr>
        <p:spPr bwMode="auto">
          <a:xfrm>
            <a:off x="468313" y="5995988"/>
            <a:ext cx="86090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s-ES" b="1">
                <a:solidFill>
                  <a:srgbClr val="CC3300"/>
                </a:solidFill>
              </a:rPr>
              <a:t>Combinación de ambos puede ser muy potente y mejora impacto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860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860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860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6022" grpId="0"/>
      <p:bldP spid="86023" grpId="0"/>
      <p:bldP spid="8602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88067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88068" name="Text Box 4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  <p:sp>
        <p:nvSpPr>
          <p:cNvPr id="88069" name="Text Box 5"/>
          <p:cNvSpPr txBox="1">
            <a:spLocks noChangeArrowheads="1"/>
          </p:cNvSpPr>
          <p:nvPr/>
        </p:nvSpPr>
        <p:spPr bwMode="auto">
          <a:xfrm>
            <a:off x="685800" y="1301750"/>
            <a:ext cx="8229600" cy="2301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ctr"/>
            <a:r>
              <a:rPr lang="es-ES" b="1"/>
              <a:t>¿Por qué con Ustedes como socios? </a:t>
            </a:r>
            <a:r>
              <a:rPr lang="es-ES" b="1">
                <a:solidFill>
                  <a:srgbClr val="CC3300"/>
                </a:solidFill>
              </a:rPr>
              <a:t>(II)</a:t>
            </a:r>
            <a:endParaRPr lang="es-ES">
              <a:solidFill>
                <a:srgbClr val="CC3300"/>
              </a:solidFill>
            </a:endParaRPr>
          </a:p>
          <a:p>
            <a:pPr marL="457200" indent="-457200" algn="ctr">
              <a:lnSpc>
                <a:spcPct val="90000"/>
              </a:lnSpc>
            </a:pPr>
            <a:endParaRPr lang="es-ES" sz="2800"/>
          </a:p>
          <a:p>
            <a:pPr marL="457200" indent="-457200">
              <a:buFontTx/>
              <a:buChar char="•"/>
            </a:pPr>
            <a:r>
              <a:rPr lang="es-ES"/>
              <a:t>Número significativo de proyectos</a:t>
            </a:r>
          </a:p>
          <a:p>
            <a:pPr marL="457200" indent="-457200">
              <a:buFontTx/>
              <a:buChar char="•"/>
            </a:pPr>
            <a:r>
              <a:rPr lang="es-ES"/>
              <a:t>Sectores importantes para el desarrollo del sector privado</a:t>
            </a:r>
          </a:p>
          <a:p>
            <a:pPr marL="457200" indent="-457200">
              <a:buFontTx/>
              <a:buChar char="•"/>
            </a:pPr>
            <a:r>
              <a:rPr lang="es-ES"/>
              <a:t>Madurez en las </a:t>
            </a:r>
            <a:r>
              <a:rPr lang="es-ES" b="1">
                <a:solidFill>
                  <a:srgbClr val="E47200"/>
                </a:solidFill>
              </a:rPr>
              <a:t>relaciones colectivas</a:t>
            </a:r>
            <a:r>
              <a:rPr lang="es-ES"/>
              <a:t> entre FOMIN y sus socios. Taller 2006</a:t>
            </a:r>
          </a:p>
        </p:txBody>
      </p:sp>
      <p:sp>
        <p:nvSpPr>
          <p:cNvPr id="88070" name="Text Box 6"/>
          <p:cNvSpPr txBox="1">
            <a:spLocks noChangeArrowheads="1"/>
          </p:cNvSpPr>
          <p:nvPr/>
        </p:nvSpPr>
        <p:spPr bwMode="auto">
          <a:xfrm>
            <a:off x="755650" y="4221163"/>
            <a:ext cx="838835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s-ES"/>
              <a:t>Con estos activos creemos que podemos:</a:t>
            </a:r>
          </a:p>
          <a:p>
            <a:r>
              <a:rPr lang="es-ES"/>
              <a:t>	Mejorar el impacto de los proyectos actuales y futuros</a:t>
            </a:r>
          </a:p>
          <a:p>
            <a:r>
              <a:rPr lang="es-ES"/>
              <a:t>	Asumir una </a:t>
            </a:r>
            <a:r>
              <a:rPr lang="es-ES" b="1">
                <a:solidFill>
                  <a:srgbClr val="E47200"/>
                </a:solidFill>
              </a:rPr>
              <a:t>responsabilidad compartida</a:t>
            </a:r>
            <a:r>
              <a:rPr lang="es-ES"/>
              <a:t> en esfuerzo</a:t>
            </a:r>
          </a:p>
          <a:p>
            <a:r>
              <a:rPr lang="es-ES"/>
              <a:t>	de promoción crecimiento y generación empleo de calidad</a:t>
            </a:r>
          </a:p>
          <a:p>
            <a:pPr lvl="3"/>
            <a:r>
              <a:rPr lang="es-ES"/>
              <a:t>	Promover la </a:t>
            </a:r>
            <a:r>
              <a:rPr lang="es-ES" b="1">
                <a:solidFill>
                  <a:srgbClr val="E47200"/>
                </a:solidFill>
              </a:rPr>
              <a:t>replicabilidad</a:t>
            </a:r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0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880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07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61443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pic>
        <p:nvPicPr>
          <p:cNvPr id="61445" name="Picture 5" descr="teamwork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600200" y="1706563"/>
            <a:ext cx="6858000" cy="5122862"/>
          </a:xfrm>
          <a:prstGeom prst="rect">
            <a:avLst/>
          </a:prstGeom>
          <a:noFill/>
        </p:spPr>
      </p:pic>
      <p:sp>
        <p:nvSpPr>
          <p:cNvPr id="61446" name="Text Box 6"/>
          <p:cNvSpPr txBox="1">
            <a:spLocks noChangeArrowheads="1"/>
          </p:cNvSpPr>
          <p:nvPr/>
        </p:nvSpPr>
        <p:spPr bwMode="auto">
          <a:xfrm>
            <a:off x="685800" y="1066800"/>
            <a:ext cx="8305800" cy="57943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" sz="32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pitchFamily="34" charset="0"/>
              </a:rPr>
              <a:t>… pero a veces ocurre esta situación</a:t>
            </a:r>
          </a:p>
        </p:txBody>
      </p:sp>
      <p:sp>
        <p:nvSpPr>
          <p:cNvPr id="61447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37891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685800" y="2514600"/>
            <a:ext cx="8153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3200"/>
              <a:t>Qué conocimientos tenemos;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3200"/>
              <a:t>Quiénes de nosotros tienen esos conocimientos; 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3200"/>
              <a:t>Cómo podemos intercambiar conocimientos;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3200"/>
              <a:t>Dónde se generan otros conocimientos...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endParaRPr lang="es-ES" sz="3200"/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s-ES" sz="3200"/>
              <a:t>...Y muchas otras cosas más que nos interesan o convienen.</a:t>
            </a:r>
          </a:p>
        </p:txBody>
      </p:sp>
      <p:sp>
        <p:nvSpPr>
          <p:cNvPr id="37895" name="Rectangle 7"/>
          <p:cNvSpPr>
            <a:spLocks noChangeArrowheads="1"/>
          </p:cNvSpPr>
          <p:nvPr/>
        </p:nvSpPr>
        <p:spPr bwMode="auto">
          <a:xfrm>
            <a:off x="533400" y="914400"/>
            <a:ext cx="8534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" sz="36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¿Qué podemos identificar conjuntamente?</a:t>
            </a:r>
          </a:p>
        </p:txBody>
      </p:sp>
      <p:sp>
        <p:nvSpPr>
          <p:cNvPr id="37896" name="Text Box 8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39939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39942" name="Rectangle 6"/>
          <p:cNvSpPr>
            <a:spLocks noChangeArrowheads="1"/>
          </p:cNvSpPr>
          <p:nvPr/>
        </p:nvSpPr>
        <p:spPr bwMode="auto">
          <a:xfrm>
            <a:off x="609600" y="2133600"/>
            <a:ext cx="8382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r>
              <a:rPr lang="en-US" sz="3200"/>
              <a:t>Son </a:t>
            </a:r>
            <a:r>
              <a:rPr lang="es-ES" sz="3200"/>
              <a:t>grupos de personas que comparten inquietudes, problemas y pasión por un tema.</a:t>
            </a:r>
          </a:p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s-ES" sz="3200"/>
          </a:p>
          <a:p>
            <a:pPr algn="ctr">
              <a:lnSpc>
                <a:spcPct val="80000"/>
              </a:lnSpc>
              <a:spcBef>
                <a:spcPct val="20000"/>
              </a:spcBef>
            </a:pPr>
            <a:r>
              <a:rPr lang="es-ES" sz="3200"/>
              <a:t>Profundizan sus conocimientos y experiencia en un área, interactuando periódicamente.</a:t>
            </a:r>
          </a:p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s-ES" sz="3200"/>
          </a:p>
          <a:p>
            <a:pPr algn="ctr">
              <a:lnSpc>
                <a:spcPct val="80000"/>
              </a:lnSpc>
              <a:spcBef>
                <a:spcPct val="20000"/>
              </a:spcBef>
            </a:pPr>
            <a:r>
              <a:rPr lang="es-ES" sz="3200"/>
              <a:t>Son grupos  de personas que comparten lo que ellos conocen y aprenden uno del otro sobre sus respectivas áreas de</a:t>
            </a:r>
            <a:r>
              <a:rPr lang="en-US" sz="3200"/>
              <a:t> </a:t>
            </a:r>
            <a:r>
              <a:rPr lang="es-ES" sz="3200"/>
              <a:t>experiencia.</a:t>
            </a:r>
            <a:endParaRPr lang="en-US" sz="3200"/>
          </a:p>
        </p:txBody>
      </p:sp>
      <p:sp>
        <p:nvSpPr>
          <p:cNvPr id="39943" name="Text Box 7"/>
          <p:cNvSpPr txBox="1">
            <a:spLocks noChangeArrowheads="1"/>
          </p:cNvSpPr>
          <p:nvPr/>
        </p:nvSpPr>
        <p:spPr bwMode="auto">
          <a:xfrm>
            <a:off x="1009650" y="1162050"/>
            <a:ext cx="7383463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s-ES" sz="32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Definición de Comunidad de Aprendizaje</a:t>
            </a:r>
            <a:endParaRPr lang="es-ES" sz="4400">
              <a:solidFill>
                <a:schemeClr val="tx2"/>
              </a:solidFill>
            </a:endParaRPr>
          </a:p>
        </p:txBody>
      </p:sp>
      <p:sp>
        <p:nvSpPr>
          <p:cNvPr id="39944" name="Text Box 8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41987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41989" name="Rectangle 5"/>
          <p:cNvSpPr>
            <a:spLocks noChangeArrowheads="1"/>
          </p:cNvSpPr>
          <p:nvPr/>
        </p:nvSpPr>
        <p:spPr bwMode="auto">
          <a:xfrm>
            <a:off x="609600" y="1981200"/>
            <a:ext cx="8001000" cy="464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70000"/>
              </a:lnSpc>
              <a:spcBef>
                <a:spcPct val="20000"/>
              </a:spcBef>
            </a:pPr>
            <a:r>
              <a:rPr lang="es-ES" sz="3200"/>
              <a:t>Dos clases de Comunidades:</a:t>
            </a:r>
          </a:p>
          <a:p>
            <a:pPr lvl="1">
              <a:lnSpc>
                <a:spcPct val="70000"/>
              </a:lnSpc>
              <a:spcBef>
                <a:spcPct val="20000"/>
              </a:spcBef>
            </a:pPr>
            <a:r>
              <a:rPr lang="es-ES" sz="3200"/>
              <a:t>Auto organizadas</a:t>
            </a:r>
          </a:p>
          <a:p>
            <a:pPr lvl="1">
              <a:lnSpc>
                <a:spcPct val="70000"/>
              </a:lnSpc>
              <a:spcBef>
                <a:spcPct val="20000"/>
              </a:spcBef>
            </a:pPr>
            <a:r>
              <a:rPr lang="es-ES" sz="3200"/>
              <a:t>Patrocinadas por la Organización</a:t>
            </a:r>
          </a:p>
          <a:p>
            <a:pPr lvl="1">
              <a:lnSpc>
                <a:spcPct val="70000"/>
              </a:lnSpc>
              <a:spcBef>
                <a:spcPct val="20000"/>
              </a:spcBef>
            </a:pPr>
            <a:endParaRPr lang="es-ES" sz="3200"/>
          </a:p>
          <a:p>
            <a:pPr>
              <a:lnSpc>
                <a:spcPct val="70000"/>
              </a:lnSpc>
              <a:spcBef>
                <a:spcPct val="20000"/>
              </a:spcBef>
            </a:pPr>
            <a:r>
              <a:rPr lang="es-ES" sz="3200"/>
              <a:t>Se diferencian de una </a:t>
            </a:r>
            <a:r>
              <a:rPr lang="es-ES" sz="3200" b="1" u="sng">
                <a:solidFill>
                  <a:srgbClr val="E47200"/>
                </a:solidFill>
              </a:rPr>
              <a:t>Red</a:t>
            </a:r>
            <a:r>
              <a:rPr lang="es-ES" sz="3200" b="1">
                <a:solidFill>
                  <a:srgbClr val="E47200"/>
                </a:solidFill>
              </a:rPr>
              <a:t> </a:t>
            </a:r>
            <a:r>
              <a:rPr lang="es-ES" sz="3200"/>
              <a:t>porque se enfocan en temas sustantivos y no solamente en relaciones.</a:t>
            </a:r>
          </a:p>
          <a:p>
            <a:pPr>
              <a:lnSpc>
                <a:spcPct val="70000"/>
              </a:lnSpc>
              <a:spcBef>
                <a:spcPct val="20000"/>
              </a:spcBef>
            </a:pPr>
            <a:endParaRPr lang="es-ES" sz="3200"/>
          </a:p>
          <a:p>
            <a:pPr>
              <a:lnSpc>
                <a:spcPct val="70000"/>
              </a:lnSpc>
              <a:spcBef>
                <a:spcPct val="20000"/>
              </a:spcBef>
            </a:pPr>
            <a:r>
              <a:rPr lang="es-ES" sz="3200"/>
              <a:t>Se diferencian de un </a:t>
            </a:r>
            <a:r>
              <a:rPr lang="es-ES" sz="3200" b="1" u="sng">
                <a:solidFill>
                  <a:srgbClr val="E47200"/>
                </a:solidFill>
              </a:rPr>
              <a:t>equipo de trabajo</a:t>
            </a:r>
            <a:r>
              <a:rPr lang="es-ES" sz="3200"/>
              <a:t> porque están orientadas a compartir conocimientos en lugar de realizar tareas.</a:t>
            </a:r>
            <a:endParaRPr lang="en-US" sz="3200"/>
          </a:p>
        </p:txBody>
      </p:sp>
      <p:sp>
        <p:nvSpPr>
          <p:cNvPr id="41991" name="Text Box 7"/>
          <p:cNvSpPr txBox="1">
            <a:spLocks noChangeArrowheads="1"/>
          </p:cNvSpPr>
          <p:nvPr/>
        </p:nvSpPr>
        <p:spPr bwMode="auto">
          <a:xfrm>
            <a:off x="609600" y="1066800"/>
            <a:ext cx="8305800" cy="53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20000"/>
              </a:spcBef>
            </a:pPr>
            <a:r>
              <a:rPr lang="es-ES" sz="3200" b="1"/>
              <a:t>Características</a:t>
            </a:r>
            <a:r>
              <a:rPr lang="es-ES" sz="2800" b="1"/>
              <a:t> C</a:t>
            </a:r>
            <a:r>
              <a:rPr lang="es-ES" sz="3200" b="1">
                <a:effectLst>
                  <a:outerShdw blurRad="38100" dist="38100" dir="2700000" algn="tl">
                    <a:srgbClr val="C0C0C0"/>
                  </a:outerShdw>
                </a:effectLst>
              </a:rPr>
              <a:t>omunidad de Aprendizaje </a:t>
            </a:r>
            <a:r>
              <a:rPr lang="es-ES" sz="32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(I)</a:t>
            </a:r>
            <a:endParaRPr lang="es-ES" sz="3200" b="1">
              <a:solidFill>
                <a:srgbClr val="E47200"/>
              </a:solidFill>
            </a:endParaRPr>
          </a:p>
        </p:txBody>
      </p:sp>
      <p:sp>
        <p:nvSpPr>
          <p:cNvPr id="41992" name="Text Box 8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ext Box 2"/>
          <p:cNvSpPr txBox="1">
            <a:spLocks noChangeArrowheads="1"/>
          </p:cNvSpPr>
          <p:nvPr/>
        </p:nvSpPr>
        <p:spPr bwMode="auto">
          <a:xfrm>
            <a:off x="212725" y="0"/>
            <a:ext cx="930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44035" name="Picture 3" descr="M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81000" y="0"/>
            <a:ext cx="8763000" cy="968375"/>
          </a:xfrm>
          <a:prstGeom prst="rect">
            <a:avLst/>
          </a:prstGeom>
          <a:noFill/>
        </p:spPr>
      </p:pic>
      <p:sp>
        <p:nvSpPr>
          <p:cNvPr id="44037" name="Rectangle 5"/>
          <p:cNvSpPr>
            <a:spLocks noChangeArrowheads="1"/>
          </p:cNvSpPr>
          <p:nvPr/>
        </p:nvSpPr>
        <p:spPr bwMode="auto">
          <a:xfrm>
            <a:off x="685800" y="21336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</a:pPr>
            <a:r>
              <a:rPr lang="es-ES" sz="2800"/>
              <a:t>Las Comunidades necesitan crear eventos, actividades y relaciones que ayuden a que emerja su valor potencial, que permitan descubrir nuevas formas de incrementarlo, en lugar de determinar anticipadamente el valor esperado.</a:t>
            </a:r>
          </a:p>
          <a:p>
            <a:pPr>
              <a:spcBef>
                <a:spcPct val="20000"/>
              </a:spcBef>
            </a:pPr>
            <a:endParaRPr lang="es-ES" sz="2800"/>
          </a:p>
          <a:p>
            <a:pPr>
              <a:spcBef>
                <a:spcPct val="20000"/>
              </a:spcBef>
            </a:pPr>
            <a:r>
              <a:rPr lang="es-ES" sz="2800"/>
              <a:t>Una Comunidad explora tanto el conocimiento existente como los últimos avances en el tema en  cuestión;</a:t>
            </a:r>
            <a:endParaRPr lang="en-US" sz="2800"/>
          </a:p>
        </p:txBody>
      </p:sp>
      <p:sp>
        <p:nvSpPr>
          <p:cNvPr id="44038" name="Text Box 6"/>
          <p:cNvSpPr txBox="1">
            <a:spLocks noChangeArrowheads="1"/>
          </p:cNvSpPr>
          <p:nvPr/>
        </p:nvSpPr>
        <p:spPr bwMode="auto">
          <a:xfrm>
            <a:off x="539750" y="1066800"/>
            <a:ext cx="8375650" cy="53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  <a:spcBef>
                <a:spcPct val="20000"/>
              </a:spcBef>
            </a:pPr>
            <a:r>
              <a:rPr lang="es-ES" sz="3200" b="1"/>
              <a:t>Características</a:t>
            </a:r>
            <a:r>
              <a:rPr lang="es-ES" sz="2800" b="1"/>
              <a:t> C</a:t>
            </a:r>
            <a:r>
              <a:rPr lang="es-ES" sz="3200" b="1">
                <a:effectLst>
                  <a:outerShdw blurRad="38100" dist="38100" dir="2700000" algn="tl">
                    <a:srgbClr val="C0C0C0"/>
                  </a:outerShdw>
                </a:effectLst>
              </a:rPr>
              <a:t>omunidad de Aprendizaje </a:t>
            </a:r>
            <a:r>
              <a:rPr lang="es-ES" sz="3200" b="1">
                <a:solidFill>
                  <a:srgbClr val="E472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(II)</a:t>
            </a:r>
            <a:endParaRPr lang="es-ES" sz="3200" b="1">
              <a:solidFill>
                <a:srgbClr val="E47200"/>
              </a:solidFill>
            </a:endParaRPr>
          </a:p>
        </p:txBody>
      </p:sp>
      <p:sp>
        <p:nvSpPr>
          <p:cNvPr id="44039" name="Text Box 7"/>
          <p:cNvSpPr txBox="1">
            <a:spLocks noChangeArrowheads="1"/>
          </p:cNvSpPr>
          <p:nvPr/>
        </p:nvSpPr>
        <p:spPr bwMode="auto">
          <a:xfrm rot="-5400000">
            <a:off x="-3215481" y="3215481"/>
            <a:ext cx="6858000" cy="427038"/>
          </a:xfrm>
          <a:prstGeom prst="rect">
            <a:avLst/>
          </a:prstGeom>
          <a:solidFill>
            <a:srgbClr val="D2603C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s-ES" sz="2200">
                <a:solidFill>
                  <a:schemeClr val="bg1"/>
                </a:solidFill>
              </a:rPr>
              <a:t>TALLER DISPARADOR CLA URUGUAY</a:t>
            </a:r>
            <a:endParaRPr lang="es-CR" sz="22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1289</TotalTime>
  <Words>1085</Words>
  <Application>Microsoft Office PowerPoint</Application>
  <PresentationFormat>On-screen Show (4:3)</PresentationFormat>
  <Paragraphs>173</Paragraphs>
  <Slides>20</Slides>
  <Notes>20</Notes>
  <HiddenSlides>1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3" baseType="lpstr">
      <vt:lpstr>Times New Roman</vt:lpstr>
      <vt:lpstr>Arial</vt:lpstr>
      <vt:lpstr>Default Design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</vt:vector>
  </TitlesOfParts>
  <Company>Inter-American Development Bank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JTres</dc:creator>
  <cp:lastModifiedBy>anarod</cp:lastModifiedBy>
  <cp:revision>19</cp:revision>
  <dcterms:created xsi:type="dcterms:W3CDTF">2007-04-25T23:17:44Z</dcterms:created>
  <dcterms:modified xsi:type="dcterms:W3CDTF">2010-07-12T07:17:26Z</dcterms:modified>
</cp:coreProperties>
</file>

<file path=docProps/thumbnail.jpeg>
</file>