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291" r:id="rId3"/>
    <p:sldId id="292" r:id="rId4"/>
    <p:sldId id="293" r:id="rId5"/>
    <p:sldId id="281" r:id="rId6"/>
    <p:sldId id="272" r:id="rId7"/>
    <p:sldId id="273" r:id="rId8"/>
    <p:sldId id="274" r:id="rId9"/>
    <p:sldId id="275" r:id="rId10"/>
    <p:sldId id="282" r:id="rId11"/>
    <p:sldId id="277" r:id="rId12"/>
    <p:sldId id="278" r:id="rId13"/>
    <p:sldId id="279" r:id="rId14"/>
    <p:sldId id="280" r:id="rId15"/>
    <p:sldId id="285" r:id="rId16"/>
    <p:sldId id="286" r:id="rId17"/>
    <p:sldId id="287" r:id="rId18"/>
    <p:sldId id="288" r:id="rId19"/>
    <p:sldId id="289" r:id="rId20"/>
    <p:sldId id="290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47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73709" autoAdjust="0"/>
  </p:normalViewPr>
  <p:slideViewPr>
    <p:cSldViewPr>
      <p:cViewPr varScale="1">
        <p:scale>
          <a:sx n="49" d="100"/>
          <a:sy n="49" d="100"/>
        </p:scale>
        <p:origin x="-9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E31E9A-5E99-4DA3-8309-C4DF1FEC0625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14B938-F73D-43F4-B38C-79DDE18C2976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F8D212-A1F6-4A09-87D6-F629AF24592F}" type="slidenum">
              <a:rPr lang="es-ES"/>
              <a:pPr/>
              <a:t>1</a:t>
            </a:fld>
            <a:endParaRPr lang="es-E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9BB345-CC5E-4E27-A30C-E03E2F654C99}" type="slidenum">
              <a:rPr lang="es-ES"/>
              <a:pPr/>
              <a:t>10</a:t>
            </a:fld>
            <a:endParaRPr lang="es-E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ED146F-593C-4DA0-ADFE-FA2E6CFAF98A}" type="slidenum">
              <a:rPr lang="es-ES"/>
              <a:pPr/>
              <a:t>11</a:t>
            </a:fld>
            <a:endParaRPr lang="es-E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FA5DBD-FF06-42DF-BB4A-DD265AE660DF}" type="slidenum">
              <a:rPr lang="es-ES"/>
              <a:pPr/>
              <a:t>12</a:t>
            </a:fld>
            <a:endParaRPr lang="es-E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A83D37-8F9F-491B-A206-94F5016F02E2}" type="slidenum">
              <a:rPr lang="es-ES"/>
              <a:pPr/>
              <a:t>13</a:t>
            </a:fld>
            <a:endParaRPr lang="es-E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3746C-6CEC-46EF-A1A8-0CC87C705248}" type="slidenum">
              <a:rPr lang="es-ES"/>
              <a:pPr/>
              <a:t>14</a:t>
            </a:fld>
            <a:endParaRPr lang="es-E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CD5577-391D-4EB6-BD0A-544A65A34614}" type="slidenum">
              <a:rPr lang="es-ES"/>
              <a:pPr/>
              <a:t>15</a:t>
            </a:fld>
            <a:endParaRPr lang="es-ES"/>
          </a:p>
        </p:txBody>
      </p:sp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Podemos utilizar los componentes 2 y 3 de la </a:t>
            </a:r>
            <a:r>
              <a:rPr lang="es-ES" b="1"/>
              <a:t>Iniciativa K2 Practice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0C81C7-0253-41CC-BACC-5E78860FE7BE}" type="slidenum">
              <a:rPr lang="es-ES"/>
              <a:pPr/>
              <a:t>16</a:t>
            </a:fld>
            <a:endParaRPr lang="es-E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B9033A-7BC1-4544-AE11-3E73AE8B22F5}" type="slidenum">
              <a:rPr lang="es-ES"/>
              <a:pPr/>
              <a:t>17</a:t>
            </a:fld>
            <a:endParaRPr lang="es-E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B86365-ACA8-4B97-AE5F-C724AB999E92}" type="slidenum">
              <a:rPr lang="es-ES"/>
              <a:pPr/>
              <a:t>18</a:t>
            </a:fld>
            <a:endParaRPr lang="es-ES"/>
          </a:p>
        </p:txBody>
      </p:sp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FEA22D-7F01-446D-9B61-032072308A10}" type="slidenum">
              <a:rPr lang="es-ES"/>
              <a:pPr/>
              <a:t>19</a:t>
            </a:fld>
            <a:endParaRPr lang="es-E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6013" y="673100"/>
            <a:ext cx="4598987" cy="3449638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4348163"/>
            <a:ext cx="5011738" cy="4122737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D933A-D6D6-4FC6-A267-6B775C90DB39}" type="slidenum">
              <a:rPr lang="es-ES"/>
              <a:pPr/>
              <a:t>2</a:t>
            </a:fld>
            <a:endParaRPr lang="es-ES"/>
          </a:p>
        </p:txBody>
      </p:sp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A0AC35-A69B-4340-B816-11C0EE0B4EED}" type="slidenum">
              <a:rPr lang="es-ES"/>
              <a:pPr/>
              <a:t>20</a:t>
            </a:fld>
            <a:endParaRPr lang="es-ES"/>
          </a:p>
        </p:txBody>
      </p:sp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6013" y="673100"/>
            <a:ext cx="4598987" cy="3449638"/>
          </a:xfrm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225" y="4348163"/>
            <a:ext cx="5011738" cy="4122737"/>
          </a:xfrm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EA92EC-E93F-4D63-B08D-7E72ADDDCD2F}" type="slidenum">
              <a:rPr lang="es-ES"/>
              <a:pPr/>
              <a:t>3</a:t>
            </a:fld>
            <a:endParaRPr lang="es-ES"/>
          </a:p>
        </p:txBody>
      </p:sp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974530-24A6-4010-85D8-AC3D2209E96B}" type="slidenum">
              <a:rPr lang="es-ES"/>
              <a:pPr/>
              <a:t>4</a:t>
            </a:fld>
            <a:endParaRPr lang="es-ES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F5D678-2412-4E1A-B05B-73399CD9CA3B}" type="slidenum">
              <a:rPr lang="es-ES"/>
              <a:pPr/>
              <a:t>5</a:t>
            </a:fld>
            <a:endParaRPr lang="es-E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Tenemos mucho conocmiento, sabemos cómo hacer las cosas, pero no lo compartimos.  Nuestro conocimiento tácito (el que está en nuestras mentes) debe ser compartido si queremos realizar todo su potencial.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AF703F-D20B-403F-B65A-8257C3516100}" type="slidenum">
              <a:rPr lang="es-ES"/>
              <a:pPr/>
              <a:t>6</a:t>
            </a:fld>
            <a:endParaRPr lang="es-E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36980-C7A8-40EC-B1F9-67ECA142F8E0}" type="slidenum">
              <a:rPr lang="es-ES"/>
              <a:pPr/>
              <a:t>7</a:t>
            </a:fld>
            <a:endParaRPr lang="es-E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76C798-15E3-4A1A-98FD-CB0B3931A3A1}" type="slidenum">
              <a:rPr lang="es-ES"/>
              <a:pPr/>
              <a:t>8</a:t>
            </a:fld>
            <a:endParaRPr lang="es-E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61B830-5024-4F96-BCEA-05BB2B9A0689}" type="slidenum">
              <a:rPr lang="es-ES"/>
              <a:pPr/>
              <a:t>9</a:t>
            </a:fld>
            <a:endParaRPr lang="es-E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21043-B888-4DEA-9616-6831905B66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E2D35-C570-4832-8D20-47B39A70D11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8C8E4-03B3-4CFB-A44A-0CAEE8EA9D3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1FBA5-D0EB-4454-8491-453A1FB6E7E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0820B-6E6C-40F8-A83F-ADFC4EEBA2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0AE2A-494C-4A75-8147-B17B0B3249A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FF5C3-6993-4FDF-9C66-A2C15C738CF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0C36E-FFC2-4B45-A439-553E2C20876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60890-0E4A-49EA-8C1F-FB2DD5295D6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0E50C-33DC-4F41-AA34-9E08ED563F7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9363B-583C-4D1A-BFEF-4910D4188E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 para editar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95523F-F287-4790-AFC8-703C356900FA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adb.org/mi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db.org/mi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080" name="Picture 8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85800" y="1473200"/>
            <a:ext cx="8229600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es-ES" sz="2800" b="1"/>
              <a:t>PLAN DE LA SESIÓN</a:t>
            </a:r>
          </a:p>
          <a:p>
            <a:pPr marL="457200" indent="-457200" algn="ctr">
              <a:buFontTx/>
              <a:buChar char="•"/>
            </a:pPr>
            <a:endParaRPr lang="es-ES" sz="2800" b="1"/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Por qué el FOMIN adopta la Iniciativa de Gestión del Conocimiento, </a:t>
            </a:r>
            <a:r>
              <a:rPr lang="es-ES" sz="2800" b="1" i="1">
                <a:solidFill>
                  <a:srgbClr val="E47200"/>
                </a:solidFill>
              </a:rPr>
              <a:t>K2Practice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Qué es una comunidad de aprendizaje o práctica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Qué implica tener una comunidad virtual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Cómo puede ayudar el FOMIN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La Iniciativa FOMIN </a:t>
            </a:r>
            <a:r>
              <a:rPr lang="es-ES" sz="2800" b="1" i="1">
                <a:solidFill>
                  <a:srgbClr val="E47200"/>
                </a:solidFill>
              </a:rPr>
              <a:t>K2Practice</a:t>
            </a:r>
            <a:r>
              <a:rPr lang="es-ES" sz="2800" b="1"/>
              <a:t> de gestión del conocimiento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El programa de apoyo al conocimiento a través de comunidades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349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609600" y="19812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sz="3200"/>
              <a:t>Las Comunidades son lugares neutros, separados de las presiones de la actividad diaria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s-ES" sz="3200"/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sz="3200">
                <a:solidFill>
                  <a:srgbClr val="E47200"/>
                </a:solidFill>
              </a:rPr>
              <a:t>No tienen jerarquía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s-ES" sz="3200">
              <a:solidFill>
                <a:srgbClr val="E47200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s-ES" sz="3200"/>
              <a:t>El factor más importante de una Comunidad es la </a:t>
            </a:r>
            <a:r>
              <a:rPr lang="es-ES" sz="3200">
                <a:solidFill>
                  <a:srgbClr val="E47200"/>
                </a:solidFill>
              </a:rPr>
              <a:t>vitalidad de la participación</a:t>
            </a:r>
            <a:r>
              <a:rPr lang="es-ES" sz="3200"/>
              <a:t> de los miembros</a:t>
            </a:r>
          </a:p>
          <a:p>
            <a:pPr algn="ctr">
              <a:lnSpc>
                <a:spcPct val="70000"/>
              </a:lnSpc>
              <a:spcBef>
                <a:spcPct val="20000"/>
              </a:spcBef>
            </a:pPr>
            <a:endParaRPr lang="es-ES" sz="3200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609600" y="1066800"/>
            <a:ext cx="8305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/>
              <a:t>Características</a:t>
            </a:r>
            <a:r>
              <a:rPr lang="es-ES" b="1"/>
              <a:t> C</a:t>
            </a: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omunidades de Aprendizaje </a:t>
            </a:r>
            <a:r>
              <a:rPr lang="es-ES" sz="28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(III)</a:t>
            </a:r>
            <a:endParaRPr lang="es-ES" sz="2800" b="1">
              <a:solidFill>
                <a:srgbClr val="E47200"/>
              </a:solidFill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813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468313" y="2286000"/>
            <a:ext cx="86756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E47200"/>
                </a:solidFill>
              </a:rPr>
              <a:t>Ayuda mutua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Generar conocimiento nuevo a través </a:t>
            </a:r>
            <a:r>
              <a:rPr lang="es-ES" sz="3200">
                <a:solidFill>
                  <a:srgbClr val="E47200"/>
                </a:solidFill>
              </a:rPr>
              <a:t>interacción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Gestionar el conocimiento;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Desarrollar buenas prácticas;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Innovar e influir en el entorno sobre la cultura de innovación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609600" y="1066800"/>
            <a:ext cx="8305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/>
              <a:t>Los papeles de la</a:t>
            </a:r>
            <a:r>
              <a:rPr lang="es-ES" b="1"/>
              <a:t> C</a:t>
            </a:r>
            <a:r>
              <a:rPr lang="es-E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omunidad de Aprendizaje</a:t>
            </a:r>
            <a:endParaRPr lang="es-ES" sz="2800" b="1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0179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09600" y="16764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Identificar una Agenda común.  </a:t>
            </a:r>
            <a:r>
              <a:rPr lang="es-ES" b="1">
                <a:solidFill>
                  <a:srgbClr val="E47200"/>
                </a:solidFill>
              </a:rPr>
              <a:t>¿Cuál en Uruguay?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Construir confianza y adquirir compromisos;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Tenemos la confianza ya, </a:t>
            </a:r>
            <a:r>
              <a:rPr lang="es-ES" b="1">
                <a:solidFill>
                  <a:srgbClr val="E47200"/>
                </a:solidFill>
              </a:rPr>
              <a:t>¿pero podemos adquirir más compromisos?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Trabajar en conjunto; </a:t>
            </a:r>
            <a:r>
              <a:rPr lang="es-ES" b="1">
                <a:solidFill>
                  <a:srgbClr val="E47200"/>
                </a:solidFill>
              </a:rPr>
              <a:t>¿Podemos y queremos?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 b="1">
                <a:solidFill>
                  <a:srgbClr val="E47200"/>
                </a:solidFill>
              </a:rPr>
              <a:t>Los proyectos están en diversos sectores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Lograr primeros resultados exitosos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Incrementar la productividad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Desarrollar comunicaciones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/>
              <a:t>Implementar sus productos</a:t>
            </a:r>
            <a:r>
              <a:rPr lang="es-ES" sz="2000"/>
              <a:t> </a:t>
            </a:r>
          </a:p>
          <a:p>
            <a:pPr marL="609600" indent="-609600">
              <a:spcBef>
                <a:spcPct val="20000"/>
              </a:spcBef>
              <a:buFontTx/>
              <a:buChar char="•"/>
            </a:pPr>
            <a:r>
              <a:rPr lang="es-ES" b="1">
                <a:solidFill>
                  <a:srgbClr val="CC3300"/>
                </a:solidFill>
              </a:rPr>
              <a:t>No olvidar que es un medio (potente) para mejorar nuestros resultados, por tanto limitar la inversión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914400" y="10668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Pasos para crear una Comunidad de Aprendizaje</a:t>
            </a:r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222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Compartir propósitos:  </a:t>
            </a:r>
            <a:r>
              <a:rPr lang="es-ES" sz="2800" i="1"/>
              <a:t>Entender las percepciones de los otros sobre la situación, sus deseos y necesidades;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Definir aspectos críticos: </a:t>
            </a:r>
            <a:r>
              <a:rPr lang="es-ES" sz="2800" i="1"/>
              <a:t>Clarificar los temas que tienen que ser discutidos;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Identificar intereses: </a:t>
            </a:r>
            <a:r>
              <a:rPr lang="es-ES" sz="2800" i="1"/>
              <a:t>Avanzar más allá de las posiciones asumidas para buscar  y compartir temas coincidentes;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533400" y="10668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 común</a:t>
            </a:r>
            <a:endParaRPr lang="es-ES" sz="3600">
              <a:solidFill>
                <a:schemeClr val="tx2"/>
              </a:solidFill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4275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685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Generar opciones:  </a:t>
            </a:r>
            <a:r>
              <a:rPr lang="es-ES" sz="2800" i="1"/>
              <a:t>Plantear opciones y mirar los problemas desde diferentes ángulos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Desarrollar criterios objetivos: </a:t>
            </a:r>
            <a:r>
              <a:rPr lang="es-ES" sz="2800" i="1"/>
              <a:t>Desarrollar criterios objetivos para permitir seleccionar opciones que sean mutuamente compartidas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Evaluar opciones: </a:t>
            </a:r>
            <a:r>
              <a:rPr lang="es-ES" sz="2800" i="1"/>
              <a:t>Evaluar todas las opciones y lograr acuerdos.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1066800" y="129540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 común</a:t>
            </a:r>
            <a:endParaRPr lang="es-ES" sz="3600">
              <a:solidFill>
                <a:schemeClr val="tx2"/>
              </a:solidFill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9635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685800" y="2209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Tx/>
              <a:buChar char="•"/>
            </a:pPr>
            <a:r>
              <a:rPr lang="es-ES" sz="2800"/>
              <a:t>FOMIN acaba de presentar a sus donantes </a:t>
            </a:r>
            <a:r>
              <a:rPr lang="es-ES" sz="2800" b="1" i="1">
                <a:solidFill>
                  <a:srgbClr val="CC3300"/>
                </a:solidFill>
              </a:rPr>
              <a:t>K2Practice.</a:t>
            </a:r>
            <a:r>
              <a:rPr lang="es-ES" sz="2800" i="1"/>
              <a:t>  </a:t>
            </a:r>
            <a:r>
              <a:rPr lang="es-ES" sz="2800"/>
              <a:t>Tiene cuatro componentes:</a:t>
            </a:r>
          </a:p>
          <a:p>
            <a:pPr marL="457200" indent="-457200">
              <a:spcBef>
                <a:spcPct val="20000"/>
              </a:spcBef>
              <a:buFontTx/>
              <a:buAutoNum type="arabicPeriod"/>
            </a:pPr>
            <a:r>
              <a:rPr lang="es-ES" sz="2800" i="1"/>
              <a:t>Repositorios de Información</a:t>
            </a:r>
          </a:p>
          <a:p>
            <a:pPr marL="457200" indent="-457200">
              <a:spcBef>
                <a:spcPct val="20000"/>
              </a:spcBef>
              <a:buFontTx/>
              <a:buAutoNum type="arabicPeriod"/>
            </a:pPr>
            <a:r>
              <a:rPr lang="es-ES" sz="2800" b="1" i="1">
                <a:solidFill>
                  <a:srgbClr val="E47200"/>
                </a:solidFill>
              </a:rPr>
              <a:t>Comunidades de Aprendizaje FOMIN en clusters y países</a:t>
            </a:r>
          </a:p>
          <a:p>
            <a:pPr marL="457200" indent="-457200">
              <a:spcBef>
                <a:spcPct val="20000"/>
              </a:spcBef>
              <a:buFontTx/>
              <a:buAutoNum type="arabicPeriod"/>
            </a:pPr>
            <a:r>
              <a:rPr lang="es-ES" sz="2800" b="1" i="1">
                <a:solidFill>
                  <a:srgbClr val="E47200"/>
                </a:solidFill>
              </a:rPr>
              <a:t>Análisis de temas maduros en el FOMIN para la replicabilidad en otros contextos y lugares</a:t>
            </a:r>
          </a:p>
          <a:p>
            <a:pPr marL="457200" indent="-457200">
              <a:spcBef>
                <a:spcPct val="20000"/>
              </a:spcBef>
              <a:buFontTx/>
              <a:buAutoNum type="arabicPeriod"/>
            </a:pPr>
            <a:r>
              <a:rPr lang="es-ES" sz="2800" i="1"/>
              <a:t>Apoyo al cambio organizacional del FOMIN</a:t>
            </a: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1066800" y="1066800"/>
            <a:ext cx="731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LES PODEMOS AYUDAR</a:t>
            </a:r>
          </a:p>
          <a:p>
            <a:pPr algn="ctr"/>
            <a:r>
              <a:rPr lang="es-ES" sz="32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Iniciativa K2Practice</a:t>
            </a:r>
            <a:endParaRPr lang="es-ES" sz="3600" i="1">
              <a:solidFill>
                <a:srgbClr val="CC3300"/>
              </a:solidFill>
            </a:endParaRP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1683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685800" y="18288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800"/>
              <a:t>Dándoles un espacio para su comunidad virual en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800" b="1" i="1">
                <a:solidFill>
                  <a:schemeClr val="accent2"/>
                </a:solidFill>
                <a:hlinkClick r:id="rId4"/>
              </a:rPr>
              <a:t>www.iadb.org/mif</a:t>
            </a:r>
            <a:r>
              <a:rPr lang="es-ES" sz="2800" b="1" i="1">
                <a:solidFill>
                  <a:schemeClr val="accent2"/>
                </a:solidFill>
              </a:rPr>
              <a:t>  </a:t>
            </a:r>
            <a:r>
              <a:rPr lang="es-ES" sz="2800"/>
              <a:t>para que: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28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Tengan sus proyectos y documentos relacionados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Tengan un </a:t>
            </a:r>
            <a:r>
              <a:rPr lang="es-ES" sz="2800" i="1"/>
              <a:t>blog</a:t>
            </a:r>
            <a:r>
              <a:rPr lang="es-ES" sz="2800"/>
              <a:t> sobre el sector privado en Uruguay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Tengan </a:t>
            </a:r>
            <a:r>
              <a:rPr lang="es-ES" sz="2800" i="1"/>
              <a:t>papers</a:t>
            </a:r>
            <a:r>
              <a:rPr lang="es-ES" sz="2800"/>
              <a:t> o documentos clave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Puedan tener discusiones virtuales (</a:t>
            </a:r>
            <a:r>
              <a:rPr lang="es-ES" sz="2800">
                <a:solidFill>
                  <a:srgbClr val="CC3300"/>
                </a:solidFill>
              </a:rPr>
              <a:t>recuerden son sólo un medio</a:t>
            </a:r>
            <a:r>
              <a:rPr lang="es-ES" sz="2800"/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Se registren por temas de interés del FOMIN y reciban noticias y eventos</a:t>
            </a: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1066800" y="106680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les podemos ayudar? 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(I)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373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685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i="1"/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1066800" y="1676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Identificar y diseminar las lecciones de sus proyectos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Sistematizar y difundir el conocimiento que generen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Realización de pasantías en otros ejecutores en otros países</a:t>
            </a: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1066800" y="106680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les podemos ayudar? 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(II)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782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685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i="1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1066800" y="16764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Identificar y diseminar las lecciones de sus proyectos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Sistematizar y difundir el conocimiento que generen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Realización de pasantías en otros ejecutores en otros países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1066800" y="106680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les podemos ayudar? 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(III)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8001000" cy="5638800"/>
          </a:xfrm>
        </p:spPr>
        <p:txBody>
          <a:bodyPr/>
          <a:lstStyle/>
          <a:p>
            <a:pPr>
              <a:buFontTx/>
              <a:buNone/>
            </a:pPr>
            <a:endParaRPr lang="es-ES_tradnl"/>
          </a:p>
          <a:p>
            <a:pPr algn="ctr">
              <a:buFontTx/>
              <a:buNone/>
            </a:pPr>
            <a:r>
              <a:rPr lang="es-ES_tradnl" sz="4400" b="1"/>
              <a:t>MUCHAS GRACIAS</a:t>
            </a:r>
            <a:endParaRPr lang="es-ES_tradnl"/>
          </a:p>
          <a:p>
            <a:pPr algn="ctr">
              <a:buFontTx/>
              <a:buNone/>
            </a:pPr>
            <a:endParaRPr lang="es-ES_tradnl"/>
          </a:p>
          <a:p>
            <a:pPr algn="ctr">
              <a:buFontTx/>
              <a:buNone/>
            </a:pPr>
            <a:r>
              <a:rPr lang="es-ES_tradnl"/>
              <a:t>Para más información    </a:t>
            </a:r>
            <a:endParaRPr lang="es-ES_tradnl" sz="4400"/>
          </a:p>
          <a:p>
            <a:pPr algn="ctr">
              <a:buFontTx/>
              <a:buNone/>
            </a:pPr>
            <a:r>
              <a:rPr lang="es-ES_tradnl" sz="4400">
                <a:hlinkClick r:id="rId3"/>
              </a:rPr>
              <a:t>www.iadb.org/mif</a:t>
            </a:r>
            <a:endParaRPr lang="es-ES_tradnl" sz="4400"/>
          </a:p>
          <a:p>
            <a:pPr algn="ctr">
              <a:buFontTx/>
              <a:buNone/>
            </a:pPr>
            <a:endParaRPr lang="es-ES_tradnl" sz="4400"/>
          </a:p>
          <a:p>
            <a:pPr algn="ctr">
              <a:buFontTx/>
              <a:buNone/>
            </a:pPr>
            <a:r>
              <a:rPr lang="es-ES_tradnl"/>
              <a:t>Se puede suscribir para recibir noticias</a:t>
            </a:r>
            <a:endParaRPr lang="es-ES_tradnl" sz="4400"/>
          </a:p>
          <a:p>
            <a:pPr>
              <a:buFontTx/>
              <a:buNone/>
            </a:pPr>
            <a:endParaRPr lang="es-ES_tradnl"/>
          </a:p>
        </p:txBody>
      </p:sp>
      <p:pic>
        <p:nvPicPr>
          <p:cNvPr id="79875" name="Picture 3" descr="M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68375"/>
          </a:xfrm>
          <a:prstGeom prst="rect">
            <a:avLst/>
          </a:prstGeom>
          <a:noFill/>
        </p:spPr>
      </p:pic>
      <p:sp>
        <p:nvSpPr>
          <p:cNvPr id="79876" name="Text Box 4"/>
          <p:cNvSpPr txBox="1">
            <a:spLocks noChangeArrowheads="1"/>
          </p:cNvSpPr>
          <p:nvPr/>
        </p:nvSpPr>
        <p:spPr bwMode="auto">
          <a:xfrm flipH="1">
            <a:off x="0" y="1524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_tradnl"/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 rot="-5400000">
            <a:off x="-2712243" y="3625056"/>
            <a:ext cx="5943600" cy="519113"/>
          </a:xfrm>
          <a:prstGeom prst="rect">
            <a:avLst/>
          </a:prstGeom>
          <a:solidFill>
            <a:srgbClr val="F74A2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_tradnl" sz="28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8397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83972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685800" y="908050"/>
            <a:ext cx="8229600" cy="602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>
              <a:lnSpc>
                <a:spcPct val="90000"/>
              </a:lnSpc>
            </a:pPr>
            <a:r>
              <a:rPr lang="es-ES" sz="2800" b="1"/>
              <a:t>¿Por qué el FOMIN adopta la Iniciativa de Gestión del Conocimiento, </a:t>
            </a:r>
            <a:r>
              <a:rPr lang="es-ES" sz="2800" b="1" i="1">
                <a:solidFill>
                  <a:srgbClr val="E47200"/>
                </a:solidFill>
              </a:rPr>
              <a:t>K2Practice</a:t>
            </a:r>
            <a:r>
              <a:rPr lang="es-ES" sz="2800" b="1" i="1"/>
              <a:t>?</a:t>
            </a:r>
          </a:p>
          <a:p>
            <a:pPr marL="457200" indent="-457200" algn="ctr">
              <a:lnSpc>
                <a:spcPct val="90000"/>
              </a:lnSpc>
            </a:pPr>
            <a:endParaRPr lang="es-ES" sz="2800"/>
          </a:p>
          <a:p>
            <a:pPr marL="457200" indent="-457200">
              <a:buFontTx/>
              <a:buChar char="•"/>
            </a:pPr>
            <a:r>
              <a:rPr lang="es-ES"/>
              <a:t>14 años experiencia en proyectos promoción sector privado (+1.000) con $1.200 millones aprobados y + 800 movilizados</a:t>
            </a:r>
          </a:p>
          <a:p>
            <a:pPr marL="457200" indent="-457200">
              <a:lnSpc>
                <a:spcPct val="60000"/>
              </a:lnSpc>
            </a:pPr>
            <a:endParaRPr lang="es-ES"/>
          </a:p>
          <a:p>
            <a:pPr marL="457200" indent="-457200">
              <a:buFontTx/>
              <a:buChar char="•"/>
            </a:pPr>
            <a:r>
              <a:rPr lang="es-ES"/>
              <a:t>Trabajamos con agentes de cambio (+ de 800) que promueven crecimiento y reducción pobreza a través sector privado</a:t>
            </a:r>
          </a:p>
          <a:p>
            <a:pPr marL="457200" indent="-457200">
              <a:lnSpc>
                <a:spcPct val="70000"/>
              </a:lnSpc>
            </a:pPr>
            <a:endParaRPr lang="es-ES"/>
          </a:p>
          <a:p>
            <a:pPr marL="457200" indent="-457200">
              <a:buFontTx/>
              <a:buChar char="•"/>
            </a:pPr>
            <a:r>
              <a:rPr lang="es-ES"/>
              <a:t>FOMIN concebido como laboratorio innovador para promover la replicabilidad a mayor escala y otros contextos</a:t>
            </a:r>
          </a:p>
          <a:p>
            <a:pPr marL="457200" indent="-457200">
              <a:lnSpc>
                <a:spcPct val="70000"/>
              </a:lnSpc>
            </a:pPr>
            <a:endParaRPr lang="es-ES"/>
          </a:p>
          <a:p>
            <a:pPr marL="457200" indent="-457200">
              <a:buFontTx/>
              <a:buChar char="•"/>
            </a:pPr>
            <a:r>
              <a:rPr lang="es-ES"/>
              <a:t>Queremos desencadenar práctica reflexiva colectiva para aumentar impacto proyectos.</a:t>
            </a:r>
          </a:p>
          <a:p>
            <a:pPr marL="457200" indent="-457200">
              <a:lnSpc>
                <a:spcPct val="70000"/>
              </a:lnSpc>
            </a:pPr>
            <a:endParaRPr lang="es-ES"/>
          </a:p>
          <a:p>
            <a:pPr marL="457200" indent="-457200">
              <a:lnSpc>
                <a:spcPct val="120000"/>
              </a:lnSpc>
              <a:buFontTx/>
              <a:buChar char="•"/>
            </a:pPr>
            <a:r>
              <a:rPr lang="es-ES" b="1" i="1">
                <a:solidFill>
                  <a:srgbClr val="E47200"/>
                </a:solidFill>
              </a:rPr>
              <a:t>K2Practice </a:t>
            </a:r>
            <a:r>
              <a:rPr lang="es-ES"/>
              <a:t>un medio para mejorar el impacto a través de los proyectos con Uds. de protagonistas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pic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86019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86020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685800" y="908050"/>
            <a:ext cx="8229600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es-ES" sz="2800" b="1"/>
              <a:t>¿Por qué con Ustedes como socios? </a:t>
            </a:r>
            <a:r>
              <a:rPr lang="es-ES" sz="2800" b="1">
                <a:solidFill>
                  <a:srgbClr val="CC3300"/>
                </a:solidFill>
              </a:rPr>
              <a:t>(I)</a:t>
            </a:r>
            <a:endParaRPr lang="es-ES">
              <a:solidFill>
                <a:srgbClr val="CC3300"/>
              </a:solidFill>
            </a:endParaRPr>
          </a:p>
          <a:p>
            <a:pPr marL="457200" indent="-457200">
              <a:lnSpc>
                <a:spcPct val="60000"/>
              </a:lnSpc>
            </a:pPr>
            <a:endParaRPr lang="es-ES"/>
          </a:p>
          <a:p>
            <a:pPr marL="457200" indent="-457200">
              <a:buFontTx/>
              <a:buChar char="•"/>
            </a:pPr>
            <a:r>
              <a:rPr lang="es-ES" sz="2000"/>
              <a:t>Gran parte del conocimiento acumulado en los proyectos del FOMIN reside en sus organizaciones</a:t>
            </a:r>
          </a:p>
          <a:p>
            <a:pPr marL="457200" indent="-457200">
              <a:buFontTx/>
              <a:buChar char="•"/>
            </a:pPr>
            <a:r>
              <a:rPr lang="es-ES" sz="2000"/>
              <a:t>Desde un punto de vista colectivo, este conocimiento es tácito</a:t>
            </a:r>
          </a:p>
          <a:p>
            <a:pPr marL="457200" indent="-457200">
              <a:buFontTx/>
              <a:buChar char="•"/>
            </a:pPr>
            <a:r>
              <a:rPr lang="es-ES" sz="2000"/>
              <a:t>Este conocimiento es un bien público:  debemos hacerlo explícito y difundirlo para que otros se beneficien</a:t>
            </a:r>
          </a:p>
          <a:p>
            <a:pPr marL="457200" indent="-457200">
              <a:buFontTx/>
              <a:buChar char="•"/>
            </a:pPr>
            <a:endParaRPr lang="es-ES" sz="2000"/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663575" y="3375025"/>
            <a:ext cx="38369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/>
              <a:t>Nosotros</a:t>
            </a:r>
          </a:p>
          <a:p>
            <a:pPr>
              <a:buFontTx/>
              <a:buChar char="•"/>
            </a:pPr>
            <a:r>
              <a:rPr lang="es-ES" sz="2000"/>
              <a:t>Financiamos proyectos</a:t>
            </a:r>
          </a:p>
          <a:p>
            <a:pPr>
              <a:buFontTx/>
              <a:buChar char="•"/>
            </a:pPr>
            <a:r>
              <a:rPr lang="es-ES" sz="2000"/>
              <a:t>Accedemos a conocimiento global</a:t>
            </a:r>
          </a:p>
          <a:p>
            <a:pPr>
              <a:buFontTx/>
              <a:buChar char="•"/>
            </a:pPr>
            <a:r>
              <a:rPr lang="es-ES" sz="2000"/>
              <a:t>Transferimos conocimiento</a:t>
            </a:r>
          </a:p>
          <a:p>
            <a:pPr>
              <a:buFontTx/>
              <a:buChar char="•"/>
            </a:pPr>
            <a:r>
              <a:rPr lang="es-ES" sz="2000"/>
              <a:t>Obligados a crear plataformas intercambio para comunidad agentes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4840288" y="3357563"/>
            <a:ext cx="42687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>
                <a:solidFill>
                  <a:srgbClr val="CC3300"/>
                </a:solidFill>
              </a:rPr>
              <a:t>Ustedes</a:t>
            </a:r>
          </a:p>
          <a:p>
            <a:pPr>
              <a:buFontTx/>
              <a:buChar char="•"/>
            </a:pPr>
            <a:r>
              <a:rPr lang="es-ES" sz="2000">
                <a:solidFill>
                  <a:srgbClr val="CC3300"/>
                </a:solidFill>
              </a:rPr>
              <a:t>Generan cambio</a:t>
            </a:r>
          </a:p>
          <a:p>
            <a:pPr>
              <a:buFontTx/>
              <a:buChar char="•"/>
            </a:pPr>
            <a:r>
              <a:rPr lang="es-ES" sz="2000">
                <a:solidFill>
                  <a:srgbClr val="CC3300"/>
                </a:solidFill>
              </a:rPr>
              <a:t>Crean conocimiento original local</a:t>
            </a:r>
          </a:p>
          <a:p>
            <a:pPr>
              <a:buFontTx/>
              <a:buChar char="•"/>
            </a:pPr>
            <a:r>
              <a:rPr lang="es-ES" sz="2000">
                <a:solidFill>
                  <a:srgbClr val="CC3300"/>
                </a:solidFill>
              </a:rPr>
              <a:t>Transfieren conocimiento local a globalidad</a:t>
            </a:r>
          </a:p>
          <a:p>
            <a:pPr>
              <a:buFontTx/>
              <a:buChar char="•"/>
            </a:pPr>
            <a:r>
              <a:rPr lang="es-ES" sz="2000">
                <a:solidFill>
                  <a:srgbClr val="CC3300"/>
                </a:solidFill>
              </a:rPr>
              <a:t>Acceden a conocimiento global para mejorar su práctica</a:t>
            </a: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468313" y="5995988"/>
            <a:ext cx="8609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>
                <a:solidFill>
                  <a:srgbClr val="CC3300"/>
                </a:solidFill>
              </a:rPr>
              <a:t>Combinación de ambos puede ser muy potente y mejora impacto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2" grpId="0"/>
      <p:bldP spid="86023" grpId="0"/>
      <p:bldP spid="860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8806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88068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685800" y="1301750"/>
            <a:ext cx="82296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es-ES" b="1"/>
              <a:t>¿Por qué con Ustedes como socios? </a:t>
            </a:r>
            <a:r>
              <a:rPr lang="es-ES" b="1">
                <a:solidFill>
                  <a:srgbClr val="CC3300"/>
                </a:solidFill>
              </a:rPr>
              <a:t>(II)</a:t>
            </a:r>
            <a:endParaRPr lang="es-ES">
              <a:solidFill>
                <a:srgbClr val="CC3300"/>
              </a:solidFill>
            </a:endParaRPr>
          </a:p>
          <a:p>
            <a:pPr marL="457200" indent="-457200" algn="ctr">
              <a:lnSpc>
                <a:spcPct val="90000"/>
              </a:lnSpc>
            </a:pPr>
            <a:endParaRPr lang="es-ES" sz="2800"/>
          </a:p>
          <a:p>
            <a:pPr marL="457200" indent="-457200">
              <a:buFontTx/>
              <a:buChar char="•"/>
            </a:pPr>
            <a:r>
              <a:rPr lang="es-ES"/>
              <a:t>Número significativo de proyectos</a:t>
            </a:r>
          </a:p>
          <a:p>
            <a:pPr marL="457200" indent="-457200">
              <a:buFontTx/>
              <a:buChar char="•"/>
            </a:pPr>
            <a:r>
              <a:rPr lang="es-ES"/>
              <a:t>Sectores importantes para el desarrollo del sector privado</a:t>
            </a:r>
          </a:p>
          <a:p>
            <a:pPr marL="457200" indent="-457200">
              <a:buFontTx/>
              <a:buChar char="•"/>
            </a:pPr>
            <a:r>
              <a:rPr lang="es-ES"/>
              <a:t>Madurez en las </a:t>
            </a:r>
            <a:r>
              <a:rPr lang="es-ES" b="1">
                <a:solidFill>
                  <a:srgbClr val="E47200"/>
                </a:solidFill>
              </a:rPr>
              <a:t>relaciones colectivas</a:t>
            </a:r>
            <a:r>
              <a:rPr lang="es-ES"/>
              <a:t> entre FOMIN y sus socios. Taller 2006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755650" y="4221163"/>
            <a:ext cx="8388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/>
              <a:t>Con estos activos creemos que podemos:</a:t>
            </a:r>
          </a:p>
          <a:p>
            <a:r>
              <a:rPr lang="es-ES"/>
              <a:t>	Mejorar el impacto de los proyectos actuales y futuros</a:t>
            </a:r>
          </a:p>
          <a:p>
            <a:r>
              <a:rPr lang="es-ES"/>
              <a:t>	Asumir una </a:t>
            </a:r>
            <a:r>
              <a:rPr lang="es-ES" b="1">
                <a:solidFill>
                  <a:srgbClr val="E47200"/>
                </a:solidFill>
              </a:rPr>
              <a:t>responsabilidad compartida</a:t>
            </a:r>
            <a:r>
              <a:rPr lang="es-ES"/>
              <a:t> en esfuerzo</a:t>
            </a:r>
          </a:p>
          <a:p>
            <a:r>
              <a:rPr lang="es-ES"/>
              <a:t>	de promoción crecimiento y generación empleo de calidad</a:t>
            </a:r>
          </a:p>
          <a:p>
            <a:pPr lvl="3"/>
            <a:r>
              <a:rPr lang="es-ES"/>
              <a:t>	Promover la </a:t>
            </a:r>
            <a:r>
              <a:rPr lang="es-ES" b="1">
                <a:solidFill>
                  <a:srgbClr val="E47200"/>
                </a:solidFill>
              </a:rPr>
              <a:t>replicabilidad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1443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pic>
        <p:nvPicPr>
          <p:cNvPr id="61445" name="Picture 5" descr="teamwo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706563"/>
            <a:ext cx="6858000" cy="5122862"/>
          </a:xfrm>
          <a:prstGeom prst="rect">
            <a:avLst/>
          </a:prstGeom>
          <a:noFill/>
        </p:spPr>
      </p:pic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685800" y="1066800"/>
            <a:ext cx="8305800" cy="579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… pero a veces ocurre esta situación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789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85800" y="25146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Qué conocimientos tenemos;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Quiénes de nosotros tienen esos conocimientos;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Cómo podemos intercambiar conocimientos;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Dónde se generan otros conocimientos...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...Y muchas otras cosas más que nos interesan o convienen.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33400" y="91440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¿Qué podemos identificar conjuntamente?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9939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09600" y="21336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3200"/>
              <a:t>Son </a:t>
            </a:r>
            <a:r>
              <a:rPr lang="es-ES" sz="3200"/>
              <a:t>grupos de personas que comparten inquietudes, problemas y pasión por un tema.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s-ES" sz="320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s-ES" sz="3200"/>
              <a:t>Profundizan sus conocimientos y experiencia en un área, interactuando periódicamente.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s-ES" sz="3200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s-ES" sz="3200"/>
              <a:t>Son grupos  de personas que comparten lo que ellos conocen y aprenden uno del otro sobre sus respectivas áreas de</a:t>
            </a:r>
            <a:r>
              <a:rPr lang="en-US" sz="3200"/>
              <a:t> </a:t>
            </a:r>
            <a:r>
              <a:rPr lang="es-ES" sz="3200"/>
              <a:t>experiencia.</a:t>
            </a:r>
            <a:endParaRPr lang="en-US" sz="3200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009650" y="1162050"/>
            <a:ext cx="7383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Definición de Comunidad de Aprendizaje</a:t>
            </a:r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198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09600" y="19812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s-ES" sz="3200"/>
              <a:t>Dos clases de Comunidades:</a:t>
            </a:r>
          </a:p>
          <a:p>
            <a:pPr lvl="1">
              <a:lnSpc>
                <a:spcPct val="70000"/>
              </a:lnSpc>
              <a:spcBef>
                <a:spcPct val="20000"/>
              </a:spcBef>
            </a:pPr>
            <a:r>
              <a:rPr lang="es-ES" sz="3200"/>
              <a:t>Auto organizadas</a:t>
            </a:r>
          </a:p>
          <a:p>
            <a:pPr lvl="1">
              <a:lnSpc>
                <a:spcPct val="70000"/>
              </a:lnSpc>
              <a:spcBef>
                <a:spcPct val="20000"/>
              </a:spcBef>
            </a:pPr>
            <a:r>
              <a:rPr lang="es-ES" sz="3200"/>
              <a:t>Patrocinadas por la Organización</a:t>
            </a:r>
          </a:p>
          <a:p>
            <a:pPr lvl="1">
              <a:lnSpc>
                <a:spcPct val="70000"/>
              </a:lnSpc>
              <a:spcBef>
                <a:spcPct val="20000"/>
              </a:spcBef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s-ES" sz="3200"/>
              <a:t>Se diferencian de una </a:t>
            </a:r>
            <a:r>
              <a:rPr lang="es-ES" sz="3200" b="1" u="sng">
                <a:solidFill>
                  <a:srgbClr val="E47200"/>
                </a:solidFill>
              </a:rPr>
              <a:t>Red</a:t>
            </a:r>
            <a:r>
              <a:rPr lang="es-ES" sz="3200" b="1">
                <a:solidFill>
                  <a:srgbClr val="E47200"/>
                </a:solidFill>
              </a:rPr>
              <a:t> </a:t>
            </a:r>
            <a:r>
              <a:rPr lang="es-ES" sz="3200"/>
              <a:t>porque se enfocan en temas sustantivos y no solamente en relaciones.</a:t>
            </a:r>
          </a:p>
          <a:p>
            <a:pPr>
              <a:lnSpc>
                <a:spcPct val="70000"/>
              </a:lnSpc>
              <a:spcBef>
                <a:spcPct val="20000"/>
              </a:spcBef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s-ES" sz="3200"/>
              <a:t>Se diferencian de un </a:t>
            </a:r>
            <a:r>
              <a:rPr lang="es-ES" sz="3200" b="1" u="sng">
                <a:solidFill>
                  <a:srgbClr val="E47200"/>
                </a:solidFill>
              </a:rPr>
              <a:t>equipo de trabajo</a:t>
            </a:r>
            <a:r>
              <a:rPr lang="es-ES" sz="3200"/>
              <a:t> porque están orientadas a compartir conocimientos en lugar de realizar tareas.</a:t>
            </a:r>
            <a:endParaRPr lang="en-US" sz="3200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09600" y="1066800"/>
            <a:ext cx="8305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3200" b="1"/>
              <a:t>Características</a:t>
            </a:r>
            <a:r>
              <a:rPr lang="es-ES" sz="2800" b="1"/>
              <a:t> C</a:t>
            </a:r>
            <a:r>
              <a:rPr lang="es-E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omunidad de Aprendizaje 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(I)</a:t>
            </a:r>
            <a:endParaRPr lang="es-ES" sz="3200" b="1">
              <a:solidFill>
                <a:srgbClr val="E47200"/>
              </a:solidFill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4035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 sz="2800"/>
              <a:t>Las Comunidades necesitan crear eventos, actividades y relaciones que ayuden a que emerja su valor potencial, que permitan descubrir nuevas formas de incrementarlo, en lugar de determinar anticipadamente el valor esperado.</a:t>
            </a:r>
          </a:p>
          <a:p>
            <a:pPr>
              <a:spcBef>
                <a:spcPct val="20000"/>
              </a:spcBef>
            </a:pPr>
            <a:endParaRPr lang="es-ES" sz="2800"/>
          </a:p>
          <a:p>
            <a:pPr>
              <a:spcBef>
                <a:spcPct val="20000"/>
              </a:spcBef>
            </a:pPr>
            <a:r>
              <a:rPr lang="es-ES" sz="2800"/>
              <a:t>Una Comunidad explora tanto el conocimiento existente como los últimos avances en el tema en  cuestión;</a:t>
            </a:r>
            <a:endParaRPr lang="en-US" sz="2800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539750" y="1066800"/>
            <a:ext cx="83756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3200" b="1"/>
              <a:t>Características</a:t>
            </a:r>
            <a:r>
              <a:rPr lang="es-ES" sz="2800" b="1"/>
              <a:t> C</a:t>
            </a:r>
            <a:r>
              <a:rPr lang="es-E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omunidad de Aprendizaje 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(II)</a:t>
            </a:r>
            <a:endParaRPr lang="es-ES" sz="3200" b="1">
              <a:solidFill>
                <a:srgbClr val="E47200"/>
              </a:solidFill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TALLER DISPARADOR CLA URUGUAY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1085</Words>
  <Application>Microsoft Office PowerPoint</Application>
  <PresentationFormat>On-screen Show (4:3)</PresentationFormat>
  <Paragraphs>173</Paragraphs>
  <Slides>20</Slides>
  <Notes>20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Times New Roman</vt:lpstr>
      <vt:lpstr>Arial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JTres</dc:creator>
  <cp:lastModifiedBy>anarod</cp:lastModifiedBy>
  <cp:revision>19</cp:revision>
  <dcterms:created xsi:type="dcterms:W3CDTF">2007-04-25T23:17:44Z</dcterms:created>
  <dcterms:modified xsi:type="dcterms:W3CDTF">2010-07-12T07:17:26Z</dcterms:modified>
</cp:coreProperties>
</file>