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11"/>
  </p:notesMasterIdLst>
  <p:sldIdLst>
    <p:sldId id="257" r:id="rId2"/>
    <p:sldId id="261" r:id="rId3"/>
    <p:sldId id="263" r:id="rId4"/>
    <p:sldId id="262" r:id="rId5"/>
    <p:sldId id="266" r:id="rId6"/>
    <p:sldId id="260" r:id="rId7"/>
    <p:sldId id="258" r:id="rId8"/>
    <p:sldId id="259" r:id="rId9"/>
    <p:sldId id="265" r:id="rId10"/>
  </p:sldIdLst>
  <p:sldSz cx="9144000" cy="6858000" type="screen4x3"/>
  <p:notesSz cx="6858000" cy="9144000"/>
  <p:embeddedFontLst>
    <p:embeddedFont>
      <p:font typeface="Arial Narrow" pitchFamily="34" charset="0"/>
      <p:regular r:id="rId12"/>
      <p:bold r:id="rId13"/>
      <p:italic r:id="rId14"/>
      <p:boldItalic r:id="rId15"/>
    </p:embeddedFont>
  </p:embeddedFont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54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2.fntdata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1.fntdata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font" Target="fonts/font4.fntdata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3.fntdata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s-ES_tradnl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s-ES_tradnl"/>
          </a:p>
        </p:txBody>
      </p:sp>
      <p:sp>
        <p:nvSpPr>
          <p:cNvPr id="14340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43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s-ES_tradnl"/>
          </a:p>
        </p:txBody>
      </p:sp>
      <p:sp>
        <p:nvSpPr>
          <p:cNvPr id="143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ABFBA5B-AC8B-43DC-8FBF-12138325E55E}" type="slidenum">
              <a:rPr lang="es-ES_tradnl"/>
              <a:pPr/>
              <a:t>‹#›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D5AA53F-C165-4954-A17C-B9607C6D4098}" type="slidenum">
              <a:rPr lang="es-ES_tradnl"/>
              <a:pPr/>
              <a:t>1</a:t>
            </a:fld>
            <a:endParaRPr lang="es-ES_tradnl"/>
          </a:p>
        </p:txBody>
      </p:sp>
      <p:sp>
        <p:nvSpPr>
          <p:cNvPr id="1536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212F073-F152-4A4F-B2CA-48E5F6D5BE49}" type="slidenum">
              <a:rPr lang="es-ES_tradnl"/>
              <a:pPr/>
              <a:t>2</a:t>
            </a:fld>
            <a:endParaRPr lang="es-ES_tradnl"/>
          </a:p>
        </p:txBody>
      </p:sp>
      <p:sp>
        <p:nvSpPr>
          <p:cNvPr id="1638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8599C19-DD5E-4AD7-979C-32BEA8B9A753}" type="slidenum">
              <a:rPr lang="es-ES_tradnl"/>
              <a:pPr/>
              <a:t>3</a:t>
            </a:fld>
            <a:endParaRPr lang="es-ES_tradnl"/>
          </a:p>
        </p:txBody>
      </p:sp>
      <p:sp>
        <p:nvSpPr>
          <p:cNvPr id="1741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D1FCD6-542B-49DC-A67B-D734D03BC8ED}" type="slidenum">
              <a:rPr lang="es-ES_tradnl"/>
              <a:pPr/>
              <a:t>4</a:t>
            </a:fld>
            <a:endParaRPr lang="es-ES_tradnl"/>
          </a:p>
        </p:txBody>
      </p:sp>
      <p:sp>
        <p:nvSpPr>
          <p:cNvPr id="1843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774A3AA-CB19-4EEC-95B7-0C92C25DB52C}" type="slidenum">
              <a:rPr lang="es-ES_tradnl"/>
              <a:pPr/>
              <a:t>5</a:t>
            </a:fld>
            <a:endParaRPr lang="es-ES_tradnl"/>
          </a:p>
        </p:txBody>
      </p:sp>
      <p:sp>
        <p:nvSpPr>
          <p:cNvPr id="1945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EA07ECF-B542-4EE6-B1C6-6FB23326C332}" type="slidenum">
              <a:rPr lang="es-ES_tradnl"/>
              <a:pPr/>
              <a:t>6</a:t>
            </a:fld>
            <a:endParaRPr lang="es-ES_tradnl"/>
          </a:p>
        </p:txBody>
      </p:sp>
      <p:sp>
        <p:nvSpPr>
          <p:cNvPr id="2048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C452440-42E9-48AC-88C0-40A810A939DA}" type="slidenum">
              <a:rPr lang="es-ES_tradnl"/>
              <a:pPr/>
              <a:t>7</a:t>
            </a:fld>
            <a:endParaRPr lang="es-ES_tradnl"/>
          </a:p>
        </p:txBody>
      </p:sp>
      <p:sp>
        <p:nvSpPr>
          <p:cNvPr id="2150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BD130E0-91D7-4C47-A31C-6631CDD6E9A6}" type="slidenum">
              <a:rPr lang="es-ES_tradnl"/>
              <a:pPr/>
              <a:t>8</a:t>
            </a:fld>
            <a:endParaRPr lang="es-ES_tradnl"/>
          </a:p>
        </p:txBody>
      </p:sp>
      <p:sp>
        <p:nvSpPr>
          <p:cNvPr id="2253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36B31AE-A53B-4EC8-BD7A-D66F54744736}" type="slidenum">
              <a:rPr lang="es-ES_tradnl"/>
              <a:pPr/>
              <a:t>9</a:t>
            </a:fld>
            <a:endParaRPr lang="es-ES_tradnl"/>
          </a:p>
        </p:txBody>
      </p:sp>
      <p:sp>
        <p:nvSpPr>
          <p:cNvPr id="2355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E830BB-37D6-4394-BCF5-54B08F6B9DF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84B6D1-E92B-413C-872A-FFD348816DA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C42B0A-17ED-4832-B240-A17183ACE90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BBFB1CFB-4DD7-4792-9F8C-A7B90A497B6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0A33CE-43FD-43D2-8EBD-9DD4EB01267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BC83D2-09CA-40B4-A375-25EEEC830F7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028122-76C7-45D0-B492-DF0B877629D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2B3E10-5CCD-4F12-BB07-9D9DC6B7DF8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15ADB2-E791-4575-B660-2239004D47B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2AB811-6B3C-482E-9683-4D29B4C05A7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D2F447-9409-4A4F-BF59-EA6A9686D58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862A96-F9F2-46F4-ABF7-02C486491EB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 para editar título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16E2F34-CAA5-4321-86A0-3DD51A8D7D7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-76200" y="3429000"/>
            <a:ext cx="6400800" cy="1219200"/>
          </a:xfrm>
        </p:spPr>
        <p:txBody>
          <a:bodyPr/>
          <a:lstStyle/>
          <a:p>
            <a:r>
              <a:rPr lang="es-ES" sz="2800">
                <a:solidFill>
                  <a:schemeClr val="bg1"/>
                </a:solidFill>
              </a:rPr>
              <a:t>6 y 7 de Agosto de 2007</a:t>
            </a:r>
            <a:endParaRPr lang="en-US" sz="2800">
              <a:solidFill>
                <a:schemeClr val="bg1"/>
              </a:solidFill>
            </a:endParaRPr>
          </a:p>
        </p:txBody>
      </p:sp>
      <p:pic>
        <p:nvPicPr>
          <p:cNvPr id="3075" name="Picture 3" descr="torre50"/>
          <p:cNvPicPr>
            <a:picLocks noChangeAspect="1" noChangeArrowheads="1"/>
          </p:cNvPicPr>
          <p:nvPr/>
        </p:nvPicPr>
        <p:blipFill>
          <a:blip r:embed="rId3" cstate="print">
            <a:lum bright="18000" contrast="100000"/>
            <a:grayscl/>
          </a:blip>
          <a:srcRect/>
          <a:stretch>
            <a:fillRect/>
          </a:stretch>
        </p:blipFill>
        <p:spPr bwMode="auto">
          <a:xfrm>
            <a:off x="5729288" y="0"/>
            <a:ext cx="3414712" cy="6858000"/>
          </a:xfrm>
          <a:prstGeom prst="rect">
            <a:avLst/>
          </a:prstGeom>
          <a:noFill/>
        </p:spPr>
      </p:pic>
      <p:sp>
        <p:nvSpPr>
          <p:cNvPr id="307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838200" y="968375"/>
            <a:ext cx="4419600" cy="1470025"/>
          </a:xfrm>
        </p:spPr>
        <p:txBody>
          <a:bodyPr/>
          <a:lstStyle/>
          <a:p>
            <a:r>
              <a:rPr lang="es-ES" sz="4000">
                <a:solidFill>
                  <a:schemeClr val="accent1"/>
                </a:solidFill>
              </a:rPr>
              <a:t>Taller de Lanzamiento de la Comunidad Local de Aprendizaje </a:t>
            </a:r>
            <a:endParaRPr lang="en-US" sz="4000">
              <a:solidFill>
                <a:schemeClr val="accent1"/>
              </a:solidFill>
            </a:endParaRPr>
          </a:p>
        </p:txBody>
      </p:sp>
      <p:pic>
        <p:nvPicPr>
          <p:cNvPr id="3077" name="Picture 5" descr="FOMIN LOG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00400" y="4038600"/>
            <a:ext cx="1219200" cy="1295400"/>
          </a:xfrm>
          <a:prstGeom prst="rect">
            <a:avLst/>
          </a:prstGeom>
          <a:noFill/>
        </p:spPr>
      </p:pic>
      <p:pic>
        <p:nvPicPr>
          <p:cNvPr id="3078" name="Picture 6" descr="IDB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828800" y="4038600"/>
            <a:ext cx="1143000" cy="1295400"/>
          </a:xfrm>
          <a:prstGeom prst="rect">
            <a:avLst/>
          </a:prstGeom>
          <a:noFill/>
        </p:spPr>
      </p:pic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990600" y="5638800"/>
            <a:ext cx="3886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s-ES">
                <a:solidFill>
                  <a:schemeClr val="bg1"/>
                </a:solidFill>
              </a:rPr>
              <a:t>Ana Castillo</a:t>
            </a:r>
          </a:p>
          <a:p>
            <a:pPr algn="ctr">
              <a:spcBef>
                <a:spcPct val="20000"/>
              </a:spcBef>
            </a:pPr>
            <a:r>
              <a:rPr lang="es-ES">
                <a:solidFill>
                  <a:schemeClr val="bg1"/>
                </a:solidFill>
              </a:rPr>
              <a:t>Mariana Wettstein</a:t>
            </a:r>
            <a:endParaRPr lang="en-US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752600"/>
            <a:ext cx="8229600" cy="1828800"/>
          </a:xfrm>
          <a:ln>
            <a:solidFill>
              <a:schemeClr val="folHlink"/>
            </a:solidFill>
          </a:ln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s-ES" sz="4000" i="1">
                <a:solidFill>
                  <a:schemeClr val="bg1"/>
                </a:solidFill>
              </a:rPr>
              <a:t>“Lograr el crecimiento inclusivo en la Región a través del desarrollo del sector privado”</a:t>
            </a:r>
            <a:r>
              <a:rPr lang="es-ES" sz="1200" i="1">
                <a:solidFill>
                  <a:schemeClr val="bg1"/>
                </a:solidFill>
              </a:rPr>
              <a:t>”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s-ES" sz="1200" i="1">
              <a:solidFill>
                <a:schemeClr val="bg1"/>
              </a:solidFill>
            </a:endParaRPr>
          </a:p>
          <a:p>
            <a:pPr algn="ctr">
              <a:lnSpc>
                <a:spcPct val="90000"/>
              </a:lnSpc>
              <a:buFontTx/>
              <a:buNone/>
            </a:pPr>
            <a:endParaRPr lang="es-ES" sz="1200">
              <a:solidFill>
                <a:schemeClr val="bg1"/>
              </a:solidFill>
            </a:endParaRPr>
          </a:p>
          <a:p>
            <a:pPr algn="ctr">
              <a:lnSpc>
                <a:spcPct val="90000"/>
              </a:lnSpc>
              <a:buFontTx/>
              <a:buNone/>
            </a:pPr>
            <a:endParaRPr lang="es-ES" sz="1200">
              <a:solidFill>
                <a:schemeClr val="bg1"/>
              </a:solidFill>
            </a:endParaRP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304800" y="4724400"/>
            <a:ext cx="3124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/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1295400" y="457200"/>
            <a:ext cx="6096000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s-ES" sz="4000">
                <a:solidFill>
                  <a:srgbClr val="FF0000"/>
                </a:solidFill>
              </a:rPr>
              <a:t>Nuestra misión como FOMIN:</a:t>
            </a:r>
            <a:endParaRPr lang="en-US" sz="400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274638"/>
            <a:ext cx="6096000" cy="639762"/>
          </a:xfrm>
          <a:noFill/>
        </p:spPr>
        <p:txBody>
          <a:bodyPr/>
          <a:lstStyle/>
          <a:p>
            <a:r>
              <a:rPr lang="es-ES" sz="4000">
                <a:solidFill>
                  <a:schemeClr val="accent2"/>
                </a:solidFill>
              </a:rPr>
              <a:t>FOMIN</a:t>
            </a:r>
            <a:endParaRPr lang="en-US" sz="4000">
              <a:solidFill>
                <a:schemeClr val="accent2"/>
              </a:solidFill>
            </a:endParaRP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304800" y="4724400"/>
            <a:ext cx="3124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/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304800" y="304800"/>
            <a:ext cx="8686800" cy="120015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s-ES" sz="3600" i="1">
                <a:solidFill>
                  <a:schemeClr val="accent1"/>
                </a:solidFill>
              </a:rPr>
              <a:t>Tras 13 años de innovación, estamos iniciando una nueva etapa…</a:t>
            </a:r>
            <a:endParaRPr lang="en-US" sz="3600" i="1">
              <a:solidFill>
                <a:schemeClr val="accent1"/>
              </a:solidFill>
            </a:endParaRPr>
          </a:p>
        </p:txBody>
      </p:sp>
      <p:sp>
        <p:nvSpPr>
          <p:cNvPr id="10250" name="Text Box 10"/>
          <p:cNvSpPr txBox="1">
            <a:spLocks noChangeArrowheads="1"/>
          </p:cNvSpPr>
          <p:nvPr/>
        </p:nvSpPr>
        <p:spPr bwMode="auto">
          <a:xfrm>
            <a:off x="533400" y="2209800"/>
            <a:ext cx="7950200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es-ES" sz="2800">
                <a:solidFill>
                  <a:schemeClr val="bg1"/>
                </a:solidFill>
              </a:rPr>
              <a:t>Aumento de la efectividad en el desarrollo:</a:t>
            </a:r>
          </a:p>
          <a:p>
            <a:pPr>
              <a:buClr>
                <a:srgbClr val="FF0000"/>
              </a:buClr>
              <a:buFont typeface="Wingdings" pitchFamily="2" charset="2"/>
              <a:buNone/>
            </a:pPr>
            <a:endParaRPr lang="es-ES" sz="2800">
              <a:solidFill>
                <a:schemeClr val="bg1"/>
              </a:solidFill>
            </a:endParaRPr>
          </a:p>
          <a:p>
            <a:pPr>
              <a:buFontTx/>
              <a:buChar char="•"/>
            </a:pPr>
            <a:r>
              <a:rPr lang="es-ES" sz="2800" i="1">
                <a:solidFill>
                  <a:schemeClr val="bg1"/>
                </a:solidFill>
              </a:rPr>
              <a:t>Mayor enfoque país.</a:t>
            </a:r>
          </a:p>
          <a:p>
            <a:pPr>
              <a:buFontTx/>
              <a:buChar char="•"/>
            </a:pPr>
            <a:r>
              <a:rPr lang="es-ES" sz="2800" i="1">
                <a:solidFill>
                  <a:schemeClr val="bg1"/>
                </a:solidFill>
              </a:rPr>
              <a:t>Conocimiento sectorial más profundo.</a:t>
            </a:r>
          </a:p>
          <a:p>
            <a:pPr>
              <a:buFontTx/>
              <a:buChar char="•"/>
            </a:pPr>
            <a:r>
              <a:rPr lang="es-ES" sz="2800" i="1">
                <a:solidFill>
                  <a:schemeClr val="bg1"/>
                </a:solidFill>
              </a:rPr>
              <a:t>Mejor gestión, basada en el análisis de riesgos y gestión por resultados.</a:t>
            </a:r>
          </a:p>
          <a:p>
            <a:pPr>
              <a:buFontTx/>
              <a:buChar char="•"/>
            </a:pPr>
            <a:r>
              <a:rPr lang="es-ES" sz="2800" i="1">
                <a:solidFill>
                  <a:schemeClr val="bg1"/>
                </a:solidFill>
              </a:rPr>
              <a:t>Nuevo marco de relacionamiento con los socios.</a:t>
            </a:r>
            <a:endParaRPr lang="es-ES" sz="2800">
              <a:solidFill>
                <a:schemeClr val="bg1"/>
              </a:solidFill>
            </a:endParaRPr>
          </a:p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es-ES" sz="2800">
                <a:solidFill>
                  <a:schemeClr val="bg1"/>
                </a:solidFill>
              </a:rPr>
              <a:t>Mayor eficiencia organizacional.</a:t>
            </a:r>
          </a:p>
          <a:p>
            <a:pPr>
              <a:buFontTx/>
              <a:buChar char="-"/>
            </a:pPr>
            <a:endParaRPr lang="es-ES" sz="2400">
              <a:solidFill>
                <a:schemeClr val="bg1"/>
              </a:solidFill>
            </a:endParaRPr>
          </a:p>
          <a:p>
            <a:endParaRPr lang="en-US" sz="200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/>
          <a:lstStyle/>
          <a:p>
            <a:r>
              <a:rPr lang="es-ES" sz="3600">
                <a:solidFill>
                  <a:schemeClr val="folHlink"/>
                </a:solidFill>
              </a:rPr>
              <a:t>Nuevo marco de relacionamiento con los socios locales:</a:t>
            </a:r>
            <a:endParaRPr lang="en-US" sz="3600">
              <a:solidFill>
                <a:schemeClr val="folHlink"/>
              </a:solidFill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76400"/>
            <a:ext cx="8686800" cy="3763963"/>
          </a:xfrm>
          <a:ln w="57150" cmpd="thickThin">
            <a:solidFill>
              <a:srgbClr val="FF0000"/>
            </a:solidFill>
          </a:ln>
        </p:spPr>
        <p:txBody>
          <a:bodyPr/>
          <a:lstStyle/>
          <a:p>
            <a:pPr algn="ctr">
              <a:lnSpc>
                <a:spcPct val="80000"/>
              </a:lnSpc>
              <a:buClr>
                <a:schemeClr val="folHlink"/>
              </a:buClr>
              <a:buFont typeface="Wingdings" pitchFamily="2" charset="2"/>
              <a:buNone/>
            </a:pPr>
            <a:endParaRPr lang="es-ES" sz="2800">
              <a:solidFill>
                <a:schemeClr val="bg1"/>
              </a:solidFill>
              <a:latin typeface="Arial Narrow" pitchFamily="34" charset="0"/>
            </a:endParaRPr>
          </a:p>
          <a:p>
            <a:pPr algn="ctr">
              <a:lnSpc>
                <a:spcPct val="80000"/>
              </a:lnSpc>
              <a:buClr>
                <a:schemeClr val="folHlink"/>
              </a:buClr>
              <a:buFont typeface="Wingdings" pitchFamily="2" charset="2"/>
              <a:buNone/>
            </a:pPr>
            <a:r>
              <a:rPr lang="es-ES">
                <a:solidFill>
                  <a:schemeClr val="bg1"/>
                </a:solidFill>
                <a:latin typeface="Arial Narrow" pitchFamily="34" charset="0"/>
              </a:rPr>
              <a:t>No será posible aumentar la efectividad en el desarrollo sin un cambio en la forma en que el FOMIN se relaciona con su entorno.</a:t>
            </a:r>
          </a:p>
          <a:p>
            <a:pPr>
              <a:lnSpc>
                <a:spcPct val="80000"/>
              </a:lnSpc>
              <a:buClr>
                <a:schemeClr val="folHlink"/>
              </a:buClr>
              <a:buFont typeface="Wingdings" pitchFamily="2" charset="2"/>
              <a:buNone/>
            </a:pPr>
            <a:endParaRPr lang="es-ES" sz="2800">
              <a:solidFill>
                <a:schemeClr val="bg1"/>
              </a:solidFill>
              <a:latin typeface="Arial Narrow" pitchFamily="34" charset="0"/>
            </a:endParaRPr>
          </a:p>
          <a:p>
            <a:pPr>
              <a:lnSpc>
                <a:spcPct val="80000"/>
              </a:lnSpc>
              <a:buClr>
                <a:schemeClr val="folHlink"/>
              </a:buClr>
              <a:buFont typeface="Wingdings" pitchFamily="2" charset="2"/>
              <a:buChar char="ü"/>
            </a:pPr>
            <a:r>
              <a:rPr lang="es-ES" sz="2800">
                <a:solidFill>
                  <a:schemeClr val="bg1"/>
                </a:solidFill>
                <a:latin typeface="Arial Narrow" pitchFamily="34" charset="0"/>
              </a:rPr>
              <a:t>Cambio de mentalidad: de beneficiario a  socio en el desarrollo.</a:t>
            </a:r>
          </a:p>
          <a:p>
            <a:pPr>
              <a:lnSpc>
                <a:spcPct val="80000"/>
              </a:lnSpc>
              <a:buClr>
                <a:schemeClr val="folHlink"/>
              </a:buClr>
              <a:buFont typeface="Wingdings" pitchFamily="2" charset="2"/>
              <a:buChar char="ü"/>
            </a:pPr>
            <a:r>
              <a:rPr lang="es-ES" sz="2800">
                <a:solidFill>
                  <a:schemeClr val="bg1"/>
                </a:solidFill>
                <a:latin typeface="Arial Narrow" pitchFamily="34" charset="0"/>
              </a:rPr>
              <a:t>FOMIN es una organización que aprende de su entorno.</a:t>
            </a:r>
          </a:p>
          <a:p>
            <a:pPr>
              <a:lnSpc>
                <a:spcPct val="80000"/>
              </a:lnSpc>
              <a:buClr>
                <a:schemeClr val="folHlink"/>
              </a:buClr>
              <a:buFont typeface="Wingdings" pitchFamily="2" charset="2"/>
              <a:buNone/>
            </a:pPr>
            <a:endParaRPr lang="es-ES" sz="2800">
              <a:solidFill>
                <a:schemeClr val="bg1"/>
              </a:solidFill>
              <a:latin typeface="Arial Narrow" pitchFamily="34" charset="0"/>
            </a:endParaRPr>
          </a:p>
          <a:p>
            <a:pPr>
              <a:lnSpc>
                <a:spcPct val="80000"/>
              </a:lnSpc>
              <a:buClr>
                <a:schemeClr val="folHlink"/>
              </a:buClr>
              <a:buFont typeface="Wingdings" pitchFamily="2" charset="2"/>
              <a:buChar char="ü"/>
            </a:pPr>
            <a:endParaRPr lang="es-ES" sz="2800">
              <a:solidFill>
                <a:schemeClr val="bg1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/>
          <a:lstStyle/>
          <a:p>
            <a:r>
              <a:rPr lang="es-ES" sz="3600">
                <a:solidFill>
                  <a:schemeClr val="folHlink"/>
                </a:solidFill>
              </a:rPr>
              <a:t>Nuevo marco de relacionamiento con los socios locales:</a:t>
            </a:r>
            <a:endParaRPr lang="en-US" sz="3600">
              <a:solidFill>
                <a:schemeClr val="folHlink"/>
              </a:solidFill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447800"/>
            <a:ext cx="8229600" cy="3581400"/>
          </a:xfrm>
          <a:ln w="76200">
            <a:solidFill>
              <a:schemeClr val="folHlink"/>
            </a:solidFill>
          </a:ln>
        </p:spPr>
        <p:txBody>
          <a:bodyPr/>
          <a:lstStyle/>
          <a:p>
            <a:pPr marL="412750" indent="-412750" algn="ctr">
              <a:lnSpc>
                <a:spcPct val="80000"/>
              </a:lnSpc>
              <a:buClr>
                <a:schemeClr val="folHlink"/>
              </a:buClr>
              <a:buFont typeface="Wingdings" pitchFamily="2" charset="2"/>
              <a:buNone/>
            </a:pPr>
            <a:r>
              <a:rPr lang="es-ES" sz="2800" u="sng">
                <a:solidFill>
                  <a:schemeClr val="bg1"/>
                </a:solidFill>
                <a:latin typeface="Arial Narrow" pitchFamily="34" charset="0"/>
              </a:rPr>
              <a:t>Principales acciones</a:t>
            </a:r>
          </a:p>
          <a:p>
            <a:pPr marL="412750" indent="-412750" algn="ctr">
              <a:lnSpc>
                <a:spcPct val="80000"/>
              </a:lnSpc>
              <a:buClr>
                <a:schemeClr val="folHlink"/>
              </a:buClr>
              <a:buFont typeface="Wingdings" pitchFamily="2" charset="2"/>
              <a:buNone/>
            </a:pPr>
            <a:endParaRPr lang="es-ES" sz="2800">
              <a:solidFill>
                <a:schemeClr val="bg1"/>
              </a:solidFill>
              <a:latin typeface="Arial Narrow" pitchFamily="34" charset="0"/>
            </a:endParaRPr>
          </a:p>
          <a:p>
            <a:pPr marL="412750" indent="-412750" algn="ctr">
              <a:lnSpc>
                <a:spcPct val="80000"/>
              </a:lnSpc>
              <a:buClr>
                <a:schemeClr val="folHlink"/>
              </a:buClr>
              <a:buFont typeface="Wingdings" pitchFamily="2" charset="2"/>
              <a:buAutoNum type="romanLcPeriod"/>
            </a:pPr>
            <a:r>
              <a:rPr lang="es-ES" sz="2800">
                <a:solidFill>
                  <a:schemeClr val="bg1"/>
                </a:solidFill>
                <a:latin typeface="Arial Narrow" pitchFamily="34" charset="0"/>
              </a:rPr>
              <a:t>Fortalecer las capacidades de los socios locales para gestionar sus proyectos.</a:t>
            </a:r>
          </a:p>
          <a:p>
            <a:pPr marL="412750" indent="-412750" algn="ctr">
              <a:lnSpc>
                <a:spcPct val="80000"/>
              </a:lnSpc>
              <a:buClr>
                <a:schemeClr val="folHlink"/>
              </a:buClr>
              <a:buFont typeface="Wingdings" pitchFamily="2" charset="2"/>
              <a:buAutoNum type="romanLcPeriod"/>
            </a:pPr>
            <a:r>
              <a:rPr lang="es-ES" sz="2800">
                <a:solidFill>
                  <a:schemeClr val="bg1"/>
                </a:solidFill>
                <a:latin typeface="Arial Narrow" pitchFamily="34" charset="0"/>
              </a:rPr>
              <a:t>Generar una comunidad de aprendizaje promoviendo el conocimiento entre sus ejecutores y responsables.</a:t>
            </a:r>
          </a:p>
          <a:p>
            <a:pPr marL="412750" indent="-412750" algn="ctr">
              <a:lnSpc>
                <a:spcPct val="80000"/>
              </a:lnSpc>
              <a:buClr>
                <a:schemeClr val="folHlink"/>
              </a:buClr>
              <a:buFont typeface="Wingdings" pitchFamily="2" charset="2"/>
              <a:buAutoNum type="romanLcPeriod"/>
            </a:pPr>
            <a:r>
              <a:rPr lang="es-ES" sz="2800">
                <a:solidFill>
                  <a:schemeClr val="bg1"/>
                </a:solidFill>
                <a:latin typeface="Arial Narrow" pitchFamily="34" charset="0"/>
              </a:rPr>
              <a:t>Evaluar continuamente el desempeño del FOMIN en Uruguay.</a:t>
            </a:r>
          </a:p>
          <a:p>
            <a:pPr marL="412750" indent="-412750">
              <a:lnSpc>
                <a:spcPct val="80000"/>
              </a:lnSpc>
              <a:buClr>
                <a:schemeClr val="folHlink"/>
              </a:buClr>
              <a:buFont typeface="Wingdings" pitchFamily="2" charset="2"/>
              <a:buChar char="ü"/>
            </a:pPr>
            <a:endParaRPr lang="es-ES" sz="2800">
              <a:solidFill>
                <a:schemeClr val="bg1"/>
              </a:solidFill>
              <a:latin typeface="Arial Narrow" pitchFamily="34" charset="0"/>
            </a:endParaRPr>
          </a:p>
          <a:p>
            <a:pPr marL="412750" indent="-412750">
              <a:lnSpc>
                <a:spcPct val="80000"/>
              </a:lnSpc>
              <a:buClr>
                <a:schemeClr val="folHlink"/>
              </a:buClr>
              <a:buFont typeface="Wingdings" pitchFamily="2" charset="2"/>
              <a:buChar char="ü"/>
            </a:pPr>
            <a:endParaRPr lang="es-ES" sz="280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200025" y="5464175"/>
            <a:ext cx="8799513" cy="86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None/>
            </a:pPr>
            <a:r>
              <a:rPr lang="es-ES" sz="2800">
                <a:solidFill>
                  <a:schemeClr val="bg1"/>
                </a:solidFill>
              </a:rPr>
              <a:t>Este proceso se inició en noviembre del año pasado…</a:t>
            </a:r>
          </a:p>
          <a:p>
            <a:endParaRPr lang="en-US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150" name="Object 6"/>
          <p:cNvGraphicFramePr>
            <a:graphicFrameLocks noChangeAspect="1"/>
          </p:cNvGraphicFramePr>
          <p:nvPr>
            <p:ph type="chart" sz="half" idx="2"/>
          </p:nvPr>
        </p:nvGraphicFramePr>
        <p:xfrm>
          <a:off x="1055688" y="1427163"/>
          <a:ext cx="7173912" cy="5811837"/>
        </p:xfrm>
        <a:graphic>
          <a:graphicData uri="http://schemas.openxmlformats.org/presentationml/2006/ole">
            <p:oleObj spid="_x0000_s6150" name="Gráfico" r:id="rId4" imgW="3362249" imgH="2724302" progId="MSGraph.Chart.8">
              <p:embed followColorScheme="full"/>
            </p:oleObj>
          </a:graphicData>
        </a:graphic>
      </p:graphicFrame>
      <p:sp>
        <p:nvSpPr>
          <p:cNvPr id="6151" name="Rectangle 7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382000" cy="1265238"/>
          </a:xfrm>
          <a:noFill/>
          <a:ln/>
        </p:spPr>
        <p:txBody>
          <a:bodyPr/>
          <a:lstStyle/>
          <a:p>
            <a:r>
              <a:rPr lang="es-ES" sz="3600">
                <a:solidFill>
                  <a:schemeClr val="accent1"/>
                </a:solidFill>
              </a:rPr>
              <a:t>Consultados sobre si les interesaba participar en una Red de FOMINES:</a:t>
            </a:r>
            <a:endParaRPr lang="en-US" sz="3600">
              <a:solidFill>
                <a:schemeClr val="accent1"/>
              </a:solidFill>
            </a:endParaRPr>
          </a:p>
        </p:txBody>
      </p:sp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5927725" y="5827713"/>
            <a:ext cx="24447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ES" i="1">
                <a:solidFill>
                  <a:schemeClr val="folHlink"/>
                </a:solidFill>
              </a:rPr>
              <a:t>Susana Ramela, 2006</a:t>
            </a:r>
            <a:endParaRPr lang="en-US" i="1">
              <a:solidFill>
                <a:schemeClr val="folHlin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s-ES" sz="3200">
                <a:solidFill>
                  <a:schemeClr val="accent1"/>
                </a:solidFill>
              </a:rPr>
              <a:t>“Taller Construyendo Juntos” (Nov. 2006)</a:t>
            </a:r>
            <a:br>
              <a:rPr lang="es-ES" sz="3200">
                <a:solidFill>
                  <a:schemeClr val="accent1"/>
                </a:solidFill>
              </a:rPr>
            </a:br>
            <a:r>
              <a:rPr lang="es-ES" sz="3200">
                <a:solidFill>
                  <a:schemeClr val="accent1"/>
                </a:solidFill>
              </a:rPr>
              <a:t> Algunas de vuestras reflexiones:</a:t>
            </a:r>
            <a:endParaRPr lang="en-US" sz="3200">
              <a:solidFill>
                <a:schemeClr val="accent1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89038"/>
            <a:ext cx="8610600" cy="3763962"/>
          </a:xfrm>
        </p:spPr>
        <p:txBody>
          <a:bodyPr/>
          <a:lstStyle/>
          <a:p>
            <a:pPr>
              <a:lnSpc>
                <a:spcPct val="80000"/>
              </a:lnSpc>
              <a:buClr>
                <a:schemeClr val="folHlink"/>
              </a:buClr>
              <a:buFont typeface="Wingdings" pitchFamily="2" charset="2"/>
              <a:buNone/>
            </a:pPr>
            <a:endParaRPr lang="es-ES" sz="2800">
              <a:solidFill>
                <a:schemeClr val="bg1"/>
              </a:solidFill>
              <a:latin typeface="Arial Narrow" pitchFamily="34" charset="0"/>
            </a:endParaRPr>
          </a:p>
          <a:p>
            <a:pPr>
              <a:lnSpc>
                <a:spcPct val="80000"/>
              </a:lnSpc>
              <a:buClr>
                <a:schemeClr val="folHlink"/>
              </a:buClr>
              <a:buFont typeface="Wingdings" pitchFamily="2" charset="2"/>
              <a:buChar char="ü"/>
            </a:pPr>
            <a:r>
              <a:rPr lang="es-ES" sz="2800">
                <a:solidFill>
                  <a:schemeClr val="bg1"/>
                </a:solidFill>
                <a:latin typeface="Arial Narrow" pitchFamily="34" charset="0"/>
              </a:rPr>
              <a:t>“La mayoría de nuestros proyectos tienen por objetivo “Contribuir a la mejora de la competitividad….” ¿Cómo podemos aprovechar tales sinergias para que el impacto final sea lo mejor posible?”.</a:t>
            </a:r>
          </a:p>
          <a:p>
            <a:pPr>
              <a:lnSpc>
                <a:spcPct val="80000"/>
              </a:lnSpc>
              <a:buClr>
                <a:schemeClr val="folHlink"/>
              </a:buClr>
              <a:buFont typeface="Wingdings" pitchFamily="2" charset="2"/>
              <a:buNone/>
            </a:pPr>
            <a:endParaRPr lang="es-ES" sz="2800">
              <a:solidFill>
                <a:schemeClr val="bg1"/>
              </a:solidFill>
              <a:latin typeface="Arial Narrow" pitchFamily="34" charset="0"/>
            </a:endParaRPr>
          </a:p>
          <a:p>
            <a:pPr>
              <a:lnSpc>
                <a:spcPct val="80000"/>
              </a:lnSpc>
              <a:buClr>
                <a:schemeClr val="folHlink"/>
              </a:buClr>
              <a:buFont typeface="Wingdings" pitchFamily="2" charset="2"/>
              <a:buChar char="ü"/>
            </a:pPr>
            <a:r>
              <a:rPr lang="es-ES" sz="2800">
                <a:solidFill>
                  <a:schemeClr val="bg1"/>
                </a:solidFill>
                <a:latin typeface="Arial Narrow" pitchFamily="34" charset="0"/>
              </a:rPr>
              <a:t>“También puede aprenderse sobre difusión, por ejemplo  aquellos proyectos orientados a jóvenes..y en el futuro integrase algunos más”.</a:t>
            </a:r>
          </a:p>
          <a:p>
            <a:pPr>
              <a:lnSpc>
                <a:spcPct val="80000"/>
              </a:lnSpc>
              <a:buClr>
                <a:schemeClr val="folHlink"/>
              </a:buClr>
              <a:buFont typeface="Wingdings" pitchFamily="2" charset="2"/>
              <a:buNone/>
            </a:pPr>
            <a:endParaRPr lang="es-ES" sz="2800">
              <a:solidFill>
                <a:schemeClr val="bg1"/>
              </a:solidFill>
              <a:latin typeface="Arial Narrow" pitchFamily="34" charset="0"/>
            </a:endParaRPr>
          </a:p>
          <a:p>
            <a:pPr>
              <a:lnSpc>
                <a:spcPct val="80000"/>
              </a:lnSpc>
              <a:buClr>
                <a:schemeClr val="folHlink"/>
              </a:buClr>
              <a:buFont typeface="Wingdings" pitchFamily="2" charset="2"/>
              <a:buChar char="ü"/>
            </a:pPr>
            <a:r>
              <a:rPr lang="es-ES" sz="2800">
                <a:solidFill>
                  <a:schemeClr val="bg1"/>
                </a:solidFill>
                <a:latin typeface="Arial Narrow" pitchFamily="34" charset="0"/>
              </a:rPr>
              <a:t>“Es importante juntar proyectos para ganar en competitividad, especialmente teniendo en cuenta que no se pierde identidad sino que se refuerza”.</a:t>
            </a:r>
          </a:p>
          <a:p>
            <a:pPr>
              <a:lnSpc>
                <a:spcPct val="80000"/>
              </a:lnSpc>
              <a:buClr>
                <a:schemeClr val="folHlink"/>
              </a:buClr>
              <a:buFont typeface="Wingdings" pitchFamily="2" charset="2"/>
              <a:buChar char="ü"/>
            </a:pPr>
            <a:endParaRPr lang="es-ES" sz="2800">
              <a:solidFill>
                <a:schemeClr val="bg1"/>
              </a:solidFill>
              <a:latin typeface="Arial Narrow" pitchFamily="34" charset="0"/>
            </a:endParaRPr>
          </a:p>
          <a:p>
            <a:pPr>
              <a:lnSpc>
                <a:spcPct val="80000"/>
              </a:lnSpc>
              <a:buClr>
                <a:schemeClr val="folHlink"/>
              </a:buClr>
              <a:buFont typeface="Wingdings" pitchFamily="2" charset="2"/>
              <a:buChar char="ü"/>
            </a:pPr>
            <a:endParaRPr lang="en-US" sz="2800">
              <a:solidFill>
                <a:schemeClr val="bg1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382000" cy="1265238"/>
          </a:xfrm>
        </p:spPr>
        <p:txBody>
          <a:bodyPr/>
          <a:lstStyle/>
          <a:p>
            <a:r>
              <a:rPr lang="es-ES" sz="3600">
                <a:solidFill>
                  <a:schemeClr val="accent1"/>
                </a:solidFill>
              </a:rPr>
              <a:t>Y algunos de ustedes fueron más allá:</a:t>
            </a:r>
            <a:endParaRPr lang="en-US" sz="3600">
              <a:solidFill>
                <a:schemeClr val="accent1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229600" cy="3763963"/>
          </a:xfrm>
          <a:noFill/>
          <a:ln/>
        </p:spPr>
        <p:txBody>
          <a:bodyPr/>
          <a:lstStyle/>
          <a:p>
            <a:pPr>
              <a:lnSpc>
                <a:spcPct val="80000"/>
              </a:lnSpc>
              <a:buClr>
                <a:schemeClr val="folHlink"/>
              </a:buClr>
              <a:buFont typeface="Wingdings" pitchFamily="2" charset="2"/>
              <a:buNone/>
            </a:pPr>
            <a:endParaRPr lang="es-ES" sz="2800">
              <a:solidFill>
                <a:schemeClr val="bg1"/>
              </a:solidFill>
              <a:latin typeface="Arial Narrow" pitchFamily="34" charset="0"/>
            </a:endParaRPr>
          </a:p>
          <a:p>
            <a:pPr>
              <a:lnSpc>
                <a:spcPct val="80000"/>
              </a:lnSpc>
              <a:buClr>
                <a:schemeClr val="folHlink"/>
              </a:buClr>
              <a:buFont typeface="Wingdings" pitchFamily="2" charset="2"/>
              <a:buChar char="ü"/>
            </a:pPr>
            <a:r>
              <a:rPr lang="es-ES" sz="2800">
                <a:solidFill>
                  <a:schemeClr val="bg1"/>
                </a:solidFill>
                <a:latin typeface="Arial Narrow" pitchFamily="34" charset="0"/>
              </a:rPr>
              <a:t>Pusieron a disposición bases de datos de consultores.</a:t>
            </a:r>
          </a:p>
          <a:p>
            <a:pPr>
              <a:lnSpc>
                <a:spcPct val="80000"/>
              </a:lnSpc>
              <a:buClr>
                <a:schemeClr val="folHlink"/>
              </a:buClr>
              <a:buFont typeface="Wingdings" pitchFamily="2" charset="2"/>
              <a:buChar char="ü"/>
            </a:pPr>
            <a:r>
              <a:rPr lang="es-ES" sz="2800">
                <a:solidFill>
                  <a:schemeClr val="bg1"/>
                </a:solidFill>
                <a:latin typeface="Arial Narrow" pitchFamily="34" charset="0"/>
              </a:rPr>
              <a:t>Propusieron intercambiar – compartir información.</a:t>
            </a:r>
          </a:p>
          <a:p>
            <a:pPr>
              <a:lnSpc>
                <a:spcPct val="80000"/>
              </a:lnSpc>
              <a:buClr>
                <a:schemeClr val="folHlink"/>
              </a:buClr>
              <a:buFont typeface="Wingdings" pitchFamily="2" charset="2"/>
              <a:buChar char="ü"/>
            </a:pPr>
            <a:r>
              <a:rPr lang="es-ES" sz="2800">
                <a:solidFill>
                  <a:schemeClr val="bg1"/>
                </a:solidFill>
                <a:latin typeface="Arial Narrow" pitchFamily="34" charset="0"/>
              </a:rPr>
              <a:t>Se ofrecieron para desarrollar una página web.</a:t>
            </a:r>
          </a:p>
          <a:p>
            <a:pPr>
              <a:lnSpc>
                <a:spcPct val="80000"/>
              </a:lnSpc>
              <a:buClr>
                <a:schemeClr val="folHlink"/>
              </a:buClr>
              <a:buFont typeface="Wingdings" pitchFamily="2" charset="2"/>
              <a:buChar char="ü"/>
            </a:pPr>
            <a:r>
              <a:rPr lang="es-ES" sz="2800">
                <a:solidFill>
                  <a:schemeClr val="bg1"/>
                </a:solidFill>
                <a:latin typeface="Arial Narrow" pitchFamily="34" charset="0"/>
              </a:rPr>
              <a:t>Se ofrecieron para recabar información entre instituciones y publicarla.</a:t>
            </a:r>
          </a:p>
          <a:p>
            <a:pPr>
              <a:lnSpc>
                <a:spcPct val="80000"/>
              </a:lnSpc>
              <a:buClr>
                <a:schemeClr val="folHlink"/>
              </a:buClr>
              <a:buFont typeface="Wingdings" pitchFamily="2" charset="2"/>
              <a:buChar char="ü"/>
            </a:pPr>
            <a:r>
              <a:rPr lang="es-ES" sz="2800">
                <a:solidFill>
                  <a:schemeClr val="bg1"/>
                </a:solidFill>
                <a:latin typeface="Arial Narrow" pitchFamily="34" charset="0"/>
              </a:rPr>
              <a:t>Propusieron crear un foro.</a:t>
            </a:r>
          </a:p>
          <a:p>
            <a:pPr>
              <a:lnSpc>
                <a:spcPct val="80000"/>
              </a:lnSpc>
              <a:buClr>
                <a:schemeClr val="folHlink"/>
              </a:buClr>
              <a:buFont typeface="Wingdings" pitchFamily="2" charset="2"/>
              <a:buChar char="ü"/>
            </a:pPr>
            <a:r>
              <a:rPr lang="es-ES" sz="2800">
                <a:solidFill>
                  <a:schemeClr val="bg1"/>
                </a:solidFill>
                <a:latin typeface="Arial Narrow" pitchFamily="34" charset="0"/>
              </a:rPr>
              <a:t>Se ofrecieron a realizar contactos con los medios para publicar noticias buenas.</a:t>
            </a:r>
          </a:p>
          <a:p>
            <a:pPr>
              <a:lnSpc>
                <a:spcPct val="80000"/>
              </a:lnSpc>
              <a:buClr>
                <a:schemeClr val="folHlink"/>
              </a:buClr>
              <a:buFont typeface="Wingdings" pitchFamily="2" charset="2"/>
              <a:buChar char="ü"/>
            </a:pPr>
            <a:r>
              <a:rPr lang="es-ES" sz="2800">
                <a:solidFill>
                  <a:schemeClr val="bg1"/>
                </a:solidFill>
                <a:latin typeface="Arial Narrow" pitchFamily="34" charset="0"/>
              </a:rPr>
              <a:t>… entre otras cosas.</a:t>
            </a:r>
          </a:p>
          <a:p>
            <a:pPr>
              <a:lnSpc>
                <a:spcPct val="80000"/>
              </a:lnSpc>
              <a:buClr>
                <a:schemeClr val="folHlink"/>
              </a:buClr>
              <a:buFont typeface="Wingdings" pitchFamily="2" charset="2"/>
              <a:buChar char="ü"/>
            </a:pPr>
            <a:endParaRPr lang="en-US" sz="2800">
              <a:solidFill>
                <a:schemeClr val="bg1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838200" y="968375"/>
            <a:ext cx="6858000" cy="2536825"/>
          </a:xfrm>
        </p:spPr>
        <p:txBody>
          <a:bodyPr/>
          <a:lstStyle/>
          <a:p>
            <a:r>
              <a:rPr lang="es-ES" sz="4000">
                <a:solidFill>
                  <a:schemeClr val="accent1"/>
                </a:solidFill>
              </a:rPr>
              <a:t/>
            </a:r>
            <a:br>
              <a:rPr lang="es-ES" sz="4000">
                <a:solidFill>
                  <a:schemeClr val="accent1"/>
                </a:solidFill>
              </a:rPr>
            </a:br>
            <a:r>
              <a:rPr lang="es-ES" sz="4000">
                <a:solidFill>
                  <a:schemeClr val="accent1"/>
                </a:solidFill>
              </a:rPr>
              <a:t>BIENVENIDOS al:</a:t>
            </a:r>
            <a:br>
              <a:rPr lang="es-ES" sz="4000">
                <a:solidFill>
                  <a:schemeClr val="accent1"/>
                </a:solidFill>
              </a:rPr>
            </a:br>
            <a:r>
              <a:rPr lang="es-ES" sz="4000">
                <a:solidFill>
                  <a:schemeClr val="accent1"/>
                </a:solidFill>
              </a:rPr>
              <a:t>Taller de Lanzamiento de la Comunidad Local de Aprendizaje de FOMIN en Uruguay </a:t>
            </a:r>
            <a:endParaRPr lang="en-US" sz="4000">
              <a:solidFill>
                <a:schemeClr val="accent1"/>
              </a:solidFill>
            </a:endParaRPr>
          </a:p>
        </p:txBody>
      </p:sp>
      <p:pic>
        <p:nvPicPr>
          <p:cNvPr id="12293" name="Picture 5" descr="FOMIN 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5800" y="4191000"/>
            <a:ext cx="1219200" cy="1295400"/>
          </a:xfrm>
          <a:prstGeom prst="rect">
            <a:avLst/>
          </a:prstGeom>
          <a:noFill/>
        </p:spPr>
      </p:pic>
      <p:pic>
        <p:nvPicPr>
          <p:cNvPr id="12294" name="Picture 6" descr="IDB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95600" y="4191000"/>
            <a:ext cx="1143000" cy="1295400"/>
          </a:xfrm>
          <a:prstGeom prst="rect">
            <a:avLst/>
          </a:prstGeom>
          <a:noFill/>
        </p:spPr>
      </p:pic>
      <p:sp>
        <p:nvSpPr>
          <p:cNvPr id="12295" name="Rectangle 7"/>
          <p:cNvSpPr>
            <a:spLocks noChangeArrowheads="1"/>
          </p:cNvSpPr>
          <p:nvPr/>
        </p:nvSpPr>
        <p:spPr bwMode="auto">
          <a:xfrm>
            <a:off x="2362200" y="5562600"/>
            <a:ext cx="3886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s-ES" sz="2400">
                <a:solidFill>
                  <a:schemeClr val="bg1"/>
                </a:solidFill>
              </a:rPr>
              <a:t>El Equipo FOMIN en Uruguay</a:t>
            </a:r>
            <a:endParaRPr lang="en-US" sz="240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</TotalTime>
  <Words>394</Words>
  <Application>Microsoft Office PowerPoint</Application>
  <PresentationFormat>On-screen Show (4:3)</PresentationFormat>
  <Paragraphs>58</Paragraphs>
  <Slides>9</Slides>
  <Notes>9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Wingdings</vt:lpstr>
      <vt:lpstr>Arial Narrow</vt:lpstr>
      <vt:lpstr>Diseño predeterminado</vt:lpstr>
      <vt:lpstr>Gráfico de Microsoft Graph</vt:lpstr>
      <vt:lpstr>Taller de Lanzamiento de la Comunidad Local de Aprendizaje </vt:lpstr>
      <vt:lpstr>Slide 2</vt:lpstr>
      <vt:lpstr>FOMIN</vt:lpstr>
      <vt:lpstr>Nuevo marco de relacionamiento con los socios locales:</vt:lpstr>
      <vt:lpstr>Nuevo marco de relacionamiento con los socios locales:</vt:lpstr>
      <vt:lpstr>Consultados sobre si les interesaba participar en una Red de FOMINES:</vt:lpstr>
      <vt:lpstr>“Taller Construyendo Juntos” (Nov. 2006)  Algunas de vuestras reflexiones:</vt:lpstr>
      <vt:lpstr>Y algunos de ustedes fueron más allá:</vt:lpstr>
      <vt:lpstr> BIENVENIDOS al: Taller de Lanzamiento de la Comunidad Local de Aprendizaje de FOMIN en Uruguay 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Taller de Lanzamiento de la Comunidad Local de Aprendizaje </dc:title>
  <dc:creator>Ana</dc:creator>
  <cp:lastModifiedBy>anarod</cp:lastModifiedBy>
  <cp:revision>10</cp:revision>
  <dcterms:created xsi:type="dcterms:W3CDTF">2007-08-05T18:49:17Z</dcterms:created>
  <dcterms:modified xsi:type="dcterms:W3CDTF">2010-07-12T01:57:10Z</dcterms:modified>
</cp:coreProperties>
</file>