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Lst>
  <p:notesMasterIdLst>
    <p:notesMasterId r:id="rId19"/>
  </p:notesMasterIdLst>
  <p:handoutMasterIdLst>
    <p:handoutMasterId r:id="rId20"/>
  </p:handoutMasterIdLst>
  <p:sldIdLst>
    <p:sldId id="256" r:id="rId2"/>
    <p:sldId id="257" r:id="rId3"/>
    <p:sldId id="271" r:id="rId4"/>
    <p:sldId id="272" r:id="rId5"/>
    <p:sldId id="273" r:id="rId6"/>
    <p:sldId id="275" r:id="rId7"/>
    <p:sldId id="276" r:id="rId8"/>
    <p:sldId id="277" r:id="rId9"/>
    <p:sldId id="278" r:id="rId10"/>
    <p:sldId id="261" r:id="rId11"/>
    <p:sldId id="258" r:id="rId12"/>
    <p:sldId id="264" r:id="rId13"/>
    <p:sldId id="268" r:id="rId14"/>
    <p:sldId id="266" r:id="rId15"/>
    <p:sldId id="269" r:id="rId16"/>
    <p:sldId id="279" r:id="rId17"/>
    <p:sldId id="280" r:id="rId18"/>
  </p:sldIdLst>
  <p:sldSz cx="9144000" cy="6858000" type="screen4x3"/>
  <p:notesSz cx="6881813" cy="9296400"/>
  <p:embeddedFontLst>
    <p:embeddedFont>
      <p:font typeface="Arial Unicode MS" pitchFamily="34" charset="-128"/>
      <p:regular r:id="rId21"/>
    </p:embeddedFont>
    <p:embeddedFont>
      <p:font typeface="Verdana" pitchFamily="34" charset="0"/>
      <p:regular r:id="rId22"/>
      <p:bold r:id="rId23"/>
      <p:italic r:id="rId24"/>
      <p:boldItalic r:id="rId25"/>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0744" autoAdjust="0"/>
  </p:normalViewPr>
  <p:slideViewPr>
    <p:cSldViewPr>
      <p:cViewPr varScale="1">
        <p:scale>
          <a:sx n="54" d="100"/>
          <a:sy n="54" d="100"/>
        </p:scale>
        <p:origin x="-360"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s-ES_tradnl"/>
          </a:p>
        </p:txBody>
      </p:sp>
      <p:sp>
        <p:nvSpPr>
          <p:cNvPr id="28675"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s-ES_tradnl"/>
          </a:p>
        </p:txBody>
      </p:sp>
      <p:sp>
        <p:nvSpPr>
          <p:cNvPr id="28676"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s-ES_tradnl"/>
          </a:p>
        </p:txBody>
      </p:sp>
      <p:sp>
        <p:nvSpPr>
          <p:cNvPr id="28677"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41B1E2CE-AF67-401B-A707-6214432DE993}" type="slidenum">
              <a:rPr lang="es-ES_tradnl"/>
              <a:pPr/>
              <a:t>‹#›</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s-ES_tradnl"/>
          </a:p>
        </p:txBody>
      </p:sp>
      <p:sp>
        <p:nvSpPr>
          <p:cNvPr id="10243" name="Rectangle 3"/>
          <p:cNvSpPr>
            <a:spLocks noGrp="1" noChangeArrowheads="1"/>
          </p:cNvSpPr>
          <p:nvPr>
            <p:ph type="dt"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s-ES_tradnl"/>
          </a:p>
        </p:txBody>
      </p:sp>
      <p:sp>
        <p:nvSpPr>
          <p:cNvPr id="10244" name="Rectangle 4"/>
          <p:cNvSpPr>
            <a:spLocks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
        <p:nvSpPr>
          <p:cNvPr id="10246"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s-ES_tradnl"/>
          </a:p>
        </p:txBody>
      </p:sp>
      <p:sp>
        <p:nvSpPr>
          <p:cNvPr id="10247"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9D7EADE9-B23B-4ACA-8B5C-0EDFF3B76893}" type="slidenum">
              <a:rPr lang="es-ES_tradnl"/>
              <a:pPr/>
              <a:t>‹#›</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C0C0C-58F7-4FDE-8770-FE25A242041E}" type="slidenum">
              <a:rPr lang="es-ES_tradnl"/>
              <a:pPr/>
              <a:t>10</a:t>
            </a:fld>
            <a:endParaRPr lang="es-ES_tradnl"/>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s-ES_tradnl">
                <a:latin typeface="Verdana" pitchFamily="34" charset="0"/>
              </a:rPr>
              <a:t>Regional TC, unique to the IDB, focuses on activities where two or more member countries benefit from the assistance, generally through regional institutions which manage the technical cooperation funding</a:t>
            </a:r>
          </a:p>
          <a:p>
            <a:endParaRPr lang="es-ES_tradnl">
              <a:latin typeface="Verdana" pitchFamily="34" charset="0"/>
            </a:endParaRPr>
          </a:p>
          <a:p>
            <a:r>
              <a:rPr lang="es-ES_tradnl">
                <a:latin typeface="Verdana" pitchFamily="34" charset="0"/>
              </a:rPr>
              <a:t>Regional TC is used when a regional approach is most efficient due to economies of scale; most effective, such as institutional strengthening through training based on exchange of experiences; or to support activities inherently regional</a:t>
            </a:r>
            <a:r>
              <a:rPr lang="es-ES_tradnl"/>
              <a:t> </a:t>
            </a:r>
          </a:p>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49B0A-56FE-4869-91D6-A01F9D09C73A}" type="slidenum">
              <a:rPr lang="es-ES_tradnl"/>
              <a:pPr/>
              <a:t>11</a:t>
            </a:fld>
            <a:endParaRPr lang="es-ES_tradnl"/>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s-ES_tradnl">
                <a:latin typeface="Verdana" pitchFamily="34" charset="0"/>
                <a:cs typeface="Times New Roman" pitchFamily="18" charset="0"/>
              </a:rPr>
              <a:t>A partir de las experiencias de los países más avanzados de la región en el uso de este instrumento, buscando identificar y sistematizar las mejores prácticas y las alternativas metodológicas utilizadas</a:t>
            </a:r>
            <a:r>
              <a:rPr lang="es-ES_tradnl">
                <a:latin typeface="Verdana" pitchFamily="34" charset="0"/>
              </a:rPr>
              <a:t> </a:t>
            </a:r>
          </a:p>
          <a:p>
            <a:endParaRPr lang="es-ES_tradnl">
              <a:latin typeface="Verdana" pitchFamily="34" charset="0"/>
            </a:endParaRPr>
          </a:p>
          <a:p>
            <a:r>
              <a:rPr lang="es-ES_tradnl">
                <a:latin typeface="Arial Unicode MS" pitchFamily="34" charset="-128"/>
                <a:cs typeface="Times New Roman" pitchFamily="18" charset="0"/>
              </a:rPr>
              <a:t>Identificar y sistematizar las mejores prácticas y las alternativas metodológicas utilizadas</a:t>
            </a:r>
            <a:r>
              <a:rPr lang="es-ES_tradnl">
                <a:latin typeface="Arial Unicode MS" pitchFamily="34" charset="-128"/>
              </a:rPr>
              <a:t> </a:t>
            </a:r>
          </a:p>
          <a:p>
            <a:endParaRPr lang="es-ES_tradnl">
              <a:latin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AD4AB-CF3A-405C-AB16-B53FA2F5DEB4}" type="slidenum">
              <a:rPr lang="es-ES_tradnl"/>
              <a:pPr/>
              <a:t>12</a:t>
            </a:fld>
            <a:endParaRPr lang="es-ES_tradnl"/>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s-ES_tradnl" b="1" i="1">
                <a:cs typeface="Times New Roman" pitchFamily="18" charset="0"/>
              </a:rPr>
              <a:t>Estudios de Casos de Pais:</a:t>
            </a:r>
            <a:r>
              <a:rPr lang="es-ES_tradnl" i="1">
                <a:cs typeface="Times New Roman" pitchFamily="18" charset="0"/>
              </a:rPr>
              <a:t> Argentina, Brasil, Chile y Costa Rica. </a:t>
            </a:r>
          </a:p>
          <a:p>
            <a:r>
              <a:rPr lang="es-ES_tradnl" i="1">
                <a:cs typeface="Times New Roman" pitchFamily="18" charset="0"/>
              </a:rPr>
              <a:t>If additional funding available add Mexico and Colombia</a:t>
            </a:r>
          </a:p>
          <a:p>
            <a:endParaRPr lang="es-ES_tradnl" b="1" i="1">
              <a:cs typeface="Times New Roman" pitchFamily="18" charset="0"/>
            </a:endParaRPr>
          </a:p>
          <a:p>
            <a:r>
              <a:rPr lang="es-ES_tradnl" b="1" i="1">
                <a:cs typeface="Times New Roman" pitchFamily="18" charset="0"/>
              </a:rPr>
              <a:t>Validación de los hallazgos en un taller</a:t>
            </a:r>
            <a:r>
              <a:rPr lang="es-ES_tradnl" b="1">
                <a:cs typeface="Times New Roman" pitchFamily="18" charset="0"/>
              </a:rPr>
              <a:t>,</a:t>
            </a:r>
            <a:r>
              <a:rPr lang="es-ES_tradnl">
                <a:cs typeface="Times New Roman" pitchFamily="18" charset="0"/>
              </a:rPr>
              <a:t> en el que participarán, además de los consultores encargados de los estudios comparativos, miembros de los equipos técnicos encargados de la gestión de los SIIS de los países de la región estudiados, especialistas de las Regiones del Banco y expertos invitados.</a:t>
            </a:r>
            <a:r>
              <a:rPr lang="es-ES_tradnl"/>
              <a:t> </a:t>
            </a:r>
          </a:p>
          <a:p>
            <a:endParaRPr lang="es-ES_tradnl"/>
          </a:p>
          <a:p>
            <a:r>
              <a:rPr lang="es-ES_tradnl" b="1">
                <a:cs typeface="Times New Roman" pitchFamily="18" charset="0"/>
              </a:rPr>
              <a:t>Cooperación Intraregional </a:t>
            </a:r>
            <a:r>
              <a:rPr lang="es-ES_tradnl">
                <a:cs typeface="Times New Roman" pitchFamily="18" charset="0"/>
              </a:rPr>
              <a:t>para la implantación y/o perfeccionamiento de los SIIS de los países participantes. Para ello se constituirán Equipos Técnicos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42B14-C87C-4906-830C-72BF5775A0D4}" type="slidenum">
              <a:rPr lang="es-ES_tradnl"/>
              <a:pPr/>
              <a:t>13</a:t>
            </a:fld>
            <a:endParaRPr lang="es-ES_tradnl"/>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s-ES_tradnl" b="1" i="1">
                <a:cs typeface="Times New Roman" pitchFamily="18" charset="0"/>
              </a:rPr>
              <a:t>Estudios de Casos de Pais:</a:t>
            </a:r>
            <a:r>
              <a:rPr lang="es-ES_tradnl" i="1">
                <a:cs typeface="Times New Roman" pitchFamily="18" charset="0"/>
              </a:rPr>
              <a:t> Argentina, Brasil, Chile y Costa Rica. </a:t>
            </a:r>
          </a:p>
          <a:p>
            <a:r>
              <a:rPr lang="es-ES_tradnl" i="1">
                <a:cs typeface="Times New Roman" pitchFamily="18" charset="0"/>
              </a:rPr>
              <a:t>If additional funding available add Mexico and Colombia</a:t>
            </a:r>
          </a:p>
          <a:p>
            <a:endParaRPr lang="es-ES_tradnl" b="1" i="1">
              <a:cs typeface="Times New Roman" pitchFamily="18" charset="0"/>
            </a:endParaRPr>
          </a:p>
          <a:p>
            <a:r>
              <a:rPr lang="es-ES_tradnl" b="1" i="1">
                <a:cs typeface="Times New Roman" pitchFamily="18" charset="0"/>
              </a:rPr>
              <a:t>Validación de los hallazgos en un taller</a:t>
            </a:r>
            <a:r>
              <a:rPr lang="es-ES_tradnl" b="1">
                <a:cs typeface="Times New Roman" pitchFamily="18" charset="0"/>
              </a:rPr>
              <a:t>,</a:t>
            </a:r>
            <a:r>
              <a:rPr lang="es-ES_tradnl">
                <a:cs typeface="Times New Roman" pitchFamily="18" charset="0"/>
              </a:rPr>
              <a:t> en el que participarán, además de los consultores encargados de los estudios comparativos, miembros de los equipos técnicos encargados de la gestión de los SIIS de los países de la región estudiados, especialistas de las Regiones del Banco y expertos invitados.</a:t>
            </a:r>
            <a:r>
              <a:rPr lang="es-ES_tradnl"/>
              <a:t> </a:t>
            </a:r>
          </a:p>
          <a:p>
            <a:endParaRPr lang="es-ES_tradnl"/>
          </a:p>
          <a:p>
            <a:r>
              <a:rPr lang="es-ES_tradnl" b="1">
                <a:cs typeface="Times New Roman" pitchFamily="18" charset="0"/>
              </a:rPr>
              <a:t>Cooperación Intraregional </a:t>
            </a:r>
            <a:r>
              <a:rPr lang="es-ES_tradnl">
                <a:cs typeface="Times New Roman" pitchFamily="18" charset="0"/>
              </a:rPr>
              <a:t>para la implantación y/o perfeccionamiento de los SIIS de los países participantes. Para ello se constituirán Equipos Técnicos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050"/>
          <p:cNvGrpSpPr>
            <a:grpSpLocks/>
          </p:cNvGrpSpPr>
          <p:nvPr/>
        </p:nvGrpSpPr>
        <p:grpSpPr bwMode="auto">
          <a:xfrm>
            <a:off x="0" y="0"/>
            <a:ext cx="1085850" cy="6854825"/>
            <a:chOff x="0" y="0"/>
            <a:chExt cx="684" cy="4318"/>
          </a:xfrm>
        </p:grpSpPr>
        <p:sp>
          <p:nvSpPr>
            <p:cNvPr id="34819" name="Rectangle 2051"/>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34820" name="Group 2052"/>
            <p:cNvGrpSpPr>
              <a:grpSpLocks/>
            </p:cNvGrpSpPr>
            <p:nvPr/>
          </p:nvGrpSpPr>
          <p:grpSpPr bwMode="auto">
            <a:xfrm>
              <a:off x="48" y="103"/>
              <a:ext cx="96" cy="4126"/>
              <a:chOff x="48" y="103"/>
              <a:chExt cx="96" cy="4126"/>
            </a:xfrm>
          </p:grpSpPr>
          <p:sp>
            <p:nvSpPr>
              <p:cNvPr id="34821" name="Rectangle 2053"/>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2" name="Rectangle 2054"/>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3" name="Rectangle 2055"/>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4" name="Rectangle 2056"/>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5" name="Rectangle 2057"/>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6" name="Rectangle 2058"/>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7" name="Rectangle 2059"/>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8" name="Rectangle 2060"/>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29" name="Rectangle 2061"/>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0" name="Rectangle 2062"/>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1" name="Rectangle 2063"/>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2" name="Rectangle 2064"/>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3" name="Rectangle 2065"/>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4" name="Rectangle 2066"/>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5" name="Rectangle 2067"/>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6" name="Rectangle 2068"/>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7" name="Rectangle 2069"/>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8" name="Rectangle 2070"/>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39" name="Rectangle 2071"/>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0" name="Rectangle 2072"/>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1" name="Rectangle 2073"/>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2" name="Rectangle 2074"/>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3" name="Rectangle 2075"/>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4" name="Rectangle 2076"/>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5" name="Rectangle 2077"/>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6" name="Rectangle 2078"/>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7" name="Rectangle 2079"/>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8" name="Rectangle 2080"/>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4849" name="Rectangle 2081"/>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sp>
        <p:nvSpPr>
          <p:cNvPr id="34850" name="Rectangle 2082"/>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34851" name="Rectangle 2083"/>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4852" name="Rectangle 2084"/>
          <p:cNvSpPr>
            <a:spLocks noGrp="1" noChangeArrowheads="1"/>
          </p:cNvSpPr>
          <p:nvPr>
            <p:ph type="dt" sz="quarter" idx="2"/>
          </p:nvPr>
        </p:nvSpPr>
        <p:spPr/>
        <p:txBody>
          <a:bodyPr/>
          <a:lstStyle>
            <a:lvl1pPr>
              <a:defRPr>
                <a:solidFill>
                  <a:srgbClr val="FFFFFF"/>
                </a:solidFill>
              </a:defRPr>
            </a:lvl1pPr>
          </a:lstStyle>
          <a:p>
            <a:endParaRPr lang="en-US"/>
          </a:p>
        </p:txBody>
      </p:sp>
      <p:sp>
        <p:nvSpPr>
          <p:cNvPr id="34853" name="Rectangle 2085"/>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4854" name="Rectangle 2086"/>
          <p:cNvSpPr>
            <a:spLocks noGrp="1" noChangeArrowheads="1"/>
          </p:cNvSpPr>
          <p:nvPr>
            <p:ph type="sldNum" sz="quarter" idx="4"/>
          </p:nvPr>
        </p:nvSpPr>
        <p:spPr/>
        <p:txBody>
          <a:bodyPr/>
          <a:lstStyle>
            <a:lvl1pPr>
              <a:defRPr>
                <a:solidFill>
                  <a:srgbClr val="FFFFFF"/>
                </a:solidFill>
              </a:defRPr>
            </a:lvl1pPr>
          </a:lstStyle>
          <a:p>
            <a:fld id="{11F6DF4F-78B9-456B-B141-3468C35D07C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1479F8-37B3-437C-83C6-E3166877A0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43DFBE-6A48-4F4B-9CEB-F3E1465330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69988" y="1946275"/>
            <a:ext cx="7772400" cy="4114800"/>
          </a:xfrm>
        </p:spPr>
        <p:txBody>
          <a:bodyPr/>
          <a:lstStyle/>
          <a:p>
            <a:endParaRPr lang="en-US"/>
          </a:p>
        </p:txBody>
      </p:sp>
      <p:sp>
        <p:nvSpPr>
          <p:cNvPr id="4" name="Date Placeholder 3"/>
          <p:cNvSpPr>
            <a:spLocks noGrp="1"/>
          </p:cNvSpPr>
          <p:nvPr>
            <p:ph type="dt" sz="half" idx="10"/>
          </p:nvPr>
        </p:nvSpPr>
        <p:spPr>
          <a:xfrm>
            <a:off x="11430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E2AD6CE0-6193-4207-8371-209C14D6940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61F2C8-2677-41D0-B3B5-D2B688D545D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393DC6-7B58-441A-B358-6209A195DA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3B7B7B-A235-43DF-B170-1367AD20D2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10BE376-C9FD-488C-A1A1-5EAA021E71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3FA2D8-67C8-4BAE-9CBB-CF8D46A20E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7820374-FFAD-42D7-8E5B-A823284F9FB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DC6822-CA3F-4E7B-AD29-519633EC66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1A2041-E4EA-44F5-9F71-ACFCD72901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1085850" cy="6854825"/>
            <a:chOff x="0" y="0"/>
            <a:chExt cx="684" cy="4318"/>
          </a:xfrm>
        </p:grpSpPr>
        <p:sp>
          <p:nvSpPr>
            <p:cNvPr id="3379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33796" name="Group 4"/>
            <p:cNvGrpSpPr>
              <a:grpSpLocks/>
            </p:cNvGrpSpPr>
            <p:nvPr/>
          </p:nvGrpSpPr>
          <p:grpSpPr bwMode="auto">
            <a:xfrm>
              <a:off x="48" y="102"/>
              <a:ext cx="96" cy="4128"/>
              <a:chOff x="48" y="102"/>
              <a:chExt cx="96" cy="4128"/>
            </a:xfrm>
          </p:grpSpPr>
          <p:sp>
            <p:nvSpPr>
              <p:cNvPr id="3379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798"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79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0"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2"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4"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6"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7"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8"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0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0"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4"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8"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19"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3"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382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sp>
        <p:nvSpPr>
          <p:cNvPr id="33826"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3827"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33828"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33829"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97178562-69E5-47BD-8312-D8D7A171390B}" type="slidenum">
              <a:rPr lang="en-US"/>
              <a:pPr/>
              <a:t>‹#›</a:t>
            </a:fld>
            <a:endParaRPr lang="en-US"/>
          </a:p>
        </p:txBody>
      </p:sp>
      <p:sp>
        <p:nvSpPr>
          <p:cNvPr id="33830"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s-ES_tradnl" b="1" i="1">
                <a:solidFill>
                  <a:schemeClr val="tx1"/>
                </a:solidFill>
                <a:latin typeface="Arial Unicode MS" pitchFamily="34" charset="-128"/>
                <a:cs typeface="Times New Roman" pitchFamily="18" charset="0"/>
              </a:rPr>
              <a:t/>
            </a:r>
            <a:br>
              <a:rPr lang="es-ES_tradnl" b="1" i="1">
                <a:solidFill>
                  <a:schemeClr val="tx1"/>
                </a:solidFill>
                <a:latin typeface="Arial Unicode MS" pitchFamily="34" charset="-128"/>
                <a:cs typeface="Times New Roman" pitchFamily="18" charset="0"/>
              </a:rPr>
            </a:br>
            <a:r>
              <a:rPr lang="es-ES_tradnl" b="1" i="1">
                <a:solidFill>
                  <a:schemeClr val="tx1"/>
                </a:solidFill>
                <a:latin typeface="Arial Unicode MS" pitchFamily="34" charset="-128"/>
                <a:cs typeface="Times New Roman" pitchFamily="18" charset="0"/>
              </a:rPr>
              <a:t/>
            </a:r>
            <a:br>
              <a:rPr lang="es-ES_tradnl" b="1" i="1">
                <a:solidFill>
                  <a:schemeClr val="tx1"/>
                </a:solidFill>
                <a:latin typeface="Arial Unicode MS" pitchFamily="34" charset="-128"/>
                <a:cs typeface="Times New Roman" pitchFamily="18" charset="0"/>
              </a:rPr>
            </a:br>
            <a:r>
              <a:rPr lang="es-ES_tradnl" b="1" i="1">
                <a:solidFill>
                  <a:schemeClr val="tx1"/>
                </a:solidFill>
                <a:effectLst>
                  <a:outerShdw blurRad="38100" dist="38100" dir="2700000" algn="tl">
                    <a:srgbClr val="000000"/>
                  </a:outerShdw>
                </a:effectLst>
                <a:latin typeface="Arial Unicode MS" pitchFamily="34" charset="-128"/>
                <a:cs typeface="Times New Roman" pitchFamily="18" charset="0"/>
              </a:rPr>
              <a:t>Sistemas Integrados de Información e Identificación de Beneficiarios (SIIIB)</a:t>
            </a:r>
            <a:r>
              <a:rPr lang="es-ES_tradnl">
                <a:solidFill>
                  <a:schemeClr val="tx1"/>
                </a:solidFill>
                <a:effectLst>
                  <a:outerShdw blurRad="38100" dist="38100" dir="2700000" algn="tl">
                    <a:srgbClr val="000000"/>
                  </a:outerShdw>
                </a:effectLst>
                <a:latin typeface="Arial Unicode MS" pitchFamily="34" charset="-128"/>
                <a:cs typeface="Times New Roman" pitchFamily="18" charset="0"/>
              </a:rPr>
              <a:t/>
            </a:r>
            <a:br>
              <a:rPr lang="es-ES_tradnl">
                <a:solidFill>
                  <a:schemeClr val="tx1"/>
                </a:solidFill>
                <a:effectLst>
                  <a:outerShdw blurRad="38100" dist="38100" dir="2700000" algn="tl">
                    <a:srgbClr val="000000"/>
                  </a:outerShdw>
                </a:effectLst>
                <a:latin typeface="Arial Unicode MS" pitchFamily="34" charset="-128"/>
                <a:cs typeface="Times New Roman" pitchFamily="18" charset="0"/>
              </a:rPr>
            </a:br>
            <a:r>
              <a:rPr lang="es-ES_tradnl">
                <a:solidFill>
                  <a:srgbClr val="000000"/>
                </a:solidFill>
                <a:latin typeface="Arial Unicode MS" pitchFamily="34" charset="-128"/>
                <a:cs typeface="Times New Roman" pitchFamily="18" charset="0"/>
              </a:rPr>
              <a:t> </a:t>
            </a:r>
            <a:br>
              <a:rPr lang="es-ES_tradnl">
                <a:solidFill>
                  <a:srgbClr val="000000"/>
                </a:solidFill>
                <a:latin typeface="Arial Unicode MS" pitchFamily="34" charset="-128"/>
                <a:cs typeface="Times New Roman" pitchFamily="18" charset="0"/>
              </a:rPr>
            </a:br>
            <a:endParaRPr lang="es-ES_tradnl">
              <a:solidFill>
                <a:srgbClr val="000000"/>
              </a:solidFill>
              <a:latin typeface="Arial Unicode MS" pitchFamily="34" charset="-128"/>
              <a:cs typeface="Times New Roman" pitchFamily="18" charset="0"/>
            </a:endParaRPr>
          </a:p>
        </p:txBody>
      </p:sp>
      <p:sp>
        <p:nvSpPr>
          <p:cNvPr id="5123" name="Rectangle 3"/>
          <p:cNvSpPr>
            <a:spLocks noGrp="1" noChangeArrowheads="1"/>
          </p:cNvSpPr>
          <p:nvPr>
            <p:ph type="subTitle" idx="1"/>
          </p:nvPr>
        </p:nvSpPr>
        <p:spPr>
          <a:xfrm>
            <a:off x="304800" y="5029200"/>
            <a:ext cx="8839200" cy="1828800"/>
          </a:xfrm>
        </p:spPr>
        <p:txBody>
          <a:bodyPr/>
          <a:lstStyle/>
          <a:p>
            <a:r>
              <a:rPr lang="es-ES_tradnl">
                <a:latin typeface="Arial Unicode MS" pitchFamily="34" charset="-128"/>
              </a:rPr>
              <a:t>Viviane Azevedo, BID- SDS/POV</a:t>
            </a:r>
          </a:p>
          <a:p>
            <a:r>
              <a:rPr lang="es-ES_tradnl">
                <a:latin typeface="Arial Unicode MS" pitchFamily="34" charset="-128"/>
              </a:rPr>
              <a:t>     Ignacio Irarrázaval, </a:t>
            </a:r>
            <a:r>
              <a:rPr lang="es-ES_tradnl">
                <a:latin typeface="Arial Unicode MS" pitchFamily="34" charset="-128"/>
                <a:cs typeface="Times New Roman" pitchFamily="18" charset="0"/>
              </a:rPr>
              <a:t>Pontificia Universidad Católica de Chile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_tradnl" sz="4800">
                <a:latin typeface="Arial Unicode MS" pitchFamily="34" charset="-128"/>
              </a:rPr>
              <a:t>El Programa de CTR</a:t>
            </a:r>
          </a:p>
        </p:txBody>
      </p:sp>
      <p:sp>
        <p:nvSpPr>
          <p:cNvPr id="12291" name="Rectangle 3"/>
          <p:cNvSpPr>
            <a:spLocks noGrp="1" noChangeArrowheads="1"/>
          </p:cNvSpPr>
          <p:nvPr>
            <p:ph type="body" idx="1"/>
          </p:nvPr>
        </p:nvSpPr>
        <p:spPr/>
        <p:txBody>
          <a:bodyPr/>
          <a:lstStyle/>
          <a:p>
            <a:r>
              <a:rPr lang="es-ES_tradnl">
                <a:latin typeface="Arial Unicode MS" pitchFamily="34" charset="-128"/>
              </a:rPr>
              <a:t>Actividades que benefician a dos o más países</a:t>
            </a:r>
          </a:p>
          <a:p>
            <a:endParaRPr lang="es-ES_tradnl">
              <a:latin typeface="Arial Unicode MS" pitchFamily="34" charset="-128"/>
            </a:endParaRPr>
          </a:p>
          <a:p>
            <a:r>
              <a:rPr lang="es-ES_tradnl">
                <a:latin typeface="Arial Unicode MS" pitchFamily="34" charset="-128"/>
              </a:rPr>
              <a:t>Economías de escala </a:t>
            </a:r>
          </a:p>
          <a:p>
            <a:pPr>
              <a:buFont typeface="Wingdings" pitchFamily="2" charset="2"/>
              <a:buNone/>
            </a:pPr>
            <a:endParaRPr lang="es-ES_tradnl">
              <a:latin typeface="Arial Unicode MS" pitchFamily="34" charset="-128"/>
            </a:endParaRPr>
          </a:p>
          <a:p>
            <a:endParaRPr lang="es-ES_tradnl">
              <a:latin typeface="Arial Unicode MS" pitchFamily="34" charset="-128"/>
            </a:endParaRPr>
          </a:p>
          <a:p>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La CTR sobre Sistemas Integrados de Información</a:t>
            </a:r>
            <a:endParaRPr lang="es-ES_tradnl">
              <a:effectLst>
                <a:outerShdw blurRad="38100" dist="38100" dir="2700000" algn="tl">
                  <a:srgbClr val="000000"/>
                </a:outerShdw>
              </a:effectLst>
              <a:latin typeface="Arial Unicode MS" pitchFamily="34" charset="-128"/>
            </a:endParaRPr>
          </a:p>
        </p:txBody>
      </p:sp>
      <p:sp>
        <p:nvSpPr>
          <p:cNvPr id="7171" name="Rectangle 3"/>
          <p:cNvSpPr>
            <a:spLocks noGrp="1" noChangeArrowheads="1"/>
          </p:cNvSpPr>
          <p:nvPr>
            <p:ph type="body" idx="1"/>
          </p:nvPr>
        </p:nvSpPr>
        <p:spPr>
          <a:xfrm>
            <a:off x="1143000" y="2971800"/>
            <a:ext cx="7772400" cy="3886200"/>
          </a:xfrm>
        </p:spPr>
        <p:txBody>
          <a:bodyPr/>
          <a:lstStyle/>
          <a:p>
            <a:r>
              <a:rPr lang="es-ES_tradnl" sz="3600">
                <a:latin typeface="Arial Unicode MS" pitchFamily="34" charset="-128"/>
                <a:cs typeface="Times New Roman" pitchFamily="18" charset="0"/>
              </a:rPr>
              <a:t>Objetivo: Contribuir al aumento de la efectividad de las Redes de Protección Social en América Latina y el Caribe</a:t>
            </a:r>
          </a:p>
          <a:p>
            <a:pPr>
              <a:buFont typeface="Wingdings" pitchFamily="2" charset="2"/>
              <a:buNone/>
            </a:pPr>
            <a:endParaRPr lang="es-ES_tradnl" sz="3600">
              <a:latin typeface="Arial Unicode MS" pitchFamily="34" charset="-128"/>
              <a:cs typeface="Times New Roman" pitchFamily="18" charset="0"/>
            </a:endParaRPr>
          </a:p>
          <a:p>
            <a:pPr algn="just">
              <a:buFont typeface="Wingdings" pitchFamily="2" charset="2"/>
              <a:buNone/>
            </a:pPr>
            <a:endParaRPr lang="es-ES_tradnl" sz="360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Componentes </a:t>
            </a:r>
          </a:p>
        </p:txBody>
      </p:sp>
      <p:sp>
        <p:nvSpPr>
          <p:cNvPr id="16387" name="Rectangle 1027"/>
          <p:cNvSpPr>
            <a:spLocks noGrp="1" noChangeArrowheads="1"/>
          </p:cNvSpPr>
          <p:nvPr>
            <p:ph type="body" idx="1"/>
          </p:nvPr>
        </p:nvSpPr>
        <p:spPr/>
        <p:txBody>
          <a:bodyPr/>
          <a:lstStyle/>
          <a:p>
            <a:pPr>
              <a:lnSpc>
                <a:spcPct val="130000"/>
              </a:lnSpc>
            </a:pPr>
            <a:r>
              <a:rPr lang="es-ES_tradnl" sz="4000" i="1">
                <a:latin typeface="Arial Unicode MS" pitchFamily="34" charset="-128"/>
                <a:cs typeface="Times New Roman" pitchFamily="18" charset="0"/>
              </a:rPr>
              <a:t>Estudios de Casos de País</a:t>
            </a:r>
          </a:p>
          <a:p>
            <a:pPr>
              <a:lnSpc>
                <a:spcPct val="110000"/>
              </a:lnSpc>
            </a:pPr>
            <a:r>
              <a:rPr lang="es-ES_tradnl" sz="4000" i="1">
                <a:latin typeface="Arial Unicode MS" pitchFamily="34" charset="-128"/>
                <a:cs typeface="Times New Roman" pitchFamily="18" charset="0"/>
              </a:rPr>
              <a:t>Estudio síntesis de Alternativas Metodológicas</a:t>
            </a:r>
          </a:p>
          <a:p>
            <a:pPr>
              <a:lnSpc>
                <a:spcPct val="130000"/>
              </a:lnSpc>
            </a:pPr>
            <a:r>
              <a:rPr lang="es-ES_tradnl" sz="4000" i="1">
                <a:latin typeface="Arial Unicode MS" pitchFamily="34" charset="-128"/>
                <a:cs typeface="Times New Roman" pitchFamily="18" charset="0"/>
              </a:rPr>
              <a:t>Validación de los hallazgos</a:t>
            </a:r>
          </a:p>
          <a:p>
            <a:pPr>
              <a:lnSpc>
                <a:spcPct val="130000"/>
              </a:lnSpc>
              <a:buFont typeface="Wingdings" pitchFamily="2" charset="2"/>
              <a:buNone/>
            </a:pPr>
            <a:endParaRPr lang="es-ES_tradnl">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Componentes</a:t>
            </a:r>
          </a:p>
        </p:txBody>
      </p:sp>
      <p:sp>
        <p:nvSpPr>
          <p:cNvPr id="21507" name="Rectangle 3"/>
          <p:cNvSpPr>
            <a:spLocks noGrp="1" noChangeArrowheads="1"/>
          </p:cNvSpPr>
          <p:nvPr>
            <p:ph type="body" idx="1"/>
          </p:nvPr>
        </p:nvSpPr>
        <p:spPr/>
        <p:txBody>
          <a:bodyPr/>
          <a:lstStyle/>
          <a:p>
            <a:pPr>
              <a:lnSpc>
                <a:spcPct val="130000"/>
              </a:lnSpc>
            </a:pPr>
            <a:r>
              <a:rPr lang="es-ES_tradnl" i="1">
                <a:latin typeface="Arial Unicode MS" pitchFamily="34" charset="-128"/>
                <a:cs typeface="Times New Roman" pitchFamily="18" charset="0"/>
              </a:rPr>
              <a:t>Curso de Capacitación en Gestión de Sistemas Integrados de Información Social</a:t>
            </a:r>
            <a:r>
              <a:rPr lang="es-ES_tradnl" b="1" i="1">
                <a:latin typeface="Arial Unicode MS" pitchFamily="34" charset="-128"/>
                <a:cs typeface="Times New Roman" pitchFamily="18" charset="0"/>
              </a:rPr>
              <a:t> </a:t>
            </a:r>
            <a:endParaRPr lang="es-ES_tradnl" i="1">
              <a:latin typeface="Arial Unicode MS" pitchFamily="34" charset="-128"/>
              <a:cs typeface="Times New Roman" pitchFamily="18" charset="0"/>
            </a:endParaRPr>
          </a:p>
          <a:p>
            <a:pPr>
              <a:lnSpc>
                <a:spcPct val="130000"/>
              </a:lnSpc>
            </a:pPr>
            <a:r>
              <a:rPr lang="es-ES_tradnl" i="1">
                <a:latin typeface="Arial Unicode MS" pitchFamily="34" charset="-128"/>
                <a:cs typeface="Times New Roman" pitchFamily="18" charset="0"/>
              </a:rPr>
              <a:t>Programa de Cooperación Intraregional</a:t>
            </a:r>
          </a:p>
          <a:p>
            <a:pPr>
              <a:lnSpc>
                <a:spcPct val="130000"/>
              </a:lnSpc>
            </a:pPr>
            <a:r>
              <a:rPr lang="es-ES_tradnl" i="1">
                <a:latin typeface="Arial Unicode MS" pitchFamily="34" charset="-128"/>
                <a:cs typeface="Times New Roman" pitchFamily="18" charset="0"/>
              </a:rPr>
              <a:t>Divulgación de actividades y nuevos conocimientos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Países Participantes</a:t>
            </a:r>
          </a:p>
        </p:txBody>
      </p:sp>
      <p:sp>
        <p:nvSpPr>
          <p:cNvPr id="18435" name="Rectangle 3"/>
          <p:cNvSpPr>
            <a:spLocks noGrp="1" noChangeArrowheads="1"/>
          </p:cNvSpPr>
          <p:nvPr>
            <p:ph type="body" sz="half" idx="1"/>
          </p:nvPr>
        </p:nvSpPr>
        <p:spPr/>
        <p:txBody>
          <a:bodyPr/>
          <a:lstStyle/>
          <a:p>
            <a:pPr>
              <a:buFont typeface="Wingdings" pitchFamily="2" charset="2"/>
              <a:buNone/>
            </a:pPr>
            <a:r>
              <a:rPr lang="es-ES_tradnl">
                <a:cs typeface="Times New Roman" pitchFamily="18" charset="0"/>
              </a:rPr>
              <a:t>Argentina</a:t>
            </a:r>
          </a:p>
          <a:p>
            <a:pPr>
              <a:buFont typeface="Wingdings" pitchFamily="2" charset="2"/>
              <a:buNone/>
            </a:pPr>
            <a:r>
              <a:rPr lang="es-ES_tradnl">
                <a:cs typeface="Times New Roman" pitchFamily="18" charset="0"/>
              </a:rPr>
              <a:t>Bolivia</a:t>
            </a:r>
          </a:p>
          <a:p>
            <a:pPr>
              <a:buFont typeface="Wingdings" pitchFamily="2" charset="2"/>
              <a:buNone/>
            </a:pPr>
            <a:r>
              <a:rPr lang="es-ES_tradnl">
                <a:cs typeface="Times New Roman" pitchFamily="18" charset="0"/>
              </a:rPr>
              <a:t>Brasil</a:t>
            </a:r>
          </a:p>
          <a:p>
            <a:pPr>
              <a:buFont typeface="Wingdings" pitchFamily="2" charset="2"/>
              <a:buNone/>
            </a:pPr>
            <a:r>
              <a:rPr lang="es-ES_tradnl">
                <a:cs typeface="Times New Roman" pitchFamily="18" charset="0"/>
              </a:rPr>
              <a:t>Colombia</a:t>
            </a:r>
          </a:p>
          <a:p>
            <a:pPr>
              <a:buFont typeface="Wingdings" pitchFamily="2" charset="2"/>
              <a:buNone/>
            </a:pPr>
            <a:r>
              <a:rPr lang="es-ES_tradnl">
                <a:cs typeface="Times New Roman" pitchFamily="18" charset="0"/>
              </a:rPr>
              <a:t>Chile</a:t>
            </a:r>
          </a:p>
          <a:p>
            <a:pPr>
              <a:buFont typeface="Wingdings" pitchFamily="2" charset="2"/>
              <a:buNone/>
            </a:pPr>
            <a:r>
              <a:rPr lang="es-ES_tradnl">
                <a:cs typeface="Times New Roman" pitchFamily="18" charset="0"/>
              </a:rPr>
              <a:t>Costa Rica</a:t>
            </a:r>
          </a:p>
          <a:p>
            <a:pPr>
              <a:buFont typeface="Wingdings" pitchFamily="2" charset="2"/>
              <a:buNone/>
            </a:pPr>
            <a:r>
              <a:rPr lang="es-ES_tradnl">
                <a:cs typeface="Times New Roman" pitchFamily="18" charset="0"/>
              </a:rPr>
              <a:t>Ecuador</a:t>
            </a:r>
          </a:p>
          <a:p>
            <a:pPr>
              <a:buFont typeface="Wingdings" pitchFamily="2" charset="2"/>
              <a:buNone/>
            </a:pPr>
            <a:r>
              <a:rPr lang="es-ES_tradnl">
                <a:cs typeface="Times New Roman" pitchFamily="18" charset="0"/>
              </a:rPr>
              <a:t>El Salvador</a:t>
            </a:r>
            <a:endParaRPr lang="es-ES_tradnl"/>
          </a:p>
        </p:txBody>
      </p:sp>
      <p:sp>
        <p:nvSpPr>
          <p:cNvPr id="18436" name="Rectangle 4"/>
          <p:cNvSpPr>
            <a:spLocks noGrp="1" noChangeArrowheads="1"/>
          </p:cNvSpPr>
          <p:nvPr>
            <p:ph type="body" sz="half" idx="2"/>
          </p:nvPr>
        </p:nvSpPr>
        <p:spPr/>
        <p:txBody>
          <a:bodyPr/>
          <a:lstStyle/>
          <a:p>
            <a:pPr>
              <a:buFont typeface="Wingdings" pitchFamily="2" charset="2"/>
              <a:buNone/>
            </a:pPr>
            <a:r>
              <a:rPr lang="es-ES_tradnl">
                <a:cs typeface="Times New Roman" pitchFamily="18" charset="0"/>
              </a:rPr>
              <a:t>Guatemala</a:t>
            </a:r>
          </a:p>
          <a:p>
            <a:pPr>
              <a:buFont typeface="Wingdings" pitchFamily="2" charset="2"/>
              <a:buNone/>
            </a:pPr>
            <a:r>
              <a:rPr lang="es-ES_tradnl">
                <a:cs typeface="Times New Roman" pitchFamily="18" charset="0"/>
              </a:rPr>
              <a:t>México</a:t>
            </a:r>
          </a:p>
          <a:p>
            <a:pPr>
              <a:buFont typeface="Wingdings" pitchFamily="2" charset="2"/>
              <a:buNone/>
            </a:pPr>
            <a:r>
              <a:rPr lang="es-ES_tradnl">
                <a:cs typeface="Times New Roman" pitchFamily="18" charset="0"/>
              </a:rPr>
              <a:t>Nicaragua</a:t>
            </a:r>
          </a:p>
          <a:p>
            <a:pPr>
              <a:buFont typeface="Wingdings" pitchFamily="2" charset="2"/>
              <a:buNone/>
            </a:pPr>
            <a:r>
              <a:rPr lang="es-ES_tradnl">
                <a:cs typeface="Times New Roman" pitchFamily="18" charset="0"/>
              </a:rPr>
              <a:t>Perú</a:t>
            </a:r>
          </a:p>
          <a:p>
            <a:pPr>
              <a:buFont typeface="Wingdings" pitchFamily="2" charset="2"/>
              <a:buNone/>
            </a:pPr>
            <a:r>
              <a:rPr lang="es-ES_tradnl">
                <a:cs typeface="Times New Roman" pitchFamily="18" charset="0"/>
              </a:rPr>
              <a:t>Paraguay</a:t>
            </a:r>
          </a:p>
          <a:p>
            <a:pPr>
              <a:buFont typeface="Wingdings" pitchFamily="2" charset="2"/>
              <a:buNone/>
            </a:pPr>
            <a:r>
              <a:rPr lang="es-ES_tradnl">
                <a:cs typeface="Times New Roman" pitchFamily="18" charset="0"/>
              </a:rPr>
              <a:t>República Dominicana</a:t>
            </a:r>
          </a:p>
          <a:p>
            <a:pPr>
              <a:buFont typeface="Wingdings" pitchFamily="2" charset="2"/>
              <a:buNone/>
            </a:pPr>
            <a:r>
              <a:rPr lang="es-ES_tradnl">
                <a:cs typeface="Times New Roman" pitchFamily="18" charset="0"/>
              </a:rPr>
              <a:t>Suriname </a:t>
            </a:r>
          </a:p>
          <a:p>
            <a:pPr>
              <a:buFont typeface="Wingdings" pitchFamily="2" charset="2"/>
              <a:buNone/>
            </a:pPr>
            <a:r>
              <a:rPr lang="es-ES_tradnl">
                <a:cs typeface="Times New Roman" pitchFamily="18" charset="0"/>
              </a:rPr>
              <a:t>Uruguay</a:t>
            </a:r>
            <a:r>
              <a:rPr lang="es-ES_tradnl"/>
              <a:t> </a:t>
            </a:r>
          </a:p>
          <a:p>
            <a:endParaRPr lang="es-ES_trad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Calendario de Actividades</a:t>
            </a:r>
          </a:p>
        </p:txBody>
      </p:sp>
      <p:sp>
        <p:nvSpPr>
          <p:cNvPr id="24579" name="Rectangle 3"/>
          <p:cNvSpPr>
            <a:spLocks noGrp="1" noChangeArrowheads="1"/>
          </p:cNvSpPr>
          <p:nvPr>
            <p:ph type="body" idx="1"/>
          </p:nvPr>
        </p:nvSpPr>
        <p:spPr/>
        <p:txBody>
          <a:bodyPr/>
          <a:lstStyle/>
          <a:p>
            <a:pPr>
              <a:lnSpc>
                <a:spcPct val="150000"/>
              </a:lnSpc>
            </a:pPr>
            <a:r>
              <a:rPr lang="es-ES_tradnl">
                <a:latin typeface="Arial Unicode MS" pitchFamily="34" charset="-128"/>
              </a:rPr>
              <a:t>Taller de Validación- Ultimo trimestre 2006</a:t>
            </a:r>
          </a:p>
          <a:p>
            <a:pPr>
              <a:lnSpc>
                <a:spcPct val="140000"/>
              </a:lnSpc>
            </a:pPr>
            <a:r>
              <a:rPr lang="es-ES_tradnl">
                <a:latin typeface="Arial Unicode MS" pitchFamily="34" charset="-128"/>
              </a:rPr>
              <a:t>Curso de capacitación- Finales 2006 / Principios 2007</a:t>
            </a:r>
          </a:p>
          <a:p>
            <a:pPr>
              <a:lnSpc>
                <a:spcPct val="150000"/>
              </a:lnSpc>
            </a:pPr>
            <a:r>
              <a:rPr lang="es-ES_tradnl">
                <a:latin typeface="Arial Unicode MS" pitchFamily="34" charset="-128"/>
              </a:rPr>
              <a:t>Asistencia Técnica- Principios 2007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143000" y="1143000"/>
            <a:ext cx="8001000" cy="52705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2800" b="1">
                <a:latin typeface="Arial Unicode MS" pitchFamily="34" charset="-128"/>
              </a:rPr>
              <a:t>SIIS- Sistemas Integrados de Información Social </a:t>
            </a:r>
          </a:p>
          <a:p>
            <a:pPr>
              <a:spcBef>
                <a:spcPct val="50000"/>
              </a:spcBef>
            </a:pPr>
            <a:r>
              <a:rPr lang="es-ES" sz="3600" b="1">
                <a:latin typeface="Arial Unicode MS" pitchFamily="34" charset="-128"/>
              </a:rPr>
              <a:t>E-mail: siis@iadb.org</a:t>
            </a:r>
          </a:p>
          <a:p>
            <a:pPr>
              <a:spcBef>
                <a:spcPct val="50000"/>
              </a:spcBef>
            </a:pPr>
            <a:endParaRPr lang="es-ES" sz="2800" b="1">
              <a:latin typeface="Arial Unicode MS" pitchFamily="34" charset="-128"/>
            </a:endParaRPr>
          </a:p>
          <a:p>
            <a:pPr>
              <a:spcBef>
                <a:spcPct val="50000"/>
              </a:spcBef>
            </a:pPr>
            <a:r>
              <a:rPr lang="es-ES">
                <a:latin typeface="Arial Unicode MS" pitchFamily="34" charset="-128"/>
              </a:rPr>
              <a:t>Viviane Azevedo y Cesar Bouillon, Coordinadores-BID</a:t>
            </a:r>
          </a:p>
          <a:p>
            <a:pPr>
              <a:spcBef>
                <a:spcPct val="50000"/>
              </a:spcBef>
            </a:pPr>
            <a:r>
              <a:rPr lang="es-ES_tradnl">
                <a:latin typeface="Arial Unicode MS" pitchFamily="34" charset="-128"/>
              </a:rPr>
              <a:t>Ignacio Irarrazaval, Asesor</a:t>
            </a:r>
          </a:p>
          <a:p>
            <a:pPr>
              <a:spcBef>
                <a:spcPct val="50000"/>
              </a:spcBef>
            </a:pPr>
            <a:endParaRPr lang="es-ES">
              <a:latin typeface="Arial Unicode MS" pitchFamily="34" charset="-128"/>
            </a:endParaRPr>
          </a:p>
          <a:p>
            <a:pPr>
              <a:spcBef>
                <a:spcPct val="50000"/>
              </a:spcBef>
            </a:pPr>
            <a:r>
              <a:rPr lang="es-ES">
                <a:latin typeface="Arial Unicode MS" pitchFamily="34" charset="-128"/>
              </a:rPr>
              <a:t>Unidad de Pobreza y Desigualdad- BID</a:t>
            </a:r>
          </a:p>
          <a:p>
            <a:pPr>
              <a:spcBef>
                <a:spcPct val="50000"/>
              </a:spcBef>
            </a:pPr>
            <a:r>
              <a:rPr lang="es-ES">
                <a:latin typeface="Arial Unicode MS" pitchFamily="34" charset="-128"/>
              </a:rPr>
              <a:t>(1) (202) 623-1686</a:t>
            </a:r>
          </a:p>
          <a:p>
            <a:pPr>
              <a:spcBef>
                <a:spcPct val="50000"/>
              </a:spcBef>
            </a:pPr>
            <a:endParaRPr lang="en-US">
              <a:latin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851025" y="3003550"/>
            <a:ext cx="6630988" cy="823913"/>
          </a:xfrm>
          <a:prstGeom prst="rect">
            <a:avLst/>
          </a:prstGeom>
          <a:noFill/>
          <a:ln w="9525">
            <a:noFill/>
            <a:miter lim="800000"/>
            <a:headEnd/>
            <a:tailEnd/>
          </a:ln>
          <a:effectLst/>
        </p:spPr>
        <p:txBody>
          <a:bodyPr wrap="none">
            <a:spAutoFit/>
          </a:bodyPr>
          <a:lstStyle/>
          <a:p>
            <a:r>
              <a:rPr lang="es-ES_tradnl" sz="4800">
                <a:solidFill>
                  <a:schemeClr val="tx2"/>
                </a:solidFill>
                <a:effectLst>
                  <a:outerShdw blurRad="38100" dist="38100" dir="2700000" algn="tl">
                    <a:srgbClr val="000000"/>
                  </a:outerShdw>
                </a:effectLst>
                <a:latin typeface="Arial Unicode MS" pitchFamily="34" charset="-128"/>
              </a:rPr>
              <a:t>Gracias por su atención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Introducción</a:t>
            </a:r>
            <a:r>
              <a:rPr lang="es-ES_tradnl">
                <a:latin typeface="Arial Unicode MS" pitchFamily="34" charset="-128"/>
              </a:rPr>
              <a:t/>
            </a:r>
            <a:br>
              <a:rPr lang="es-ES_tradnl">
                <a:latin typeface="Arial Unicode MS" pitchFamily="34" charset="-128"/>
              </a:rPr>
            </a:br>
            <a:endParaRPr lang="es-ES_tradnl">
              <a:latin typeface="Arial Unicode MS" pitchFamily="34" charset="-128"/>
            </a:endParaRPr>
          </a:p>
        </p:txBody>
      </p:sp>
      <p:sp>
        <p:nvSpPr>
          <p:cNvPr id="6147" name="Rectangle 3"/>
          <p:cNvSpPr>
            <a:spLocks noGrp="1" noChangeArrowheads="1"/>
          </p:cNvSpPr>
          <p:nvPr>
            <p:ph type="body" idx="1"/>
          </p:nvPr>
        </p:nvSpPr>
        <p:spPr>
          <a:xfrm>
            <a:off x="1169988" y="1447800"/>
            <a:ext cx="7772400" cy="4613275"/>
          </a:xfrm>
        </p:spPr>
        <p:txBody>
          <a:bodyPr/>
          <a:lstStyle/>
          <a:p>
            <a:r>
              <a:rPr lang="es-ES_tradnl" sz="2800">
                <a:latin typeface="Arial Unicode MS" pitchFamily="34" charset="-128"/>
              </a:rPr>
              <a:t>Qué son los SIIIB?</a:t>
            </a:r>
          </a:p>
          <a:p>
            <a:r>
              <a:rPr lang="es-ES_tradnl" sz="2800">
                <a:latin typeface="Arial Unicode MS" pitchFamily="34" charset="-128"/>
              </a:rPr>
              <a:t>Para qué los SIIIB?</a:t>
            </a:r>
          </a:p>
          <a:p>
            <a:r>
              <a:rPr lang="es-ES_tradnl" sz="2800">
                <a:latin typeface="Arial Unicode MS" pitchFamily="34" charset="-128"/>
              </a:rPr>
              <a:t>Estado de Situación de los SIIIB </a:t>
            </a:r>
          </a:p>
          <a:p>
            <a:r>
              <a:rPr lang="es-ES_tradnl" sz="2800">
                <a:latin typeface="Arial Unicode MS" pitchFamily="34" charset="-128"/>
              </a:rPr>
              <a:t>El programa de Cooperación Técnica Regional (CTR)</a:t>
            </a:r>
          </a:p>
          <a:p>
            <a:pPr lvl="1"/>
            <a:r>
              <a:rPr lang="es-ES_tradnl" sz="2800">
                <a:latin typeface="Arial Unicode MS" pitchFamily="34" charset="-128"/>
              </a:rPr>
              <a:t>Antecedentes</a:t>
            </a:r>
          </a:p>
          <a:p>
            <a:pPr lvl="1"/>
            <a:r>
              <a:rPr lang="es-ES_tradnl" sz="2800">
                <a:latin typeface="Arial Unicode MS" pitchFamily="34" charset="-128"/>
              </a:rPr>
              <a:t>Componentes</a:t>
            </a:r>
          </a:p>
          <a:p>
            <a:pPr lvl="1"/>
            <a:r>
              <a:rPr lang="es-ES_tradnl" sz="2800">
                <a:latin typeface="Arial Unicode MS" pitchFamily="34" charset="-128"/>
              </a:rPr>
              <a:t>Países Participantes</a:t>
            </a:r>
          </a:p>
          <a:p>
            <a:pPr lvl="1"/>
            <a:r>
              <a:rPr lang="es-ES_tradnl" sz="2800">
                <a:latin typeface="Arial Unicode MS" pitchFamily="34" charset="-128"/>
              </a:rPr>
              <a:t>Calendario de Actividades</a:t>
            </a:r>
          </a:p>
          <a:p>
            <a:endParaRPr lang="es-ES_tradnl" sz="2800">
              <a:latin typeface="Arial Unicode MS" pitchFamily="34" charset="-128"/>
            </a:endParaRPr>
          </a:p>
          <a:p>
            <a:endParaRPr lang="es-ES_tradnl" sz="2800">
              <a:latin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s-ES_tradnl">
                <a:effectLst>
                  <a:outerShdw blurRad="38100" dist="38100" dir="2700000" algn="tl">
                    <a:srgbClr val="000000"/>
                  </a:outerShdw>
                </a:effectLst>
                <a:latin typeface="Arial Unicode MS" pitchFamily="34" charset="-128"/>
              </a:rPr>
              <a:t>Qué son los SIIIB?</a:t>
            </a:r>
            <a:r>
              <a:rPr lang="es-ES_tradnl">
                <a:latin typeface="Arial Unicode MS" pitchFamily="34" charset="-128"/>
              </a:rPr>
              <a:t> </a:t>
            </a:r>
          </a:p>
        </p:txBody>
      </p:sp>
      <p:sp>
        <p:nvSpPr>
          <p:cNvPr id="35843" name="Rectangle 1027"/>
          <p:cNvSpPr>
            <a:spLocks noGrp="1" noChangeArrowheads="1"/>
          </p:cNvSpPr>
          <p:nvPr>
            <p:ph type="body" idx="1"/>
          </p:nvPr>
        </p:nvSpPr>
        <p:spPr/>
        <p:txBody>
          <a:bodyPr/>
          <a:lstStyle/>
          <a:p>
            <a:pPr>
              <a:lnSpc>
                <a:spcPct val="80000"/>
              </a:lnSpc>
            </a:pPr>
            <a:r>
              <a:rPr lang="es-ES_tradnl" sz="2800">
                <a:latin typeface="Arial Unicode MS" pitchFamily="34" charset="-128"/>
                <a:cs typeface="Times New Roman" pitchFamily="18" charset="0"/>
              </a:rPr>
              <a:t>Es un sistema de intercambio e integración de información y bases de datos de diversos programas sociales insertos en la estrategia de Protección Social, y contienen información respecto a los beneficiarios y los beneficios que perciben. </a:t>
            </a:r>
          </a:p>
          <a:p>
            <a:pPr>
              <a:lnSpc>
                <a:spcPct val="80000"/>
              </a:lnSpc>
            </a:pPr>
            <a:r>
              <a:rPr lang="es-ES_tradnl" sz="2800">
                <a:latin typeface="Arial Unicode MS" pitchFamily="34" charset="-128"/>
                <a:cs typeface="Times New Roman" pitchFamily="18" charset="0"/>
              </a:rPr>
              <a:t>Se componen de: i) Registro único de beneficiarios, ii) Sistemas de Integración de bases de datos, iii) Sistemas de Monitoreo y seguimiento de los programas de Protección Social</a:t>
            </a:r>
          </a:p>
          <a:p>
            <a:pPr>
              <a:lnSpc>
                <a:spcPct val="80000"/>
              </a:lnSpc>
              <a:buFont typeface="Wingdings" pitchFamily="2" charset="2"/>
              <a:buNone/>
            </a:pPr>
            <a:endParaRPr lang="es-ES_tradnl" sz="2800">
              <a:latin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s-ES_tradnl" sz="4000">
                <a:effectLst>
                  <a:outerShdw blurRad="38100" dist="38100" dir="2700000" algn="tl">
                    <a:srgbClr val="000000"/>
                  </a:outerShdw>
                </a:effectLst>
                <a:latin typeface="Arial Unicode MS" pitchFamily="34" charset="-128"/>
              </a:rPr>
              <a:t>Registro Único de Beneficiarios </a:t>
            </a:r>
            <a:br>
              <a:rPr lang="es-ES_tradnl" sz="4000">
                <a:effectLst>
                  <a:outerShdw blurRad="38100" dist="38100" dir="2700000" algn="tl">
                    <a:srgbClr val="000000"/>
                  </a:outerShdw>
                </a:effectLst>
                <a:latin typeface="Arial Unicode MS" pitchFamily="34" charset="-128"/>
              </a:rPr>
            </a:br>
            <a:r>
              <a:rPr lang="es-ES_tradnl">
                <a:latin typeface="Arial Unicode MS" pitchFamily="34" charset="-128"/>
              </a:rPr>
              <a:t/>
            </a:r>
            <a:br>
              <a:rPr lang="es-ES_tradnl">
                <a:latin typeface="Arial Unicode MS" pitchFamily="34" charset="-128"/>
              </a:rPr>
            </a:br>
            <a:endParaRPr lang="es-ES_tradnl">
              <a:latin typeface="Arial Unicode MS" pitchFamily="34" charset="-128"/>
            </a:endParaRPr>
          </a:p>
        </p:txBody>
      </p:sp>
      <p:sp>
        <p:nvSpPr>
          <p:cNvPr id="36867" name="Rectangle 1027"/>
          <p:cNvSpPr>
            <a:spLocks noGrp="1" noChangeArrowheads="1"/>
          </p:cNvSpPr>
          <p:nvPr>
            <p:ph type="body" idx="1"/>
          </p:nvPr>
        </p:nvSpPr>
        <p:spPr/>
        <p:txBody>
          <a:bodyPr/>
          <a:lstStyle/>
          <a:p>
            <a:pPr>
              <a:buFont typeface="Wingdings" pitchFamily="2" charset="2"/>
              <a:buNone/>
            </a:pPr>
            <a:endParaRPr lang="es-ES_tradnl">
              <a:latin typeface="Arial Unicode MS" pitchFamily="34" charset="-128"/>
            </a:endParaRPr>
          </a:p>
        </p:txBody>
      </p:sp>
      <p:sp>
        <p:nvSpPr>
          <p:cNvPr id="36868" name="Rectangle 1028"/>
          <p:cNvSpPr>
            <a:spLocks noChangeArrowheads="1"/>
          </p:cNvSpPr>
          <p:nvPr/>
        </p:nvSpPr>
        <p:spPr bwMode="auto">
          <a:xfrm>
            <a:off x="468313" y="1844675"/>
            <a:ext cx="8281987" cy="4464050"/>
          </a:xfrm>
          <a:prstGeom prst="rect">
            <a:avLst/>
          </a:prstGeom>
          <a:solidFill>
            <a:schemeClr val="tx1"/>
          </a:solidFill>
          <a:ln w="28575" cap="sq">
            <a:solidFill>
              <a:srgbClr val="FF0000"/>
            </a:solidFill>
            <a:miter lim="800000"/>
            <a:headEnd type="none" w="sm" len="sm"/>
            <a:tailEnd type="none" w="sm" len="sm"/>
          </a:ln>
          <a:effectLst/>
        </p:spPr>
        <p:txBody>
          <a:bodyPr wrap="none" anchor="ctr"/>
          <a:lstStyle/>
          <a:p>
            <a:endParaRPr lang="en-US"/>
          </a:p>
        </p:txBody>
      </p:sp>
      <p:pic>
        <p:nvPicPr>
          <p:cNvPr id="36869" name="Picture 1029"/>
          <p:cNvPicPr>
            <a:picLocks noChangeAspect="1" noChangeArrowheads="1"/>
          </p:cNvPicPr>
          <p:nvPr/>
        </p:nvPicPr>
        <p:blipFill>
          <a:blip r:embed="rId2" cstate="print"/>
          <a:srcRect/>
          <a:stretch>
            <a:fillRect/>
          </a:stretch>
        </p:blipFill>
        <p:spPr bwMode="auto">
          <a:xfrm>
            <a:off x="900113" y="3644900"/>
            <a:ext cx="863600" cy="520700"/>
          </a:xfrm>
          <a:prstGeom prst="rect">
            <a:avLst/>
          </a:prstGeom>
          <a:noFill/>
        </p:spPr>
      </p:pic>
      <p:sp>
        <p:nvSpPr>
          <p:cNvPr id="36870" name="AutoShape 1030"/>
          <p:cNvSpPr>
            <a:spLocks noChangeArrowheads="1"/>
          </p:cNvSpPr>
          <p:nvPr/>
        </p:nvSpPr>
        <p:spPr bwMode="auto">
          <a:xfrm>
            <a:off x="3059113" y="2133600"/>
            <a:ext cx="1512887" cy="431800"/>
          </a:xfrm>
          <a:prstGeom prst="flowChartDocument">
            <a:avLst/>
          </a:prstGeom>
          <a:solidFill>
            <a:srgbClr val="FFFF99"/>
          </a:solidFill>
          <a:ln w="9525">
            <a:solidFill>
              <a:srgbClr val="000080"/>
            </a:solidFill>
            <a:miter lim="800000"/>
            <a:headEnd/>
            <a:tailEnd/>
          </a:ln>
        </p:spPr>
        <p:txBody>
          <a:bodyPr/>
          <a:lstStyle/>
          <a:p>
            <a:r>
              <a:rPr lang="es-ES" sz="1200" b="1">
                <a:solidFill>
                  <a:srgbClr val="FF0000"/>
                </a:solidFill>
                <a:latin typeface="Arial" pitchFamily="34" charset="0"/>
              </a:rPr>
              <a:t>Prog. Social 1</a:t>
            </a:r>
          </a:p>
        </p:txBody>
      </p:sp>
      <p:sp>
        <p:nvSpPr>
          <p:cNvPr id="36871" name="AutoShape 1031"/>
          <p:cNvSpPr>
            <a:spLocks noChangeArrowheads="1"/>
          </p:cNvSpPr>
          <p:nvPr/>
        </p:nvSpPr>
        <p:spPr bwMode="auto">
          <a:xfrm>
            <a:off x="6197600" y="3429000"/>
            <a:ext cx="1614488" cy="1008063"/>
          </a:xfrm>
          <a:prstGeom prst="flowChartMagneticDisk">
            <a:avLst/>
          </a:prstGeom>
          <a:solidFill>
            <a:srgbClr val="FFFF00"/>
          </a:solidFill>
          <a:ln w="9525">
            <a:solidFill>
              <a:srgbClr val="000080"/>
            </a:solidFill>
            <a:round/>
            <a:headEnd/>
            <a:tailEnd/>
          </a:ln>
        </p:spPr>
        <p:txBody>
          <a:bodyPr/>
          <a:lstStyle/>
          <a:p>
            <a:pPr algn="ctr"/>
            <a:r>
              <a:rPr lang="es-ES" sz="1000" b="1">
                <a:solidFill>
                  <a:srgbClr val="FF0000"/>
                </a:solidFill>
                <a:latin typeface="Arial" pitchFamily="34" charset="0"/>
              </a:rPr>
              <a:t>Registro Unico de Beneficiarios </a:t>
            </a:r>
          </a:p>
          <a:p>
            <a:pPr algn="ctr"/>
            <a:r>
              <a:rPr lang="es-ES" sz="1000" b="1">
                <a:solidFill>
                  <a:srgbClr val="FF0000"/>
                </a:solidFill>
                <a:latin typeface="Arial" pitchFamily="34" charset="0"/>
              </a:rPr>
              <a:t>RUB</a:t>
            </a:r>
          </a:p>
        </p:txBody>
      </p:sp>
      <p:sp>
        <p:nvSpPr>
          <p:cNvPr id="36872" name="Rectangle 1032"/>
          <p:cNvSpPr>
            <a:spLocks noChangeArrowheads="1"/>
          </p:cNvSpPr>
          <p:nvPr/>
        </p:nvSpPr>
        <p:spPr bwMode="auto">
          <a:xfrm>
            <a:off x="3060700" y="3581400"/>
            <a:ext cx="1727200" cy="568325"/>
          </a:xfrm>
          <a:prstGeom prst="rect">
            <a:avLst/>
          </a:prstGeom>
          <a:solidFill>
            <a:srgbClr val="FFFF00"/>
          </a:solidFill>
          <a:ln w="9525" algn="ctr">
            <a:solidFill>
              <a:srgbClr val="000000"/>
            </a:solidFill>
            <a:miter lim="800000"/>
            <a:headEnd/>
            <a:tailEnd/>
          </a:ln>
          <a:effectLst/>
        </p:spPr>
        <p:txBody>
          <a:bodyPr/>
          <a:lstStyle/>
          <a:p>
            <a:pPr algn="ctr"/>
            <a:r>
              <a:rPr lang="es-ES" sz="1000" b="1">
                <a:solidFill>
                  <a:srgbClr val="FF0000"/>
                </a:solidFill>
                <a:latin typeface="Arial" pitchFamily="34" charset="0"/>
              </a:rPr>
              <a:t>Encuesta- Ficha</a:t>
            </a:r>
          </a:p>
          <a:p>
            <a:pPr algn="ctr"/>
            <a:endParaRPr lang="es-ES" sz="1000" b="1">
              <a:solidFill>
                <a:srgbClr val="FF0000"/>
              </a:solidFill>
              <a:latin typeface="Arial" pitchFamily="34" charset="0"/>
            </a:endParaRPr>
          </a:p>
          <a:p>
            <a:pPr algn="ctr"/>
            <a:r>
              <a:rPr lang="es-ES" sz="1000" b="1">
                <a:solidFill>
                  <a:srgbClr val="FF0000"/>
                </a:solidFill>
                <a:latin typeface="Arial" pitchFamily="34" charset="0"/>
              </a:rPr>
              <a:t>Indice de Focalización</a:t>
            </a:r>
          </a:p>
        </p:txBody>
      </p:sp>
      <p:sp>
        <p:nvSpPr>
          <p:cNvPr id="36873" name="Line 1033"/>
          <p:cNvSpPr>
            <a:spLocks noChangeShapeType="1"/>
          </p:cNvSpPr>
          <p:nvPr/>
        </p:nvSpPr>
        <p:spPr bwMode="auto">
          <a:xfrm flipV="1">
            <a:off x="1476375" y="2420938"/>
            <a:ext cx="1439863" cy="1008062"/>
          </a:xfrm>
          <a:prstGeom prst="line">
            <a:avLst/>
          </a:prstGeom>
          <a:noFill/>
          <a:ln w="28575" cap="rnd">
            <a:solidFill>
              <a:srgbClr val="000080"/>
            </a:solidFill>
            <a:prstDash val="sysDot"/>
            <a:round/>
            <a:headEnd type="none" w="sm" len="sm"/>
            <a:tailEnd type="triangle" w="lg" len="lg"/>
          </a:ln>
          <a:effectLst/>
        </p:spPr>
        <p:txBody>
          <a:bodyPr wrap="none"/>
          <a:lstStyle/>
          <a:p>
            <a:endParaRPr lang="en-US"/>
          </a:p>
        </p:txBody>
      </p:sp>
      <p:pic>
        <p:nvPicPr>
          <p:cNvPr id="36874" name="Picture 1034"/>
          <p:cNvPicPr preferRelativeResize="0">
            <a:picLocks noChangeAspect="1" noChangeArrowheads="1"/>
          </p:cNvPicPr>
          <p:nvPr/>
        </p:nvPicPr>
        <p:blipFill>
          <a:blip r:embed="rId2" cstate="print"/>
          <a:srcRect/>
          <a:stretch>
            <a:fillRect/>
          </a:stretch>
        </p:blipFill>
        <p:spPr bwMode="auto">
          <a:xfrm>
            <a:off x="1403350" y="5084763"/>
            <a:ext cx="863600" cy="520700"/>
          </a:xfrm>
          <a:prstGeom prst="rect">
            <a:avLst/>
          </a:prstGeom>
          <a:noFill/>
        </p:spPr>
      </p:pic>
      <p:sp>
        <p:nvSpPr>
          <p:cNvPr id="36875" name="Line 1035"/>
          <p:cNvSpPr>
            <a:spLocks noChangeShapeType="1"/>
          </p:cNvSpPr>
          <p:nvPr/>
        </p:nvSpPr>
        <p:spPr bwMode="auto">
          <a:xfrm>
            <a:off x="1835150" y="3933825"/>
            <a:ext cx="865188" cy="0"/>
          </a:xfrm>
          <a:prstGeom prst="line">
            <a:avLst/>
          </a:prstGeom>
          <a:noFill/>
          <a:ln w="38100" cap="sq">
            <a:solidFill>
              <a:srgbClr val="0000FF"/>
            </a:solidFill>
            <a:round/>
            <a:headEnd type="none" w="sm" len="sm"/>
            <a:tailEnd type="triangle" w="lg" len="lg"/>
          </a:ln>
          <a:effectLst/>
        </p:spPr>
        <p:txBody>
          <a:bodyPr wrap="none"/>
          <a:lstStyle/>
          <a:p>
            <a:endParaRPr lang="en-US"/>
          </a:p>
        </p:txBody>
      </p:sp>
      <p:sp>
        <p:nvSpPr>
          <p:cNvPr id="36876" name="Line 1036"/>
          <p:cNvSpPr>
            <a:spLocks noChangeShapeType="1"/>
          </p:cNvSpPr>
          <p:nvPr/>
        </p:nvSpPr>
        <p:spPr bwMode="auto">
          <a:xfrm>
            <a:off x="4789488" y="3933825"/>
            <a:ext cx="1295400" cy="0"/>
          </a:xfrm>
          <a:prstGeom prst="line">
            <a:avLst/>
          </a:prstGeom>
          <a:noFill/>
          <a:ln w="38100" cap="sq">
            <a:solidFill>
              <a:srgbClr val="0000FF"/>
            </a:solidFill>
            <a:round/>
            <a:headEnd type="none" w="sm" len="sm"/>
            <a:tailEnd type="triangle" w="lg" len="lg"/>
          </a:ln>
          <a:effectLst/>
        </p:spPr>
        <p:txBody>
          <a:bodyPr wrap="none"/>
          <a:lstStyle/>
          <a:p>
            <a:endParaRPr lang="en-US"/>
          </a:p>
        </p:txBody>
      </p:sp>
      <p:sp>
        <p:nvSpPr>
          <p:cNvPr id="36877" name="Line 1037"/>
          <p:cNvSpPr>
            <a:spLocks noChangeShapeType="1"/>
          </p:cNvSpPr>
          <p:nvPr/>
        </p:nvSpPr>
        <p:spPr bwMode="auto">
          <a:xfrm>
            <a:off x="4211638" y="2565400"/>
            <a:ext cx="1728787" cy="1079500"/>
          </a:xfrm>
          <a:prstGeom prst="line">
            <a:avLst/>
          </a:prstGeom>
          <a:noFill/>
          <a:ln w="38100" cap="sq">
            <a:solidFill>
              <a:srgbClr val="0000FF"/>
            </a:solidFill>
            <a:round/>
            <a:headEnd type="triangle" w="lg" len="lg"/>
            <a:tailEnd type="triangle" w="lg" len="lg"/>
          </a:ln>
          <a:effectLst/>
        </p:spPr>
        <p:txBody>
          <a:bodyPr wrap="none"/>
          <a:lstStyle/>
          <a:p>
            <a:endParaRPr lang="en-US"/>
          </a:p>
        </p:txBody>
      </p:sp>
      <p:sp>
        <p:nvSpPr>
          <p:cNvPr id="36878" name="Line 1038"/>
          <p:cNvSpPr>
            <a:spLocks noChangeShapeType="1"/>
          </p:cNvSpPr>
          <p:nvPr/>
        </p:nvSpPr>
        <p:spPr bwMode="auto">
          <a:xfrm flipH="1">
            <a:off x="1692275" y="2636838"/>
            <a:ext cx="1366838" cy="1008062"/>
          </a:xfrm>
          <a:prstGeom prst="line">
            <a:avLst/>
          </a:prstGeom>
          <a:noFill/>
          <a:ln w="38100" cap="sq">
            <a:solidFill>
              <a:srgbClr val="FF0000"/>
            </a:solidFill>
            <a:round/>
            <a:headEnd type="none" w="sm" len="sm"/>
            <a:tailEnd type="triangle" w="lg" len="lg"/>
          </a:ln>
          <a:effectLst/>
        </p:spPr>
        <p:txBody>
          <a:bodyPr wrap="none"/>
          <a:lstStyle/>
          <a:p>
            <a:endParaRPr lang="en-US"/>
          </a:p>
        </p:txBody>
      </p:sp>
      <p:sp>
        <p:nvSpPr>
          <p:cNvPr id="36879" name="Line 1039"/>
          <p:cNvSpPr>
            <a:spLocks noChangeShapeType="1"/>
          </p:cNvSpPr>
          <p:nvPr/>
        </p:nvSpPr>
        <p:spPr bwMode="auto">
          <a:xfrm flipH="1">
            <a:off x="2339975" y="2636838"/>
            <a:ext cx="1008063" cy="2305050"/>
          </a:xfrm>
          <a:prstGeom prst="line">
            <a:avLst/>
          </a:prstGeom>
          <a:noFill/>
          <a:ln w="12700" cap="sq">
            <a:solidFill>
              <a:srgbClr val="FF0000"/>
            </a:solidFill>
            <a:round/>
            <a:headEnd type="none" w="sm" len="sm"/>
            <a:tailEnd type="triangle" w="sm" len="lg"/>
          </a:ln>
          <a:effectLst/>
        </p:spPr>
        <p:txBody>
          <a:bodyPr wrap="none"/>
          <a:lstStyle/>
          <a:p>
            <a:endParaRPr lang="en-US"/>
          </a:p>
        </p:txBody>
      </p:sp>
      <p:sp>
        <p:nvSpPr>
          <p:cNvPr id="36880" name="Line 1040"/>
          <p:cNvSpPr>
            <a:spLocks noChangeShapeType="1"/>
          </p:cNvSpPr>
          <p:nvPr/>
        </p:nvSpPr>
        <p:spPr bwMode="auto">
          <a:xfrm flipV="1">
            <a:off x="2484438" y="4437063"/>
            <a:ext cx="3527425" cy="792162"/>
          </a:xfrm>
          <a:prstGeom prst="line">
            <a:avLst/>
          </a:prstGeom>
          <a:noFill/>
          <a:ln w="12700" cap="sq">
            <a:solidFill>
              <a:srgbClr val="FF0000"/>
            </a:solidFill>
            <a:round/>
            <a:headEnd type="none" w="sm" len="sm"/>
            <a:tailEnd type="triangle" w="sm" len="lg"/>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7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687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6875"/>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3687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6876"/>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36871"/>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499"/>
                                          </p:stCondLst>
                                        </p:cTn>
                                        <p:tgtEl>
                                          <p:spTgt spid="36877"/>
                                        </p:tgtEl>
                                        <p:attrNameLst>
                                          <p:attrName>style.visibility</p:attrName>
                                        </p:attrNameLst>
                                      </p:cBhvr>
                                      <p:to>
                                        <p:strVal val="visible"/>
                                      </p:to>
                                    </p:set>
                                  </p:childTnLst>
                                </p:cTn>
                              </p:par>
                            </p:childTnLst>
                          </p:cTn>
                        </p:par>
                        <p:par>
                          <p:cTn id="27" fill="hold">
                            <p:stCondLst>
                              <p:cond delay="1500"/>
                            </p:stCondLst>
                            <p:childTnLst>
                              <p:par>
                                <p:cTn id="28" presetID="1" presetClass="entr" presetSubtype="0" fill="hold" grpId="0" nodeType="afterEffect">
                                  <p:stCondLst>
                                    <p:cond delay="0"/>
                                  </p:stCondLst>
                                  <p:childTnLst>
                                    <p:set>
                                      <p:cBhvr>
                                        <p:cTn id="29" dur="1" fill="hold">
                                          <p:stCondLst>
                                            <p:cond delay="499"/>
                                          </p:stCondLst>
                                        </p:cTn>
                                        <p:tgtEl>
                                          <p:spTgt spid="3687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36879"/>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36880"/>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499"/>
                                          </p:stCondLst>
                                        </p:cTn>
                                        <p:tgtEl>
                                          <p:spTgt spid="36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autoUpdateAnimBg="0"/>
      <p:bldP spid="36871" grpId="0" animBg="1" autoUpdateAnimBg="0"/>
      <p:bldP spid="36872" grpId="0" animBg="1" autoUpdateAnimBg="0"/>
      <p:bldP spid="36873" grpId="0" animBg="1"/>
      <p:bldP spid="36875" grpId="0" animBg="1"/>
      <p:bldP spid="36876" grpId="0" animBg="1"/>
      <p:bldP spid="36877" grpId="0" animBg="1"/>
      <p:bldP spid="36878" grpId="0" animBg="1"/>
      <p:bldP spid="36879" grpId="0" animBg="1"/>
      <p:bldP spid="3688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0"/>
            <a:ext cx="7772400" cy="1295400"/>
          </a:xfrm>
        </p:spPr>
        <p:txBody>
          <a:bodyPr/>
          <a:lstStyle/>
          <a:p>
            <a:r>
              <a:rPr lang="es-ES_tradnl">
                <a:effectLst>
                  <a:outerShdw blurRad="38100" dist="38100" dir="2700000" algn="tl">
                    <a:srgbClr val="000000"/>
                  </a:outerShdw>
                </a:effectLst>
                <a:latin typeface="Arial Unicode MS" pitchFamily="34" charset="-128"/>
              </a:rPr>
              <a:t>Componentes de los  SIIIB</a:t>
            </a:r>
          </a:p>
        </p:txBody>
      </p:sp>
      <p:sp>
        <p:nvSpPr>
          <p:cNvPr id="37891" name="Rectangle 3"/>
          <p:cNvSpPr>
            <a:spLocks noGrp="1" noChangeArrowheads="1"/>
          </p:cNvSpPr>
          <p:nvPr>
            <p:ph type="body" idx="1"/>
          </p:nvPr>
        </p:nvSpPr>
        <p:spPr/>
        <p:txBody>
          <a:bodyPr/>
          <a:lstStyle/>
          <a:p>
            <a:pPr>
              <a:buFont typeface="Wingdings" pitchFamily="2" charset="2"/>
              <a:buNone/>
            </a:pPr>
            <a:endParaRPr lang="es-ES_tradnl">
              <a:latin typeface="Arial Unicode MS" pitchFamily="34" charset="-128"/>
            </a:endParaRPr>
          </a:p>
        </p:txBody>
      </p:sp>
      <p:sp>
        <p:nvSpPr>
          <p:cNvPr id="37892" name="Rectangle 4"/>
          <p:cNvSpPr>
            <a:spLocks noChangeArrowheads="1"/>
          </p:cNvSpPr>
          <p:nvPr/>
        </p:nvSpPr>
        <p:spPr bwMode="auto">
          <a:xfrm>
            <a:off x="468313" y="1557338"/>
            <a:ext cx="8281987" cy="4464050"/>
          </a:xfrm>
          <a:prstGeom prst="rect">
            <a:avLst/>
          </a:prstGeom>
          <a:solidFill>
            <a:schemeClr val="tx1"/>
          </a:solidFill>
          <a:ln w="28575" cap="sq">
            <a:solidFill>
              <a:srgbClr val="FF0000"/>
            </a:solidFill>
            <a:miter lim="800000"/>
            <a:headEnd type="none" w="sm" len="sm"/>
            <a:tailEnd type="none" w="sm" len="sm"/>
          </a:ln>
          <a:effectLst/>
        </p:spPr>
        <p:txBody>
          <a:bodyPr wrap="none" anchor="ctr"/>
          <a:lstStyle/>
          <a:p>
            <a:endParaRPr lang="en-US"/>
          </a:p>
        </p:txBody>
      </p:sp>
      <p:grpSp>
        <p:nvGrpSpPr>
          <p:cNvPr id="37893" name="Group 5"/>
          <p:cNvGrpSpPr>
            <a:grpSpLocks/>
          </p:cNvGrpSpPr>
          <p:nvPr/>
        </p:nvGrpSpPr>
        <p:grpSpPr bwMode="auto">
          <a:xfrm>
            <a:off x="1235075" y="3228975"/>
            <a:ext cx="2257425" cy="1495425"/>
            <a:chOff x="211" y="219"/>
            <a:chExt cx="237" cy="157"/>
          </a:xfrm>
        </p:grpSpPr>
        <p:sp>
          <p:nvSpPr>
            <p:cNvPr id="37894" name="AutoShape 6"/>
            <p:cNvSpPr>
              <a:spLocks noChangeArrowheads="1"/>
            </p:cNvSpPr>
            <p:nvPr/>
          </p:nvSpPr>
          <p:spPr bwMode="auto">
            <a:xfrm>
              <a:off x="211" y="289"/>
              <a:ext cx="109" cy="87"/>
            </a:xfrm>
            <a:prstGeom prst="flowChartMagneticDisk">
              <a:avLst/>
            </a:prstGeom>
            <a:solidFill>
              <a:srgbClr val="FFFF00"/>
            </a:solidFill>
            <a:ln w="9525">
              <a:solidFill>
                <a:srgbClr val="000080"/>
              </a:solidFill>
              <a:round/>
              <a:headEnd/>
              <a:tailEnd/>
            </a:ln>
          </p:spPr>
          <p:txBody>
            <a:bodyPr/>
            <a:lstStyle/>
            <a:p>
              <a:r>
                <a:rPr lang="es-ES" sz="900">
                  <a:solidFill>
                    <a:srgbClr val="FF0000"/>
                  </a:solidFill>
                  <a:latin typeface="Arial" pitchFamily="34" charset="0"/>
                </a:rPr>
                <a:t>Registro Unico de Beneficiarios </a:t>
              </a:r>
            </a:p>
            <a:p>
              <a:r>
                <a:rPr lang="es-ES" sz="900">
                  <a:solidFill>
                    <a:srgbClr val="FF0000"/>
                  </a:solidFill>
                  <a:latin typeface="Arial" pitchFamily="34" charset="0"/>
                </a:rPr>
                <a:t>RUB</a:t>
              </a:r>
            </a:p>
          </p:txBody>
        </p:sp>
        <p:sp>
          <p:nvSpPr>
            <p:cNvPr id="37895" name="AutoShape 7"/>
            <p:cNvSpPr>
              <a:spLocks noChangeArrowheads="1"/>
            </p:cNvSpPr>
            <p:nvPr/>
          </p:nvSpPr>
          <p:spPr bwMode="auto">
            <a:xfrm>
              <a:off x="340" y="219"/>
              <a:ext cx="108" cy="33"/>
            </a:xfrm>
            <a:prstGeom prst="flowChartDocument">
              <a:avLst/>
            </a:prstGeom>
            <a:solidFill>
              <a:srgbClr val="FFFF99"/>
            </a:solidFill>
            <a:ln w="9525">
              <a:solidFill>
                <a:srgbClr val="000080"/>
              </a:solidFill>
              <a:miter lim="800000"/>
              <a:headEnd/>
              <a:tailEnd/>
            </a:ln>
          </p:spPr>
          <p:txBody>
            <a:bodyPr/>
            <a:lstStyle/>
            <a:p>
              <a:r>
                <a:rPr lang="es-ES" sz="1000">
                  <a:solidFill>
                    <a:srgbClr val="FF0000"/>
                  </a:solidFill>
                  <a:latin typeface="Arial" pitchFamily="34" charset="0"/>
                </a:rPr>
                <a:t>Prog. Social 1</a:t>
              </a:r>
            </a:p>
          </p:txBody>
        </p:sp>
        <p:sp>
          <p:nvSpPr>
            <p:cNvPr id="37896" name="Line 8"/>
            <p:cNvSpPr>
              <a:spLocks noChangeShapeType="1"/>
            </p:cNvSpPr>
            <p:nvPr/>
          </p:nvSpPr>
          <p:spPr bwMode="auto">
            <a:xfrm flipH="1">
              <a:off x="300" y="246"/>
              <a:ext cx="52" cy="48"/>
            </a:xfrm>
            <a:prstGeom prst="line">
              <a:avLst/>
            </a:prstGeom>
            <a:noFill/>
            <a:ln w="19050">
              <a:solidFill>
                <a:srgbClr val="000080"/>
              </a:solidFill>
              <a:round/>
              <a:headEnd/>
              <a:tailEnd type="triangle" w="med" len="med"/>
            </a:ln>
          </p:spPr>
          <p:txBody>
            <a:bodyPr/>
            <a:lstStyle/>
            <a:p>
              <a:endParaRPr lang="en-US"/>
            </a:p>
          </p:txBody>
        </p:sp>
      </p:grpSp>
      <p:grpSp>
        <p:nvGrpSpPr>
          <p:cNvPr id="37897" name="Group 9"/>
          <p:cNvGrpSpPr>
            <a:grpSpLocks/>
          </p:cNvGrpSpPr>
          <p:nvPr/>
        </p:nvGrpSpPr>
        <p:grpSpPr bwMode="auto">
          <a:xfrm>
            <a:off x="2684463" y="3027363"/>
            <a:ext cx="3543300" cy="2057400"/>
            <a:chOff x="320" y="203"/>
            <a:chExt cx="372" cy="216"/>
          </a:xfrm>
        </p:grpSpPr>
        <p:sp>
          <p:nvSpPr>
            <p:cNvPr id="37898" name="Line 10"/>
            <p:cNvSpPr>
              <a:spLocks noChangeShapeType="1"/>
            </p:cNvSpPr>
            <p:nvPr/>
          </p:nvSpPr>
          <p:spPr bwMode="auto">
            <a:xfrm>
              <a:off x="320" y="340"/>
              <a:ext cx="114" cy="0"/>
            </a:xfrm>
            <a:prstGeom prst="line">
              <a:avLst/>
            </a:prstGeom>
            <a:noFill/>
            <a:ln w="38100">
              <a:solidFill>
                <a:srgbClr val="000080"/>
              </a:solidFill>
              <a:round/>
              <a:headEnd/>
              <a:tailEnd type="triangle" w="med" len="med"/>
            </a:ln>
          </p:spPr>
          <p:txBody>
            <a:bodyPr/>
            <a:lstStyle/>
            <a:p>
              <a:endParaRPr lang="en-US"/>
            </a:p>
          </p:txBody>
        </p:sp>
        <p:sp>
          <p:nvSpPr>
            <p:cNvPr id="37899" name="AutoShape 11"/>
            <p:cNvSpPr>
              <a:spLocks noChangeArrowheads="1"/>
            </p:cNvSpPr>
            <p:nvPr/>
          </p:nvSpPr>
          <p:spPr bwMode="auto">
            <a:xfrm>
              <a:off x="430" y="283"/>
              <a:ext cx="137" cy="136"/>
            </a:xfrm>
            <a:prstGeom prst="flowChartMagneticDisk">
              <a:avLst/>
            </a:prstGeom>
            <a:solidFill>
              <a:srgbClr val="FFFF00"/>
            </a:solidFill>
            <a:ln w="9525">
              <a:solidFill>
                <a:srgbClr val="000080"/>
              </a:solidFill>
              <a:round/>
              <a:headEnd/>
              <a:tailEnd/>
            </a:ln>
          </p:spPr>
          <p:txBody>
            <a:bodyPr/>
            <a:lstStyle/>
            <a:p>
              <a:r>
                <a:rPr lang="es-ES" sz="1000">
                  <a:solidFill>
                    <a:srgbClr val="FF0000"/>
                  </a:solidFill>
                  <a:latin typeface="Arial" pitchFamily="34" charset="0"/>
                </a:rPr>
                <a:t>Sistemas  Integrados de información y bases de datos</a:t>
              </a:r>
            </a:p>
            <a:p>
              <a:r>
                <a:rPr lang="es-ES" sz="1000">
                  <a:solidFill>
                    <a:srgbClr val="FF0000"/>
                  </a:solidFill>
                  <a:latin typeface="Arial" pitchFamily="34" charset="0"/>
                </a:rPr>
                <a:t>SII</a:t>
              </a:r>
            </a:p>
          </p:txBody>
        </p:sp>
        <p:sp>
          <p:nvSpPr>
            <p:cNvPr id="37900" name="AutoShape 12"/>
            <p:cNvSpPr>
              <a:spLocks noChangeArrowheads="1"/>
            </p:cNvSpPr>
            <p:nvPr/>
          </p:nvSpPr>
          <p:spPr bwMode="auto">
            <a:xfrm>
              <a:off x="457" y="219"/>
              <a:ext cx="104" cy="34"/>
            </a:xfrm>
            <a:prstGeom prst="flowChartDocument">
              <a:avLst/>
            </a:prstGeom>
            <a:solidFill>
              <a:srgbClr val="FFFF99"/>
            </a:solidFill>
            <a:ln w="9525">
              <a:solidFill>
                <a:srgbClr val="000080"/>
              </a:solidFill>
              <a:miter lim="800000"/>
              <a:headEnd/>
              <a:tailEnd/>
            </a:ln>
          </p:spPr>
          <p:txBody>
            <a:bodyPr/>
            <a:lstStyle/>
            <a:p>
              <a:r>
                <a:rPr lang="es-ES" sz="1000">
                  <a:solidFill>
                    <a:srgbClr val="FF0000"/>
                  </a:solidFill>
                  <a:latin typeface="Arial" pitchFamily="34" charset="0"/>
                </a:rPr>
                <a:t>Prog. Social 2</a:t>
              </a:r>
            </a:p>
          </p:txBody>
        </p:sp>
        <p:sp>
          <p:nvSpPr>
            <p:cNvPr id="37901" name="AutoShape 13"/>
            <p:cNvSpPr>
              <a:spLocks noChangeArrowheads="1"/>
            </p:cNvSpPr>
            <p:nvPr/>
          </p:nvSpPr>
          <p:spPr bwMode="auto">
            <a:xfrm>
              <a:off x="580" y="203"/>
              <a:ext cx="112" cy="80"/>
            </a:xfrm>
            <a:prstGeom prst="flowChartMultidocument">
              <a:avLst/>
            </a:prstGeom>
            <a:solidFill>
              <a:srgbClr val="FFFF99"/>
            </a:solidFill>
            <a:ln w="9525">
              <a:solidFill>
                <a:srgbClr val="000080"/>
              </a:solidFill>
              <a:miter lim="800000"/>
              <a:headEnd/>
              <a:tailEnd/>
            </a:ln>
          </p:spPr>
          <p:txBody>
            <a:bodyPr/>
            <a:lstStyle/>
            <a:p>
              <a:r>
                <a:rPr lang="es-ES" sz="1000">
                  <a:solidFill>
                    <a:srgbClr val="FF0000"/>
                  </a:solidFill>
                  <a:latin typeface="Arial" pitchFamily="34" charset="0"/>
                </a:rPr>
                <a:t>Registro Nacional de Personas</a:t>
              </a:r>
            </a:p>
          </p:txBody>
        </p:sp>
        <p:sp>
          <p:nvSpPr>
            <p:cNvPr id="37902" name="Line 14"/>
            <p:cNvSpPr>
              <a:spLocks noChangeShapeType="1"/>
            </p:cNvSpPr>
            <p:nvPr/>
          </p:nvSpPr>
          <p:spPr bwMode="auto">
            <a:xfrm flipH="1">
              <a:off x="491" y="254"/>
              <a:ext cx="14" cy="44"/>
            </a:xfrm>
            <a:prstGeom prst="line">
              <a:avLst/>
            </a:prstGeom>
            <a:noFill/>
            <a:ln w="19050">
              <a:solidFill>
                <a:srgbClr val="000080"/>
              </a:solidFill>
              <a:round/>
              <a:headEnd/>
              <a:tailEnd type="triangle" w="med" len="med"/>
            </a:ln>
          </p:spPr>
          <p:txBody>
            <a:bodyPr/>
            <a:lstStyle/>
            <a:p>
              <a:endParaRPr lang="en-US"/>
            </a:p>
          </p:txBody>
        </p:sp>
        <p:sp>
          <p:nvSpPr>
            <p:cNvPr id="37903" name="Line 15"/>
            <p:cNvSpPr>
              <a:spLocks noChangeShapeType="1"/>
            </p:cNvSpPr>
            <p:nvPr/>
          </p:nvSpPr>
          <p:spPr bwMode="auto">
            <a:xfrm flipH="1">
              <a:off x="545" y="246"/>
              <a:ext cx="31" cy="50"/>
            </a:xfrm>
            <a:prstGeom prst="line">
              <a:avLst/>
            </a:prstGeom>
            <a:noFill/>
            <a:ln w="19050">
              <a:solidFill>
                <a:srgbClr val="000080"/>
              </a:solidFill>
              <a:round/>
              <a:headEnd/>
              <a:tailEnd type="triangle" w="med" len="med"/>
            </a:ln>
          </p:spPr>
          <p:txBody>
            <a:bodyPr/>
            <a:lstStyle/>
            <a:p>
              <a:endParaRPr lang="en-US"/>
            </a:p>
          </p:txBody>
        </p:sp>
      </p:grpSp>
      <p:grpSp>
        <p:nvGrpSpPr>
          <p:cNvPr id="37904" name="Group 16"/>
          <p:cNvGrpSpPr>
            <a:grpSpLocks/>
          </p:cNvGrpSpPr>
          <p:nvPr/>
        </p:nvGrpSpPr>
        <p:grpSpPr bwMode="auto">
          <a:xfrm>
            <a:off x="5327650" y="3068638"/>
            <a:ext cx="2628900" cy="1847850"/>
            <a:chOff x="567" y="200"/>
            <a:chExt cx="276" cy="194"/>
          </a:xfrm>
        </p:grpSpPr>
        <p:sp>
          <p:nvSpPr>
            <p:cNvPr id="37905" name="AutoShape 17"/>
            <p:cNvSpPr>
              <a:spLocks noChangeArrowheads="1"/>
            </p:cNvSpPr>
            <p:nvPr/>
          </p:nvSpPr>
          <p:spPr bwMode="auto">
            <a:xfrm>
              <a:off x="713" y="302"/>
              <a:ext cx="122" cy="92"/>
            </a:xfrm>
            <a:prstGeom prst="flowChartAlternateProcess">
              <a:avLst/>
            </a:prstGeom>
            <a:solidFill>
              <a:srgbClr val="FFFF00"/>
            </a:solidFill>
            <a:ln w="9525">
              <a:solidFill>
                <a:srgbClr val="0000FF"/>
              </a:solidFill>
              <a:miter lim="800000"/>
              <a:headEnd/>
              <a:tailEnd/>
            </a:ln>
          </p:spPr>
          <p:txBody>
            <a:bodyPr/>
            <a:lstStyle/>
            <a:p>
              <a:r>
                <a:rPr lang="es-ES" sz="1000">
                  <a:solidFill>
                    <a:srgbClr val="FF0000"/>
                  </a:solidFill>
                  <a:latin typeface="Arial" pitchFamily="34" charset="0"/>
                </a:rPr>
                <a:t>Sistema de Monitoreo y Evaluación</a:t>
              </a:r>
            </a:p>
            <a:p>
              <a:r>
                <a:rPr lang="es-ES" sz="1000">
                  <a:solidFill>
                    <a:srgbClr val="FF0000"/>
                  </a:solidFill>
                  <a:latin typeface="Arial" pitchFamily="34" charset="0"/>
                </a:rPr>
                <a:t>SME</a:t>
              </a:r>
            </a:p>
          </p:txBody>
        </p:sp>
        <p:sp>
          <p:nvSpPr>
            <p:cNvPr id="37906" name="Line 18"/>
            <p:cNvSpPr>
              <a:spLocks noChangeShapeType="1"/>
            </p:cNvSpPr>
            <p:nvPr/>
          </p:nvSpPr>
          <p:spPr bwMode="auto">
            <a:xfrm>
              <a:off x="567" y="340"/>
              <a:ext cx="139" cy="0"/>
            </a:xfrm>
            <a:prstGeom prst="line">
              <a:avLst/>
            </a:prstGeom>
            <a:noFill/>
            <a:ln w="38100">
              <a:solidFill>
                <a:srgbClr val="000080"/>
              </a:solidFill>
              <a:round/>
              <a:headEnd/>
              <a:tailEnd type="triangle" w="med" len="med"/>
            </a:ln>
          </p:spPr>
          <p:txBody>
            <a:bodyPr/>
            <a:lstStyle/>
            <a:p>
              <a:endParaRPr lang="en-US"/>
            </a:p>
          </p:txBody>
        </p:sp>
        <p:sp>
          <p:nvSpPr>
            <p:cNvPr id="37907" name="AutoShape 19"/>
            <p:cNvSpPr>
              <a:spLocks noChangeArrowheads="1"/>
            </p:cNvSpPr>
            <p:nvPr/>
          </p:nvSpPr>
          <p:spPr bwMode="auto">
            <a:xfrm>
              <a:off x="731" y="200"/>
              <a:ext cx="112" cy="80"/>
            </a:xfrm>
            <a:prstGeom prst="flowChartMultidocument">
              <a:avLst/>
            </a:prstGeom>
            <a:solidFill>
              <a:srgbClr val="FFFF99"/>
            </a:solidFill>
            <a:ln w="9525">
              <a:solidFill>
                <a:srgbClr val="000080"/>
              </a:solidFill>
              <a:miter lim="800000"/>
              <a:headEnd/>
              <a:tailEnd/>
            </a:ln>
          </p:spPr>
          <p:txBody>
            <a:bodyPr/>
            <a:lstStyle/>
            <a:p>
              <a:r>
                <a:rPr lang="es-ES" sz="1200" b="1">
                  <a:solidFill>
                    <a:srgbClr val="FF0000"/>
                  </a:solidFill>
                  <a:latin typeface="Arial" pitchFamily="34" charset="0"/>
                </a:rPr>
                <a:t>Ecuestas de Hogares</a:t>
              </a:r>
            </a:p>
          </p:txBody>
        </p:sp>
        <p:sp>
          <p:nvSpPr>
            <p:cNvPr id="37908" name="Line 20"/>
            <p:cNvSpPr>
              <a:spLocks noChangeShapeType="1"/>
            </p:cNvSpPr>
            <p:nvPr/>
          </p:nvSpPr>
          <p:spPr bwMode="auto">
            <a:xfrm>
              <a:off x="789" y="274"/>
              <a:ext cx="0" cy="33"/>
            </a:xfrm>
            <a:prstGeom prst="line">
              <a:avLst/>
            </a:prstGeom>
            <a:noFill/>
            <a:ln w="19050">
              <a:solidFill>
                <a:srgbClr val="000080"/>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8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79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_tradnl">
                <a:effectLst>
                  <a:outerShdw blurRad="38100" dist="38100" dir="2700000" algn="tl">
                    <a:srgbClr val="000000"/>
                  </a:outerShdw>
                </a:effectLst>
                <a:latin typeface="Arial Unicode MS" pitchFamily="34" charset="-128"/>
              </a:rPr>
              <a:t>Para qué los SIIIB? </a:t>
            </a:r>
            <a:r>
              <a:rPr lang="es-ES_tradnl">
                <a:latin typeface="Arial Unicode MS" pitchFamily="34" charset="-128"/>
              </a:rPr>
              <a:t/>
            </a:r>
            <a:br>
              <a:rPr lang="es-ES_tradnl">
                <a:latin typeface="Arial Unicode MS" pitchFamily="34" charset="-128"/>
              </a:rPr>
            </a:br>
            <a:endParaRPr lang="es-ES_tradnl">
              <a:latin typeface="Arial Unicode MS" pitchFamily="34" charset="-128"/>
            </a:endParaRPr>
          </a:p>
        </p:txBody>
      </p:sp>
      <p:sp>
        <p:nvSpPr>
          <p:cNvPr id="39939" name="Rectangle 3"/>
          <p:cNvSpPr>
            <a:spLocks noGrp="1" noChangeArrowheads="1"/>
          </p:cNvSpPr>
          <p:nvPr>
            <p:ph type="body" idx="1"/>
          </p:nvPr>
        </p:nvSpPr>
        <p:spPr/>
        <p:txBody>
          <a:bodyPr/>
          <a:lstStyle/>
          <a:p>
            <a:r>
              <a:rPr lang="es-ES_tradnl">
                <a:latin typeface="Arial Unicode MS" pitchFamily="34" charset="-128"/>
              </a:rPr>
              <a:t>Objetivos de Desarrollo del Milenio 1</a:t>
            </a:r>
          </a:p>
          <a:p>
            <a:pPr>
              <a:buFont typeface="Wingdings" pitchFamily="2" charset="2"/>
              <a:buNone/>
            </a:pPr>
            <a:endParaRPr lang="es-ES_tradnl">
              <a:latin typeface="Arial Unicode MS" pitchFamily="34" charset="-128"/>
            </a:endParaRPr>
          </a:p>
          <a:p>
            <a:r>
              <a:rPr lang="es-ES_tradnl">
                <a:latin typeface="Arial Unicode MS" pitchFamily="34" charset="-128"/>
              </a:rPr>
              <a:t>Estrategias de Protección Social</a:t>
            </a:r>
          </a:p>
          <a:p>
            <a:pPr lvl="1">
              <a:buFont typeface="Wingdings" pitchFamily="2" charset="2"/>
              <a:buNone/>
            </a:pPr>
            <a:r>
              <a:rPr lang="es-ES_tradnl">
                <a:latin typeface="Arial Unicode MS" pitchFamily="34" charset="-128"/>
              </a:rPr>
              <a:t>Programas</a:t>
            </a:r>
          </a:p>
          <a:p>
            <a:pPr lvl="2">
              <a:buFontTx/>
              <a:buChar char="-"/>
            </a:pPr>
            <a:r>
              <a:rPr lang="es-ES_tradnl" sz="2000">
                <a:effectLst/>
                <a:latin typeface="Arial Unicode MS" pitchFamily="34" charset="-128"/>
              </a:rPr>
              <a:t>Se concentran en los más pobres</a:t>
            </a:r>
          </a:p>
          <a:p>
            <a:pPr lvl="2">
              <a:buFontTx/>
              <a:buChar char="-"/>
            </a:pPr>
            <a:r>
              <a:rPr lang="es-ES_tradnl" sz="2000">
                <a:effectLst/>
                <a:latin typeface="Arial Unicode MS" pitchFamily="34" charset="-128"/>
              </a:rPr>
              <a:t>Batería de programas integrados e intersectoriales</a:t>
            </a:r>
          </a:p>
          <a:p>
            <a:pPr lvl="2">
              <a:buFontTx/>
              <a:buChar char="-"/>
            </a:pPr>
            <a:r>
              <a:rPr lang="es-ES_tradnl" sz="2000">
                <a:effectLst/>
                <a:latin typeface="Arial Unicode MS" pitchFamily="34" charset="-128"/>
              </a:rPr>
              <a:t>Participación y condicionalidades de los beneficiarios: incentivos, requisitos, condiciones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_tradnl">
                <a:effectLst>
                  <a:outerShdw blurRad="38100" dist="38100" dir="2700000" algn="tl">
                    <a:srgbClr val="000000"/>
                  </a:outerShdw>
                </a:effectLst>
                <a:latin typeface="Arial Unicode MS" pitchFamily="34" charset="-128"/>
              </a:rPr>
              <a:t>Ventajas y limitaciones de los SIIIB </a:t>
            </a:r>
            <a:r>
              <a:rPr lang="es-ES_tradnl">
                <a:latin typeface="Arial Unicode MS" pitchFamily="34" charset="-128"/>
              </a:rPr>
              <a:t/>
            </a:r>
            <a:br>
              <a:rPr lang="es-ES_tradnl">
                <a:latin typeface="Arial Unicode MS" pitchFamily="34" charset="-128"/>
              </a:rPr>
            </a:br>
            <a:endParaRPr lang="es-ES_tradnl">
              <a:latin typeface="Arial Unicode MS" pitchFamily="34" charset="-128"/>
            </a:endParaRPr>
          </a:p>
        </p:txBody>
      </p:sp>
      <p:graphicFrame>
        <p:nvGraphicFramePr>
          <p:cNvPr id="40980" name="Group 20"/>
          <p:cNvGraphicFramePr>
            <a:graphicFrameLocks noGrp="1"/>
          </p:cNvGraphicFramePr>
          <p:nvPr>
            <p:ph idx="1"/>
          </p:nvPr>
        </p:nvGraphicFramePr>
        <p:xfrm>
          <a:off x="1219200" y="2017713"/>
          <a:ext cx="7097713" cy="4075112"/>
        </p:xfrm>
        <a:graphic>
          <a:graphicData uri="http://schemas.openxmlformats.org/drawingml/2006/table">
            <a:tbl>
              <a:tblPr/>
              <a:tblGrid>
                <a:gridCol w="3425825"/>
                <a:gridCol w="3671888"/>
              </a:tblGrid>
              <a:tr h="4857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800" b="0" i="0" u="none" strike="noStrike" cap="none" normalizeH="0" baseline="0" smtClean="0">
                          <a:ln>
                            <a:noFill/>
                          </a:ln>
                          <a:solidFill>
                            <a:schemeClr val="tx1"/>
                          </a:solidFill>
                          <a:effectLst/>
                          <a:latin typeface="Arial Unicode MS" pitchFamily="34" charset="-128"/>
                        </a:rPr>
                        <a:t>VENTAJAS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800" b="0" i="0" u="none" strike="noStrike" cap="none" normalizeH="0" baseline="0" smtClean="0">
                          <a:ln>
                            <a:noFill/>
                          </a:ln>
                          <a:solidFill>
                            <a:schemeClr val="tx1"/>
                          </a:solidFill>
                          <a:effectLst/>
                          <a:latin typeface="Arial Unicode MS" pitchFamily="34" charset="-128"/>
                        </a:rPr>
                        <a:t>LIMITACIONES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Identifica población objetivo de acuerdo a los criterios de política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Costo técnico, institucional y político de implementación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Objetiva el proceso de selección de beneficiarios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Posible mal uso de la información; problemas de confidencialidad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Maximiza el bienestar social con los recursos disponibles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400" b="0" i="0" u="none" strike="noStrike" cap="none" normalizeH="0" baseline="0" smtClean="0">
                          <a:ln>
                            <a:noFill/>
                          </a:ln>
                          <a:solidFill>
                            <a:schemeClr val="tx1"/>
                          </a:solidFill>
                          <a:effectLst/>
                          <a:latin typeface="Arial Unicode MS" pitchFamily="34" charset="-128"/>
                        </a:rPr>
                        <a:t>Existen riesgos de exclusión y falta flexibilidad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s-ES_tradnl">
                <a:effectLst>
                  <a:outerShdw blurRad="38100" dist="38100" dir="2700000" algn="tl">
                    <a:srgbClr val="000000"/>
                  </a:outerShdw>
                </a:effectLst>
                <a:latin typeface="Arial Unicode MS" pitchFamily="34" charset="-128"/>
              </a:rPr>
              <a:t>Estado de situación SIIIB</a:t>
            </a:r>
            <a:br>
              <a:rPr lang="es-ES_tradnl">
                <a:effectLst>
                  <a:outerShdw blurRad="38100" dist="38100" dir="2700000" algn="tl">
                    <a:srgbClr val="000000"/>
                  </a:outerShdw>
                </a:effectLst>
                <a:latin typeface="Arial Unicode MS" pitchFamily="34" charset="-128"/>
              </a:rPr>
            </a:br>
            <a:r>
              <a:rPr lang="es-ES_tradnl" sz="800">
                <a:effectLst>
                  <a:outerShdw blurRad="38100" dist="38100" dir="2700000" algn="tl">
                    <a:srgbClr val="000000"/>
                  </a:outerShdw>
                </a:effectLst>
                <a:latin typeface="Arial Unicode MS" pitchFamily="34" charset="-128"/>
              </a:rPr>
              <a:t>(9/24 respuestas) </a:t>
            </a:r>
            <a:r>
              <a:rPr lang="es-ES_tradnl" sz="800">
                <a:latin typeface="Arial Unicode MS" pitchFamily="34" charset="-128"/>
              </a:rPr>
              <a:t/>
            </a:r>
            <a:br>
              <a:rPr lang="es-ES_tradnl" sz="800">
                <a:latin typeface="Arial Unicode MS" pitchFamily="34" charset="-128"/>
              </a:rPr>
            </a:br>
            <a:endParaRPr lang="es-ES_tradnl" sz="800">
              <a:latin typeface="Arial Unicode MS" pitchFamily="34" charset="-128"/>
            </a:endParaRPr>
          </a:p>
        </p:txBody>
      </p:sp>
      <p:graphicFrame>
        <p:nvGraphicFramePr>
          <p:cNvPr id="42014" name="Group 1054"/>
          <p:cNvGraphicFramePr>
            <a:graphicFrameLocks noGrp="1"/>
          </p:cNvGraphicFramePr>
          <p:nvPr>
            <p:ph idx="1"/>
          </p:nvPr>
        </p:nvGraphicFramePr>
        <p:xfrm>
          <a:off x="468313" y="1773238"/>
          <a:ext cx="8474075" cy="4846637"/>
        </p:xfrm>
        <a:graphic>
          <a:graphicData uri="http://schemas.openxmlformats.org/drawingml/2006/table">
            <a:tbl>
              <a:tblPr/>
              <a:tblGrid>
                <a:gridCol w="1582737"/>
                <a:gridCol w="2654300"/>
                <a:gridCol w="2119313"/>
                <a:gridCol w="2117725"/>
              </a:tblGrid>
              <a:tr h="57626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 sz="1200" b="1"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REGISTRO UNICO DE BENEFICIARIOS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SISTEMAS INTEGRADOS DE INFORMACIÓN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SISTEMA MONITOREO Y SEGUIMIENTO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r>
              <a:tr h="10636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DISPONE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Brasil</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Chile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Costa Rica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Colombia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Ecuador</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El Salvador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Mexico</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Panama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Perú*</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Argentina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Brasil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Mexico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Brasil</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Mexico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17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INTENCIÓN/ EN CONSTRUCCIÓN/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latin typeface="Arial Unicode MS" pitchFamily="34" charset="-128"/>
                        </a:rPr>
                        <a:t>MEJORAMIENTO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Argentina </a:t>
                      </a: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Barbados</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Bolivia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Guatemala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Nicaragua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Paraguay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Perú </a:t>
                      </a: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Suriname</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Belize</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Chile # </a:t>
                      </a: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Colombia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Ecuador</a:t>
                      </a:r>
                      <a:endPar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Nicaragua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Panama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Perú </a:t>
                      </a: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sym typeface="Wingdings" pitchFamily="2" charset="2"/>
                        </a:rPr>
                        <a:t></a:t>
                      </a:r>
                      <a:endPar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Suriname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Argentina*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Barbados</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Belize</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Colombia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Guatemala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Salvador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Nicaragua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Panama</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Perú</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1200" b="1" i="0" u="none" strike="noStrike" cap="none" normalizeH="0" baseline="0" smtClean="0">
                          <a:ln>
                            <a:noFill/>
                          </a:ln>
                          <a:solidFill>
                            <a:schemeClr val="tx1"/>
                          </a:solidFill>
                          <a:effectLst>
                            <a:outerShdw blurRad="38100" dist="38100" dir="2700000" algn="tl">
                              <a:srgbClr val="000000"/>
                            </a:outerShdw>
                          </a:effectLst>
                          <a:latin typeface="Arial Unicode MS" pitchFamily="34" charset="-128"/>
                        </a:rPr>
                        <a:t>Suriname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_tradnl" sz="4800">
                <a:effectLst>
                  <a:outerShdw blurRad="38100" dist="38100" dir="2700000" algn="tl">
                    <a:srgbClr val="000000"/>
                  </a:outerShdw>
                </a:effectLst>
                <a:latin typeface="Arial Unicode MS" pitchFamily="34" charset="-128"/>
              </a:rPr>
              <a:t>Antecedentes</a:t>
            </a:r>
            <a:br>
              <a:rPr lang="es-ES_tradnl" sz="4800">
                <a:effectLst>
                  <a:outerShdw blurRad="38100" dist="38100" dir="2700000" algn="tl">
                    <a:srgbClr val="000000"/>
                  </a:outerShdw>
                </a:effectLst>
                <a:latin typeface="Arial Unicode MS" pitchFamily="34" charset="-128"/>
              </a:rPr>
            </a:br>
            <a:endParaRPr lang="es-ES_tradnl" sz="4800">
              <a:effectLst>
                <a:outerShdw blurRad="38100" dist="38100" dir="2700000" algn="tl">
                  <a:srgbClr val="000000"/>
                </a:outerShdw>
              </a:effectLst>
              <a:latin typeface="Arial Unicode MS" pitchFamily="34" charset="-128"/>
            </a:endParaRPr>
          </a:p>
        </p:txBody>
      </p:sp>
      <p:sp>
        <p:nvSpPr>
          <p:cNvPr id="44035" name="Rectangle 3"/>
          <p:cNvSpPr>
            <a:spLocks noGrp="1" noChangeArrowheads="1"/>
          </p:cNvSpPr>
          <p:nvPr>
            <p:ph type="body" idx="1"/>
          </p:nvPr>
        </p:nvSpPr>
        <p:spPr>
          <a:xfrm>
            <a:off x="838200" y="1524000"/>
            <a:ext cx="8104188" cy="4537075"/>
          </a:xfrm>
        </p:spPr>
        <p:txBody>
          <a:bodyPr/>
          <a:lstStyle/>
          <a:p>
            <a:pPr>
              <a:buFont typeface="Wingdings" pitchFamily="2" charset="2"/>
              <a:buNone/>
            </a:pPr>
            <a:r>
              <a:rPr lang="es-ES_tradnl">
                <a:latin typeface="Arial Unicode MS" pitchFamily="34" charset="-128"/>
                <a:cs typeface="Times New Roman" pitchFamily="18" charset="0"/>
              </a:rPr>
              <a:t>	Durante la VII Reunión Hemisférica de la Red de Pobreza y Protección Social (noviembre 2004), sus miembros identificaron como un reto para el aumento de la efectividad de las políticas de reducción de la pobreza “contar con un Sistema Único de Información sobre Beneficiarios y Programas”.</a:t>
            </a:r>
          </a:p>
          <a:p>
            <a:endParaRPr lang="es-ES_tradnl">
              <a:latin typeface="Arial Unicode MS" pitchFamily="34" charset="-128"/>
            </a:endParaRPr>
          </a:p>
        </p:txBody>
      </p:sp>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372</TotalTime>
  <Words>825</Words>
  <Application>Microsoft Office PowerPoint</Application>
  <PresentationFormat>On-screen Show (4:3)</PresentationFormat>
  <Paragraphs>166</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Times New Roman</vt:lpstr>
      <vt:lpstr>Wingdings</vt:lpstr>
      <vt:lpstr>Arial Unicode MS</vt:lpstr>
      <vt:lpstr>Arial</vt:lpstr>
      <vt:lpstr>Verdana</vt:lpstr>
      <vt:lpstr>Azure</vt:lpstr>
      <vt:lpstr>  Sistemas Integrados de Información e Identificación de Beneficiarios (SIIIB)   </vt:lpstr>
      <vt:lpstr>Introducción </vt:lpstr>
      <vt:lpstr>Qué son los SIIIB? </vt:lpstr>
      <vt:lpstr>Registro Único de Beneficiarios   </vt:lpstr>
      <vt:lpstr>Componentes de los  SIIIB</vt:lpstr>
      <vt:lpstr>Para qué los SIIIB?  </vt:lpstr>
      <vt:lpstr>Ventajas y limitaciones de los SIIIB  </vt:lpstr>
      <vt:lpstr>Estado de situación SIIIB (9/24 respuestas)  </vt:lpstr>
      <vt:lpstr>Antecedentes </vt:lpstr>
      <vt:lpstr>El Programa de CTR</vt:lpstr>
      <vt:lpstr>La CTR sobre Sistemas Integrados de Información</vt:lpstr>
      <vt:lpstr>Componentes </vt:lpstr>
      <vt:lpstr>Componentes</vt:lpstr>
      <vt:lpstr>Países Participantes</vt:lpstr>
      <vt:lpstr>Calendario de Actividades</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anarod</cp:lastModifiedBy>
  <cp:revision>52</cp:revision>
  <dcterms:created xsi:type="dcterms:W3CDTF">1601-01-01T00:00:00Z</dcterms:created>
  <dcterms:modified xsi:type="dcterms:W3CDTF">2010-07-12T02:43:50Z</dcterms:modified>
</cp:coreProperties>
</file>