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handoutMasterIdLst>
    <p:handoutMasterId r:id="rId32"/>
  </p:handoutMasterIdLst>
  <p:sldIdLst>
    <p:sldId id="256" r:id="rId2"/>
    <p:sldId id="280" r:id="rId3"/>
    <p:sldId id="289" r:id="rId4"/>
    <p:sldId id="279" r:id="rId5"/>
    <p:sldId id="290" r:id="rId6"/>
    <p:sldId id="291" r:id="rId7"/>
    <p:sldId id="292" r:id="rId8"/>
    <p:sldId id="293" r:id="rId9"/>
    <p:sldId id="294" r:id="rId10"/>
    <p:sldId id="259" r:id="rId11"/>
    <p:sldId id="258" r:id="rId12"/>
    <p:sldId id="274" r:id="rId13"/>
    <p:sldId id="271" r:id="rId14"/>
    <p:sldId id="281" r:id="rId15"/>
    <p:sldId id="287" r:id="rId16"/>
    <p:sldId id="272" r:id="rId17"/>
    <p:sldId id="273" r:id="rId18"/>
    <p:sldId id="268" r:id="rId19"/>
    <p:sldId id="264" r:id="rId20"/>
    <p:sldId id="285" r:id="rId21"/>
    <p:sldId id="295" r:id="rId22"/>
    <p:sldId id="296" r:id="rId23"/>
    <p:sldId id="297" r:id="rId24"/>
    <p:sldId id="298" r:id="rId25"/>
    <p:sldId id="299" r:id="rId26"/>
    <p:sldId id="300" r:id="rId27"/>
    <p:sldId id="301" r:id="rId28"/>
    <p:sldId id="302" r:id="rId29"/>
    <p:sldId id="286" r:id="rId30"/>
  </p:sldIdLst>
  <p:sldSz cx="9144000" cy="6858000" type="screen4x3"/>
  <p:notesSz cx="6858000" cy="9144000"/>
  <p:embeddedFontLst>
    <p:embeddedFont>
      <p:font typeface="Lucida Sans Unicode" pitchFamily="34" charset="0"/>
      <p:regular r:id="rId33"/>
    </p:embeddedFont>
    <p:embeddedFont>
      <p:font typeface="Trebuchet MS" pitchFamily="34" charset="0"/>
      <p:regular r:id="rId34"/>
      <p:bold r:id="rId35"/>
      <p:italic r:id="rId36"/>
      <p:boldItalic r:id="rId37"/>
    </p:embeddedFont>
    <p:embeddedFont>
      <p:font typeface="Tahoma" pitchFamily="34" charset="0"/>
      <p:regular r:id="rId38"/>
      <p:bold r:id="rId39"/>
    </p:embeddedFont>
    <p:embeddedFont>
      <p:font typeface="Garamond" pitchFamily="18" charset="0"/>
      <p:regular r:id="rId40"/>
      <p:bold r:id="rId41"/>
      <p:italic r:id="rId42"/>
    </p:embeddedFont>
  </p:embeddedFontLst>
  <p:defaultTextStyle>
    <a:defPPr>
      <a:defRPr lang="es-E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3300"/>
    <a:srgbClr val="66CCFF"/>
    <a:srgbClr val="FFCC99"/>
    <a:srgbClr val="FFFF66"/>
    <a:srgbClr val="CCFF99"/>
    <a:srgbClr val="66FF99"/>
    <a:srgbClr val="00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1839" autoAdjust="0"/>
    <p:restoredTop sz="94660"/>
  </p:normalViewPr>
  <p:slideViewPr>
    <p:cSldViewPr>
      <p:cViewPr>
        <p:scale>
          <a:sx n="75" d="100"/>
          <a:sy n="75" d="100"/>
        </p:scale>
        <p:origin x="-4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86"/>
    </p:cViewPr>
  </p:sorterViewPr>
  <p:notesViewPr>
    <p:cSldViewPr>
      <p:cViewPr varScale="1">
        <p:scale>
          <a:sx n="57" d="100"/>
          <a:sy n="57" d="100"/>
        </p:scale>
        <p:origin x="-1788"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665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665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665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98DC6CA-8BD9-4713-A509-85B35987665B}" type="slidenum">
              <a:rPr lang="es-ES"/>
              <a:pPr/>
              <a:t>‹#›</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430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4301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8694130-85FC-4277-A6EF-DE5C94225BF1}" type="slidenum">
              <a:rPr lang="es-ES"/>
              <a:pPr/>
              <a:t>‹#›</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A17974-1C12-472E-8DEC-31A34F212D12}" type="slidenum">
              <a:rPr lang="es-ES"/>
              <a:pPr/>
              <a:t>1</a:t>
            </a:fld>
            <a:endParaRPr lang="es-ES"/>
          </a:p>
        </p:txBody>
      </p:sp>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DAAA6A-881C-4A7F-99C1-1313A2662916}" type="slidenum">
              <a:rPr lang="es-ES"/>
              <a:pPr/>
              <a:t>10</a:t>
            </a:fld>
            <a:endParaRPr lang="es-ES"/>
          </a:p>
        </p:txBody>
      </p:sp>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310661-644A-43FA-A821-B529BF6EAA17}" type="slidenum">
              <a:rPr lang="es-ES"/>
              <a:pPr/>
              <a:t>11</a:t>
            </a:fld>
            <a:endParaRPr lang="es-ES"/>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167A11-44C1-4928-B7A6-E15A85AAA5A7}" type="slidenum">
              <a:rPr lang="es-ES"/>
              <a:pPr/>
              <a:t>12</a:t>
            </a:fld>
            <a:endParaRPr lang="es-ES"/>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BACA0D-CC1A-4139-948D-C247A190AA7C}" type="slidenum">
              <a:rPr lang="es-ES"/>
              <a:pPr/>
              <a:t>13</a:t>
            </a:fld>
            <a:endParaRPr lang="es-ES"/>
          </a:p>
        </p:txBody>
      </p:sp>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1DA796-1164-4137-9CC9-3656F448EC07}" type="slidenum">
              <a:rPr lang="es-ES"/>
              <a:pPr/>
              <a:t>14</a:t>
            </a:fld>
            <a:endParaRPr lang="es-ES"/>
          </a:p>
        </p:txBody>
      </p:sp>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C0D27E-229E-4CEC-8E70-CE679C7875F0}" type="slidenum">
              <a:rPr lang="es-ES"/>
              <a:pPr/>
              <a:t>15</a:t>
            </a:fld>
            <a:endParaRPr lang="es-ES"/>
          </a:p>
        </p:txBody>
      </p:sp>
      <p:sp>
        <p:nvSpPr>
          <p:cNvPr id="9421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421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89730" tIns="44865" rIns="89730" bIns="44865"/>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A7C190-C462-49A9-B300-E1200A55F1EE}" type="slidenum">
              <a:rPr lang="es-ES"/>
              <a:pPr/>
              <a:t>16</a:t>
            </a:fld>
            <a:endParaRPr lang="es-ES"/>
          </a:p>
        </p:txBody>
      </p:sp>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4F8E2D-5AC3-475D-B5FE-FE046BC0F5D7}" type="slidenum">
              <a:rPr lang="es-ES"/>
              <a:pPr/>
              <a:t>17</a:t>
            </a:fld>
            <a:endParaRPr lang="es-ES"/>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CCEFD6-4750-430B-8FBB-8679671B9742}" type="slidenum">
              <a:rPr lang="es-ES"/>
              <a:pPr/>
              <a:t>18</a:t>
            </a:fld>
            <a:endParaRPr lang="es-ES"/>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4E935F-25FE-47B3-BC24-70100F57579C}" type="slidenum">
              <a:rPr lang="es-ES"/>
              <a:pPr/>
              <a:t>19</a:t>
            </a:fld>
            <a:endParaRPr lang="es-ES"/>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B92909-125B-401B-BAF1-D2F45E6ED054}" type="slidenum">
              <a:rPr lang="es-ES"/>
              <a:pPr/>
              <a:t>2</a:t>
            </a:fld>
            <a:endParaRPr lang="es-ES"/>
          </a:p>
        </p:txBody>
      </p:sp>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0DAAA6-AAC9-43AC-9F20-F60F9941CFFA}" type="slidenum">
              <a:rPr lang="es-ES"/>
              <a:pPr/>
              <a:t>20</a:t>
            </a:fld>
            <a:endParaRPr lang="es-ES"/>
          </a:p>
        </p:txBody>
      </p:sp>
      <p:sp>
        <p:nvSpPr>
          <p:cNvPr id="88066" name="Rectangle 2"/>
          <p:cNvSpPr>
            <a:spLocks noRo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D0EBDD-6D33-4D24-BEDB-511D5C4A6B8F}" type="slidenum">
              <a:rPr lang="es-ES"/>
              <a:pPr/>
              <a:t>21</a:t>
            </a:fld>
            <a:endParaRPr lang="es-ES"/>
          </a:p>
        </p:txBody>
      </p:sp>
      <p:sp>
        <p:nvSpPr>
          <p:cNvPr id="110594" name="Rectangle 1026"/>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0595" name="Rectangle 1027"/>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4D318F-71C1-45E8-9CE2-4054CBAB506C}" type="slidenum">
              <a:rPr lang="es-ES"/>
              <a:pPr/>
              <a:t>22</a:t>
            </a:fld>
            <a:endParaRPr lang="es-ES"/>
          </a:p>
        </p:txBody>
      </p:sp>
      <p:sp>
        <p:nvSpPr>
          <p:cNvPr id="11264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43"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C139A-9587-4234-ACAB-1F83A6F1F224}" type="slidenum">
              <a:rPr lang="es-ES"/>
              <a:pPr/>
              <a:t>23</a:t>
            </a:fld>
            <a:endParaRPr lang="es-ES"/>
          </a:p>
        </p:txBody>
      </p:sp>
      <p:sp>
        <p:nvSpPr>
          <p:cNvPr id="11469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469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0B3ACA-7644-4D40-96AB-2F188FCC5EEA}" type="slidenum">
              <a:rPr lang="es-ES"/>
              <a:pPr/>
              <a:t>24</a:t>
            </a:fld>
            <a:endParaRPr lang="es-ES"/>
          </a:p>
        </p:txBody>
      </p:sp>
      <p:sp>
        <p:nvSpPr>
          <p:cNvPr id="11673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673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8E83B3-88CD-4F89-8C53-616C2D62F149}" type="slidenum">
              <a:rPr lang="es-ES"/>
              <a:pPr/>
              <a:t>25</a:t>
            </a:fld>
            <a:endParaRPr lang="es-ES"/>
          </a:p>
        </p:txBody>
      </p:sp>
      <p:sp>
        <p:nvSpPr>
          <p:cNvPr id="11878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878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03C071-0C5E-4C55-8265-74CFF5759EDF}" type="slidenum">
              <a:rPr lang="es-ES"/>
              <a:pPr/>
              <a:t>26</a:t>
            </a:fld>
            <a:endParaRPr lang="es-ES"/>
          </a:p>
        </p:txBody>
      </p:sp>
      <p:sp>
        <p:nvSpPr>
          <p:cNvPr id="12083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0835"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63EF1F-A48A-4213-9677-2632EE03C302}" type="slidenum">
              <a:rPr lang="es-ES"/>
              <a:pPr/>
              <a:t>27</a:t>
            </a:fld>
            <a:endParaRPr lang="es-ES"/>
          </a:p>
        </p:txBody>
      </p:sp>
      <p:sp>
        <p:nvSpPr>
          <p:cNvPr id="12288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2883"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3E0B53-AE9D-45F8-B6DE-E4AA91DD5C7A}" type="slidenum">
              <a:rPr lang="es-ES"/>
              <a:pPr/>
              <a:t>28</a:t>
            </a:fld>
            <a:endParaRPr lang="es-ES"/>
          </a:p>
        </p:txBody>
      </p:sp>
      <p:sp>
        <p:nvSpPr>
          <p:cNvPr id="12493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493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65A9A9-D4C5-4FFE-974A-52C5B8A9EE9C}" type="slidenum">
              <a:rPr lang="es-ES"/>
              <a:pPr/>
              <a:t>29</a:t>
            </a:fld>
            <a:endParaRPr lang="es-ES"/>
          </a:p>
        </p:txBody>
      </p:sp>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C71E8E-85E7-4205-A22A-78C9E7D5D400}" type="slidenum">
              <a:rPr lang="es-ES"/>
              <a:pPr/>
              <a:t>3</a:t>
            </a:fld>
            <a:endParaRPr lang="es-ES"/>
          </a:p>
        </p:txBody>
      </p:sp>
      <p:sp>
        <p:nvSpPr>
          <p:cNvPr id="9830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30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EEA2E6-8CB6-4763-8020-E00F8DB33C4F}" type="slidenum">
              <a:rPr lang="es-ES"/>
              <a:pPr/>
              <a:t>4</a:t>
            </a:fld>
            <a:endParaRPr lang="es-ES"/>
          </a:p>
        </p:txBody>
      </p:sp>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B9E3E1-C191-49E9-8053-779B83065993}" type="slidenum">
              <a:rPr lang="es-ES"/>
              <a:pPr/>
              <a:t>5</a:t>
            </a:fld>
            <a:endParaRPr lang="es-ES"/>
          </a:p>
        </p:txBody>
      </p:sp>
      <p:sp>
        <p:nvSpPr>
          <p:cNvPr id="10035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355"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150C16-FDE1-4B64-9DFA-EE61111F3117}" type="slidenum">
              <a:rPr lang="es-ES"/>
              <a:pPr/>
              <a:t>6</a:t>
            </a:fld>
            <a:endParaRPr lang="es-ES"/>
          </a:p>
        </p:txBody>
      </p:sp>
      <p:sp>
        <p:nvSpPr>
          <p:cNvPr id="102402"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403"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28DD2B-CC75-43EB-8F8A-88313595A27E}" type="slidenum">
              <a:rPr lang="es-ES"/>
              <a:pPr/>
              <a:t>7</a:t>
            </a:fld>
            <a:endParaRPr lang="es-ES"/>
          </a:p>
        </p:txBody>
      </p:sp>
      <p:sp>
        <p:nvSpPr>
          <p:cNvPr id="10445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445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C36A92-5BE5-4A8E-BA13-F35F853CE424}" type="slidenum">
              <a:rPr lang="es-ES"/>
              <a:pPr/>
              <a:t>8</a:t>
            </a:fld>
            <a:endParaRPr lang="es-ES"/>
          </a:p>
        </p:txBody>
      </p:sp>
      <p:sp>
        <p:nvSpPr>
          <p:cNvPr id="10649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649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60071-9524-46C0-92D7-CB9E1ED57579}" type="slidenum">
              <a:rPr lang="es-ES"/>
              <a:pPr/>
              <a:t>9</a:t>
            </a:fld>
            <a:endParaRPr lang="es-ES"/>
          </a:p>
        </p:txBody>
      </p:sp>
      <p:sp>
        <p:nvSpPr>
          <p:cNvPr id="10854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54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C71B91C1-0145-4659-85BE-A861A8440879}" type="slidenum">
              <a:rPr lang="es-ES"/>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1B400ABB-F3F9-4578-80BD-A1410F9727DB}" type="slidenum">
              <a:rPr lang="es-ES"/>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4C59412E-F168-422C-B607-A46704CE843E}" type="slidenum">
              <a:rPr lang="es-ES"/>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305B5232-9109-4EA8-9051-CE5DE68689AF}" type="slidenum">
              <a:rPr lang="es-ES"/>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4363B30D-603D-4D21-B15D-D957505DB9CA}" type="slidenum">
              <a:rPr lang="es-ES"/>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8DD2E337-B7FC-4DF0-9468-95A26957DC34}" type="slidenum">
              <a:rPr lang="es-ES"/>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1ADBDFF1-5BA3-4339-BEDF-8370EE56342D}" type="slidenum">
              <a:rPr lang="es-ES"/>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D688E145-D7ED-42EE-9BB2-ADC6C7B51337}" type="slidenum">
              <a:rPr lang="es-ES"/>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64310AA5-DB52-4BD8-B86C-0395ADBE68D2}" type="slidenum">
              <a:rPr lang="es-ES"/>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51C9E31D-B83E-4542-B989-D52078E7B115}" type="slidenum">
              <a:rPr lang="es-ES"/>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E99A2047-A510-4AEB-BA94-9412F0462E92}" type="slidenum">
              <a:rPr lang="es-ES"/>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DCB4D42-4A12-404A-95BA-0E032869C335}"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http://www.programapuente.cl/puente%20ingles/imagenes/puenteweb/habitabilidad.jpg" TargetMode="External"/><Relationship Id="rId3" Type="http://schemas.openxmlformats.org/officeDocument/2006/relationships/image" Target="../media/image3.png"/><Relationship Id="rId7" Type="http://schemas.openxmlformats.org/officeDocument/2006/relationships/image" Target="http://www.programapuente.cl/puente%20ingles/imagenes/puenteweb/salud.jpg" TargetMode="External"/><Relationship Id="rId12" Type="http://schemas.openxmlformats.org/officeDocument/2006/relationships/image" Target="../media/image8.jpeg"/><Relationship Id="rId17" Type="http://schemas.openxmlformats.org/officeDocument/2006/relationships/image" Target="http://www.programapuente.cl/puente%20ingles/imagenes/puenteweb/money.jpg" TargetMode="External"/><Relationship Id="rId2" Type="http://schemas.openxmlformats.org/officeDocument/2006/relationships/notesSlide" Target="../notesSlides/notesSlide4.xml"/><Relationship Id="rId16"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http://www.programapuente.cl/puente%20ingles/imagenes/puenteweb/familia.jpg" TargetMode="External"/><Relationship Id="rId5" Type="http://schemas.openxmlformats.org/officeDocument/2006/relationships/image" Target="http://www.programapuente.cl/puente%20ingles/imagenes/puenteweb/identificacion.jpg" TargetMode="External"/><Relationship Id="rId15" Type="http://schemas.openxmlformats.org/officeDocument/2006/relationships/image" Target="http://www.programapuente.cl/puente%20ingles/imagenes/puenteweb/trabajo.jpg" TargetMode="External"/><Relationship Id="rId10" Type="http://schemas.openxmlformats.org/officeDocument/2006/relationships/image" Target="../media/image7.jpeg"/><Relationship Id="rId4" Type="http://schemas.openxmlformats.org/officeDocument/2006/relationships/image" Target="../media/image4.jpeg"/><Relationship Id="rId9" Type="http://schemas.openxmlformats.org/officeDocument/2006/relationships/image" Target="http://www.programapuente.cl/puente%20ingles/imagenes/puenteweb/educacion.jpg" TargetMode="External"/><Relationship Id="rId1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042988" y="1412875"/>
            <a:ext cx="7127875" cy="946150"/>
          </a:xfrm>
          <a:prstGeom prst="rect">
            <a:avLst/>
          </a:prstGeom>
          <a:noFill/>
          <a:ln w="9525">
            <a:noFill/>
            <a:miter lim="800000"/>
            <a:headEnd/>
            <a:tailEnd/>
          </a:ln>
          <a:effectLst/>
        </p:spPr>
        <p:txBody>
          <a:bodyPr>
            <a:spAutoFit/>
          </a:bodyPr>
          <a:lstStyle/>
          <a:p>
            <a:pPr algn="ctr">
              <a:spcBef>
                <a:spcPct val="50000"/>
              </a:spcBef>
            </a:pPr>
            <a:r>
              <a:rPr lang="es-ES" sz="2800" b="1">
                <a:solidFill>
                  <a:schemeClr val="bg1"/>
                </a:solidFill>
              </a:rPr>
              <a:t>SISTEMA DE PROTECCION SOCIAL CHILE SOLIDARIO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84213" y="404813"/>
            <a:ext cx="8207375" cy="519112"/>
          </a:xfrm>
          <a:prstGeom prst="rect">
            <a:avLst/>
          </a:prstGeom>
          <a:noFill/>
          <a:ln w="9525">
            <a:noFill/>
            <a:miter lim="800000"/>
            <a:headEnd/>
            <a:tailEnd/>
          </a:ln>
          <a:effectLst/>
        </p:spPr>
        <p:txBody>
          <a:bodyPr>
            <a:spAutoFit/>
          </a:bodyPr>
          <a:lstStyle/>
          <a:p>
            <a:pPr>
              <a:spcBef>
                <a:spcPct val="50000"/>
              </a:spcBef>
            </a:pPr>
            <a:r>
              <a:rPr lang="es-MX" sz="2800" b="1">
                <a:solidFill>
                  <a:schemeClr val="bg1"/>
                </a:solidFill>
              </a:rPr>
              <a:t>Modelo de Gestión del Sistema</a:t>
            </a:r>
            <a:endParaRPr lang="es-ES" sz="2800" b="1">
              <a:solidFill>
                <a:schemeClr val="bg1"/>
              </a:solidFill>
            </a:endParaRPr>
          </a:p>
        </p:txBody>
      </p:sp>
      <p:sp>
        <p:nvSpPr>
          <p:cNvPr id="9221" name="Text Box 5"/>
          <p:cNvSpPr txBox="1">
            <a:spLocks noChangeArrowheads="1"/>
          </p:cNvSpPr>
          <p:nvPr/>
        </p:nvSpPr>
        <p:spPr bwMode="auto">
          <a:xfrm>
            <a:off x="755650" y="1773238"/>
            <a:ext cx="4537075" cy="2225675"/>
          </a:xfrm>
          <a:prstGeom prst="rect">
            <a:avLst/>
          </a:prstGeom>
          <a:noFill/>
          <a:ln w="9525">
            <a:noFill/>
            <a:miter lim="800000"/>
            <a:headEnd/>
            <a:tailEnd/>
          </a:ln>
          <a:effectLst/>
        </p:spPr>
        <p:txBody>
          <a:bodyPr>
            <a:spAutoFit/>
          </a:bodyPr>
          <a:lstStyle/>
          <a:p>
            <a:pPr marL="342900" indent="-342900">
              <a:spcBef>
                <a:spcPct val="50000"/>
              </a:spcBef>
              <a:buFontTx/>
              <a:buAutoNum type="arabicPeriod"/>
            </a:pPr>
            <a:r>
              <a:rPr lang="es-ES" sz="2000" b="1">
                <a:solidFill>
                  <a:schemeClr val="bg1"/>
                </a:solidFill>
              </a:rPr>
              <a:t>GESTIÓN SISTÉMICA</a:t>
            </a:r>
          </a:p>
          <a:p>
            <a:pPr marL="342900" indent="-342900">
              <a:spcBef>
                <a:spcPct val="50000"/>
              </a:spcBef>
              <a:buFontTx/>
              <a:buAutoNum type="arabicPeriod"/>
            </a:pPr>
            <a:r>
              <a:rPr lang="es-MX" sz="2000" b="1">
                <a:solidFill>
                  <a:schemeClr val="bg1"/>
                </a:solidFill>
              </a:rPr>
              <a:t>GESTIÓN TERRITORIAL EN RED</a:t>
            </a:r>
          </a:p>
          <a:p>
            <a:pPr marL="342900" indent="-342900">
              <a:spcBef>
                <a:spcPct val="50000"/>
              </a:spcBef>
              <a:buFontTx/>
              <a:buAutoNum type="arabicPeriod"/>
            </a:pPr>
            <a:r>
              <a:rPr lang="es-MX" sz="2000" b="1">
                <a:solidFill>
                  <a:schemeClr val="bg1"/>
                </a:solidFill>
              </a:rPr>
              <a:t>GESTIÓN PRESUPUESTARIA</a:t>
            </a:r>
          </a:p>
          <a:p>
            <a:pPr marL="342900" indent="-342900">
              <a:spcBef>
                <a:spcPct val="50000"/>
              </a:spcBef>
              <a:buFontTx/>
              <a:buAutoNum type="arabicPeriod"/>
            </a:pPr>
            <a:r>
              <a:rPr lang="es-MX" sz="2000" b="1">
                <a:solidFill>
                  <a:schemeClr val="bg1"/>
                </a:solidFill>
              </a:rPr>
              <a:t>GESTIÓN DE LA INFORMACIÓN</a:t>
            </a:r>
          </a:p>
          <a:p>
            <a:pPr marL="342900" indent="-342900">
              <a:spcBef>
                <a:spcPct val="50000"/>
              </a:spcBef>
              <a:buFontTx/>
              <a:buAutoNum type="arabicPeriod"/>
            </a:pPr>
            <a:r>
              <a:rPr lang="es-MX" sz="2000" b="1">
                <a:solidFill>
                  <a:schemeClr val="bg1"/>
                </a:solidFill>
              </a:rPr>
              <a:t>GESTIÓN DEL CONOCIMIENTO</a:t>
            </a:r>
            <a:endParaRPr lang="es-ES" sz="2000" b="1">
              <a:solidFill>
                <a:schemeClr val="bg1"/>
              </a:solidFill>
            </a:endParaRPr>
          </a:p>
        </p:txBody>
      </p:sp>
      <p:sp>
        <p:nvSpPr>
          <p:cNvPr id="9222" name="Line 6"/>
          <p:cNvSpPr>
            <a:spLocks noChangeShapeType="1"/>
          </p:cNvSpPr>
          <p:nvPr/>
        </p:nvSpPr>
        <p:spPr bwMode="auto">
          <a:xfrm>
            <a:off x="3276600" y="1125538"/>
            <a:ext cx="5399088" cy="0"/>
          </a:xfrm>
          <a:prstGeom prst="line">
            <a:avLst/>
          </a:prstGeom>
          <a:noFill/>
          <a:ln w="57150">
            <a:solidFill>
              <a:schemeClr val="bg1"/>
            </a:solidFill>
            <a:prstDash val="sysDot"/>
            <a:round/>
            <a:headEnd/>
            <a:tailEnd/>
          </a:ln>
          <a:effectLst/>
        </p:spPr>
        <p:txBody>
          <a:bodyPr/>
          <a:lstStyle/>
          <a:p>
            <a:endParaRPr lang="en-US"/>
          </a:p>
        </p:txBody>
      </p:sp>
      <p:sp>
        <p:nvSpPr>
          <p:cNvPr id="9223" name="Text Box 7"/>
          <p:cNvSpPr txBox="1">
            <a:spLocks noChangeArrowheads="1"/>
          </p:cNvSpPr>
          <p:nvPr/>
        </p:nvSpPr>
        <p:spPr bwMode="auto">
          <a:xfrm>
            <a:off x="5435600" y="1916113"/>
            <a:ext cx="3311525" cy="1616075"/>
          </a:xfrm>
          <a:prstGeom prst="rect">
            <a:avLst/>
          </a:prstGeom>
          <a:noFill/>
          <a:ln w="9525">
            <a:noFill/>
            <a:miter lim="800000"/>
            <a:headEnd/>
            <a:tailEnd/>
          </a:ln>
          <a:effectLst/>
        </p:spPr>
        <p:txBody>
          <a:bodyPr>
            <a:spAutoFit/>
          </a:bodyPr>
          <a:lstStyle/>
          <a:p>
            <a:pPr algn="ctr">
              <a:spcBef>
                <a:spcPct val="50000"/>
              </a:spcBef>
            </a:pPr>
            <a:r>
              <a:rPr lang="es-MX" sz="2000" b="1">
                <a:solidFill>
                  <a:schemeClr val="folHlink"/>
                </a:solidFill>
              </a:rPr>
              <a:t>Este modelo busca responder al concepto de integralidad del Sistema de Protección Social Chile Solidario. </a:t>
            </a:r>
            <a:endParaRPr lang="es-ES" sz="2800" b="1">
              <a:solidFill>
                <a:schemeClr val="bg1"/>
              </a:solidFill>
            </a:endParaRPr>
          </a:p>
        </p:txBody>
      </p:sp>
      <p:sp>
        <p:nvSpPr>
          <p:cNvPr id="9225" name="AutoShape 9"/>
          <p:cNvSpPr>
            <a:spLocks/>
          </p:cNvSpPr>
          <p:nvPr/>
        </p:nvSpPr>
        <p:spPr bwMode="auto">
          <a:xfrm>
            <a:off x="5076825" y="1557338"/>
            <a:ext cx="360363" cy="2663825"/>
          </a:xfrm>
          <a:prstGeom prst="leftBrace">
            <a:avLst>
              <a:gd name="adj1" fmla="val 61601"/>
              <a:gd name="adj2" fmla="val 50000"/>
            </a:avLst>
          </a:prstGeom>
          <a:noFill/>
          <a:ln w="57150">
            <a:solidFill>
              <a:schemeClr val="bg1"/>
            </a:solidFill>
            <a:round/>
            <a:headEnd/>
            <a:tailEnd/>
          </a:ln>
          <a:effectLst/>
        </p:spPr>
        <p:txBody>
          <a:bodyPr wrap="none" anchor="ctr"/>
          <a:lstStyle/>
          <a:p>
            <a:pPr algn="ctr"/>
            <a:endParaRPr lang="en-US">
              <a:solidFill>
                <a:schemeClr val="folHlink"/>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 Box 7"/>
          <p:cNvSpPr txBox="1">
            <a:spLocks noChangeArrowheads="1"/>
          </p:cNvSpPr>
          <p:nvPr/>
        </p:nvSpPr>
        <p:spPr bwMode="auto">
          <a:xfrm>
            <a:off x="684213" y="1196975"/>
            <a:ext cx="8064500" cy="1552575"/>
          </a:xfrm>
          <a:prstGeom prst="rect">
            <a:avLst/>
          </a:prstGeom>
          <a:solidFill>
            <a:schemeClr val="accent2"/>
          </a:solidFill>
          <a:ln w="9525">
            <a:noFill/>
            <a:miter lim="800000"/>
            <a:headEnd/>
            <a:tailEnd/>
          </a:ln>
          <a:effectLst/>
        </p:spPr>
        <p:txBody>
          <a:bodyPr>
            <a:spAutoFit/>
          </a:bodyPr>
          <a:lstStyle/>
          <a:p>
            <a:pPr lvl="1"/>
            <a:r>
              <a:rPr lang="es-MX" b="1">
                <a:solidFill>
                  <a:schemeClr val="folHlink"/>
                </a:solidFill>
              </a:rPr>
              <a:t>Gestión Sistémica.</a:t>
            </a:r>
          </a:p>
          <a:p>
            <a:pPr lvl="1"/>
            <a:endParaRPr lang="es-MX" b="1">
              <a:solidFill>
                <a:schemeClr val="folHlink"/>
              </a:solidFill>
            </a:endParaRPr>
          </a:p>
          <a:p>
            <a:pPr lvl="1" algn="ctr"/>
            <a:r>
              <a:rPr lang="es-MX" b="1">
                <a:solidFill>
                  <a:schemeClr val="bg1"/>
                </a:solidFill>
              </a:rPr>
              <a:t>Articulación de actores diversos para resultados compartidos.</a:t>
            </a:r>
          </a:p>
        </p:txBody>
      </p:sp>
      <p:sp>
        <p:nvSpPr>
          <p:cNvPr id="4104" name="Line 8"/>
          <p:cNvSpPr>
            <a:spLocks noChangeShapeType="1"/>
          </p:cNvSpPr>
          <p:nvPr/>
        </p:nvSpPr>
        <p:spPr bwMode="auto">
          <a:xfrm>
            <a:off x="3132138" y="1773238"/>
            <a:ext cx="5399087" cy="0"/>
          </a:xfrm>
          <a:prstGeom prst="line">
            <a:avLst/>
          </a:prstGeom>
          <a:noFill/>
          <a:ln w="57150">
            <a:solidFill>
              <a:schemeClr val="folHlink"/>
            </a:solidFill>
            <a:prstDash val="sysDot"/>
            <a:round/>
            <a:headEnd/>
            <a:tailEnd/>
          </a:ln>
          <a:effectLst/>
        </p:spPr>
        <p:txBody>
          <a:bodyPr/>
          <a:lstStyle/>
          <a:p>
            <a:endParaRPr lang="en-US"/>
          </a:p>
        </p:txBody>
      </p:sp>
      <p:sp>
        <p:nvSpPr>
          <p:cNvPr id="4105" name="Text Box 9"/>
          <p:cNvSpPr txBox="1">
            <a:spLocks noChangeArrowheads="1"/>
          </p:cNvSpPr>
          <p:nvPr/>
        </p:nvSpPr>
        <p:spPr bwMode="auto">
          <a:xfrm>
            <a:off x="684213" y="2927350"/>
            <a:ext cx="8064500" cy="2835275"/>
          </a:xfrm>
          <a:prstGeom prst="rect">
            <a:avLst/>
          </a:prstGeom>
          <a:noFill/>
          <a:ln w="9525">
            <a:noFill/>
            <a:miter lim="800000"/>
            <a:headEnd/>
            <a:tailEnd/>
          </a:ln>
          <a:effectLst/>
        </p:spPr>
        <p:txBody>
          <a:bodyPr>
            <a:spAutoFit/>
          </a:bodyPr>
          <a:lstStyle/>
          <a:p>
            <a:pPr lvl="1" algn="just"/>
            <a:r>
              <a:rPr lang="es-MX" sz="2000" b="1">
                <a:solidFill>
                  <a:schemeClr val="accent2"/>
                </a:solidFill>
              </a:rPr>
              <a:t>Busca una intervención integrada de los Programas públicos sobre los mismos beneficiarios (Sinergia).</a:t>
            </a:r>
          </a:p>
          <a:p>
            <a:pPr lvl="1" algn="just"/>
            <a:endParaRPr lang="es-MX" sz="2000" b="1">
              <a:solidFill>
                <a:schemeClr val="accent2"/>
              </a:solidFill>
            </a:endParaRPr>
          </a:p>
          <a:p>
            <a:pPr lvl="1" algn="just"/>
            <a:r>
              <a:rPr lang="es-MX" sz="2000" b="1">
                <a:solidFill>
                  <a:schemeClr val="accent2"/>
                </a:solidFill>
              </a:rPr>
              <a:t>Focalización efectiva de la oferta pública en las familias y personas más pobres.</a:t>
            </a:r>
          </a:p>
          <a:p>
            <a:pPr lvl="1" algn="just"/>
            <a:endParaRPr lang="es-MX" sz="2000" b="1">
              <a:solidFill>
                <a:schemeClr val="accent2"/>
              </a:solidFill>
            </a:endParaRPr>
          </a:p>
          <a:p>
            <a:pPr lvl="1" algn="just"/>
            <a:r>
              <a:rPr lang="es-MX" sz="2000" b="1">
                <a:solidFill>
                  <a:schemeClr val="accent2"/>
                </a:solidFill>
              </a:rPr>
              <a:t>Interacción de los diferentes niveles territoriales y sectoriales para lograr resultados de superación de la extrema pobreza. </a:t>
            </a:r>
            <a:endParaRPr lang="es-ES" sz="2000" b="1">
              <a:solidFill>
                <a:schemeClr val="accent2"/>
              </a:solidFill>
            </a:endParaRPr>
          </a:p>
        </p:txBody>
      </p:sp>
      <p:sp>
        <p:nvSpPr>
          <p:cNvPr id="4106" name="Oval 10"/>
          <p:cNvSpPr>
            <a:spLocks noChangeArrowheads="1"/>
          </p:cNvSpPr>
          <p:nvPr/>
        </p:nvSpPr>
        <p:spPr bwMode="auto">
          <a:xfrm>
            <a:off x="971550" y="3141663"/>
            <a:ext cx="144463" cy="144462"/>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4107" name="Oval 11"/>
          <p:cNvSpPr>
            <a:spLocks noChangeArrowheads="1"/>
          </p:cNvSpPr>
          <p:nvPr/>
        </p:nvSpPr>
        <p:spPr bwMode="auto">
          <a:xfrm>
            <a:off x="971550" y="4149725"/>
            <a:ext cx="144463" cy="144463"/>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4108" name="Oval 12"/>
          <p:cNvSpPr>
            <a:spLocks noChangeArrowheads="1"/>
          </p:cNvSpPr>
          <p:nvPr/>
        </p:nvSpPr>
        <p:spPr bwMode="auto">
          <a:xfrm>
            <a:off x="971550" y="5157788"/>
            <a:ext cx="144463" cy="144462"/>
          </a:xfrm>
          <a:prstGeom prst="ellipse">
            <a:avLst/>
          </a:prstGeom>
          <a:solidFill>
            <a:schemeClr val="folHlink"/>
          </a:solidFill>
          <a:ln w="952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Line 3"/>
          <p:cNvSpPr>
            <a:spLocks noChangeShapeType="1"/>
          </p:cNvSpPr>
          <p:nvPr/>
        </p:nvSpPr>
        <p:spPr bwMode="auto">
          <a:xfrm>
            <a:off x="3563938" y="1412875"/>
            <a:ext cx="5399087" cy="0"/>
          </a:xfrm>
          <a:prstGeom prst="line">
            <a:avLst/>
          </a:prstGeom>
          <a:noFill/>
          <a:ln w="57150">
            <a:solidFill>
              <a:schemeClr val="folHlink"/>
            </a:solidFill>
            <a:prstDash val="sysDot"/>
            <a:round/>
            <a:headEnd/>
            <a:tailEnd/>
          </a:ln>
          <a:effectLst/>
        </p:spPr>
        <p:txBody>
          <a:bodyPr/>
          <a:lstStyle/>
          <a:p>
            <a:endParaRPr lang="en-US"/>
          </a:p>
        </p:txBody>
      </p:sp>
      <p:sp>
        <p:nvSpPr>
          <p:cNvPr id="37894" name="Oval 6"/>
          <p:cNvSpPr>
            <a:spLocks noChangeArrowheads="1"/>
          </p:cNvSpPr>
          <p:nvPr/>
        </p:nvSpPr>
        <p:spPr bwMode="auto">
          <a:xfrm>
            <a:off x="1835150" y="2619375"/>
            <a:ext cx="1584325" cy="792163"/>
          </a:xfrm>
          <a:prstGeom prst="ellipse">
            <a:avLst/>
          </a:prstGeom>
          <a:solidFill>
            <a:srgbClr val="CCFF99"/>
          </a:solidFill>
          <a:ln w="9525" algn="ctr">
            <a:noFill/>
            <a:round/>
            <a:headEnd/>
            <a:tailEnd/>
          </a:ln>
          <a:effectLst/>
        </p:spPr>
        <p:txBody>
          <a:bodyPr lIns="56693" tIns="28346" rIns="56693" bIns="28346" anchor="ctr"/>
          <a:lstStyle/>
          <a:p>
            <a:pPr algn="ctr"/>
            <a:r>
              <a:rPr lang="es-MX" sz="1100" b="1">
                <a:solidFill>
                  <a:srgbClr val="212187"/>
                </a:solidFill>
              </a:rPr>
              <a:t>TRABAJO</a:t>
            </a:r>
            <a:endParaRPr lang="es-ES" sz="1100" b="1">
              <a:solidFill>
                <a:srgbClr val="212187"/>
              </a:solidFill>
            </a:endParaRPr>
          </a:p>
        </p:txBody>
      </p:sp>
      <p:sp>
        <p:nvSpPr>
          <p:cNvPr id="37895" name="Oval 7"/>
          <p:cNvSpPr>
            <a:spLocks noChangeArrowheads="1"/>
          </p:cNvSpPr>
          <p:nvPr/>
        </p:nvSpPr>
        <p:spPr bwMode="auto">
          <a:xfrm>
            <a:off x="1692275" y="3932238"/>
            <a:ext cx="1800225" cy="792162"/>
          </a:xfrm>
          <a:prstGeom prst="ellipse">
            <a:avLst/>
          </a:prstGeom>
          <a:solidFill>
            <a:srgbClr val="CCFF99"/>
          </a:solidFill>
          <a:ln w="9525" algn="ctr">
            <a:noFill/>
            <a:round/>
            <a:headEnd/>
            <a:tailEnd/>
          </a:ln>
          <a:effectLst/>
        </p:spPr>
        <p:txBody>
          <a:bodyPr lIns="56693" tIns="28346" rIns="56693" bIns="28346" anchor="ctr"/>
          <a:lstStyle/>
          <a:p>
            <a:pPr algn="ctr"/>
            <a:r>
              <a:rPr lang="es-MX" sz="1100" b="1">
                <a:solidFill>
                  <a:srgbClr val="212187"/>
                </a:solidFill>
              </a:rPr>
              <a:t>HABITABILIDAD</a:t>
            </a:r>
            <a:endParaRPr lang="es-ES" sz="1100" b="1">
              <a:solidFill>
                <a:srgbClr val="212187"/>
              </a:solidFill>
            </a:endParaRPr>
          </a:p>
        </p:txBody>
      </p:sp>
      <p:sp>
        <p:nvSpPr>
          <p:cNvPr id="37896" name="Oval 8"/>
          <p:cNvSpPr>
            <a:spLocks noChangeArrowheads="1"/>
          </p:cNvSpPr>
          <p:nvPr/>
        </p:nvSpPr>
        <p:spPr bwMode="auto">
          <a:xfrm>
            <a:off x="3492500" y="4940300"/>
            <a:ext cx="1584325" cy="792163"/>
          </a:xfrm>
          <a:prstGeom prst="ellipse">
            <a:avLst/>
          </a:prstGeom>
          <a:solidFill>
            <a:srgbClr val="CCFF99"/>
          </a:solidFill>
          <a:ln w="9525" algn="ctr">
            <a:noFill/>
            <a:round/>
            <a:headEnd/>
            <a:tailEnd/>
          </a:ln>
          <a:effectLst/>
        </p:spPr>
        <p:txBody>
          <a:bodyPr lIns="56693" tIns="28346" rIns="56693" bIns="28346" anchor="ctr"/>
          <a:lstStyle/>
          <a:p>
            <a:pPr algn="ctr"/>
            <a:r>
              <a:rPr lang="es-MX" sz="1100" b="1">
                <a:solidFill>
                  <a:srgbClr val="212187"/>
                </a:solidFill>
              </a:rPr>
              <a:t>DINAMICA </a:t>
            </a:r>
          </a:p>
          <a:p>
            <a:pPr algn="ctr"/>
            <a:r>
              <a:rPr lang="es-MX" sz="1100" b="1">
                <a:solidFill>
                  <a:srgbClr val="212187"/>
                </a:solidFill>
              </a:rPr>
              <a:t>FAMILIAR</a:t>
            </a:r>
            <a:endParaRPr lang="es-ES" sz="1100" b="1">
              <a:solidFill>
                <a:srgbClr val="212187"/>
              </a:solidFill>
            </a:endParaRPr>
          </a:p>
        </p:txBody>
      </p:sp>
      <p:sp>
        <p:nvSpPr>
          <p:cNvPr id="37897" name="Oval 9"/>
          <p:cNvSpPr>
            <a:spLocks noChangeArrowheads="1"/>
          </p:cNvSpPr>
          <p:nvPr/>
        </p:nvSpPr>
        <p:spPr bwMode="auto">
          <a:xfrm>
            <a:off x="5435600" y="4364038"/>
            <a:ext cx="1584325" cy="792162"/>
          </a:xfrm>
          <a:prstGeom prst="ellipse">
            <a:avLst/>
          </a:prstGeom>
          <a:solidFill>
            <a:srgbClr val="CCFF99"/>
          </a:solidFill>
          <a:ln w="9525" algn="ctr">
            <a:noFill/>
            <a:round/>
            <a:headEnd/>
            <a:tailEnd/>
          </a:ln>
          <a:effectLst/>
        </p:spPr>
        <p:txBody>
          <a:bodyPr lIns="56693" tIns="28346" rIns="56693" bIns="28346" anchor="ctr"/>
          <a:lstStyle/>
          <a:p>
            <a:pPr algn="ctr"/>
            <a:r>
              <a:rPr lang="es-MX" sz="1100" b="1">
                <a:solidFill>
                  <a:srgbClr val="212187"/>
                </a:solidFill>
              </a:rPr>
              <a:t>EDUCACION</a:t>
            </a:r>
            <a:endParaRPr lang="es-ES" sz="1100" b="1">
              <a:solidFill>
                <a:srgbClr val="212187"/>
              </a:solidFill>
            </a:endParaRPr>
          </a:p>
        </p:txBody>
      </p:sp>
      <p:sp>
        <p:nvSpPr>
          <p:cNvPr id="37898" name="Oval 10"/>
          <p:cNvSpPr>
            <a:spLocks noChangeArrowheads="1"/>
          </p:cNvSpPr>
          <p:nvPr/>
        </p:nvSpPr>
        <p:spPr bwMode="auto">
          <a:xfrm>
            <a:off x="5795963" y="3067050"/>
            <a:ext cx="1584325" cy="792163"/>
          </a:xfrm>
          <a:prstGeom prst="ellipse">
            <a:avLst/>
          </a:prstGeom>
          <a:solidFill>
            <a:srgbClr val="CCFF99"/>
          </a:solidFill>
          <a:ln w="9525" algn="ctr">
            <a:noFill/>
            <a:round/>
            <a:headEnd/>
            <a:tailEnd/>
          </a:ln>
          <a:effectLst/>
        </p:spPr>
        <p:txBody>
          <a:bodyPr lIns="56693" tIns="28346" rIns="56693" bIns="28346" anchor="ctr"/>
          <a:lstStyle/>
          <a:p>
            <a:pPr algn="ctr"/>
            <a:r>
              <a:rPr lang="es-MX" sz="1100" b="1">
                <a:solidFill>
                  <a:srgbClr val="212187"/>
                </a:solidFill>
              </a:rPr>
              <a:t>SALUD</a:t>
            </a:r>
            <a:endParaRPr lang="es-ES" sz="1100" b="1">
              <a:solidFill>
                <a:srgbClr val="212187"/>
              </a:solidFill>
            </a:endParaRPr>
          </a:p>
        </p:txBody>
      </p:sp>
      <p:sp>
        <p:nvSpPr>
          <p:cNvPr id="37899" name="Oval 11"/>
          <p:cNvSpPr>
            <a:spLocks noChangeArrowheads="1"/>
          </p:cNvSpPr>
          <p:nvPr/>
        </p:nvSpPr>
        <p:spPr bwMode="auto">
          <a:xfrm>
            <a:off x="4859338" y="1916113"/>
            <a:ext cx="1801812" cy="792162"/>
          </a:xfrm>
          <a:prstGeom prst="ellipse">
            <a:avLst/>
          </a:prstGeom>
          <a:solidFill>
            <a:srgbClr val="CCFF99"/>
          </a:solidFill>
          <a:ln w="9525" algn="ctr">
            <a:noFill/>
            <a:round/>
            <a:headEnd/>
            <a:tailEnd/>
          </a:ln>
          <a:effectLst/>
        </p:spPr>
        <p:txBody>
          <a:bodyPr lIns="56693" tIns="28346" rIns="56693" bIns="28346" anchor="ctr"/>
          <a:lstStyle/>
          <a:p>
            <a:pPr algn="ctr"/>
            <a:r>
              <a:rPr lang="es-MX" sz="1100" b="1">
                <a:solidFill>
                  <a:srgbClr val="212187"/>
                </a:solidFill>
              </a:rPr>
              <a:t>IDENTIFICACION</a:t>
            </a:r>
            <a:endParaRPr lang="es-ES" sz="1100" b="1">
              <a:solidFill>
                <a:srgbClr val="212187"/>
              </a:solidFill>
            </a:endParaRPr>
          </a:p>
        </p:txBody>
      </p:sp>
      <p:sp>
        <p:nvSpPr>
          <p:cNvPr id="37900" name="Oval 12"/>
          <p:cNvSpPr>
            <a:spLocks noChangeArrowheads="1"/>
          </p:cNvSpPr>
          <p:nvPr/>
        </p:nvSpPr>
        <p:spPr bwMode="auto">
          <a:xfrm>
            <a:off x="3203575" y="1700213"/>
            <a:ext cx="1584325" cy="792162"/>
          </a:xfrm>
          <a:prstGeom prst="ellipse">
            <a:avLst/>
          </a:prstGeom>
          <a:solidFill>
            <a:srgbClr val="CCFF99"/>
          </a:solidFill>
          <a:ln w="9525" algn="ctr">
            <a:noFill/>
            <a:round/>
            <a:headEnd/>
            <a:tailEnd/>
          </a:ln>
          <a:effectLst/>
        </p:spPr>
        <p:txBody>
          <a:bodyPr lIns="56693" tIns="28346" rIns="56693" bIns="28346" anchor="ctr"/>
          <a:lstStyle/>
          <a:p>
            <a:pPr algn="ctr"/>
            <a:r>
              <a:rPr lang="es-MX" sz="1100" b="1">
                <a:solidFill>
                  <a:srgbClr val="212187"/>
                </a:solidFill>
              </a:rPr>
              <a:t>INGRESO</a:t>
            </a:r>
            <a:endParaRPr lang="es-ES" sz="1100" b="1">
              <a:solidFill>
                <a:srgbClr val="212187"/>
              </a:solidFill>
            </a:endParaRPr>
          </a:p>
        </p:txBody>
      </p:sp>
      <p:sp>
        <p:nvSpPr>
          <p:cNvPr id="37901" name="Oval 13"/>
          <p:cNvSpPr>
            <a:spLocks noChangeArrowheads="1"/>
          </p:cNvSpPr>
          <p:nvPr/>
        </p:nvSpPr>
        <p:spPr bwMode="auto">
          <a:xfrm>
            <a:off x="3635375" y="3213100"/>
            <a:ext cx="1728788" cy="792163"/>
          </a:xfrm>
          <a:prstGeom prst="ellipse">
            <a:avLst/>
          </a:prstGeom>
          <a:solidFill>
            <a:schemeClr val="accent2"/>
          </a:solidFill>
          <a:ln w="9525">
            <a:noFill/>
            <a:round/>
            <a:headEnd/>
            <a:tailEnd/>
          </a:ln>
          <a:effectLst/>
        </p:spPr>
        <p:txBody>
          <a:bodyPr wrap="none" anchor="ctr"/>
          <a:lstStyle/>
          <a:p>
            <a:pPr algn="ctr"/>
            <a:r>
              <a:rPr lang="es-MX" sz="1400" b="1">
                <a:solidFill>
                  <a:schemeClr val="bg1"/>
                </a:solidFill>
              </a:rPr>
              <a:t>COORDINACION </a:t>
            </a:r>
          </a:p>
          <a:p>
            <a:pPr algn="ctr"/>
            <a:r>
              <a:rPr lang="es-MX" sz="1400" b="1">
                <a:solidFill>
                  <a:schemeClr val="bg1"/>
                </a:solidFill>
              </a:rPr>
              <a:t>SECTORES</a:t>
            </a:r>
            <a:endParaRPr lang="es-ES" sz="1400" b="1">
              <a:solidFill>
                <a:schemeClr val="bg1"/>
              </a:solidFill>
            </a:endParaRPr>
          </a:p>
        </p:txBody>
      </p:sp>
      <p:sp>
        <p:nvSpPr>
          <p:cNvPr id="37902" name="AutoShape 14"/>
          <p:cNvSpPr>
            <a:spLocks/>
          </p:cNvSpPr>
          <p:nvPr/>
        </p:nvSpPr>
        <p:spPr bwMode="auto">
          <a:xfrm>
            <a:off x="7740650" y="3430588"/>
            <a:ext cx="1008063" cy="1511300"/>
          </a:xfrm>
          <a:prstGeom prst="borderCallout2">
            <a:avLst>
              <a:gd name="adj1" fmla="val 7565"/>
              <a:gd name="adj2" fmla="val -7560"/>
              <a:gd name="adj3" fmla="val 7565"/>
              <a:gd name="adj4" fmla="val -22676"/>
              <a:gd name="adj5" fmla="val 0"/>
              <a:gd name="adj6" fmla="val -38426"/>
            </a:avLst>
          </a:prstGeom>
          <a:noFill/>
          <a:ln w="9525" algn="ctr">
            <a:solidFill>
              <a:srgbClr val="212187"/>
            </a:solidFill>
            <a:miter lim="800000"/>
            <a:headEnd/>
            <a:tailEnd/>
          </a:ln>
          <a:effectLst/>
        </p:spPr>
        <p:txBody>
          <a:bodyPr lIns="0" tIns="0" rIns="0" bIns="0" anchor="ctr"/>
          <a:lstStyle/>
          <a:p>
            <a:pPr>
              <a:buFont typeface="Wingdings" pitchFamily="2" charset="2"/>
              <a:buNone/>
            </a:pPr>
            <a:r>
              <a:rPr lang="es-ES_tradnl" sz="1000" b="1">
                <a:solidFill>
                  <a:srgbClr val="212187"/>
                </a:solidFill>
                <a:effectLst>
                  <a:outerShdw blurRad="38100" dist="38100" dir="2700000" algn="tl">
                    <a:srgbClr val="C0C0C0"/>
                  </a:outerShdw>
                </a:effectLst>
              </a:rPr>
              <a:t>MINSAL:</a:t>
            </a:r>
          </a:p>
          <a:p>
            <a:pPr>
              <a:buFont typeface="Wingdings" pitchFamily="2" charset="2"/>
              <a:buChar char="§"/>
            </a:pPr>
            <a:r>
              <a:rPr lang="es-ES_tradnl" sz="1000" b="1">
                <a:solidFill>
                  <a:srgbClr val="212187"/>
                </a:solidFill>
                <a:effectLst>
                  <a:outerShdw blurRad="38100" dist="38100" dir="2700000" algn="tl">
                    <a:srgbClr val="C0C0C0"/>
                  </a:outerShdw>
                </a:effectLst>
              </a:rPr>
              <a:t>Subsecretaría de Redes</a:t>
            </a:r>
          </a:p>
          <a:p>
            <a:pPr>
              <a:buFont typeface="Wingdings" pitchFamily="2" charset="2"/>
              <a:buChar char="§"/>
            </a:pPr>
            <a:r>
              <a:rPr lang="es-ES_tradnl" sz="1000" b="1">
                <a:solidFill>
                  <a:srgbClr val="212187"/>
                </a:solidFill>
                <a:effectLst>
                  <a:outerShdw blurRad="38100" dist="38100" dir="2700000" algn="tl">
                    <a:srgbClr val="C0C0C0"/>
                  </a:outerShdw>
                </a:effectLst>
              </a:rPr>
              <a:t>Subsecretaría de Salud Pública</a:t>
            </a:r>
          </a:p>
          <a:p>
            <a:pPr>
              <a:buFont typeface="Wingdings" pitchFamily="2" charset="2"/>
              <a:buChar char="§"/>
            </a:pPr>
            <a:r>
              <a:rPr lang="es-ES_tradnl" sz="1000" b="1">
                <a:solidFill>
                  <a:srgbClr val="212187"/>
                </a:solidFill>
                <a:effectLst>
                  <a:outerShdw blurRad="38100" dist="38100" dir="2700000" algn="tl">
                    <a:srgbClr val="C0C0C0"/>
                  </a:outerShdw>
                </a:effectLst>
              </a:rPr>
              <a:t>FONASA</a:t>
            </a:r>
          </a:p>
          <a:p>
            <a:pPr>
              <a:buFont typeface="Wingdings" pitchFamily="2" charset="2"/>
              <a:buChar char="§"/>
            </a:pPr>
            <a:r>
              <a:rPr lang="es-ES_tradnl" sz="1000" b="1">
                <a:solidFill>
                  <a:srgbClr val="212187"/>
                </a:solidFill>
                <a:effectLst>
                  <a:outerShdw blurRad="38100" dist="38100" dir="2700000" algn="tl">
                    <a:srgbClr val="C0C0C0"/>
                  </a:outerShdw>
                </a:effectLst>
              </a:rPr>
              <a:t>FONADIS</a:t>
            </a:r>
            <a:endParaRPr lang="es-ES" sz="1000" b="1">
              <a:solidFill>
                <a:srgbClr val="212187"/>
              </a:solidFill>
              <a:effectLst>
                <a:outerShdw blurRad="38100" dist="38100" dir="2700000" algn="tl">
                  <a:srgbClr val="C0C0C0"/>
                </a:outerShdw>
              </a:effectLst>
            </a:endParaRPr>
          </a:p>
        </p:txBody>
      </p:sp>
      <p:sp>
        <p:nvSpPr>
          <p:cNvPr id="37903" name="AutoShape 15"/>
          <p:cNvSpPr>
            <a:spLocks/>
          </p:cNvSpPr>
          <p:nvPr/>
        </p:nvSpPr>
        <p:spPr bwMode="auto">
          <a:xfrm>
            <a:off x="7091363" y="1917700"/>
            <a:ext cx="1441450" cy="863600"/>
          </a:xfrm>
          <a:prstGeom prst="borderCallout2">
            <a:avLst>
              <a:gd name="adj1" fmla="val 13236"/>
              <a:gd name="adj2" fmla="val -5287"/>
              <a:gd name="adj3" fmla="val 13236"/>
              <a:gd name="adj4" fmla="val -17843"/>
              <a:gd name="adj5" fmla="val 39704"/>
              <a:gd name="adj6" fmla="val -30838"/>
            </a:avLst>
          </a:prstGeom>
          <a:noFill/>
          <a:ln w="9525" algn="ctr">
            <a:solidFill>
              <a:srgbClr val="212187"/>
            </a:solidFill>
            <a:miter lim="800000"/>
            <a:headEnd/>
            <a:tailEnd/>
          </a:ln>
          <a:effectLst/>
        </p:spPr>
        <p:txBody>
          <a:bodyPr lIns="0" tIns="0" rIns="0" bIns="0" anchor="ctr"/>
          <a:lstStyle/>
          <a:p>
            <a:pPr>
              <a:buFont typeface="Wingdings" pitchFamily="2" charset="2"/>
              <a:buChar char="§"/>
            </a:pPr>
            <a:r>
              <a:rPr lang="es-ES_tradnl" sz="1000" b="1">
                <a:solidFill>
                  <a:srgbClr val="212187"/>
                </a:solidFill>
                <a:effectLst>
                  <a:outerShdw blurRad="38100" dist="38100" dir="2700000" algn="tl">
                    <a:srgbClr val="C0C0C0"/>
                  </a:outerShdw>
                </a:effectLst>
              </a:rPr>
              <a:t>Servicio de Registro Civil e Identificación</a:t>
            </a:r>
          </a:p>
          <a:p>
            <a:pPr>
              <a:buFont typeface="Wingdings" pitchFamily="2" charset="2"/>
              <a:buChar char="§"/>
            </a:pPr>
            <a:r>
              <a:rPr lang="es-ES_tradnl" sz="1000" b="1">
                <a:solidFill>
                  <a:srgbClr val="212187"/>
                </a:solidFill>
                <a:effectLst>
                  <a:outerShdw blurRad="38100" dist="38100" dir="2700000" algn="tl">
                    <a:srgbClr val="C0C0C0"/>
                  </a:outerShdw>
                </a:effectLst>
              </a:rPr>
              <a:t>Ministerio de Justicia</a:t>
            </a:r>
          </a:p>
          <a:p>
            <a:pPr>
              <a:buFont typeface="Wingdings" pitchFamily="2" charset="2"/>
              <a:buChar char="§"/>
            </a:pPr>
            <a:r>
              <a:rPr lang="es-ES_tradnl" sz="1000" b="1">
                <a:solidFill>
                  <a:srgbClr val="212187"/>
                </a:solidFill>
                <a:effectLst>
                  <a:outerShdw blurRad="38100" dist="38100" dir="2700000" algn="tl">
                    <a:srgbClr val="C0C0C0"/>
                  </a:outerShdw>
                </a:effectLst>
              </a:rPr>
              <a:t>FOSIS</a:t>
            </a:r>
          </a:p>
          <a:p>
            <a:pPr>
              <a:buFont typeface="Wingdings" pitchFamily="2" charset="2"/>
              <a:buChar char="§"/>
            </a:pPr>
            <a:r>
              <a:rPr lang="es-ES_tradnl" sz="1000" b="1">
                <a:solidFill>
                  <a:srgbClr val="212187"/>
                </a:solidFill>
                <a:effectLst>
                  <a:outerShdw blurRad="38100" dist="38100" dir="2700000" algn="tl">
                    <a:srgbClr val="C0C0C0"/>
                  </a:outerShdw>
                </a:effectLst>
              </a:rPr>
              <a:t>JUNAEB</a:t>
            </a:r>
            <a:endParaRPr lang="es-ES" sz="1000" b="1">
              <a:solidFill>
                <a:srgbClr val="212187"/>
              </a:solidFill>
              <a:effectLst>
                <a:outerShdw blurRad="38100" dist="38100" dir="2700000" algn="tl">
                  <a:srgbClr val="C0C0C0"/>
                </a:outerShdw>
              </a:effectLst>
            </a:endParaRPr>
          </a:p>
        </p:txBody>
      </p:sp>
      <p:sp>
        <p:nvSpPr>
          <p:cNvPr id="37904" name="AutoShape 16"/>
          <p:cNvSpPr>
            <a:spLocks/>
          </p:cNvSpPr>
          <p:nvPr/>
        </p:nvSpPr>
        <p:spPr bwMode="auto">
          <a:xfrm>
            <a:off x="6659563" y="5300663"/>
            <a:ext cx="1152525" cy="1081087"/>
          </a:xfrm>
          <a:prstGeom prst="borderCallout2">
            <a:avLst>
              <a:gd name="adj1" fmla="val 10574"/>
              <a:gd name="adj2" fmla="val -6611"/>
              <a:gd name="adj3" fmla="val 10574"/>
              <a:gd name="adj4" fmla="val -17218"/>
              <a:gd name="adj5" fmla="val -11306"/>
              <a:gd name="adj6" fmla="val -28236"/>
            </a:avLst>
          </a:prstGeom>
          <a:noFill/>
          <a:ln w="9525" algn="ctr">
            <a:solidFill>
              <a:srgbClr val="212187"/>
            </a:solidFill>
            <a:miter lim="800000"/>
            <a:headEnd/>
            <a:tailEnd/>
          </a:ln>
          <a:effectLst/>
        </p:spPr>
        <p:txBody>
          <a:bodyPr lIns="36000" tIns="0" rIns="0" bIns="0" anchor="ctr"/>
          <a:lstStyle/>
          <a:p>
            <a:pPr>
              <a:buFont typeface="Wingdings" pitchFamily="2" charset="2"/>
              <a:buNone/>
            </a:pPr>
            <a:r>
              <a:rPr lang="es-ES_tradnl" sz="1000" b="1">
                <a:solidFill>
                  <a:srgbClr val="212187"/>
                </a:solidFill>
                <a:effectLst>
                  <a:outerShdw blurRad="38100" dist="38100" dir="2700000" algn="tl">
                    <a:srgbClr val="C0C0C0"/>
                  </a:outerShdw>
                </a:effectLst>
              </a:rPr>
              <a:t>MINEDUC:</a:t>
            </a:r>
          </a:p>
          <a:p>
            <a:pPr>
              <a:buFont typeface="Wingdings" pitchFamily="2" charset="2"/>
              <a:buChar char="§"/>
            </a:pPr>
            <a:r>
              <a:rPr lang="es-ES_tradnl" sz="1000" b="1">
                <a:solidFill>
                  <a:srgbClr val="212187"/>
                </a:solidFill>
                <a:effectLst>
                  <a:outerShdw blurRad="38100" dist="38100" dir="2700000" algn="tl">
                    <a:srgbClr val="C0C0C0"/>
                  </a:outerShdw>
                </a:effectLst>
              </a:rPr>
              <a:t>Becas</a:t>
            </a:r>
          </a:p>
          <a:p>
            <a:pPr>
              <a:buFont typeface="Wingdings" pitchFamily="2" charset="2"/>
              <a:buChar char="§"/>
            </a:pPr>
            <a:r>
              <a:rPr lang="es-ES_tradnl" sz="1000" b="1">
                <a:solidFill>
                  <a:srgbClr val="212187"/>
                </a:solidFill>
                <a:effectLst>
                  <a:outerShdw blurRad="38100" dist="38100" dir="2700000" algn="tl">
                    <a:srgbClr val="C0C0C0"/>
                  </a:outerShdw>
                </a:effectLst>
              </a:rPr>
              <a:t>Prebásica</a:t>
            </a:r>
          </a:p>
          <a:p>
            <a:pPr>
              <a:buFont typeface="Wingdings" pitchFamily="2" charset="2"/>
              <a:buChar char="§"/>
            </a:pPr>
            <a:r>
              <a:rPr lang="es-ES_tradnl" sz="1000" b="1">
                <a:solidFill>
                  <a:srgbClr val="212187"/>
                </a:solidFill>
                <a:effectLst>
                  <a:outerShdw blurRad="38100" dist="38100" dir="2700000" algn="tl">
                    <a:srgbClr val="C0C0C0"/>
                  </a:outerShdw>
                </a:effectLst>
              </a:rPr>
              <a:t>Subvenciones</a:t>
            </a:r>
          </a:p>
          <a:p>
            <a:pPr>
              <a:buFont typeface="Wingdings" pitchFamily="2" charset="2"/>
              <a:buChar char="§"/>
            </a:pPr>
            <a:r>
              <a:rPr lang="es-ES_tradnl" sz="1000" b="1">
                <a:solidFill>
                  <a:srgbClr val="212187"/>
                </a:solidFill>
                <a:effectLst>
                  <a:outerShdw blurRad="38100" dist="38100" dir="2700000" algn="tl">
                    <a:srgbClr val="C0C0C0"/>
                  </a:outerShdw>
                </a:effectLst>
              </a:rPr>
              <a:t>JUNAEB</a:t>
            </a:r>
          </a:p>
          <a:p>
            <a:pPr>
              <a:buFont typeface="Wingdings" pitchFamily="2" charset="2"/>
              <a:buChar char="§"/>
            </a:pPr>
            <a:r>
              <a:rPr lang="es-ES_tradnl" sz="1000" b="1">
                <a:solidFill>
                  <a:srgbClr val="212187"/>
                </a:solidFill>
                <a:effectLst>
                  <a:outerShdw blurRad="38100" dist="38100" dir="2700000" algn="tl">
                    <a:srgbClr val="C0C0C0"/>
                  </a:outerShdw>
                </a:effectLst>
              </a:rPr>
              <a:t>INTEGRA</a:t>
            </a:r>
          </a:p>
          <a:p>
            <a:pPr>
              <a:buFont typeface="Wingdings" pitchFamily="2" charset="2"/>
              <a:buChar char="§"/>
            </a:pPr>
            <a:r>
              <a:rPr lang="es-ES_tradnl" sz="1000" b="1">
                <a:solidFill>
                  <a:srgbClr val="212187"/>
                </a:solidFill>
                <a:effectLst>
                  <a:outerShdw blurRad="38100" dist="38100" dir="2700000" algn="tl">
                    <a:srgbClr val="C0C0C0"/>
                  </a:outerShdw>
                </a:effectLst>
              </a:rPr>
              <a:t>FOSIS</a:t>
            </a:r>
            <a:endParaRPr lang="es-ES" sz="1000" b="1">
              <a:solidFill>
                <a:srgbClr val="212187"/>
              </a:solidFill>
              <a:effectLst>
                <a:outerShdw blurRad="38100" dist="38100" dir="2700000" algn="tl">
                  <a:srgbClr val="C0C0C0"/>
                </a:outerShdw>
              </a:effectLst>
            </a:endParaRPr>
          </a:p>
        </p:txBody>
      </p:sp>
      <p:sp>
        <p:nvSpPr>
          <p:cNvPr id="37905" name="AutoShape 17"/>
          <p:cNvSpPr>
            <a:spLocks/>
          </p:cNvSpPr>
          <p:nvPr/>
        </p:nvSpPr>
        <p:spPr bwMode="auto">
          <a:xfrm>
            <a:off x="4859338" y="5876925"/>
            <a:ext cx="865187" cy="792163"/>
          </a:xfrm>
          <a:prstGeom prst="borderCallout2">
            <a:avLst>
              <a:gd name="adj1" fmla="val 14431"/>
              <a:gd name="adj2" fmla="val -8806"/>
              <a:gd name="adj3" fmla="val 14431"/>
              <a:gd name="adj4" fmla="val -34861"/>
              <a:gd name="adj5" fmla="val -20843"/>
              <a:gd name="adj6" fmla="val -61468"/>
            </a:avLst>
          </a:prstGeom>
          <a:noFill/>
          <a:ln w="9525" algn="ctr">
            <a:solidFill>
              <a:srgbClr val="212187"/>
            </a:solidFill>
            <a:miter lim="800000"/>
            <a:headEnd/>
            <a:tailEnd/>
          </a:ln>
          <a:effectLst/>
        </p:spPr>
        <p:txBody>
          <a:bodyPr lIns="36000" tIns="0" rIns="0" bIns="0" anchor="ctr"/>
          <a:lstStyle/>
          <a:p>
            <a:pPr>
              <a:buFont typeface="Wingdings" pitchFamily="2" charset="2"/>
              <a:buNone/>
            </a:pPr>
            <a:r>
              <a:rPr lang="es-ES_tradnl" sz="1000" b="1">
                <a:solidFill>
                  <a:srgbClr val="212187"/>
                </a:solidFill>
                <a:effectLst>
                  <a:outerShdw blurRad="38100" dist="38100" dir="2700000" algn="tl">
                    <a:srgbClr val="C0C0C0"/>
                  </a:outerShdw>
                </a:effectLst>
              </a:rPr>
              <a:t>SERNAM</a:t>
            </a:r>
          </a:p>
          <a:p>
            <a:pPr>
              <a:buFont typeface="Wingdings" pitchFamily="2" charset="2"/>
              <a:buNone/>
            </a:pPr>
            <a:r>
              <a:rPr lang="es-ES_tradnl" sz="1000" b="1">
                <a:solidFill>
                  <a:srgbClr val="212187"/>
                </a:solidFill>
                <a:effectLst>
                  <a:outerShdw blurRad="38100" dist="38100" dir="2700000" algn="tl">
                    <a:srgbClr val="C0C0C0"/>
                  </a:outerShdw>
                </a:effectLst>
              </a:rPr>
              <a:t>PRODEMU</a:t>
            </a:r>
          </a:p>
          <a:p>
            <a:pPr>
              <a:buFont typeface="Wingdings" pitchFamily="2" charset="2"/>
              <a:buNone/>
            </a:pPr>
            <a:r>
              <a:rPr lang="es-ES_tradnl" sz="1000" b="1">
                <a:solidFill>
                  <a:srgbClr val="212187"/>
                </a:solidFill>
                <a:effectLst>
                  <a:outerShdw blurRad="38100" dist="38100" dir="2700000" algn="tl">
                    <a:srgbClr val="C0C0C0"/>
                  </a:outerShdw>
                </a:effectLst>
              </a:rPr>
              <a:t>CAJ</a:t>
            </a:r>
          </a:p>
          <a:p>
            <a:pPr>
              <a:buFont typeface="Wingdings" pitchFamily="2" charset="2"/>
              <a:buNone/>
            </a:pPr>
            <a:r>
              <a:rPr lang="es-ES_tradnl" sz="1000" b="1">
                <a:solidFill>
                  <a:srgbClr val="212187"/>
                </a:solidFill>
                <a:effectLst>
                  <a:outerShdw blurRad="38100" dist="38100" dir="2700000" algn="tl">
                    <a:srgbClr val="C0C0C0"/>
                  </a:outerShdw>
                </a:effectLst>
              </a:rPr>
              <a:t>SENAME</a:t>
            </a:r>
          </a:p>
          <a:p>
            <a:pPr>
              <a:buFont typeface="Wingdings" pitchFamily="2" charset="2"/>
              <a:buNone/>
            </a:pPr>
            <a:r>
              <a:rPr lang="es-ES_tradnl" sz="1000" b="1">
                <a:solidFill>
                  <a:srgbClr val="212187"/>
                </a:solidFill>
                <a:effectLst>
                  <a:outerShdw blurRad="38100" dist="38100" dir="2700000" algn="tl">
                    <a:srgbClr val="C0C0C0"/>
                  </a:outerShdw>
                </a:effectLst>
              </a:rPr>
              <a:t>FOSIS</a:t>
            </a:r>
          </a:p>
        </p:txBody>
      </p:sp>
      <p:sp>
        <p:nvSpPr>
          <p:cNvPr id="37906" name="AutoShape 18"/>
          <p:cNvSpPr>
            <a:spLocks/>
          </p:cNvSpPr>
          <p:nvPr/>
        </p:nvSpPr>
        <p:spPr bwMode="auto">
          <a:xfrm>
            <a:off x="658813" y="5156200"/>
            <a:ext cx="1295400" cy="720725"/>
          </a:xfrm>
          <a:prstGeom prst="borderCallout2">
            <a:avLst>
              <a:gd name="adj1" fmla="val 15861"/>
              <a:gd name="adj2" fmla="val 105884"/>
              <a:gd name="adj3" fmla="val 15861"/>
              <a:gd name="adj4" fmla="val 130269"/>
              <a:gd name="adj5" fmla="val -58148"/>
              <a:gd name="adj6" fmla="val 155514"/>
            </a:avLst>
          </a:prstGeom>
          <a:noFill/>
          <a:ln w="9525" algn="ctr">
            <a:solidFill>
              <a:srgbClr val="212187"/>
            </a:solidFill>
            <a:miter lim="800000"/>
            <a:headEnd/>
            <a:tailEnd/>
          </a:ln>
          <a:effectLst/>
        </p:spPr>
        <p:txBody>
          <a:bodyPr lIns="36000" tIns="0" rIns="0" bIns="0" anchor="ctr"/>
          <a:lstStyle/>
          <a:p>
            <a:pPr>
              <a:buFont typeface="Wingdings" pitchFamily="2" charset="2"/>
              <a:buNone/>
            </a:pPr>
            <a:r>
              <a:rPr lang="es-ES_tradnl" sz="1000" b="1">
                <a:solidFill>
                  <a:srgbClr val="212187"/>
                </a:solidFill>
                <a:effectLst>
                  <a:outerShdw blurRad="38100" dist="38100" dir="2700000" algn="tl">
                    <a:srgbClr val="C0C0C0"/>
                  </a:outerShdw>
                </a:effectLst>
              </a:rPr>
              <a:t>MINVU, FOSIS, MIDEPLAN</a:t>
            </a:r>
          </a:p>
          <a:p>
            <a:pPr>
              <a:buFont typeface="Wingdings" pitchFamily="2" charset="2"/>
              <a:buNone/>
            </a:pPr>
            <a:r>
              <a:rPr lang="es-ES_tradnl" sz="1000" b="1">
                <a:solidFill>
                  <a:srgbClr val="212187"/>
                </a:solidFill>
                <a:effectLst>
                  <a:outerShdw blurRad="38100" dist="38100" dir="2700000" algn="tl">
                    <a:srgbClr val="C0C0C0"/>
                  </a:outerShdw>
                </a:effectLst>
              </a:rPr>
              <a:t>Bienes Nacionales</a:t>
            </a:r>
          </a:p>
        </p:txBody>
      </p:sp>
      <p:sp>
        <p:nvSpPr>
          <p:cNvPr id="37907" name="AutoShape 19"/>
          <p:cNvSpPr>
            <a:spLocks/>
          </p:cNvSpPr>
          <p:nvPr/>
        </p:nvSpPr>
        <p:spPr bwMode="auto">
          <a:xfrm>
            <a:off x="107950" y="2565400"/>
            <a:ext cx="1439863" cy="1227138"/>
          </a:xfrm>
          <a:prstGeom prst="borderCallout2">
            <a:avLst>
              <a:gd name="adj1" fmla="val 9315"/>
              <a:gd name="adj2" fmla="val 105292"/>
              <a:gd name="adj3" fmla="val 9315"/>
              <a:gd name="adj4" fmla="val 110366"/>
              <a:gd name="adj5" fmla="val 38551"/>
              <a:gd name="adj6" fmla="val 119514"/>
            </a:avLst>
          </a:prstGeom>
          <a:noFill/>
          <a:ln w="9525" algn="ctr">
            <a:solidFill>
              <a:srgbClr val="212187"/>
            </a:solidFill>
            <a:miter lim="800000"/>
            <a:headEnd/>
            <a:tailEnd/>
          </a:ln>
          <a:effectLst/>
        </p:spPr>
        <p:txBody>
          <a:bodyPr lIns="0" tIns="0" rIns="0" bIns="0" anchor="ctr"/>
          <a:lstStyle/>
          <a:p>
            <a:pPr>
              <a:buFont typeface="Wingdings" pitchFamily="2" charset="2"/>
              <a:buChar char="§"/>
            </a:pPr>
            <a:r>
              <a:rPr lang="es-ES_tradnl" sz="1000" b="1">
                <a:solidFill>
                  <a:srgbClr val="212187"/>
                </a:solidFill>
                <a:effectLst>
                  <a:outerShdw blurRad="38100" dist="38100" dir="2700000" algn="tl">
                    <a:srgbClr val="C0C0C0"/>
                  </a:outerShdw>
                </a:effectLst>
              </a:rPr>
              <a:t>Ministerio del Trabajo</a:t>
            </a:r>
          </a:p>
          <a:p>
            <a:pPr>
              <a:buFont typeface="Wingdings" pitchFamily="2" charset="2"/>
              <a:buChar char="§"/>
            </a:pPr>
            <a:r>
              <a:rPr lang="es-ES_tradnl" sz="1000" b="1">
                <a:solidFill>
                  <a:srgbClr val="212187"/>
                </a:solidFill>
                <a:effectLst>
                  <a:outerShdw blurRad="38100" dist="38100" dir="2700000" algn="tl">
                    <a:srgbClr val="C0C0C0"/>
                  </a:outerShdw>
                </a:effectLst>
              </a:rPr>
              <a:t>Subsecretaria del Trabajo</a:t>
            </a:r>
          </a:p>
          <a:p>
            <a:pPr>
              <a:buFont typeface="Wingdings" pitchFamily="2" charset="2"/>
              <a:buChar char="§"/>
            </a:pPr>
            <a:r>
              <a:rPr lang="es-ES_tradnl" sz="1000" b="1">
                <a:solidFill>
                  <a:srgbClr val="212187"/>
                </a:solidFill>
                <a:effectLst>
                  <a:outerShdw blurRad="38100" dist="38100" dir="2700000" algn="tl">
                    <a:srgbClr val="C0C0C0"/>
                  </a:outerShdw>
                </a:effectLst>
              </a:rPr>
              <a:t>SENCE</a:t>
            </a:r>
          </a:p>
          <a:p>
            <a:pPr>
              <a:buFont typeface="Wingdings" pitchFamily="2" charset="2"/>
              <a:buChar char="§"/>
            </a:pPr>
            <a:r>
              <a:rPr lang="es-MX" sz="1000" b="1">
                <a:solidFill>
                  <a:srgbClr val="212187"/>
                </a:solidFill>
                <a:effectLst>
                  <a:outerShdw blurRad="38100" dist="38100" dir="2700000" algn="tl">
                    <a:srgbClr val="C0C0C0"/>
                  </a:outerShdw>
                </a:effectLst>
              </a:rPr>
              <a:t>FOSIS</a:t>
            </a:r>
          </a:p>
          <a:p>
            <a:pPr>
              <a:buFont typeface="Wingdings" pitchFamily="2" charset="2"/>
              <a:buChar char="§"/>
            </a:pPr>
            <a:r>
              <a:rPr lang="es-MX" sz="1000" b="1">
                <a:solidFill>
                  <a:srgbClr val="212187"/>
                </a:solidFill>
                <a:effectLst>
                  <a:outerShdw blurRad="38100" dist="38100" dir="2700000" algn="tl">
                    <a:srgbClr val="C0C0C0"/>
                  </a:outerShdw>
                </a:effectLst>
              </a:rPr>
              <a:t>CONAF</a:t>
            </a:r>
          </a:p>
          <a:p>
            <a:pPr>
              <a:buFont typeface="Wingdings" pitchFamily="2" charset="2"/>
              <a:buChar char="§"/>
            </a:pPr>
            <a:r>
              <a:rPr lang="es-MX" sz="1000" b="1">
                <a:solidFill>
                  <a:srgbClr val="212187"/>
                </a:solidFill>
                <a:effectLst>
                  <a:outerShdw blurRad="38100" dist="38100" dir="2700000" algn="tl">
                    <a:srgbClr val="C0C0C0"/>
                  </a:outerShdw>
                </a:effectLst>
              </a:rPr>
              <a:t>INDAP</a:t>
            </a:r>
          </a:p>
          <a:p>
            <a:pPr>
              <a:buFont typeface="Wingdings" pitchFamily="2" charset="2"/>
              <a:buChar char="§"/>
            </a:pPr>
            <a:r>
              <a:rPr lang="es-MX" sz="1000" b="1">
                <a:solidFill>
                  <a:srgbClr val="212187"/>
                </a:solidFill>
                <a:effectLst>
                  <a:outerShdw blurRad="38100" dist="38100" dir="2700000" algn="tl">
                    <a:srgbClr val="C0C0C0"/>
                  </a:outerShdw>
                </a:effectLst>
              </a:rPr>
              <a:t>PRODEMU</a:t>
            </a:r>
            <a:endParaRPr lang="es-ES" sz="1000" b="1">
              <a:solidFill>
                <a:srgbClr val="212187"/>
              </a:solidFill>
              <a:effectLst>
                <a:outerShdw blurRad="38100" dist="38100" dir="2700000" algn="tl">
                  <a:srgbClr val="C0C0C0"/>
                </a:outerShdw>
              </a:effectLst>
            </a:endParaRPr>
          </a:p>
        </p:txBody>
      </p:sp>
      <p:sp>
        <p:nvSpPr>
          <p:cNvPr id="37908" name="AutoShape 20"/>
          <p:cNvSpPr>
            <a:spLocks/>
          </p:cNvSpPr>
          <p:nvPr/>
        </p:nvSpPr>
        <p:spPr bwMode="auto">
          <a:xfrm>
            <a:off x="1617663" y="1412875"/>
            <a:ext cx="1441450" cy="863600"/>
          </a:xfrm>
          <a:prstGeom prst="borderCallout2">
            <a:avLst>
              <a:gd name="adj1" fmla="val 13236"/>
              <a:gd name="adj2" fmla="val 105287"/>
              <a:gd name="adj3" fmla="val 13236"/>
              <a:gd name="adj4" fmla="val 133370"/>
              <a:gd name="adj5" fmla="val 31801"/>
              <a:gd name="adj6" fmla="val 162444"/>
            </a:avLst>
          </a:prstGeom>
          <a:noFill/>
          <a:ln w="9525" algn="ctr">
            <a:solidFill>
              <a:srgbClr val="212187"/>
            </a:solidFill>
            <a:miter lim="800000"/>
            <a:headEnd/>
            <a:tailEnd/>
          </a:ln>
          <a:effectLst/>
        </p:spPr>
        <p:txBody>
          <a:bodyPr lIns="0" tIns="0" rIns="0" bIns="0" anchor="ctr"/>
          <a:lstStyle/>
          <a:p>
            <a:pPr>
              <a:buFont typeface="Wingdings" pitchFamily="2" charset="2"/>
              <a:buChar char="§"/>
            </a:pPr>
            <a:r>
              <a:rPr lang="es-ES_tradnl" sz="1000" b="1">
                <a:solidFill>
                  <a:srgbClr val="212187"/>
                </a:solidFill>
                <a:effectLst>
                  <a:outerShdw blurRad="38100" dist="38100" dir="2700000" algn="tl">
                    <a:srgbClr val="C0C0C0"/>
                  </a:outerShdw>
                </a:effectLst>
              </a:rPr>
              <a:t>Departamento Social Intendencia</a:t>
            </a:r>
          </a:p>
          <a:p>
            <a:pPr>
              <a:buFont typeface="Wingdings" pitchFamily="2" charset="2"/>
              <a:buChar char="§"/>
            </a:pPr>
            <a:r>
              <a:rPr lang="es-MX" sz="1000" b="1">
                <a:solidFill>
                  <a:srgbClr val="212187"/>
                </a:solidFill>
                <a:effectLst>
                  <a:outerShdw blurRad="38100" dist="38100" dir="2700000" algn="tl">
                    <a:srgbClr val="C0C0C0"/>
                  </a:outerShdw>
                </a:effectLst>
              </a:rPr>
              <a:t>Municipalidad</a:t>
            </a:r>
          </a:p>
          <a:p>
            <a:pPr>
              <a:buFont typeface="Wingdings" pitchFamily="2" charset="2"/>
              <a:buChar char="§"/>
            </a:pPr>
            <a:r>
              <a:rPr lang="es-MX" sz="1000" b="1">
                <a:solidFill>
                  <a:srgbClr val="212187"/>
                </a:solidFill>
                <a:effectLst>
                  <a:outerShdw blurRad="38100" dist="38100" dir="2700000" algn="tl">
                    <a:srgbClr val="C0C0C0"/>
                  </a:outerShdw>
                </a:effectLst>
              </a:rPr>
              <a:t>INP</a:t>
            </a:r>
            <a:endParaRPr lang="es-ES" sz="1000" b="1">
              <a:solidFill>
                <a:srgbClr val="212187"/>
              </a:solidFill>
              <a:effectLst>
                <a:outerShdw blurRad="38100" dist="38100" dir="2700000" algn="tl">
                  <a:srgbClr val="C0C0C0"/>
                </a:outerShdw>
              </a:effectLst>
            </a:endParaRPr>
          </a:p>
        </p:txBody>
      </p:sp>
      <p:sp>
        <p:nvSpPr>
          <p:cNvPr id="37909" name="Text Box 21"/>
          <p:cNvSpPr txBox="1">
            <a:spLocks noChangeArrowheads="1"/>
          </p:cNvSpPr>
          <p:nvPr/>
        </p:nvSpPr>
        <p:spPr bwMode="auto">
          <a:xfrm>
            <a:off x="468313" y="836613"/>
            <a:ext cx="8064500" cy="457200"/>
          </a:xfrm>
          <a:prstGeom prst="rect">
            <a:avLst/>
          </a:prstGeom>
          <a:noFill/>
          <a:ln w="9525">
            <a:noFill/>
            <a:miter lim="800000"/>
            <a:headEnd/>
            <a:tailEnd/>
          </a:ln>
          <a:effectLst/>
        </p:spPr>
        <p:txBody>
          <a:bodyPr>
            <a:spAutoFit/>
          </a:bodyPr>
          <a:lstStyle/>
          <a:p>
            <a:pPr lvl="1"/>
            <a:r>
              <a:rPr lang="es-MX" b="1">
                <a:solidFill>
                  <a:schemeClr val="folHlink"/>
                </a:solidFill>
              </a:rPr>
              <a:t>Gestión Sistémica.</a:t>
            </a:r>
            <a:endParaRPr lang="es-MX" b="1">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4787900" y="2060575"/>
            <a:ext cx="3600450" cy="4211638"/>
          </a:xfrm>
          <a:prstGeom prst="rect">
            <a:avLst/>
          </a:prstGeom>
          <a:solidFill>
            <a:srgbClr val="CCFF99"/>
          </a:solidFill>
          <a:ln w="9525">
            <a:noFill/>
            <a:miter lim="800000"/>
            <a:headEnd/>
            <a:tailEnd/>
          </a:ln>
          <a:effectLst/>
        </p:spPr>
        <p:txBody>
          <a:bodyPr>
            <a:spAutoFit/>
          </a:bodyPr>
          <a:lstStyle/>
          <a:p>
            <a:pPr lvl="1"/>
            <a:r>
              <a:rPr lang="es-MX" sz="1800" b="1">
                <a:solidFill>
                  <a:schemeClr val="accent2"/>
                </a:solidFill>
              </a:rPr>
              <a:t>Se configura una red de espacios técnicos y políticos de gestión.</a:t>
            </a:r>
          </a:p>
          <a:p>
            <a:pPr lvl="1"/>
            <a:endParaRPr lang="es-MX" sz="1800" b="1">
              <a:solidFill>
                <a:schemeClr val="accent2"/>
              </a:solidFill>
            </a:endParaRPr>
          </a:p>
          <a:p>
            <a:pPr lvl="1"/>
            <a:endParaRPr lang="es-MX" sz="1800" b="1">
              <a:solidFill>
                <a:schemeClr val="accent2"/>
              </a:solidFill>
            </a:endParaRPr>
          </a:p>
          <a:p>
            <a:pPr lvl="1"/>
            <a:r>
              <a:rPr lang="es-MX" sz="1800" b="1">
                <a:solidFill>
                  <a:schemeClr val="accent2"/>
                </a:solidFill>
              </a:rPr>
              <a:t>Busca superar la segmentación y competencia entre niveles y sectores.</a:t>
            </a:r>
          </a:p>
          <a:p>
            <a:pPr lvl="1"/>
            <a:endParaRPr lang="es-MX" sz="1800" b="1">
              <a:solidFill>
                <a:schemeClr val="accent2"/>
              </a:solidFill>
            </a:endParaRPr>
          </a:p>
          <a:p>
            <a:pPr lvl="1"/>
            <a:endParaRPr lang="es-MX" sz="1800" b="1">
              <a:solidFill>
                <a:schemeClr val="accent2"/>
              </a:solidFill>
            </a:endParaRPr>
          </a:p>
          <a:p>
            <a:pPr lvl="1"/>
            <a:r>
              <a:rPr lang="es-MX" sz="1800" b="1">
                <a:solidFill>
                  <a:schemeClr val="accent2"/>
                </a:solidFill>
              </a:rPr>
              <a:t>El trabajo en Red implica un cambio en la cultura organizacional del Estado.</a:t>
            </a:r>
          </a:p>
          <a:p>
            <a:pPr lvl="1"/>
            <a:endParaRPr lang="es-MX" sz="1800" b="1">
              <a:solidFill>
                <a:schemeClr val="accent2"/>
              </a:solidFill>
            </a:endParaRPr>
          </a:p>
        </p:txBody>
      </p:sp>
      <p:sp>
        <p:nvSpPr>
          <p:cNvPr id="34819" name="Line 3"/>
          <p:cNvSpPr>
            <a:spLocks noChangeShapeType="1"/>
          </p:cNvSpPr>
          <p:nvPr/>
        </p:nvSpPr>
        <p:spPr bwMode="auto">
          <a:xfrm>
            <a:off x="2917825" y="1773238"/>
            <a:ext cx="5399088" cy="0"/>
          </a:xfrm>
          <a:prstGeom prst="line">
            <a:avLst/>
          </a:prstGeom>
          <a:noFill/>
          <a:ln w="57150">
            <a:solidFill>
              <a:schemeClr val="folHlink"/>
            </a:solidFill>
            <a:prstDash val="sysDot"/>
            <a:round/>
            <a:headEnd/>
            <a:tailEnd/>
          </a:ln>
          <a:effectLst/>
        </p:spPr>
        <p:txBody>
          <a:bodyPr/>
          <a:lstStyle/>
          <a:p>
            <a:endParaRPr lang="en-US"/>
          </a:p>
        </p:txBody>
      </p:sp>
      <p:sp>
        <p:nvSpPr>
          <p:cNvPr id="34820" name="Text Box 4"/>
          <p:cNvSpPr txBox="1">
            <a:spLocks noChangeArrowheads="1"/>
          </p:cNvSpPr>
          <p:nvPr/>
        </p:nvSpPr>
        <p:spPr bwMode="auto">
          <a:xfrm>
            <a:off x="468313" y="1052513"/>
            <a:ext cx="8064500" cy="457200"/>
          </a:xfrm>
          <a:prstGeom prst="rect">
            <a:avLst/>
          </a:prstGeom>
          <a:noFill/>
          <a:ln w="9525">
            <a:noFill/>
            <a:miter lim="800000"/>
            <a:headEnd/>
            <a:tailEnd/>
          </a:ln>
          <a:effectLst/>
        </p:spPr>
        <p:txBody>
          <a:bodyPr>
            <a:spAutoFit/>
          </a:bodyPr>
          <a:lstStyle/>
          <a:p>
            <a:pPr lvl="1"/>
            <a:r>
              <a:rPr lang="es-MX" b="1">
                <a:solidFill>
                  <a:schemeClr val="folHlink"/>
                </a:solidFill>
              </a:rPr>
              <a:t>Gestión Territorial en Red</a:t>
            </a:r>
            <a:endParaRPr lang="es-ES" b="1">
              <a:solidFill>
                <a:schemeClr val="folHlink"/>
              </a:solidFill>
            </a:endParaRPr>
          </a:p>
        </p:txBody>
      </p:sp>
      <p:sp>
        <p:nvSpPr>
          <p:cNvPr id="34823" name="AutoShape 7"/>
          <p:cNvSpPr>
            <a:spLocks noChangeArrowheads="1"/>
          </p:cNvSpPr>
          <p:nvPr/>
        </p:nvSpPr>
        <p:spPr bwMode="auto">
          <a:xfrm>
            <a:off x="3779838" y="3284538"/>
            <a:ext cx="792162" cy="10795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tx1"/>
            </a:solidFill>
            <a:miter lim="800000"/>
            <a:headEnd/>
            <a:tailEnd/>
          </a:ln>
          <a:effectLst/>
        </p:spPr>
        <p:txBody>
          <a:bodyPr wrap="none" anchor="ctr"/>
          <a:lstStyle/>
          <a:p>
            <a:endParaRPr lang="en-US"/>
          </a:p>
        </p:txBody>
      </p:sp>
      <p:sp>
        <p:nvSpPr>
          <p:cNvPr id="34824" name="Text Box 8"/>
          <p:cNvSpPr txBox="1">
            <a:spLocks noChangeArrowheads="1"/>
          </p:cNvSpPr>
          <p:nvPr/>
        </p:nvSpPr>
        <p:spPr bwMode="auto">
          <a:xfrm>
            <a:off x="755650" y="2060575"/>
            <a:ext cx="2808288" cy="4211638"/>
          </a:xfrm>
          <a:prstGeom prst="rect">
            <a:avLst/>
          </a:prstGeom>
          <a:solidFill>
            <a:srgbClr val="CCFF99"/>
          </a:solidFill>
          <a:ln w="9525">
            <a:noFill/>
            <a:miter lim="800000"/>
            <a:headEnd/>
            <a:tailEnd/>
          </a:ln>
          <a:effectLst/>
        </p:spPr>
        <p:txBody>
          <a:bodyPr>
            <a:spAutoFit/>
          </a:bodyPr>
          <a:lstStyle/>
          <a:p>
            <a:pPr lvl="1"/>
            <a:r>
              <a:rPr lang="es-MX" sz="1800" b="1">
                <a:solidFill>
                  <a:schemeClr val="accent2"/>
                </a:solidFill>
              </a:rPr>
              <a:t>Participación y coordinación de diversas instancias político-administrativas.</a:t>
            </a:r>
          </a:p>
          <a:p>
            <a:pPr lvl="1"/>
            <a:endParaRPr lang="es-MX" sz="1800" b="1">
              <a:solidFill>
                <a:schemeClr val="accent2"/>
              </a:solidFill>
            </a:endParaRPr>
          </a:p>
          <a:p>
            <a:pPr lvl="1"/>
            <a:r>
              <a:rPr lang="es-MX" sz="1800" b="1">
                <a:solidFill>
                  <a:schemeClr val="accent2"/>
                </a:solidFill>
              </a:rPr>
              <a:t>Relaciones entre distintos niveles territoriales a partir del municipio.</a:t>
            </a:r>
          </a:p>
          <a:p>
            <a:pPr lvl="1"/>
            <a:endParaRPr lang="es-MX" sz="1800" b="1">
              <a:solidFill>
                <a:schemeClr val="accent2"/>
              </a:solidFill>
            </a:endParaRPr>
          </a:p>
          <a:p>
            <a:pPr lvl="1"/>
            <a:r>
              <a:rPr lang="es-MX" sz="1800" b="1">
                <a:solidFill>
                  <a:schemeClr val="accent2"/>
                </a:solidFill>
              </a:rPr>
              <a:t>Relaciones entre sectores de la institucionalidad pública.</a:t>
            </a:r>
            <a:endParaRPr lang="es-ES" sz="1800" b="1">
              <a:solidFill>
                <a:schemeClr val="accent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ChangeArrowheads="1"/>
          </p:cNvSpPr>
          <p:nvPr/>
        </p:nvSpPr>
        <p:spPr bwMode="auto">
          <a:xfrm>
            <a:off x="611188" y="2924175"/>
            <a:ext cx="2160587" cy="1187450"/>
          </a:xfrm>
          <a:prstGeom prst="rect">
            <a:avLst/>
          </a:prstGeom>
          <a:solidFill>
            <a:srgbClr val="CCFF99"/>
          </a:solidFill>
          <a:ln w="9525" algn="ctr">
            <a:noFill/>
            <a:miter lim="800000"/>
            <a:headEnd/>
            <a:tailEnd/>
          </a:ln>
          <a:effectLst/>
        </p:spPr>
        <p:txBody>
          <a:bodyPr>
            <a:spAutoFit/>
          </a:bodyPr>
          <a:lstStyle/>
          <a:p>
            <a:pPr algn="ctr">
              <a:spcBef>
                <a:spcPct val="50000"/>
              </a:spcBef>
            </a:pPr>
            <a:r>
              <a:rPr lang="es-ES" b="1">
                <a:solidFill>
                  <a:schemeClr val="accent2"/>
                </a:solidFill>
              </a:rPr>
              <a:t>Gestión Territorial en Red:</a:t>
            </a:r>
          </a:p>
        </p:txBody>
      </p:sp>
      <p:sp>
        <p:nvSpPr>
          <p:cNvPr id="70660" name="Rectangle 4"/>
          <p:cNvSpPr>
            <a:spLocks noChangeArrowheads="1"/>
          </p:cNvSpPr>
          <p:nvPr/>
        </p:nvSpPr>
        <p:spPr bwMode="auto">
          <a:xfrm>
            <a:off x="3924300" y="1700213"/>
            <a:ext cx="4824413" cy="3168650"/>
          </a:xfrm>
          <a:prstGeom prst="rect">
            <a:avLst/>
          </a:prstGeom>
          <a:noFill/>
          <a:ln w="9525">
            <a:noFill/>
            <a:miter lim="800000"/>
            <a:headEnd/>
            <a:tailEnd/>
          </a:ln>
          <a:effectLst/>
        </p:spPr>
        <p:txBody>
          <a:bodyPr/>
          <a:lstStyle/>
          <a:p>
            <a:pPr lvl="1"/>
            <a:r>
              <a:rPr lang="es-MX" sz="1800">
                <a:solidFill>
                  <a:schemeClr val="accent2"/>
                </a:solidFill>
              </a:rPr>
              <a:t>Reconoce como eje fundamental el rol de los Municipios y Gobiernos Provinciales y Regionales.</a:t>
            </a:r>
          </a:p>
          <a:p>
            <a:pPr lvl="1"/>
            <a:endParaRPr lang="es-MX" sz="1800">
              <a:solidFill>
                <a:schemeClr val="accent2"/>
              </a:solidFill>
            </a:endParaRPr>
          </a:p>
          <a:p>
            <a:pPr lvl="1"/>
            <a:r>
              <a:rPr lang="es-MX" sz="1800" b="1">
                <a:solidFill>
                  <a:schemeClr val="folHlink"/>
                </a:solidFill>
              </a:rPr>
              <a:t>Desafío:</a:t>
            </a:r>
            <a:r>
              <a:rPr lang="es-MX" sz="1800">
                <a:solidFill>
                  <a:schemeClr val="accent2"/>
                </a:solidFill>
              </a:rPr>
              <a:t> avanzar en una oferta pública que incorpore las necesidades de las familias de acuerdo con su contexto territorial. </a:t>
            </a:r>
          </a:p>
          <a:p>
            <a:pPr lvl="1"/>
            <a:endParaRPr lang="es-MX" sz="1800">
              <a:solidFill>
                <a:schemeClr val="accent2"/>
              </a:solidFill>
            </a:endParaRPr>
          </a:p>
          <a:p>
            <a:pPr lvl="1"/>
            <a:r>
              <a:rPr lang="es-MX" sz="1800">
                <a:solidFill>
                  <a:schemeClr val="accent2"/>
                </a:solidFill>
              </a:rPr>
              <a:t>Fortalecer las capacidades de los equipos locales que operan el sistema.</a:t>
            </a:r>
          </a:p>
        </p:txBody>
      </p:sp>
      <p:sp>
        <p:nvSpPr>
          <p:cNvPr id="70661" name="Line 5"/>
          <p:cNvSpPr>
            <a:spLocks noChangeShapeType="1"/>
          </p:cNvSpPr>
          <p:nvPr/>
        </p:nvSpPr>
        <p:spPr bwMode="auto">
          <a:xfrm>
            <a:off x="3348038" y="1412875"/>
            <a:ext cx="5399087" cy="0"/>
          </a:xfrm>
          <a:prstGeom prst="line">
            <a:avLst/>
          </a:prstGeom>
          <a:noFill/>
          <a:ln w="57150">
            <a:solidFill>
              <a:schemeClr val="folHlink"/>
            </a:solidFill>
            <a:prstDash val="sysDot"/>
            <a:round/>
            <a:headEnd/>
            <a:tailEnd/>
          </a:ln>
          <a:effectLst/>
        </p:spPr>
        <p:txBody>
          <a:bodyPr/>
          <a:lstStyle/>
          <a:p>
            <a:endParaRPr lang="en-US"/>
          </a:p>
        </p:txBody>
      </p:sp>
      <p:sp>
        <p:nvSpPr>
          <p:cNvPr id="70662" name="AutoShape 6"/>
          <p:cNvSpPr>
            <a:spLocks noChangeArrowheads="1"/>
          </p:cNvSpPr>
          <p:nvPr/>
        </p:nvSpPr>
        <p:spPr bwMode="auto">
          <a:xfrm>
            <a:off x="3132138" y="3213100"/>
            <a:ext cx="792162" cy="576263"/>
          </a:xfrm>
          <a:prstGeom prst="rightArrow">
            <a:avLst>
              <a:gd name="adj1" fmla="val 50000"/>
              <a:gd name="adj2" fmla="val 34366"/>
            </a:avLst>
          </a:prstGeom>
          <a:solidFill>
            <a:schemeClr val="accent2"/>
          </a:solidFill>
          <a:ln w="9525">
            <a:solidFill>
              <a:schemeClr val="tx1"/>
            </a:solidFill>
            <a:miter lim="800000"/>
            <a:headEnd/>
            <a:tailEnd/>
          </a:ln>
          <a:effectLst/>
        </p:spPr>
        <p:txBody>
          <a:bodyPr wrap="none" anchor="ctr"/>
          <a:lstStyle/>
          <a:p>
            <a:pPr algn="ctr"/>
            <a:endParaRPr lang="en-US">
              <a:solidFill>
                <a:schemeClr val="accent2"/>
              </a:solidFill>
            </a:endParaRPr>
          </a:p>
        </p:txBody>
      </p:sp>
      <p:sp>
        <p:nvSpPr>
          <p:cNvPr id="70664" name="Rectangle 8"/>
          <p:cNvSpPr>
            <a:spLocks noChangeArrowheads="1"/>
          </p:cNvSpPr>
          <p:nvPr/>
        </p:nvSpPr>
        <p:spPr bwMode="auto">
          <a:xfrm>
            <a:off x="4356100" y="5734050"/>
            <a:ext cx="4103688" cy="457200"/>
          </a:xfrm>
          <a:prstGeom prst="rect">
            <a:avLst/>
          </a:prstGeom>
          <a:solidFill>
            <a:schemeClr val="accent2"/>
          </a:solidFill>
          <a:ln w="9525" algn="ctr">
            <a:noFill/>
            <a:miter lim="800000"/>
            <a:headEnd/>
            <a:tailEnd/>
          </a:ln>
          <a:effectLst/>
        </p:spPr>
        <p:txBody>
          <a:bodyPr>
            <a:spAutoFit/>
          </a:bodyPr>
          <a:lstStyle/>
          <a:p>
            <a:pPr algn="ctr">
              <a:spcBef>
                <a:spcPct val="50000"/>
              </a:spcBef>
            </a:pPr>
            <a:r>
              <a:rPr lang="es-ES" b="1">
                <a:solidFill>
                  <a:schemeClr val="bg1"/>
                </a:solidFill>
              </a:rPr>
              <a:t>TERRITORIO OPERATIVO</a:t>
            </a:r>
          </a:p>
        </p:txBody>
      </p:sp>
      <p:sp>
        <p:nvSpPr>
          <p:cNvPr id="70665" name="AutoShape 9"/>
          <p:cNvSpPr>
            <a:spLocks noChangeArrowheads="1"/>
          </p:cNvSpPr>
          <p:nvPr/>
        </p:nvSpPr>
        <p:spPr bwMode="auto">
          <a:xfrm rot="5400000">
            <a:off x="6084095" y="4653756"/>
            <a:ext cx="576262" cy="11525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1762125" y="1125538"/>
            <a:ext cx="6697663" cy="2879725"/>
          </a:xfrm>
          <a:prstGeom prst="rect">
            <a:avLst/>
          </a:prstGeom>
          <a:solidFill>
            <a:srgbClr val="99CCFF"/>
          </a:solidFill>
          <a:ln w="76200">
            <a:solidFill>
              <a:srgbClr val="000080"/>
            </a:solidFill>
            <a:miter lim="800000"/>
            <a:headEnd/>
            <a:tailEnd/>
          </a:ln>
          <a:effectLst/>
        </p:spPr>
        <p:txBody>
          <a:bodyPr wrap="none" anchor="ctr"/>
          <a:lstStyle/>
          <a:p>
            <a:endParaRPr lang="en-US"/>
          </a:p>
        </p:txBody>
      </p:sp>
      <p:sp>
        <p:nvSpPr>
          <p:cNvPr id="93187" name="Text Box 3"/>
          <p:cNvSpPr txBox="1">
            <a:spLocks noChangeArrowheads="1"/>
          </p:cNvSpPr>
          <p:nvPr/>
        </p:nvSpPr>
        <p:spPr bwMode="auto">
          <a:xfrm>
            <a:off x="684213" y="692150"/>
            <a:ext cx="2855912" cy="457200"/>
          </a:xfrm>
          <a:prstGeom prst="rect">
            <a:avLst/>
          </a:prstGeom>
          <a:noFill/>
          <a:ln w="9525">
            <a:noFill/>
            <a:miter lim="800000"/>
            <a:headEnd/>
            <a:tailEnd/>
          </a:ln>
          <a:effectLst/>
        </p:spPr>
        <p:txBody>
          <a:bodyPr wrap="none">
            <a:spAutoFit/>
          </a:bodyPr>
          <a:lstStyle/>
          <a:p>
            <a:r>
              <a:rPr lang="es-ES_tradnl" b="1">
                <a:solidFill>
                  <a:schemeClr val="bg1"/>
                </a:solidFill>
              </a:rPr>
              <a:t>Modelo de gestión</a:t>
            </a:r>
            <a:endParaRPr lang="es-MX" b="1">
              <a:solidFill>
                <a:schemeClr val="bg1"/>
              </a:solidFill>
            </a:endParaRPr>
          </a:p>
        </p:txBody>
      </p:sp>
      <p:sp>
        <p:nvSpPr>
          <p:cNvPr id="93188" name="Rectangle 4"/>
          <p:cNvSpPr>
            <a:spLocks noChangeArrowheads="1"/>
          </p:cNvSpPr>
          <p:nvPr/>
        </p:nvSpPr>
        <p:spPr bwMode="auto">
          <a:xfrm>
            <a:off x="1258888" y="2349500"/>
            <a:ext cx="1655762" cy="547688"/>
          </a:xfrm>
          <a:prstGeom prst="rect">
            <a:avLst/>
          </a:prstGeom>
          <a:solidFill>
            <a:srgbClr val="CCFF99"/>
          </a:solidFill>
          <a:ln w="9525" algn="ctr">
            <a:solidFill>
              <a:schemeClr val="accent2"/>
            </a:solidFill>
            <a:miter lim="800000"/>
            <a:headEnd/>
            <a:tailEnd/>
          </a:ln>
          <a:effectLst/>
        </p:spPr>
        <p:txBody>
          <a:bodyPr lIns="56693" tIns="28346" rIns="56693" bIns="28346" anchor="ctr"/>
          <a:lstStyle/>
          <a:p>
            <a:pPr algn="ctr">
              <a:spcBef>
                <a:spcPct val="50000"/>
              </a:spcBef>
            </a:pPr>
            <a:r>
              <a:rPr lang="es-ES" sz="1000" b="1">
                <a:solidFill>
                  <a:schemeClr val="accent2"/>
                </a:solidFill>
                <a:latin typeface="Tahoma" pitchFamily="34" charset="0"/>
              </a:rPr>
              <a:t>Unidad de Intervención Familiar (Apoyo Familiar)</a:t>
            </a:r>
          </a:p>
        </p:txBody>
      </p:sp>
      <p:sp>
        <p:nvSpPr>
          <p:cNvPr id="93189" name="Rectangle 5"/>
          <p:cNvSpPr>
            <a:spLocks noChangeArrowheads="1"/>
          </p:cNvSpPr>
          <p:nvPr/>
        </p:nvSpPr>
        <p:spPr bwMode="auto">
          <a:xfrm>
            <a:off x="7594600" y="1700213"/>
            <a:ext cx="1476375" cy="936625"/>
          </a:xfrm>
          <a:prstGeom prst="rect">
            <a:avLst/>
          </a:prstGeom>
          <a:solidFill>
            <a:srgbClr val="CCFF99"/>
          </a:solidFill>
          <a:ln w="9525" algn="ctr">
            <a:solidFill>
              <a:schemeClr val="accent2"/>
            </a:solidFill>
            <a:miter lim="800000"/>
            <a:headEnd/>
            <a:tailEnd/>
          </a:ln>
          <a:effectLst/>
        </p:spPr>
        <p:txBody>
          <a:bodyPr lIns="56693" tIns="28346" rIns="56693" bIns="28346" anchor="ctr"/>
          <a:lstStyle/>
          <a:p>
            <a:pPr algn="ctr"/>
            <a:r>
              <a:rPr lang="es-ES" sz="1400" b="1">
                <a:solidFill>
                  <a:srgbClr val="0033CC"/>
                </a:solidFill>
                <a:latin typeface="Tahoma" pitchFamily="34" charset="0"/>
              </a:rPr>
              <a:t>Red Local de Intervención</a:t>
            </a:r>
          </a:p>
        </p:txBody>
      </p:sp>
      <p:sp>
        <p:nvSpPr>
          <p:cNvPr id="93190" name="Rectangle 6"/>
          <p:cNvSpPr>
            <a:spLocks noChangeArrowheads="1"/>
          </p:cNvSpPr>
          <p:nvPr/>
        </p:nvSpPr>
        <p:spPr bwMode="auto">
          <a:xfrm>
            <a:off x="3706813" y="908050"/>
            <a:ext cx="2592387" cy="431800"/>
          </a:xfrm>
          <a:prstGeom prst="rect">
            <a:avLst/>
          </a:prstGeom>
          <a:solidFill>
            <a:srgbClr val="CCFF99"/>
          </a:solidFill>
          <a:ln w="9525" algn="ctr">
            <a:solidFill>
              <a:schemeClr val="accent2"/>
            </a:solidFill>
            <a:miter lim="800000"/>
            <a:headEnd/>
            <a:tailEnd/>
          </a:ln>
          <a:effectLst/>
        </p:spPr>
        <p:txBody>
          <a:bodyPr lIns="56693" tIns="28346" rIns="56693" bIns="28346" anchor="ctr"/>
          <a:lstStyle/>
          <a:p>
            <a:pPr algn="ctr"/>
            <a:r>
              <a:rPr lang="es-ES" sz="1400" b="1">
                <a:solidFill>
                  <a:srgbClr val="0033CC"/>
                </a:solidFill>
                <a:latin typeface="Tahoma" pitchFamily="34" charset="0"/>
              </a:rPr>
              <a:t>Municipalidad/Comuna</a:t>
            </a:r>
            <a:endParaRPr lang="es-ES"/>
          </a:p>
        </p:txBody>
      </p:sp>
      <p:sp>
        <p:nvSpPr>
          <p:cNvPr id="93191" name="Text Box 7"/>
          <p:cNvSpPr txBox="1">
            <a:spLocks noChangeArrowheads="1"/>
          </p:cNvSpPr>
          <p:nvPr/>
        </p:nvSpPr>
        <p:spPr bwMode="auto">
          <a:xfrm>
            <a:off x="-180975" y="188913"/>
            <a:ext cx="6084888" cy="457200"/>
          </a:xfrm>
          <a:prstGeom prst="rect">
            <a:avLst/>
          </a:prstGeom>
          <a:noFill/>
          <a:ln w="9525">
            <a:noFill/>
            <a:miter lim="800000"/>
            <a:headEnd/>
            <a:tailEnd/>
          </a:ln>
          <a:effectLst/>
        </p:spPr>
        <p:txBody>
          <a:bodyPr>
            <a:spAutoFit/>
          </a:bodyPr>
          <a:lstStyle/>
          <a:p>
            <a:pPr lvl="1"/>
            <a:r>
              <a:rPr lang="es-MX" b="1">
                <a:solidFill>
                  <a:schemeClr val="bg1"/>
                </a:solidFill>
              </a:rPr>
              <a:t>Gestión territorial en Red</a:t>
            </a:r>
            <a:endParaRPr lang="es-ES" b="1">
              <a:solidFill>
                <a:schemeClr val="bg1"/>
              </a:solidFill>
            </a:endParaRPr>
          </a:p>
        </p:txBody>
      </p:sp>
      <p:sp>
        <p:nvSpPr>
          <p:cNvPr id="93192" name="Oval 8"/>
          <p:cNvSpPr>
            <a:spLocks noChangeArrowheads="1"/>
          </p:cNvSpPr>
          <p:nvPr/>
        </p:nvSpPr>
        <p:spPr bwMode="auto">
          <a:xfrm>
            <a:off x="34925" y="2133600"/>
            <a:ext cx="1187450" cy="792163"/>
          </a:xfrm>
          <a:prstGeom prst="ellipse">
            <a:avLst/>
          </a:prstGeom>
          <a:solidFill>
            <a:schemeClr val="accent2"/>
          </a:solidFill>
          <a:ln w="9525">
            <a:noFill/>
            <a:round/>
            <a:headEnd/>
            <a:tailEnd/>
          </a:ln>
          <a:effectLst/>
        </p:spPr>
        <p:txBody>
          <a:bodyPr wrap="none" anchor="ctr"/>
          <a:lstStyle/>
          <a:p>
            <a:pPr algn="ctr"/>
            <a:r>
              <a:rPr lang="es-MX" sz="1400" b="1">
                <a:solidFill>
                  <a:schemeClr val="bg1"/>
                </a:solidFill>
              </a:rPr>
              <a:t>Práctica </a:t>
            </a:r>
          </a:p>
          <a:p>
            <a:pPr algn="ctr"/>
            <a:r>
              <a:rPr lang="es-MX" sz="1400" b="1">
                <a:solidFill>
                  <a:schemeClr val="bg1"/>
                </a:solidFill>
              </a:rPr>
              <a:t>de red</a:t>
            </a:r>
            <a:endParaRPr lang="es-ES" sz="1400" b="1">
              <a:solidFill>
                <a:schemeClr val="bg1"/>
              </a:solidFill>
            </a:endParaRPr>
          </a:p>
        </p:txBody>
      </p:sp>
      <p:sp>
        <p:nvSpPr>
          <p:cNvPr id="93193" name="Text Box 9"/>
          <p:cNvSpPr txBox="1">
            <a:spLocks noChangeArrowheads="1"/>
          </p:cNvSpPr>
          <p:nvPr/>
        </p:nvSpPr>
        <p:spPr bwMode="auto">
          <a:xfrm>
            <a:off x="1331913" y="4724400"/>
            <a:ext cx="7416800" cy="252413"/>
          </a:xfrm>
          <a:prstGeom prst="rect">
            <a:avLst/>
          </a:prstGeom>
          <a:solidFill>
            <a:schemeClr val="accent2"/>
          </a:solidFill>
          <a:ln w="9525" algn="ctr">
            <a:noFill/>
            <a:miter lim="800000"/>
            <a:headEnd/>
            <a:tailEnd/>
          </a:ln>
          <a:effectLst/>
        </p:spPr>
        <p:txBody>
          <a:bodyPr wrap="none" anchor="ctr"/>
          <a:lstStyle/>
          <a:p>
            <a:pPr algn="ctr"/>
            <a:r>
              <a:rPr lang="es-MX" sz="1400" b="1">
                <a:solidFill>
                  <a:schemeClr val="bg1"/>
                </a:solidFill>
              </a:rPr>
              <a:t>Apoyo / Asistencia Técnica</a:t>
            </a:r>
            <a:endParaRPr lang="es-ES" sz="1400" b="1">
              <a:solidFill>
                <a:schemeClr val="bg1"/>
              </a:solidFill>
            </a:endParaRPr>
          </a:p>
        </p:txBody>
      </p:sp>
      <p:sp>
        <p:nvSpPr>
          <p:cNvPr id="93194" name="Text Box 10"/>
          <p:cNvSpPr txBox="1">
            <a:spLocks noChangeArrowheads="1"/>
          </p:cNvSpPr>
          <p:nvPr/>
        </p:nvSpPr>
        <p:spPr bwMode="auto">
          <a:xfrm>
            <a:off x="1331913" y="5067300"/>
            <a:ext cx="7416800" cy="701675"/>
          </a:xfrm>
          <a:prstGeom prst="rect">
            <a:avLst/>
          </a:prstGeom>
          <a:solidFill>
            <a:srgbClr val="CCFF99"/>
          </a:solidFill>
          <a:ln w="9525" algn="ctr">
            <a:noFill/>
            <a:miter lim="800000"/>
            <a:headEnd/>
            <a:tailEnd/>
          </a:ln>
          <a:effectLst/>
        </p:spPr>
        <p:txBody>
          <a:bodyPr>
            <a:spAutoFit/>
          </a:bodyPr>
          <a:lstStyle/>
          <a:p>
            <a:pPr algn="ctr">
              <a:spcBef>
                <a:spcPct val="50000"/>
              </a:spcBef>
            </a:pPr>
            <a:r>
              <a:rPr lang="es-MX" sz="2000" b="1">
                <a:solidFill>
                  <a:schemeClr val="accent2"/>
                </a:solidFill>
              </a:rPr>
              <a:t>Comités Técnicos Regionales y Provinciales/Mesas Técnicas Nacionales/ Temáticas</a:t>
            </a:r>
            <a:endParaRPr lang="es-ES" sz="2000" b="1">
              <a:solidFill>
                <a:schemeClr val="accent2"/>
              </a:solidFill>
            </a:endParaRPr>
          </a:p>
        </p:txBody>
      </p:sp>
      <p:sp>
        <p:nvSpPr>
          <p:cNvPr id="93195" name="AutoShape 11"/>
          <p:cNvSpPr>
            <a:spLocks noChangeArrowheads="1"/>
          </p:cNvSpPr>
          <p:nvPr/>
        </p:nvSpPr>
        <p:spPr bwMode="auto">
          <a:xfrm>
            <a:off x="7669213" y="4292600"/>
            <a:ext cx="647700" cy="431800"/>
          </a:xfrm>
          <a:prstGeom prst="upArrow">
            <a:avLst>
              <a:gd name="adj1" fmla="val 50000"/>
              <a:gd name="adj2" fmla="val 25000"/>
            </a:avLst>
          </a:prstGeom>
          <a:solidFill>
            <a:schemeClr val="folHlink"/>
          </a:solidFill>
          <a:ln w="9525">
            <a:solidFill>
              <a:schemeClr val="tx1"/>
            </a:solidFill>
            <a:miter lim="800000"/>
            <a:headEnd/>
            <a:tailEnd/>
          </a:ln>
          <a:effectLst/>
        </p:spPr>
        <p:txBody>
          <a:bodyPr wrap="none" anchor="ctr"/>
          <a:lstStyle/>
          <a:p>
            <a:endParaRPr lang="en-US"/>
          </a:p>
        </p:txBody>
      </p:sp>
      <p:sp>
        <p:nvSpPr>
          <p:cNvPr id="93196" name="AutoShape 12"/>
          <p:cNvSpPr>
            <a:spLocks noChangeArrowheads="1"/>
          </p:cNvSpPr>
          <p:nvPr/>
        </p:nvSpPr>
        <p:spPr bwMode="auto">
          <a:xfrm>
            <a:off x="2195513" y="4292600"/>
            <a:ext cx="647700" cy="431800"/>
          </a:xfrm>
          <a:prstGeom prst="upArrow">
            <a:avLst>
              <a:gd name="adj1" fmla="val 50000"/>
              <a:gd name="adj2" fmla="val 25000"/>
            </a:avLst>
          </a:prstGeom>
          <a:solidFill>
            <a:schemeClr val="folHlink"/>
          </a:solidFill>
          <a:ln w="9525">
            <a:solidFill>
              <a:schemeClr val="tx1"/>
            </a:solidFill>
            <a:miter lim="800000"/>
            <a:headEnd/>
            <a:tailEnd/>
          </a:ln>
          <a:effectLst/>
        </p:spPr>
        <p:txBody>
          <a:bodyPr wrap="none" anchor="ctr"/>
          <a:lstStyle/>
          <a:p>
            <a:endParaRPr lang="en-US"/>
          </a:p>
        </p:txBody>
      </p:sp>
      <p:sp>
        <p:nvSpPr>
          <p:cNvPr id="93197" name="Text Box 13"/>
          <p:cNvSpPr txBox="1">
            <a:spLocks noChangeArrowheads="1"/>
          </p:cNvSpPr>
          <p:nvPr/>
        </p:nvSpPr>
        <p:spPr bwMode="auto">
          <a:xfrm>
            <a:off x="1331913" y="6200775"/>
            <a:ext cx="7416800" cy="396875"/>
          </a:xfrm>
          <a:prstGeom prst="rect">
            <a:avLst/>
          </a:prstGeom>
          <a:solidFill>
            <a:srgbClr val="CCFF99"/>
          </a:solidFill>
          <a:ln w="9525" algn="ctr">
            <a:noFill/>
            <a:miter lim="800000"/>
            <a:headEnd/>
            <a:tailEnd/>
          </a:ln>
          <a:effectLst/>
        </p:spPr>
        <p:txBody>
          <a:bodyPr>
            <a:spAutoFit/>
          </a:bodyPr>
          <a:lstStyle/>
          <a:p>
            <a:pPr algn="ctr">
              <a:spcBef>
                <a:spcPct val="50000"/>
              </a:spcBef>
            </a:pPr>
            <a:r>
              <a:rPr lang="es-MX" sz="2000" b="1">
                <a:solidFill>
                  <a:schemeClr val="accent2"/>
                </a:solidFill>
              </a:rPr>
              <a:t>Secretaría Ejecutiva Chile Solidario</a:t>
            </a:r>
            <a:endParaRPr lang="es-ES" sz="2000" b="1">
              <a:solidFill>
                <a:schemeClr val="accent2"/>
              </a:solidFill>
            </a:endParaRPr>
          </a:p>
        </p:txBody>
      </p:sp>
      <p:sp>
        <p:nvSpPr>
          <p:cNvPr id="93198" name="AutoShape 14"/>
          <p:cNvSpPr>
            <a:spLocks noChangeArrowheads="1"/>
          </p:cNvSpPr>
          <p:nvPr/>
        </p:nvSpPr>
        <p:spPr bwMode="auto">
          <a:xfrm>
            <a:off x="4427538" y="5805488"/>
            <a:ext cx="647700" cy="287337"/>
          </a:xfrm>
          <a:prstGeom prst="upArrow">
            <a:avLst>
              <a:gd name="adj1" fmla="val 50000"/>
              <a:gd name="adj2" fmla="val 25000"/>
            </a:avLst>
          </a:prstGeom>
          <a:solidFill>
            <a:schemeClr val="accent2"/>
          </a:solidFill>
          <a:ln w="9525">
            <a:solidFill>
              <a:schemeClr val="tx1"/>
            </a:solidFill>
            <a:miter lim="800000"/>
            <a:headEnd/>
            <a:tailEnd/>
          </a:ln>
          <a:effectLst/>
        </p:spPr>
        <p:txBody>
          <a:bodyPr wrap="none" anchor="ctr"/>
          <a:lstStyle/>
          <a:p>
            <a:endParaRPr lang="en-US"/>
          </a:p>
        </p:txBody>
      </p:sp>
      <p:sp>
        <p:nvSpPr>
          <p:cNvPr id="93199" name="Text Box 15"/>
          <p:cNvSpPr txBox="1">
            <a:spLocks noChangeArrowheads="1"/>
          </p:cNvSpPr>
          <p:nvPr/>
        </p:nvSpPr>
        <p:spPr bwMode="auto">
          <a:xfrm>
            <a:off x="1258888" y="1657350"/>
            <a:ext cx="1655762" cy="639763"/>
          </a:xfrm>
          <a:prstGeom prst="rect">
            <a:avLst/>
          </a:prstGeom>
          <a:solidFill>
            <a:srgbClr val="CCFF99"/>
          </a:solidFill>
          <a:ln w="9525" algn="ctr">
            <a:solidFill>
              <a:schemeClr val="accent2"/>
            </a:solidFill>
            <a:miter lim="800000"/>
            <a:headEnd/>
            <a:tailEnd/>
          </a:ln>
          <a:effectLst/>
        </p:spPr>
        <p:txBody>
          <a:bodyPr lIns="56693" tIns="28346" rIns="56693" bIns="28346" anchor="ctr"/>
          <a:lstStyle/>
          <a:p>
            <a:pPr algn="ctr">
              <a:spcBef>
                <a:spcPct val="50000"/>
              </a:spcBef>
            </a:pPr>
            <a:r>
              <a:rPr lang="es-MX" sz="1200" b="1">
                <a:solidFill>
                  <a:schemeClr val="accent2"/>
                </a:solidFill>
                <a:latin typeface="Tahoma" pitchFamily="34" charset="0"/>
              </a:rPr>
              <a:t>Oficina del Adulto Mayor</a:t>
            </a:r>
            <a:r>
              <a:rPr lang="es-MX" sz="1400" b="1">
                <a:solidFill>
                  <a:schemeClr val="accent2"/>
                </a:solidFill>
                <a:latin typeface="Tahoma" pitchFamily="34" charset="0"/>
              </a:rPr>
              <a:t> </a:t>
            </a:r>
            <a:r>
              <a:rPr lang="es-MX" sz="1000" b="1">
                <a:solidFill>
                  <a:schemeClr val="accent2"/>
                </a:solidFill>
                <a:latin typeface="Tahoma" pitchFamily="34" charset="0"/>
              </a:rPr>
              <a:t>(monitores comunitarios)</a:t>
            </a:r>
            <a:endParaRPr lang="es-ES" sz="1000" b="1">
              <a:solidFill>
                <a:schemeClr val="accent2"/>
              </a:solidFill>
              <a:latin typeface="Tahoma" pitchFamily="34" charset="0"/>
            </a:endParaRPr>
          </a:p>
        </p:txBody>
      </p:sp>
      <p:sp>
        <p:nvSpPr>
          <p:cNvPr id="93200" name="Rectangle 16"/>
          <p:cNvSpPr>
            <a:spLocks noChangeArrowheads="1"/>
          </p:cNvSpPr>
          <p:nvPr/>
        </p:nvSpPr>
        <p:spPr bwMode="auto">
          <a:xfrm>
            <a:off x="1258888" y="2997200"/>
            <a:ext cx="1655762" cy="619125"/>
          </a:xfrm>
          <a:prstGeom prst="rect">
            <a:avLst/>
          </a:prstGeom>
          <a:solidFill>
            <a:srgbClr val="CCFF99"/>
          </a:solidFill>
          <a:ln w="9525" algn="ctr">
            <a:solidFill>
              <a:schemeClr val="accent2"/>
            </a:solidFill>
            <a:miter lim="800000"/>
            <a:headEnd/>
            <a:tailEnd/>
          </a:ln>
          <a:effectLst/>
        </p:spPr>
        <p:txBody>
          <a:bodyPr lIns="56693" tIns="28346" rIns="56693" bIns="28346" anchor="ctr"/>
          <a:lstStyle/>
          <a:p>
            <a:pPr algn="ctr">
              <a:spcBef>
                <a:spcPct val="50000"/>
              </a:spcBef>
            </a:pPr>
            <a:r>
              <a:rPr lang="es-ES" sz="1000" b="1">
                <a:solidFill>
                  <a:schemeClr val="accent2"/>
                </a:solidFill>
                <a:latin typeface="Tahoma" pitchFamily="34" charset="0"/>
              </a:rPr>
              <a:t>Ejecutores expertos en Personas en Situación de Calle (ONG/FUNDACIONES)</a:t>
            </a:r>
          </a:p>
        </p:txBody>
      </p:sp>
      <p:graphicFrame>
        <p:nvGraphicFramePr>
          <p:cNvPr id="93201" name="Object 17"/>
          <p:cNvGraphicFramePr>
            <a:graphicFrameLocks noChangeAspect="1"/>
          </p:cNvGraphicFramePr>
          <p:nvPr/>
        </p:nvGraphicFramePr>
        <p:xfrm>
          <a:off x="3346450" y="1414463"/>
          <a:ext cx="1008063" cy="1150937"/>
        </p:xfrm>
        <a:graphic>
          <a:graphicData uri="http://schemas.openxmlformats.org/presentationml/2006/ole">
            <p:oleObj spid="_x0000_s93201" name="Fotografía de Photo Editor" r:id="rId4" imgW="2723810" imgH="3134162" progId="MSPhotoEd.3">
              <p:embed/>
            </p:oleObj>
          </a:graphicData>
        </a:graphic>
      </p:graphicFrame>
      <p:pic>
        <p:nvPicPr>
          <p:cNvPr id="93202" name="Picture 18"/>
          <p:cNvPicPr>
            <a:picLocks noChangeAspect="1" noChangeArrowheads="1"/>
          </p:cNvPicPr>
          <p:nvPr/>
        </p:nvPicPr>
        <p:blipFill>
          <a:blip r:embed="rId5" cstate="print"/>
          <a:srcRect/>
          <a:stretch>
            <a:fillRect/>
          </a:stretch>
        </p:blipFill>
        <p:spPr bwMode="auto">
          <a:xfrm>
            <a:off x="4489450" y="2060575"/>
            <a:ext cx="1304925" cy="1249363"/>
          </a:xfrm>
          <a:prstGeom prst="rect">
            <a:avLst/>
          </a:prstGeom>
          <a:noFill/>
          <a:ln w="9525">
            <a:noFill/>
            <a:miter lim="800000"/>
            <a:headEnd/>
            <a:tailEnd/>
          </a:ln>
        </p:spPr>
      </p:pic>
      <p:pic>
        <p:nvPicPr>
          <p:cNvPr id="93203" name="Picture 19"/>
          <p:cNvPicPr>
            <a:picLocks noChangeAspect="1" noChangeArrowheads="1"/>
          </p:cNvPicPr>
          <p:nvPr/>
        </p:nvPicPr>
        <p:blipFill>
          <a:blip r:embed="rId6" cstate="print"/>
          <a:srcRect/>
          <a:stretch>
            <a:fillRect/>
          </a:stretch>
        </p:blipFill>
        <p:spPr bwMode="auto">
          <a:xfrm>
            <a:off x="6032500" y="2782888"/>
            <a:ext cx="1563688" cy="1077912"/>
          </a:xfrm>
          <a:prstGeom prst="rect">
            <a:avLst/>
          </a:prstGeom>
          <a:noFill/>
          <a:ln w="9525">
            <a:noFill/>
            <a:miter lim="800000"/>
            <a:headEnd/>
            <a:tailEnd/>
          </a:ln>
          <a:effectLst/>
        </p:spPr>
      </p:pic>
      <p:sp>
        <p:nvSpPr>
          <p:cNvPr id="93204" name="Oval 20"/>
          <p:cNvSpPr>
            <a:spLocks noChangeArrowheads="1"/>
          </p:cNvSpPr>
          <p:nvPr/>
        </p:nvSpPr>
        <p:spPr bwMode="auto">
          <a:xfrm>
            <a:off x="71438" y="5373688"/>
            <a:ext cx="1116012" cy="792162"/>
          </a:xfrm>
          <a:prstGeom prst="ellipse">
            <a:avLst/>
          </a:prstGeom>
          <a:solidFill>
            <a:schemeClr val="accent2"/>
          </a:solidFill>
          <a:ln w="9525" algn="ctr">
            <a:noFill/>
            <a:round/>
            <a:headEnd/>
            <a:tailEnd/>
          </a:ln>
          <a:effectLst/>
        </p:spPr>
        <p:txBody>
          <a:bodyPr wrap="none" anchor="ctr"/>
          <a:lstStyle/>
          <a:p>
            <a:pPr algn="ctr"/>
            <a:r>
              <a:rPr lang="es-MX" sz="1400" b="1">
                <a:solidFill>
                  <a:schemeClr val="bg1"/>
                </a:solidFill>
              </a:rPr>
              <a:t>Trabajo</a:t>
            </a:r>
          </a:p>
          <a:p>
            <a:pPr algn="ctr"/>
            <a:r>
              <a:rPr lang="es-MX" sz="1400" b="1">
                <a:solidFill>
                  <a:schemeClr val="bg1"/>
                </a:solidFill>
              </a:rPr>
              <a:t>en red</a:t>
            </a:r>
            <a:endParaRPr lang="es-ES" sz="1400" b="1">
              <a:solidFill>
                <a:schemeClr val="bg1"/>
              </a:solidFill>
            </a:endParaRPr>
          </a:p>
        </p:txBody>
      </p:sp>
      <p:sp>
        <p:nvSpPr>
          <p:cNvPr id="93205" name="Line 21"/>
          <p:cNvSpPr>
            <a:spLocks noChangeShapeType="1"/>
          </p:cNvSpPr>
          <p:nvPr/>
        </p:nvSpPr>
        <p:spPr bwMode="auto">
          <a:xfrm>
            <a:off x="2914650" y="2781300"/>
            <a:ext cx="1584325" cy="0"/>
          </a:xfrm>
          <a:prstGeom prst="line">
            <a:avLst/>
          </a:prstGeom>
          <a:noFill/>
          <a:ln w="28575">
            <a:solidFill>
              <a:schemeClr val="accent2"/>
            </a:solidFill>
            <a:round/>
            <a:headEnd type="triangle" w="med" len="med"/>
            <a:tailEnd type="triangle" w="med" len="med"/>
          </a:ln>
          <a:effectLst/>
        </p:spPr>
        <p:txBody>
          <a:bodyPr/>
          <a:lstStyle/>
          <a:p>
            <a:endParaRPr lang="en-US"/>
          </a:p>
        </p:txBody>
      </p:sp>
      <p:sp>
        <p:nvSpPr>
          <p:cNvPr id="93206" name="Line 22"/>
          <p:cNvSpPr>
            <a:spLocks noChangeShapeType="1"/>
          </p:cNvSpPr>
          <p:nvPr/>
        </p:nvSpPr>
        <p:spPr bwMode="auto">
          <a:xfrm>
            <a:off x="2914650" y="3573463"/>
            <a:ext cx="3024188" cy="0"/>
          </a:xfrm>
          <a:prstGeom prst="line">
            <a:avLst/>
          </a:prstGeom>
          <a:noFill/>
          <a:ln w="28575">
            <a:solidFill>
              <a:schemeClr val="accent2"/>
            </a:solidFill>
            <a:round/>
            <a:headEnd type="triangle" w="med" len="med"/>
            <a:tailEnd type="triangle" w="med" len="med"/>
          </a:ln>
          <a:effectLst/>
        </p:spPr>
        <p:txBody>
          <a:bodyPr/>
          <a:lstStyle/>
          <a:p>
            <a:endParaRPr lang="en-US"/>
          </a:p>
        </p:txBody>
      </p:sp>
      <p:sp>
        <p:nvSpPr>
          <p:cNvPr id="93207" name="Line 23"/>
          <p:cNvSpPr>
            <a:spLocks noChangeShapeType="1"/>
          </p:cNvSpPr>
          <p:nvPr/>
        </p:nvSpPr>
        <p:spPr bwMode="auto">
          <a:xfrm>
            <a:off x="2914650" y="1989138"/>
            <a:ext cx="431800" cy="0"/>
          </a:xfrm>
          <a:prstGeom prst="line">
            <a:avLst/>
          </a:prstGeom>
          <a:noFill/>
          <a:ln w="28575">
            <a:solidFill>
              <a:schemeClr val="accent2"/>
            </a:solidFill>
            <a:round/>
            <a:headEnd type="triangle" w="med" len="med"/>
            <a:tailEnd type="triangle" w="med" len="med"/>
          </a:ln>
          <a:effectLst/>
        </p:spPr>
        <p:txBody>
          <a:bodyPr/>
          <a:lstStyle/>
          <a:p>
            <a:endParaRPr lang="en-US"/>
          </a:p>
        </p:txBody>
      </p:sp>
      <p:sp>
        <p:nvSpPr>
          <p:cNvPr id="93208" name="Line 24"/>
          <p:cNvSpPr>
            <a:spLocks noChangeShapeType="1"/>
          </p:cNvSpPr>
          <p:nvPr/>
        </p:nvSpPr>
        <p:spPr bwMode="auto">
          <a:xfrm>
            <a:off x="1762125" y="1125538"/>
            <a:ext cx="0" cy="574675"/>
          </a:xfrm>
          <a:prstGeom prst="line">
            <a:avLst/>
          </a:prstGeom>
          <a:noFill/>
          <a:ln w="57150">
            <a:solidFill>
              <a:srgbClr val="000099"/>
            </a:solidFill>
            <a:round/>
            <a:headEnd/>
            <a:tailEnd type="triangle" w="med" len="med"/>
          </a:ln>
          <a:effectLst/>
        </p:spPr>
        <p:txBody>
          <a:bodyPr/>
          <a:lstStyle/>
          <a:p>
            <a:endParaRPr lang="en-US"/>
          </a:p>
        </p:txBody>
      </p:sp>
      <p:sp>
        <p:nvSpPr>
          <p:cNvPr id="93209" name="Line 25"/>
          <p:cNvSpPr>
            <a:spLocks noChangeShapeType="1"/>
          </p:cNvSpPr>
          <p:nvPr/>
        </p:nvSpPr>
        <p:spPr bwMode="auto">
          <a:xfrm>
            <a:off x="8459788" y="1125538"/>
            <a:ext cx="0" cy="647700"/>
          </a:xfrm>
          <a:prstGeom prst="line">
            <a:avLst/>
          </a:prstGeom>
          <a:noFill/>
          <a:ln w="57150">
            <a:solidFill>
              <a:srgbClr val="000099"/>
            </a:solidFill>
            <a:round/>
            <a:headEnd/>
            <a:tailEnd type="triangle" w="med" len="med"/>
          </a:ln>
          <a:effectLst/>
        </p:spPr>
        <p:txBody>
          <a:bodyPr/>
          <a:lstStyle/>
          <a:p>
            <a:endParaRPr lang="en-US"/>
          </a:p>
        </p:txBody>
      </p:sp>
      <p:sp>
        <p:nvSpPr>
          <p:cNvPr id="93210" name="Line 26"/>
          <p:cNvSpPr>
            <a:spLocks noChangeShapeType="1"/>
          </p:cNvSpPr>
          <p:nvPr/>
        </p:nvSpPr>
        <p:spPr bwMode="auto">
          <a:xfrm flipV="1">
            <a:off x="8459788" y="2565400"/>
            <a:ext cx="0" cy="1152525"/>
          </a:xfrm>
          <a:prstGeom prst="line">
            <a:avLst/>
          </a:prstGeom>
          <a:noFill/>
          <a:ln w="57150">
            <a:solidFill>
              <a:srgbClr val="000099"/>
            </a:solidFill>
            <a:round/>
            <a:headEnd/>
            <a:tailEnd type="triangle" w="med" len="med"/>
          </a:ln>
          <a:effectLst/>
        </p:spPr>
        <p:txBody>
          <a:bodyPr/>
          <a:lstStyle/>
          <a:p>
            <a:endParaRPr lang="en-US"/>
          </a:p>
        </p:txBody>
      </p:sp>
      <p:sp>
        <p:nvSpPr>
          <p:cNvPr id="93211" name="Line 27"/>
          <p:cNvSpPr>
            <a:spLocks noChangeShapeType="1"/>
          </p:cNvSpPr>
          <p:nvPr/>
        </p:nvSpPr>
        <p:spPr bwMode="auto">
          <a:xfrm flipV="1">
            <a:off x="1763713" y="3573463"/>
            <a:ext cx="0" cy="431800"/>
          </a:xfrm>
          <a:prstGeom prst="line">
            <a:avLst/>
          </a:prstGeom>
          <a:noFill/>
          <a:ln w="57150">
            <a:solidFill>
              <a:srgbClr val="000099"/>
            </a:solidFill>
            <a:round/>
            <a:headEnd/>
            <a:tailEnd type="triangle" w="med" len="med"/>
          </a:ln>
          <a:effectLst/>
        </p:spPr>
        <p:txBody>
          <a:bodyPr/>
          <a:lstStyle/>
          <a:p>
            <a:endParaRPr lang="en-US"/>
          </a:p>
        </p:txBody>
      </p:sp>
      <p:cxnSp>
        <p:nvCxnSpPr>
          <p:cNvPr id="93212" name="AutoShape 28"/>
          <p:cNvCxnSpPr>
            <a:cxnSpLocks noChangeShapeType="1"/>
          </p:cNvCxnSpPr>
          <p:nvPr/>
        </p:nvCxnSpPr>
        <p:spPr bwMode="auto">
          <a:xfrm>
            <a:off x="4356100" y="1844675"/>
            <a:ext cx="3240088" cy="177800"/>
          </a:xfrm>
          <a:prstGeom prst="bentConnector3">
            <a:avLst>
              <a:gd name="adj1" fmla="val 49977"/>
            </a:avLst>
          </a:prstGeom>
          <a:noFill/>
          <a:ln w="28575">
            <a:solidFill>
              <a:schemeClr val="accent2"/>
            </a:solidFill>
            <a:miter lim="800000"/>
            <a:headEnd type="triangle" w="med" len="med"/>
            <a:tailEnd type="triangle" w="med" len="med"/>
          </a:ln>
          <a:effectLst/>
        </p:spPr>
      </p:cxnSp>
      <p:cxnSp>
        <p:nvCxnSpPr>
          <p:cNvPr id="93213" name="AutoShape 29"/>
          <p:cNvCxnSpPr>
            <a:cxnSpLocks noChangeShapeType="1"/>
            <a:stCxn id="0" idx="3"/>
            <a:endCxn id="93189" idx="1"/>
          </p:cNvCxnSpPr>
          <p:nvPr/>
        </p:nvCxnSpPr>
        <p:spPr bwMode="auto">
          <a:xfrm flipV="1">
            <a:off x="5794375" y="2168525"/>
            <a:ext cx="1800225" cy="517525"/>
          </a:xfrm>
          <a:prstGeom prst="bentConnector3">
            <a:avLst>
              <a:gd name="adj1" fmla="val 50000"/>
            </a:avLst>
          </a:prstGeom>
          <a:noFill/>
          <a:ln w="28575">
            <a:solidFill>
              <a:schemeClr val="accent2"/>
            </a:solidFill>
            <a:miter lim="800000"/>
            <a:headEnd type="triangle" w="med" len="med"/>
            <a:tailEnd type="triangle" w="med" len="med"/>
          </a:ln>
          <a:effectLst/>
        </p:spPr>
      </p:cxnSp>
      <p:cxnSp>
        <p:nvCxnSpPr>
          <p:cNvPr id="93214" name="AutoShape 30"/>
          <p:cNvCxnSpPr>
            <a:cxnSpLocks noChangeShapeType="1"/>
            <a:stCxn id="0" idx="0"/>
          </p:cNvCxnSpPr>
          <p:nvPr/>
        </p:nvCxnSpPr>
        <p:spPr bwMode="auto">
          <a:xfrm rot="16200000">
            <a:off x="6982619" y="2182019"/>
            <a:ext cx="433388" cy="768350"/>
          </a:xfrm>
          <a:prstGeom prst="bentConnector2">
            <a:avLst/>
          </a:prstGeom>
          <a:noFill/>
          <a:ln w="28575">
            <a:solidFill>
              <a:schemeClr val="accent2"/>
            </a:solidFill>
            <a:miter lim="800000"/>
            <a:headEnd type="triangle" w="med" len="med"/>
            <a:tailEnd type="triangle" w="med" len="med"/>
          </a:ln>
          <a:effectLst/>
        </p:spPr>
      </p:cxnSp>
    </p:spTree>
  </p:cSld>
  <p:clrMapOvr>
    <a:masterClrMapping/>
  </p:clrMapOvr>
  <p:transition>
    <p:blind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258888" y="3284538"/>
            <a:ext cx="2808287" cy="457200"/>
          </a:xfrm>
          <a:prstGeom prst="rect">
            <a:avLst/>
          </a:prstGeom>
          <a:noFill/>
          <a:ln w="9525">
            <a:noFill/>
            <a:miter lim="800000"/>
            <a:headEnd/>
            <a:tailEnd/>
          </a:ln>
          <a:effectLst/>
        </p:spPr>
        <p:txBody>
          <a:bodyPr>
            <a:spAutoFit/>
          </a:bodyPr>
          <a:lstStyle/>
          <a:p>
            <a:pPr lvl="1"/>
            <a:endParaRPr lang="en-US" b="1">
              <a:solidFill>
                <a:schemeClr val="accent2"/>
              </a:solidFill>
            </a:endParaRPr>
          </a:p>
        </p:txBody>
      </p:sp>
      <p:sp>
        <p:nvSpPr>
          <p:cNvPr id="35843" name="Line 3"/>
          <p:cNvSpPr>
            <a:spLocks noChangeShapeType="1"/>
          </p:cNvSpPr>
          <p:nvPr/>
        </p:nvSpPr>
        <p:spPr bwMode="auto">
          <a:xfrm>
            <a:off x="3059113" y="1557338"/>
            <a:ext cx="5399087" cy="0"/>
          </a:xfrm>
          <a:prstGeom prst="line">
            <a:avLst/>
          </a:prstGeom>
          <a:noFill/>
          <a:ln w="57150">
            <a:solidFill>
              <a:schemeClr val="folHlink"/>
            </a:solidFill>
            <a:prstDash val="sysDot"/>
            <a:round/>
            <a:headEnd/>
            <a:tailEnd/>
          </a:ln>
          <a:effectLst/>
        </p:spPr>
        <p:txBody>
          <a:bodyPr/>
          <a:lstStyle/>
          <a:p>
            <a:endParaRPr lang="en-US"/>
          </a:p>
        </p:txBody>
      </p:sp>
      <p:sp>
        <p:nvSpPr>
          <p:cNvPr id="35844" name="Text Box 4"/>
          <p:cNvSpPr txBox="1">
            <a:spLocks noChangeArrowheads="1"/>
          </p:cNvSpPr>
          <p:nvPr/>
        </p:nvSpPr>
        <p:spPr bwMode="auto">
          <a:xfrm>
            <a:off x="107950" y="981075"/>
            <a:ext cx="8964613" cy="457200"/>
          </a:xfrm>
          <a:prstGeom prst="rect">
            <a:avLst/>
          </a:prstGeom>
          <a:noFill/>
          <a:ln w="9525">
            <a:noFill/>
            <a:miter lim="800000"/>
            <a:headEnd/>
            <a:tailEnd/>
          </a:ln>
          <a:effectLst/>
        </p:spPr>
        <p:txBody>
          <a:bodyPr>
            <a:spAutoFit/>
          </a:bodyPr>
          <a:lstStyle/>
          <a:p>
            <a:pPr lvl="1"/>
            <a:r>
              <a:rPr lang="es-MX" b="1">
                <a:solidFill>
                  <a:schemeClr val="folHlink"/>
                </a:solidFill>
              </a:rPr>
              <a:t>Gestión Presupuestaria</a:t>
            </a:r>
            <a:r>
              <a:rPr lang="es-ES" b="1">
                <a:solidFill>
                  <a:schemeClr val="folHlink"/>
                </a:solidFill>
              </a:rPr>
              <a:t> </a:t>
            </a:r>
          </a:p>
        </p:txBody>
      </p:sp>
      <p:sp>
        <p:nvSpPr>
          <p:cNvPr id="35845" name="Text Box 5"/>
          <p:cNvSpPr txBox="1">
            <a:spLocks noChangeArrowheads="1"/>
          </p:cNvSpPr>
          <p:nvPr/>
        </p:nvSpPr>
        <p:spPr bwMode="auto">
          <a:xfrm>
            <a:off x="1547813" y="2060575"/>
            <a:ext cx="6624637" cy="3759200"/>
          </a:xfrm>
          <a:prstGeom prst="rect">
            <a:avLst/>
          </a:prstGeom>
          <a:noFill/>
          <a:ln w="9525">
            <a:noFill/>
            <a:miter lim="800000"/>
            <a:headEnd/>
            <a:tailEnd/>
          </a:ln>
          <a:effectLst/>
        </p:spPr>
        <p:txBody>
          <a:bodyPr>
            <a:spAutoFit/>
          </a:bodyPr>
          <a:lstStyle/>
          <a:p>
            <a:pPr marL="342900" indent="-342900" algn="just"/>
            <a:r>
              <a:rPr lang="es-MX" sz="1600" b="1">
                <a:solidFill>
                  <a:schemeClr val="accent2"/>
                </a:solidFill>
              </a:rPr>
              <a:t>Línea presupuestaria </a:t>
            </a:r>
            <a:r>
              <a:rPr lang="es-MX" sz="1600" b="1">
                <a:solidFill>
                  <a:srgbClr val="FF3300"/>
                </a:solidFill>
              </a:rPr>
              <a:t>Chile Solidario/MIDEPLAN</a:t>
            </a:r>
            <a:r>
              <a:rPr lang="es-MX" sz="1600" b="1">
                <a:solidFill>
                  <a:schemeClr val="accent2"/>
                </a:solidFill>
              </a:rPr>
              <a:t> en la Ley de</a:t>
            </a:r>
          </a:p>
          <a:p>
            <a:pPr marL="342900" indent="-342900" algn="just"/>
            <a:r>
              <a:rPr lang="es-MX" sz="1600" b="1">
                <a:solidFill>
                  <a:schemeClr val="accent2"/>
                </a:solidFill>
              </a:rPr>
              <a:t>Presupuestos.</a:t>
            </a:r>
          </a:p>
          <a:p>
            <a:pPr marL="342900" indent="-342900" algn="just"/>
            <a:endParaRPr lang="es-MX" sz="1600" b="1">
              <a:solidFill>
                <a:schemeClr val="accent2"/>
              </a:solidFill>
            </a:endParaRPr>
          </a:p>
          <a:p>
            <a:pPr marL="342900" indent="-342900" algn="just"/>
            <a:r>
              <a:rPr lang="es-MX" sz="1600" b="1">
                <a:solidFill>
                  <a:schemeClr val="accent2"/>
                </a:solidFill>
              </a:rPr>
              <a:t>Suscripción de </a:t>
            </a:r>
            <a:r>
              <a:rPr lang="es-MX" sz="1600" b="1">
                <a:solidFill>
                  <a:srgbClr val="FF3300"/>
                </a:solidFill>
              </a:rPr>
              <a:t>convenios con transferencia</a:t>
            </a:r>
            <a:r>
              <a:rPr lang="es-MX" sz="1600" b="1">
                <a:solidFill>
                  <a:schemeClr val="accent2"/>
                </a:solidFill>
              </a:rPr>
              <a:t> de recursos a la</a:t>
            </a:r>
          </a:p>
          <a:p>
            <a:pPr marL="342900" indent="-342900" algn="just"/>
            <a:r>
              <a:rPr lang="es-MX" sz="1600" b="1">
                <a:solidFill>
                  <a:schemeClr val="accent2"/>
                </a:solidFill>
              </a:rPr>
              <a:t>institucionalidad pública que ofrece servicios y beneficios a las</a:t>
            </a:r>
          </a:p>
          <a:p>
            <a:pPr marL="342900" indent="-342900" algn="just"/>
            <a:r>
              <a:rPr lang="es-MX" sz="1600" b="1">
                <a:solidFill>
                  <a:schemeClr val="accent2"/>
                </a:solidFill>
              </a:rPr>
              <a:t>familias participantes. </a:t>
            </a:r>
          </a:p>
          <a:p>
            <a:pPr marL="342900" indent="-342900" algn="just"/>
            <a:endParaRPr lang="es-MX" sz="1600" b="1">
              <a:solidFill>
                <a:schemeClr val="accent2"/>
              </a:solidFill>
            </a:endParaRPr>
          </a:p>
          <a:p>
            <a:pPr marL="342900" indent="-342900" algn="just"/>
            <a:r>
              <a:rPr lang="es-MX" sz="1600" b="1">
                <a:solidFill>
                  <a:srgbClr val="FF3300"/>
                </a:solidFill>
              </a:rPr>
              <a:t>Programas regulares sectoriales</a:t>
            </a:r>
            <a:r>
              <a:rPr lang="es-MX" sz="1600" b="1">
                <a:solidFill>
                  <a:schemeClr val="accent2"/>
                </a:solidFill>
              </a:rPr>
              <a:t> destinados exclusivamente o</a:t>
            </a:r>
          </a:p>
          <a:p>
            <a:pPr marL="342900" indent="-342900" algn="just"/>
            <a:r>
              <a:rPr lang="es-MX" sz="1600" b="1">
                <a:solidFill>
                  <a:schemeClr val="accent2"/>
                </a:solidFill>
              </a:rPr>
              <a:t>preferentemente a familias Chile Solidario cuyos recursos se</a:t>
            </a:r>
          </a:p>
          <a:p>
            <a:pPr marL="342900" indent="-342900" algn="just"/>
            <a:r>
              <a:rPr lang="es-MX" sz="1600" b="1">
                <a:solidFill>
                  <a:schemeClr val="accent2"/>
                </a:solidFill>
              </a:rPr>
              <a:t>gestionan a través de MIDEPLAN.</a:t>
            </a:r>
          </a:p>
          <a:p>
            <a:pPr marL="342900" indent="-342900" algn="just"/>
            <a:endParaRPr lang="es-MX" sz="1600" b="1">
              <a:solidFill>
                <a:schemeClr val="accent2"/>
              </a:solidFill>
            </a:endParaRPr>
          </a:p>
          <a:p>
            <a:pPr marL="342900" indent="-342900" algn="just"/>
            <a:r>
              <a:rPr lang="es-MX" sz="1600" b="1">
                <a:solidFill>
                  <a:schemeClr val="accent2"/>
                </a:solidFill>
              </a:rPr>
              <a:t>Suscripción de </a:t>
            </a:r>
            <a:r>
              <a:rPr lang="es-MX" sz="1600" b="1">
                <a:solidFill>
                  <a:srgbClr val="FF3300"/>
                </a:solidFill>
              </a:rPr>
              <a:t>convenios de colaboración</a:t>
            </a:r>
            <a:r>
              <a:rPr lang="es-MX" sz="1600" b="1">
                <a:solidFill>
                  <a:schemeClr val="accent2"/>
                </a:solidFill>
              </a:rPr>
              <a:t> entre MIDEPLAN  y</a:t>
            </a:r>
          </a:p>
          <a:p>
            <a:pPr marL="342900" indent="-342900" algn="just"/>
            <a:r>
              <a:rPr lang="es-MX" sz="1600" b="1">
                <a:solidFill>
                  <a:schemeClr val="accent2"/>
                </a:solidFill>
              </a:rPr>
              <a:t>programas sectoriales regulares que se ponen a disposición de</a:t>
            </a:r>
          </a:p>
          <a:p>
            <a:pPr marL="342900" indent="-342900" algn="just"/>
            <a:r>
              <a:rPr lang="es-MX" sz="1600" b="1">
                <a:solidFill>
                  <a:schemeClr val="accent2"/>
                </a:solidFill>
              </a:rPr>
              <a:t>las familias Chile Solidario.</a:t>
            </a:r>
          </a:p>
          <a:p>
            <a:pPr marL="342900" indent="-342900" algn="just"/>
            <a:endParaRPr lang="es-MX" sz="1600" b="1">
              <a:solidFill>
                <a:schemeClr val="accent2"/>
              </a:solidFill>
            </a:endParaRPr>
          </a:p>
        </p:txBody>
      </p:sp>
      <p:sp>
        <p:nvSpPr>
          <p:cNvPr id="35846" name="Oval 6"/>
          <p:cNvSpPr>
            <a:spLocks noChangeArrowheads="1"/>
          </p:cNvSpPr>
          <p:nvPr/>
        </p:nvSpPr>
        <p:spPr bwMode="auto">
          <a:xfrm>
            <a:off x="1403350" y="2278063"/>
            <a:ext cx="144463" cy="144462"/>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35848" name="Oval 8"/>
          <p:cNvSpPr>
            <a:spLocks noChangeArrowheads="1"/>
          </p:cNvSpPr>
          <p:nvPr/>
        </p:nvSpPr>
        <p:spPr bwMode="auto">
          <a:xfrm>
            <a:off x="1403350" y="5084763"/>
            <a:ext cx="144463" cy="144462"/>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35849" name="Oval 9"/>
          <p:cNvSpPr>
            <a:spLocks noChangeArrowheads="1"/>
          </p:cNvSpPr>
          <p:nvPr/>
        </p:nvSpPr>
        <p:spPr bwMode="auto">
          <a:xfrm>
            <a:off x="1403350" y="3141663"/>
            <a:ext cx="144463" cy="144462"/>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35850" name="Oval 10"/>
          <p:cNvSpPr>
            <a:spLocks noChangeArrowheads="1"/>
          </p:cNvSpPr>
          <p:nvPr/>
        </p:nvSpPr>
        <p:spPr bwMode="auto">
          <a:xfrm>
            <a:off x="1403350" y="4005263"/>
            <a:ext cx="144463" cy="144462"/>
          </a:xfrm>
          <a:prstGeom prst="ellipse">
            <a:avLst/>
          </a:prstGeom>
          <a:solidFill>
            <a:schemeClr val="folHlink"/>
          </a:solidFill>
          <a:ln w="952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617663" y="2708275"/>
            <a:ext cx="2808287" cy="457200"/>
          </a:xfrm>
          <a:prstGeom prst="rect">
            <a:avLst/>
          </a:prstGeom>
          <a:noFill/>
          <a:ln w="9525">
            <a:noFill/>
            <a:miter lim="800000"/>
            <a:headEnd/>
            <a:tailEnd/>
          </a:ln>
          <a:effectLst/>
        </p:spPr>
        <p:txBody>
          <a:bodyPr>
            <a:spAutoFit/>
          </a:bodyPr>
          <a:lstStyle/>
          <a:p>
            <a:pPr lvl="1"/>
            <a:endParaRPr lang="en-US" b="1">
              <a:solidFill>
                <a:schemeClr val="accent2"/>
              </a:solidFill>
            </a:endParaRPr>
          </a:p>
        </p:txBody>
      </p:sp>
      <p:sp>
        <p:nvSpPr>
          <p:cNvPr id="36867" name="Line 3"/>
          <p:cNvSpPr>
            <a:spLocks noChangeShapeType="1"/>
          </p:cNvSpPr>
          <p:nvPr/>
        </p:nvSpPr>
        <p:spPr bwMode="auto">
          <a:xfrm>
            <a:off x="3059113" y="1484313"/>
            <a:ext cx="5399087" cy="0"/>
          </a:xfrm>
          <a:prstGeom prst="line">
            <a:avLst/>
          </a:prstGeom>
          <a:noFill/>
          <a:ln w="57150">
            <a:solidFill>
              <a:schemeClr val="folHlink"/>
            </a:solidFill>
            <a:prstDash val="sysDot"/>
            <a:round/>
            <a:headEnd/>
            <a:tailEnd/>
          </a:ln>
          <a:effectLst/>
        </p:spPr>
        <p:txBody>
          <a:bodyPr/>
          <a:lstStyle/>
          <a:p>
            <a:endParaRPr lang="en-US"/>
          </a:p>
        </p:txBody>
      </p:sp>
      <p:sp>
        <p:nvSpPr>
          <p:cNvPr id="36869" name="Text Box 5"/>
          <p:cNvSpPr txBox="1">
            <a:spLocks noChangeArrowheads="1"/>
          </p:cNvSpPr>
          <p:nvPr/>
        </p:nvSpPr>
        <p:spPr bwMode="auto">
          <a:xfrm>
            <a:off x="611188" y="1676400"/>
            <a:ext cx="8064500" cy="396875"/>
          </a:xfrm>
          <a:prstGeom prst="rect">
            <a:avLst/>
          </a:prstGeom>
          <a:solidFill>
            <a:schemeClr val="accent2"/>
          </a:solidFill>
          <a:ln w="9525" algn="ctr">
            <a:noFill/>
            <a:miter lim="800000"/>
            <a:headEnd/>
            <a:tailEnd/>
          </a:ln>
          <a:effectLst/>
        </p:spPr>
        <p:txBody>
          <a:bodyPr>
            <a:spAutoFit/>
          </a:bodyPr>
          <a:lstStyle/>
          <a:p>
            <a:pPr lvl="1" algn="ctr"/>
            <a:r>
              <a:rPr lang="es-MX" sz="2000" b="1">
                <a:solidFill>
                  <a:schemeClr val="bg1"/>
                </a:solidFill>
              </a:rPr>
              <a:t>Este modelo de gestión presupuestaria asegura: </a:t>
            </a:r>
          </a:p>
        </p:txBody>
      </p:sp>
      <p:sp>
        <p:nvSpPr>
          <p:cNvPr id="36874" name="Oval 10"/>
          <p:cNvSpPr>
            <a:spLocks noChangeArrowheads="1"/>
          </p:cNvSpPr>
          <p:nvPr/>
        </p:nvSpPr>
        <p:spPr bwMode="auto">
          <a:xfrm>
            <a:off x="1760538" y="2514600"/>
            <a:ext cx="144462" cy="144463"/>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36875" name="Text Box 11"/>
          <p:cNvSpPr txBox="1">
            <a:spLocks noChangeArrowheads="1"/>
          </p:cNvSpPr>
          <p:nvPr/>
        </p:nvSpPr>
        <p:spPr bwMode="auto">
          <a:xfrm>
            <a:off x="1690688" y="2362200"/>
            <a:ext cx="5976937" cy="4211638"/>
          </a:xfrm>
          <a:prstGeom prst="rect">
            <a:avLst/>
          </a:prstGeom>
          <a:noFill/>
          <a:ln w="9525">
            <a:noFill/>
            <a:miter lim="800000"/>
            <a:headEnd/>
            <a:tailEnd/>
          </a:ln>
          <a:effectLst/>
        </p:spPr>
        <p:txBody>
          <a:bodyPr>
            <a:spAutoFit/>
          </a:bodyPr>
          <a:lstStyle/>
          <a:p>
            <a:pPr marL="800100" lvl="1" indent="-342900"/>
            <a:r>
              <a:rPr lang="es-MX" sz="1800" b="1">
                <a:solidFill>
                  <a:schemeClr val="accent2"/>
                </a:solidFill>
              </a:rPr>
              <a:t>La existencia de oferta Pública para cumplir las</a:t>
            </a:r>
          </a:p>
          <a:p>
            <a:pPr marL="800100" lvl="1" indent="-342900"/>
            <a:r>
              <a:rPr lang="es-MX" sz="1800" b="1">
                <a:solidFill>
                  <a:schemeClr val="accent2"/>
                </a:solidFill>
              </a:rPr>
              <a:t>condiciones mínimas de calidad de vida para las</a:t>
            </a:r>
          </a:p>
          <a:p>
            <a:pPr marL="800100" lvl="1" indent="-342900"/>
            <a:r>
              <a:rPr lang="es-MX" sz="1800" b="1">
                <a:solidFill>
                  <a:schemeClr val="accent2"/>
                </a:solidFill>
              </a:rPr>
              <a:t>Familias del Sistema.</a:t>
            </a:r>
          </a:p>
          <a:p>
            <a:pPr marL="800100" lvl="1" indent="-342900"/>
            <a:endParaRPr lang="es-MX" sz="1800" b="1">
              <a:solidFill>
                <a:schemeClr val="accent2"/>
              </a:solidFill>
            </a:endParaRPr>
          </a:p>
          <a:p>
            <a:pPr marL="800100" lvl="1" indent="-342900"/>
            <a:r>
              <a:rPr lang="es-MX" sz="1800" b="1">
                <a:solidFill>
                  <a:schemeClr val="accent2"/>
                </a:solidFill>
              </a:rPr>
              <a:t>Acceso garantizado a Subsidios y transferencias</a:t>
            </a:r>
          </a:p>
          <a:p>
            <a:pPr marL="800100" lvl="1" indent="-342900"/>
            <a:r>
              <a:rPr lang="es-MX" sz="1800" b="1">
                <a:solidFill>
                  <a:schemeClr val="accent2"/>
                </a:solidFill>
              </a:rPr>
              <a:t>monetarias directas e indirectas.</a:t>
            </a:r>
          </a:p>
          <a:p>
            <a:pPr marL="800100" lvl="1" indent="-342900"/>
            <a:endParaRPr lang="es-MX" sz="1800" b="1">
              <a:solidFill>
                <a:schemeClr val="accent2"/>
              </a:solidFill>
            </a:endParaRPr>
          </a:p>
          <a:p>
            <a:pPr marL="800100" lvl="1" indent="-342900"/>
            <a:r>
              <a:rPr lang="es-MX" sz="1800" b="1">
                <a:solidFill>
                  <a:schemeClr val="accent2"/>
                </a:solidFill>
              </a:rPr>
              <a:t>Acceso Preferente a diversos programas</a:t>
            </a:r>
          </a:p>
          <a:p>
            <a:pPr marL="800100" lvl="1" indent="-342900"/>
            <a:r>
              <a:rPr lang="es-MX" sz="1800" b="1">
                <a:solidFill>
                  <a:schemeClr val="accent2"/>
                </a:solidFill>
              </a:rPr>
              <a:t>públicos de asistencia y promoción social.</a:t>
            </a:r>
          </a:p>
          <a:p>
            <a:pPr marL="800100" lvl="1" indent="-342900"/>
            <a:endParaRPr lang="es-MX" sz="1800" b="1">
              <a:solidFill>
                <a:schemeClr val="accent2"/>
              </a:solidFill>
            </a:endParaRPr>
          </a:p>
          <a:p>
            <a:pPr marL="800100" lvl="1" indent="-342900"/>
            <a:r>
              <a:rPr lang="es-MX" sz="1800" b="1">
                <a:solidFill>
                  <a:schemeClr val="accent2"/>
                </a:solidFill>
              </a:rPr>
              <a:t>Permanente adecuación de la oferta pública para</a:t>
            </a:r>
          </a:p>
          <a:p>
            <a:pPr marL="800100" lvl="1" indent="-342900"/>
            <a:r>
              <a:rPr lang="es-MX" sz="1800" b="1">
                <a:solidFill>
                  <a:schemeClr val="accent2"/>
                </a:solidFill>
              </a:rPr>
              <a:t>asegurar pertinencia.</a:t>
            </a:r>
          </a:p>
          <a:p>
            <a:pPr marL="800100" lvl="1" indent="-342900"/>
            <a:endParaRPr lang="es-MX" sz="1800" b="1">
              <a:solidFill>
                <a:schemeClr val="accent2"/>
              </a:solidFill>
            </a:endParaRPr>
          </a:p>
          <a:p>
            <a:pPr marL="800100" lvl="1" indent="-342900"/>
            <a:r>
              <a:rPr lang="es-MX" sz="1800" b="1">
                <a:solidFill>
                  <a:schemeClr val="accent2"/>
                </a:solidFill>
              </a:rPr>
              <a:t>Creación de nueva oferta pública</a:t>
            </a:r>
          </a:p>
          <a:p>
            <a:pPr marL="800100" lvl="1" indent="-342900"/>
            <a:endParaRPr lang="es-MX" sz="1800" b="1">
              <a:solidFill>
                <a:schemeClr val="accent2"/>
              </a:solidFill>
            </a:endParaRPr>
          </a:p>
        </p:txBody>
      </p:sp>
      <p:sp>
        <p:nvSpPr>
          <p:cNvPr id="36876" name="Oval 12"/>
          <p:cNvSpPr>
            <a:spLocks noChangeArrowheads="1"/>
          </p:cNvSpPr>
          <p:nvPr/>
        </p:nvSpPr>
        <p:spPr bwMode="auto">
          <a:xfrm>
            <a:off x="1752600" y="3657600"/>
            <a:ext cx="144463" cy="144463"/>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36877" name="Oval 13"/>
          <p:cNvSpPr>
            <a:spLocks noChangeArrowheads="1"/>
          </p:cNvSpPr>
          <p:nvPr/>
        </p:nvSpPr>
        <p:spPr bwMode="auto">
          <a:xfrm>
            <a:off x="1752600" y="4419600"/>
            <a:ext cx="144463" cy="144463"/>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36878" name="Oval 14"/>
          <p:cNvSpPr>
            <a:spLocks noChangeArrowheads="1"/>
          </p:cNvSpPr>
          <p:nvPr/>
        </p:nvSpPr>
        <p:spPr bwMode="auto">
          <a:xfrm>
            <a:off x="1752600" y="5334000"/>
            <a:ext cx="144463" cy="144463"/>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36881" name="Text Box 17"/>
          <p:cNvSpPr txBox="1">
            <a:spLocks noChangeArrowheads="1"/>
          </p:cNvSpPr>
          <p:nvPr/>
        </p:nvSpPr>
        <p:spPr bwMode="auto">
          <a:xfrm>
            <a:off x="107950" y="981075"/>
            <a:ext cx="8964613" cy="457200"/>
          </a:xfrm>
          <a:prstGeom prst="rect">
            <a:avLst/>
          </a:prstGeom>
          <a:noFill/>
          <a:ln w="9525">
            <a:noFill/>
            <a:miter lim="800000"/>
            <a:headEnd/>
            <a:tailEnd/>
          </a:ln>
          <a:effectLst/>
        </p:spPr>
        <p:txBody>
          <a:bodyPr>
            <a:spAutoFit/>
          </a:bodyPr>
          <a:lstStyle/>
          <a:p>
            <a:pPr lvl="1"/>
            <a:r>
              <a:rPr lang="es-MX" b="1">
                <a:solidFill>
                  <a:schemeClr val="folHlink"/>
                </a:solidFill>
              </a:rPr>
              <a:t>Gestión Presupuestaria</a:t>
            </a:r>
            <a:r>
              <a:rPr lang="es-ES" b="1">
                <a:solidFill>
                  <a:schemeClr val="folHlink"/>
                </a:solidFill>
              </a:rPr>
              <a:t> </a:t>
            </a:r>
          </a:p>
        </p:txBody>
      </p:sp>
      <p:sp>
        <p:nvSpPr>
          <p:cNvPr id="36882" name="Oval 18"/>
          <p:cNvSpPr>
            <a:spLocks noChangeArrowheads="1"/>
          </p:cNvSpPr>
          <p:nvPr/>
        </p:nvSpPr>
        <p:spPr bwMode="auto">
          <a:xfrm>
            <a:off x="1752600" y="6019800"/>
            <a:ext cx="144463" cy="144463"/>
          </a:xfrm>
          <a:prstGeom prst="ellipse">
            <a:avLst/>
          </a:prstGeom>
          <a:solidFill>
            <a:schemeClr val="folHlink"/>
          </a:solidFill>
          <a:ln w="952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684213" y="692150"/>
            <a:ext cx="2855912" cy="457200"/>
          </a:xfrm>
          <a:prstGeom prst="rect">
            <a:avLst/>
          </a:prstGeom>
          <a:noFill/>
          <a:ln w="9525">
            <a:noFill/>
            <a:miter lim="800000"/>
            <a:headEnd/>
            <a:tailEnd/>
          </a:ln>
          <a:effectLst/>
        </p:spPr>
        <p:txBody>
          <a:bodyPr wrap="none">
            <a:spAutoFit/>
          </a:bodyPr>
          <a:lstStyle/>
          <a:p>
            <a:r>
              <a:rPr lang="es-ES_tradnl" b="1">
                <a:solidFill>
                  <a:schemeClr val="bg1"/>
                </a:solidFill>
              </a:rPr>
              <a:t>Modelo de gestión</a:t>
            </a:r>
            <a:endParaRPr lang="es-MX" b="1">
              <a:solidFill>
                <a:schemeClr val="bg1"/>
              </a:solidFill>
            </a:endParaRPr>
          </a:p>
        </p:txBody>
      </p:sp>
      <p:sp>
        <p:nvSpPr>
          <p:cNvPr id="18437" name="Text Box 5"/>
          <p:cNvSpPr txBox="1">
            <a:spLocks noChangeArrowheads="1"/>
          </p:cNvSpPr>
          <p:nvPr/>
        </p:nvSpPr>
        <p:spPr bwMode="auto">
          <a:xfrm>
            <a:off x="2025650" y="6096000"/>
            <a:ext cx="5518150" cy="366713"/>
          </a:xfrm>
          <a:prstGeom prst="rect">
            <a:avLst/>
          </a:prstGeom>
          <a:noFill/>
          <a:ln w="9525">
            <a:noFill/>
            <a:miter lim="800000"/>
            <a:headEnd/>
            <a:tailEnd/>
          </a:ln>
          <a:effectLst/>
        </p:spPr>
        <p:txBody>
          <a:bodyPr wrap="none">
            <a:spAutoFit/>
          </a:bodyPr>
          <a:lstStyle/>
          <a:p>
            <a:r>
              <a:rPr lang="es-ES_tradnl" sz="1800" b="1">
                <a:solidFill>
                  <a:schemeClr val="bg1"/>
                </a:solidFill>
              </a:rPr>
              <a:t>Convenio de colaboración FOSIS - Municipalidad</a:t>
            </a:r>
            <a:endParaRPr lang="es-MX" sz="1800" b="1">
              <a:solidFill>
                <a:schemeClr val="bg1"/>
              </a:solidFill>
            </a:endParaRPr>
          </a:p>
        </p:txBody>
      </p:sp>
      <p:sp>
        <p:nvSpPr>
          <p:cNvPr id="18442" name="Line 10"/>
          <p:cNvSpPr>
            <a:spLocks noChangeShapeType="1"/>
          </p:cNvSpPr>
          <p:nvPr/>
        </p:nvSpPr>
        <p:spPr bwMode="auto">
          <a:xfrm>
            <a:off x="3419475" y="1557338"/>
            <a:ext cx="5399088" cy="0"/>
          </a:xfrm>
          <a:prstGeom prst="line">
            <a:avLst/>
          </a:prstGeom>
          <a:noFill/>
          <a:ln w="57150">
            <a:solidFill>
              <a:schemeClr val="folHlink"/>
            </a:solidFill>
            <a:prstDash val="sysDot"/>
            <a:round/>
            <a:headEnd/>
            <a:tailEnd/>
          </a:ln>
          <a:effectLst/>
        </p:spPr>
        <p:txBody>
          <a:bodyPr/>
          <a:lstStyle/>
          <a:p>
            <a:endParaRPr lang="en-US"/>
          </a:p>
        </p:txBody>
      </p:sp>
      <p:sp>
        <p:nvSpPr>
          <p:cNvPr id="18444" name="Rectangle 12"/>
          <p:cNvSpPr>
            <a:spLocks noChangeArrowheads="1"/>
          </p:cNvSpPr>
          <p:nvPr/>
        </p:nvSpPr>
        <p:spPr bwMode="auto">
          <a:xfrm>
            <a:off x="468313" y="1628775"/>
            <a:ext cx="8424862" cy="5865813"/>
          </a:xfrm>
          <a:prstGeom prst="rect">
            <a:avLst/>
          </a:prstGeom>
          <a:noFill/>
          <a:ln w="9525">
            <a:noFill/>
            <a:miter lim="800000"/>
            <a:headEnd/>
            <a:tailEnd/>
          </a:ln>
          <a:effectLst/>
        </p:spPr>
        <p:txBody>
          <a:bodyPr>
            <a:spAutoFit/>
          </a:bodyPr>
          <a:lstStyle/>
          <a:p>
            <a:pPr>
              <a:spcBef>
                <a:spcPct val="50000"/>
              </a:spcBef>
            </a:pPr>
            <a:r>
              <a:rPr lang="es-MX" sz="1800">
                <a:solidFill>
                  <a:schemeClr val="accent2"/>
                </a:solidFill>
              </a:rPr>
              <a:t>Implementaci</a:t>
            </a:r>
            <a:r>
              <a:rPr lang="es-MX" sz="1800">
                <a:solidFill>
                  <a:schemeClr val="accent2"/>
                </a:solidFill>
                <a:latin typeface="Garamond"/>
              </a:rPr>
              <a:t>ó</a:t>
            </a:r>
            <a:r>
              <a:rPr lang="es-MX" sz="1800">
                <a:solidFill>
                  <a:schemeClr val="accent2"/>
                </a:solidFill>
              </a:rPr>
              <a:t>n de un </a:t>
            </a:r>
            <a:r>
              <a:rPr lang="es-MX" sz="1800">
                <a:solidFill>
                  <a:srgbClr val="FF3300"/>
                </a:solidFill>
              </a:rPr>
              <a:t>Sistema integrado de Informaci</a:t>
            </a:r>
            <a:r>
              <a:rPr lang="es-MX" sz="1800">
                <a:solidFill>
                  <a:srgbClr val="FF3300"/>
                </a:solidFill>
                <a:latin typeface="Garamond"/>
              </a:rPr>
              <a:t>ó</a:t>
            </a:r>
            <a:r>
              <a:rPr lang="es-MX" sz="1800">
                <a:solidFill>
                  <a:srgbClr val="FF3300"/>
                </a:solidFill>
              </a:rPr>
              <a:t>n Social / SIIS</a:t>
            </a:r>
            <a:r>
              <a:rPr lang="es-MX" sz="1800">
                <a:solidFill>
                  <a:schemeClr val="accent2"/>
                </a:solidFill>
              </a:rPr>
              <a:t> que permite analizar, modelar e integrar la informaci</a:t>
            </a:r>
            <a:r>
              <a:rPr lang="es-MX" sz="1800">
                <a:solidFill>
                  <a:schemeClr val="accent2"/>
                </a:solidFill>
                <a:latin typeface="Garamond"/>
              </a:rPr>
              <a:t>ó</a:t>
            </a:r>
            <a:r>
              <a:rPr lang="es-MX" sz="1800">
                <a:solidFill>
                  <a:schemeClr val="accent2"/>
                </a:solidFill>
              </a:rPr>
              <a:t>n disponible en cada una de las instituciones que forman parte del Sistema.</a:t>
            </a:r>
          </a:p>
          <a:p>
            <a:pPr>
              <a:spcBef>
                <a:spcPct val="50000"/>
              </a:spcBef>
            </a:pPr>
            <a:endParaRPr lang="es-MX" sz="1800">
              <a:solidFill>
                <a:schemeClr val="accent2"/>
              </a:solidFill>
            </a:endParaRPr>
          </a:p>
          <a:p>
            <a:pPr>
              <a:spcBef>
                <a:spcPct val="50000"/>
              </a:spcBef>
            </a:pPr>
            <a:r>
              <a:rPr lang="es-MX" sz="1800">
                <a:solidFill>
                  <a:schemeClr val="accent2"/>
                </a:solidFill>
              </a:rPr>
              <a:t>Se dispone de una plataforma tecnol</a:t>
            </a:r>
            <a:r>
              <a:rPr lang="es-MX" sz="1800">
                <a:solidFill>
                  <a:schemeClr val="accent2"/>
                </a:solidFill>
                <a:latin typeface="Garamond"/>
              </a:rPr>
              <a:t>ó</a:t>
            </a:r>
            <a:r>
              <a:rPr lang="es-MX" sz="1800">
                <a:solidFill>
                  <a:schemeClr val="accent2"/>
                </a:solidFill>
              </a:rPr>
              <a:t>gica interoperable que proporciona informaci</a:t>
            </a:r>
            <a:r>
              <a:rPr lang="es-MX" sz="1800">
                <a:solidFill>
                  <a:schemeClr val="accent2"/>
                </a:solidFill>
                <a:latin typeface="Garamond"/>
              </a:rPr>
              <a:t>ó</a:t>
            </a:r>
            <a:r>
              <a:rPr lang="es-MX" sz="1800">
                <a:solidFill>
                  <a:schemeClr val="accent2"/>
                </a:solidFill>
              </a:rPr>
              <a:t>n relevante y actualizada de cada uno de los beneficiarios del Sistema para </a:t>
            </a:r>
            <a:r>
              <a:rPr lang="es-MX" sz="1800">
                <a:solidFill>
                  <a:srgbClr val="FF3300"/>
                </a:solidFill>
              </a:rPr>
              <a:t>apoyar la toma de decisiones</a:t>
            </a:r>
            <a:r>
              <a:rPr lang="es-MX" sz="1800">
                <a:solidFill>
                  <a:schemeClr val="accent2"/>
                </a:solidFill>
              </a:rPr>
              <a:t> por parte de los operadores tanto territoriales como sectoriales.</a:t>
            </a:r>
          </a:p>
          <a:p>
            <a:pPr>
              <a:spcBef>
                <a:spcPct val="50000"/>
              </a:spcBef>
            </a:pPr>
            <a:endParaRPr lang="es-MX" sz="1800">
              <a:solidFill>
                <a:schemeClr val="accent2"/>
              </a:solidFill>
            </a:endParaRPr>
          </a:p>
          <a:p>
            <a:pPr>
              <a:spcBef>
                <a:spcPct val="50000"/>
              </a:spcBef>
            </a:pPr>
            <a:r>
              <a:rPr lang="es-MX" sz="1800">
                <a:solidFill>
                  <a:srgbClr val="FF3300"/>
                </a:solidFill>
              </a:rPr>
              <a:t>Perfiles de acceso diferenciado</a:t>
            </a:r>
            <a:r>
              <a:rPr lang="es-MX" sz="1800">
                <a:solidFill>
                  <a:schemeClr val="accent2"/>
                </a:solidFill>
              </a:rPr>
              <a:t> de acuerdo con la funci</a:t>
            </a:r>
            <a:r>
              <a:rPr lang="es-MX" sz="1800">
                <a:solidFill>
                  <a:schemeClr val="accent2"/>
                </a:solidFill>
                <a:latin typeface="Garamond"/>
              </a:rPr>
              <a:t>ó</a:t>
            </a:r>
            <a:r>
              <a:rPr lang="es-MX" sz="1800">
                <a:solidFill>
                  <a:schemeClr val="accent2"/>
                </a:solidFill>
              </a:rPr>
              <a:t>n ( operativas, de monitoreo y seguimiento, de control de gesti</a:t>
            </a:r>
            <a:r>
              <a:rPr lang="es-MX" sz="1800">
                <a:solidFill>
                  <a:schemeClr val="accent2"/>
                </a:solidFill>
                <a:latin typeface="Garamond"/>
              </a:rPr>
              <a:t>ó</a:t>
            </a:r>
            <a:r>
              <a:rPr lang="es-MX" sz="1800">
                <a:solidFill>
                  <a:schemeClr val="accent2"/>
                </a:solidFill>
              </a:rPr>
              <a:t>n y decisiones program</a:t>
            </a:r>
            <a:r>
              <a:rPr lang="es-MX" sz="1800">
                <a:solidFill>
                  <a:schemeClr val="accent2"/>
                </a:solidFill>
                <a:latin typeface="Garamond"/>
              </a:rPr>
              <a:t>á</a:t>
            </a:r>
            <a:r>
              <a:rPr lang="es-MX" sz="1800">
                <a:solidFill>
                  <a:schemeClr val="accent2"/>
                </a:solidFill>
              </a:rPr>
              <a:t>ticas) que cada usuario cumple en el Sistema de Protecci</a:t>
            </a:r>
            <a:r>
              <a:rPr lang="es-MX" sz="1800">
                <a:solidFill>
                  <a:schemeClr val="accent2"/>
                </a:solidFill>
                <a:latin typeface="Garamond"/>
              </a:rPr>
              <a:t>ó</a:t>
            </a:r>
            <a:r>
              <a:rPr lang="es-MX" sz="1800">
                <a:solidFill>
                  <a:schemeClr val="accent2"/>
                </a:solidFill>
              </a:rPr>
              <a:t>n Social.</a:t>
            </a:r>
          </a:p>
          <a:p>
            <a:pPr>
              <a:spcBef>
                <a:spcPct val="50000"/>
              </a:spcBef>
            </a:pPr>
            <a:endParaRPr lang="es-MX" sz="1800">
              <a:solidFill>
                <a:schemeClr val="accent2"/>
              </a:solidFill>
            </a:endParaRPr>
          </a:p>
          <a:p>
            <a:pPr>
              <a:spcBef>
                <a:spcPct val="50000"/>
              </a:spcBef>
            </a:pPr>
            <a:r>
              <a:rPr lang="es-MX" sz="1800">
                <a:solidFill>
                  <a:schemeClr val="accent2"/>
                </a:solidFill>
              </a:rPr>
              <a:t>El SIIS en l</a:t>
            </a:r>
            <a:r>
              <a:rPr lang="es-MX" sz="1800">
                <a:solidFill>
                  <a:schemeClr val="accent2"/>
                </a:solidFill>
                <a:latin typeface="Garamond"/>
              </a:rPr>
              <a:t>í</a:t>
            </a:r>
            <a:r>
              <a:rPr lang="es-MX" sz="1800">
                <a:solidFill>
                  <a:schemeClr val="accent2"/>
                </a:solidFill>
              </a:rPr>
              <a:t>nea </a:t>
            </a:r>
            <a:r>
              <a:rPr lang="es-MX" sz="1800">
                <a:solidFill>
                  <a:srgbClr val="FF3300"/>
                </a:solidFill>
              </a:rPr>
              <a:t>permite el control peri</a:t>
            </a:r>
            <a:r>
              <a:rPr lang="es-MX" sz="1800">
                <a:solidFill>
                  <a:srgbClr val="FF3300"/>
                </a:solidFill>
                <a:latin typeface="Garamond"/>
              </a:rPr>
              <a:t>ó</a:t>
            </a:r>
            <a:r>
              <a:rPr lang="es-MX" sz="1800">
                <a:solidFill>
                  <a:srgbClr val="FF3300"/>
                </a:solidFill>
              </a:rPr>
              <a:t>dico de los indicadores de gesti</a:t>
            </a:r>
            <a:r>
              <a:rPr lang="es-MX" sz="1800">
                <a:solidFill>
                  <a:srgbClr val="FF3300"/>
                </a:solidFill>
                <a:latin typeface="Garamond"/>
              </a:rPr>
              <a:t>ó</a:t>
            </a:r>
            <a:r>
              <a:rPr lang="es-MX" sz="1800">
                <a:solidFill>
                  <a:srgbClr val="FF3300"/>
                </a:solidFill>
              </a:rPr>
              <a:t>n,</a:t>
            </a:r>
            <a:r>
              <a:rPr lang="es-MX" sz="1800">
                <a:solidFill>
                  <a:schemeClr val="accent2"/>
                </a:solidFill>
              </a:rPr>
              <a:t> resultado e impacto comprometidos por el Sistema.</a:t>
            </a:r>
          </a:p>
          <a:p>
            <a:pPr>
              <a:spcBef>
                <a:spcPct val="50000"/>
              </a:spcBef>
            </a:pPr>
            <a:endParaRPr lang="es-MX" sz="1800">
              <a:solidFill>
                <a:schemeClr val="accent2"/>
              </a:solidFill>
            </a:endParaRPr>
          </a:p>
          <a:p>
            <a:pPr>
              <a:spcBef>
                <a:spcPct val="50000"/>
              </a:spcBef>
            </a:pPr>
            <a:endParaRPr lang="es-MX" sz="1800">
              <a:solidFill>
                <a:schemeClr val="accent2"/>
              </a:solidFill>
            </a:endParaRPr>
          </a:p>
        </p:txBody>
      </p:sp>
      <p:sp>
        <p:nvSpPr>
          <p:cNvPr id="18445" name="Oval 13"/>
          <p:cNvSpPr>
            <a:spLocks noChangeArrowheads="1"/>
          </p:cNvSpPr>
          <p:nvPr/>
        </p:nvSpPr>
        <p:spPr bwMode="auto">
          <a:xfrm>
            <a:off x="250825" y="2060575"/>
            <a:ext cx="144463" cy="144463"/>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18447" name="Oval 15"/>
          <p:cNvSpPr>
            <a:spLocks noChangeArrowheads="1"/>
          </p:cNvSpPr>
          <p:nvPr/>
        </p:nvSpPr>
        <p:spPr bwMode="auto">
          <a:xfrm>
            <a:off x="250825" y="3500438"/>
            <a:ext cx="144463" cy="144462"/>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18448" name="Oval 16"/>
          <p:cNvSpPr>
            <a:spLocks noChangeArrowheads="1"/>
          </p:cNvSpPr>
          <p:nvPr/>
        </p:nvSpPr>
        <p:spPr bwMode="auto">
          <a:xfrm>
            <a:off x="250825" y="6308725"/>
            <a:ext cx="144463" cy="144463"/>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18449" name="Oval 17"/>
          <p:cNvSpPr>
            <a:spLocks noChangeArrowheads="1"/>
          </p:cNvSpPr>
          <p:nvPr/>
        </p:nvSpPr>
        <p:spPr bwMode="auto">
          <a:xfrm>
            <a:off x="250825" y="5084763"/>
            <a:ext cx="144463" cy="144462"/>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18452" name="Text Box 20"/>
          <p:cNvSpPr txBox="1">
            <a:spLocks noChangeArrowheads="1"/>
          </p:cNvSpPr>
          <p:nvPr/>
        </p:nvSpPr>
        <p:spPr bwMode="auto">
          <a:xfrm>
            <a:off x="0" y="981075"/>
            <a:ext cx="8964613" cy="457200"/>
          </a:xfrm>
          <a:prstGeom prst="rect">
            <a:avLst/>
          </a:prstGeom>
          <a:noFill/>
          <a:ln w="9525">
            <a:noFill/>
            <a:miter lim="800000"/>
            <a:headEnd/>
            <a:tailEnd/>
          </a:ln>
          <a:effectLst/>
        </p:spPr>
        <p:txBody>
          <a:bodyPr>
            <a:spAutoFit/>
          </a:bodyPr>
          <a:lstStyle/>
          <a:p>
            <a:pPr lvl="1"/>
            <a:r>
              <a:rPr lang="es-MX" b="1">
                <a:solidFill>
                  <a:schemeClr val="folHlink"/>
                </a:solidFill>
              </a:rPr>
              <a:t>Gestión de la Información</a:t>
            </a:r>
            <a:endParaRPr lang="es-ES" b="1">
              <a:solidFill>
                <a:schemeClr val="folHlink"/>
              </a:solidFill>
            </a:endParaRPr>
          </a:p>
        </p:txBody>
      </p:sp>
    </p:spTree>
  </p:cSld>
  <p:clrMapOvr>
    <a:masterClrMapping/>
  </p:clrMapOvr>
  <p:transition>
    <p:blind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23850" y="908050"/>
            <a:ext cx="8820150" cy="457200"/>
          </a:xfrm>
          <a:prstGeom prst="rect">
            <a:avLst/>
          </a:prstGeom>
          <a:noFill/>
          <a:ln w="9525">
            <a:noFill/>
            <a:miter lim="800000"/>
            <a:headEnd/>
            <a:tailEnd/>
          </a:ln>
          <a:effectLst/>
        </p:spPr>
        <p:txBody>
          <a:bodyPr>
            <a:spAutoFit/>
          </a:bodyPr>
          <a:lstStyle/>
          <a:p>
            <a:pPr lvl="1"/>
            <a:r>
              <a:rPr lang="es-MX" b="1">
                <a:solidFill>
                  <a:srgbClr val="212187"/>
                </a:solidFill>
              </a:rPr>
              <a:t>Sistema Integrado de Información Social. </a:t>
            </a:r>
            <a:r>
              <a:rPr lang="es-MX" sz="1200" b="1">
                <a:solidFill>
                  <a:srgbClr val="212187"/>
                </a:solidFill>
              </a:rPr>
              <a:t>www.mideplan.cl</a:t>
            </a:r>
            <a:endParaRPr lang="es-ES" sz="1200" b="1">
              <a:solidFill>
                <a:srgbClr val="212187"/>
              </a:solidFill>
            </a:endParaRPr>
          </a:p>
        </p:txBody>
      </p:sp>
      <p:sp>
        <p:nvSpPr>
          <p:cNvPr id="14340" name="Line 4"/>
          <p:cNvSpPr>
            <a:spLocks noChangeShapeType="1"/>
          </p:cNvSpPr>
          <p:nvPr/>
        </p:nvSpPr>
        <p:spPr bwMode="auto">
          <a:xfrm>
            <a:off x="3419475" y="1341438"/>
            <a:ext cx="5399088" cy="0"/>
          </a:xfrm>
          <a:prstGeom prst="line">
            <a:avLst/>
          </a:prstGeom>
          <a:noFill/>
          <a:ln w="57150">
            <a:solidFill>
              <a:schemeClr val="folHlink"/>
            </a:solidFill>
            <a:prstDash val="sysDot"/>
            <a:round/>
            <a:headEnd/>
            <a:tailEnd/>
          </a:ln>
          <a:effectLst/>
        </p:spPr>
        <p:txBody>
          <a:bodyPr/>
          <a:lstStyle/>
          <a:p>
            <a:endParaRPr lang="en-US"/>
          </a:p>
        </p:txBody>
      </p:sp>
      <p:pic>
        <p:nvPicPr>
          <p:cNvPr id="14342" name="Picture 6"/>
          <p:cNvPicPr>
            <a:picLocks noChangeAspect="1" noChangeArrowheads="1"/>
          </p:cNvPicPr>
          <p:nvPr/>
        </p:nvPicPr>
        <p:blipFill>
          <a:blip r:embed="rId3" cstate="print"/>
          <a:srcRect/>
          <a:stretch>
            <a:fillRect/>
          </a:stretch>
        </p:blipFill>
        <p:spPr bwMode="auto">
          <a:xfrm>
            <a:off x="0" y="1484313"/>
            <a:ext cx="9067800" cy="5162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684213" y="1196975"/>
            <a:ext cx="8064500" cy="5578475"/>
          </a:xfrm>
          <a:prstGeom prst="rect">
            <a:avLst/>
          </a:prstGeom>
          <a:noFill/>
          <a:ln w="9525">
            <a:noFill/>
            <a:miter lim="800000"/>
            <a:headEnd/>
            <a:tailEnd/>
          </a:ln>
          <a:effectLst/>
        </p:spPr>
        <p:txBody>
          <a:bodyPr>
            <a:spAutoFit/>
          </a:bodyPr>
          <a:lstStyle/>
          <a:p>
            <a:pPr lvl="1"/>
            <a:r>
              <a:rPr lang="es-MX" sz="2000" b="1">
                <a:solidFill>
                  <a:schemeClr val="accent2"/>
                </a:solidFill>
              </a:rPr>
              <a:t>¿ QUE ES CHILE SOLIDARIO?</a:t>
            </a:r>
          </a:p>
          <a:p>
            <a:pPr lvl="1"/>
            <a:endParaRPr lang="es-MX" sz="2000" b="1">
              <a:solidFill>
                <a:schemeClr val="accent2"/>
              </a:solidFill>
            </a:endParaRPr>
          </a:p>
          <a:p>
            <a:pPr lvl="1" algn="just"/>
            <a:r>
              <a:rPr lang="es-MX" sz="2000" b="1">
                <a:solidFill>
                  <a:schemeClr val="accent2"/>
                </a:solidFill>
              </a:rPr>
              <a:t>Es un sistema de protección social dirigido a las personas y familias en situación de extrema pobreza. Su objetivo es promover su incorporación a las redes sociales y su acceso a mejores condiciones de vida, de manera que superen esta condición.</a:t>
            </a:r>
          </a:p>
          <a:p>
            <a:pPr lvl="1"/>
            <a:r>
              <a:rPr lang="es-MX" sz="2000" b="1">
                <a:solidFill>
                  <a:schemeClr val="accent2"/>
                </a:solidFill>
              </a:rPr>
              <a:t> </a:t>
            </a:r>
          </a:p>
          <a:p>
            <a:pPr lvl="1"/>
            <a:r>
              <a:rPr lang="es-MX" sz="2000" b="1">
                <a:solidFill>
                  <a:schemeClr val="folHlink"/>
                </a:solidFill>
              </a:rPr>
              <a:t>Población Beneficiaria: </a:t>
            </a:r>
          </a:p>
          <a:p>
            <a:pPr lvl="1"/>
            <a:r>
              <a:rPr lang="es-MX" sz="2000" b="1">
                <a:solidFill>
                  <a:schemeClr val="accent2"/>
                </a:solidFill>
              </a:rPr>
              <a:t>	Familias en situación de extrema pobreza.</a:t>
            </a:r>
          </a:p>
          <a:p>
            <a:pPr lvl="1"/>
            <a:endParaRPr lang="es-MX" sz="2000" b="1">
              <a:solidFill>
                <a:schemeClr val="accent2"/>
              </a:solidFill>
            </a:endParaRPr>
          </a:p>
          <a:p>
            <a:pPr lvl="1"/>
            <a:r>
              <a:rPr lang="es-MX" sz="2000" b="1">
                <a:solidFill>
                  <a:schemeClr val="accent2"/>
                </a:solidFill>
              </a:rPr>
              <a:t>	Adultos Mayores de 65 años, en situación de pobreza, que viven solos.</a:t>
            </a:r>
          </a:p>
          <a:p>
            <a:pPr lvl="1"/>
            <a:endParaRPr lang="es-MX" sz="2000" b="1">
              <a:solidFill>
                <a:schemeClr val="accent2"/>
              </a:solidFill>
            </a:endParaRPr>
          </a:p>
          <a:p>
            <a:pPr lvl="1"/>
            <a:r>
              <a:rPr lang="es-MX" sz="2000" b="1">
                <a:solidFill>
                  <a:schemeClr val="accent2"/>
                </a:solidFill>
              </a:rPr>
              <a:t>	Personas en situación de calle.</a:t>
            </a:r>
          </a:p>
          <a:p>
            <a:pPr lvl="1"/>
            <a:endParaRPr lang="es-MX" sz="2000" b="1">
              <a:solidFill>
                <a:schemeClr val="accent2"/>
              </a:solidFill>
            </a:endParaRPr>
          </a:p>
          <a:p>
            <a:pPr lvl="1"/>
            <a:endParaRPr lang="es-MX" sz="2000" b="1">
              <a:solidFill>
                <a:schemeClr val="accent2"/>
              </a:solidFill>
            </a:endParaRPr>
          </a:p>
          <a:p>
            <a:pPr lvl="1"/>
            <a:endParaRPr lang="es-MX" sz="2000" b="1">
              <a:solidFill>
                <a:schemeClr val="accent2"/>
              </a:solidFill>
            </a:endParaRPr>
          </a:p>
        </p:txBody>
      </p:sp>
      <p:sp>
        <p:nvSpPr>
          <p:cNvPr id="68611" name="Line 3"/>
          <p:cNvSpPr>
            <a:spLocks noChangeShapeType="1"/>
          </p:cNvSpPr>
          <p:nvPr/>
        </p:nvSpPr>
        <p:spPr bwMode="auto">
          <a:xfrm>
            <a:off x="3059113" y="1700213"/>
            <a:ext cx="5399087" cy="0"/>
          </a:xfrm>
          <a:prstGeom prst="line">
            <a:avLst/>
          </a:prstGeom>
          <a:noFill/>
          <a:ln w="57150">
            <a:solidFill>
              <a:schemeClr val="folHlink"/>
            </a:solidFill>
            <a:prstDash val="sysDot"/>
            <a:round/>
            <a:headEnd/>
            <a:tailEnd/>
          </a:ln>
          <a:effectLst/>
        </p:spPr>
        <p:txBody>
          <a:bodyPr/>
          <a:lstStyle/>
          <a:p>
            <a:endParaRPr lang="en-US"/>
          </a:p>
        </p:txBody>
      </p:sp>
      <p:sp>
        <p:nvSpPr>
          <p:cNvPr id="68612" name="Oval 4"/>
          <p:cNvSpPr>
            <a:spLocks noChangeArrowheads="1"/>
          </p:cNvSpPr>
          <p:nvPr/>
        </p:nvSpPr>
        <p:spPr bwMode="auto">
          <a:xfrm>
            <a:off x="1447800" y="4038600"/>
            <a:ext cx="144463" cy="144463"/>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68613" name="Oval 5"/>
          <p:cNvSpPr>
            <a:spLocks noChangeArrowheads="1"/>
          </p:cNvSpPr>
          <p:nvPr/>
        </p:nvSpPr>
        <p:spPr bwMode="auto">
          <a:xfrm>
            <a:off x="1447800" y="4648200"/>
            <a:ext cx="144463" cy="144463"/>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68619" name="Oval 11"/>
          <p:cNvSpPr>
            <a:spLocks noChangeArrowheads="1"/>
          </p:cNvSpPr>
          <p:nvPr/>
        </p:nvSpPr>
        <p:spPr bwMode="auto">
          <a:xfrm>
            <a:off x="1447800" y="5562600"/>
            <a:ext cx="144463" cy="144463"/>
          </a:xfrm>
          <a:prstGeom prst="ellipse">
            <a:avLst/>
          </a:prstGeom>
          <a:solidFill>
            <a:schemeClr val="folHlink"/>
          </a:solidFill>
          <a:ln w="952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684213" y="692150"/>
            <a:ext cx="2855912" cy="457200"/>
          </a:xfrm>
          <a:prstGeom prst="rect">
            <a:avLst/>
          </a:prstGeom>
          <a:noFill/>
          <a:ln w="9525">
            <a:noFill/>
            <a:miter lim="800000"/>
            <a:headEnd/>
            <a:tailEnd/>
          </a:ln>
          <a:effectLst/>
        </p:spPr>
        <p:txBody>
          <a:bodyPr wrap="none">
            <a:spAutoFit/>
          </a:bodyPr>
          <a:lstStyle/>
          <a:p>
            <a:r>
              <a:rPr lang="es-ES_tradnl" b="1">
                <a:solidFill>
                  <a:schemeClr val="bg1"/>
                </a:solidFill>
              </a:rPr>
              <a:t>Modelo de gestión</a:t>
            </a:r>
            <a:endParaRPr lang="es-MX" b="1">
              <a:solidFill>
                <a:schemeClr val="bg1"/>
              </a:solidFill>
            </a:endParaRPr>
          </a:p>
        </p:txBody>
      </p:sp>
      <p:sp>
        <p:nvSpPr>
          <p:cNvPr id="87043" name="Text Box 3"/>
          <p:cNvSpPr txBox="1">
            <a:spLocks noChangeArrowheads="1"/>
          </p:cNvSpPr>
          <p:nvPr/>
        </p:nvSpPr>
        <p:spPr bwMode="auto">
          <a:xfrm>
            <a:off x="2025650" y="5764213"/>
            <a:ext cx="5518150" cy="366712"/>
          </a:xfrm>
          <a:prstGeom prst="rect">
            <a:avLst/>
          </a:prstGeom>
          <a:noFill/>
          <a:ln w="9525">
            <a:noFill/>
            <a:miter lim="800000"/>
            <a:headEnd/>
            <a:tailEnd/>
          </a:ln>
          <a:effectLst/>
        </p:spPr>
        <p:txBody>
          <a:bodyPr wrap="none">
            <a:spAutoFit/>
          </a:bodyPr>
          <a:lstStyle/>
          <a:p>
            <a:r>
              <a:rPr lang="es-ES_tradnl" sz="1800" b="1">
                <a:solidFill>
                  <a:schemeClr val="bg1"/>
                </a:solidFill>
              </a:rPr>
              <a:t>Convenio de colaboración FOSIS - Municipalidad</a:t>
            </a:r>
            <a:endParaRPr lang="es-MX" sz="1800" b="1">
              <a:solidFill>
                <a:schemeClr val="bg1"/>
              </a:solidFill>
            </a:endParaRPr>
          </a:p>
        </p:txBody>
      </p:sp>
      <p:sp>
        <p:nvSpPr>
          <p:cNvPr id="87044" name="Line 4"/>
          <p:cNvSpPr>
            <a:spLocks noChangeShapeType="1"/>
          </p:cNvSpPr>
          <p:nvPr/>
        </p:nvSpPr>
        <p:spPr bwMode="auto">
          <a:xfrm>
            <a:off x="3419475" y="1557338"/>
            <a:ext cx="5399088" cy="0"/>
          </a:xfrm>
          <a:prstGeom prst="line">
            <a:avLst/>
          </a:prstGeom>
          <a:noFill/>
          <a:ln w="57150">
            <a:solidFill>
              <a:schemeClr val="folHlink"/>
            </a:solidFill>
            <a:prstDash val="sysDot"/>
            <a:round/>
            <a:headEnd/>
            <a:tailEnd/>
          </a:ln>
          <a:effectLst/>
        </p:spPr>
        <p:txBody>
          <a:bodyPr/>
          <a:lstStyle/>
          <a:p>
            <a:endParaRPr lang="en-US"/>
          </a:p>
        </p:txBody>
      </p:sp>
      <p:sp>
        <p:nvSpPr>
          <p:cNvPr id="87045" name="Rectangle 5"/>
          <p:cNvSpPr>
            <a:spLocks noChangeArrowheads="1"/>
          </p:cNvSpPr>
          <p:nvPr/>
        </p:nvSpPr>
        <p:spPr bwMode="auto">
          <a:xfrm>
            <a:off x="468313" y="1700213"/>
            <a:ext cx="8424862" cy="4492625"/>
          </a:xfrm>
          <a:prstGeom prst="rect">
            <a:avLst/>
          </a:prstGeom>
          <a:noFill/>
          <a:ln w="9525">
            <a:noFill/>
            <a:miter lim="800000"/>
            <a:headEnd/>
            <a:tailEnd/>
          </a:ln>
          <a:effectLst/>
        </p:spPr>
        <p:txBody>
          <a:bodyPr>
            <a:spAutoFit/>
          </a:bodyPr>
          <a:lstStyle/>
          <a:p>
            <a:pPr>
              <a:spcBef>
                <a:spcPct val="50000"/>
              </a:spcBef>
            </a:pPr>
            <a:r>
              <a:rPr lang="es-MX" sz="1800">
                <a:solidFill>
                  <a:schemeClr val="accent2"/>
                </a:solidFill>
              </a:rPr>
              <a:t>La Implementaci</a:t>
            </a:r>
            <a:r>
              <a:rPr lang="es-MX" sz="1800">
                <a:solidFill>
                  <a:schemeClr val="accent2"/>
                </a:solidFill>
                <a:latin typeface="Garamond"/>
              </a:rPr>
              <a:t>ó</a:t>
            </a:r>
            <a:r>
              <a:rPr lang="es-MX" sz="1800">
                <a:solidFill>
                  <a:schemeClr val="accent2"/>
                </a:solidFill>
              </a:rPr>
              <a:t>n de un programa o pol</a:t>
            </a:r>
            <a:r>
              <a:rPr lang="es-MX" sz="1800">
                <a:solidFill>
                  <a:schemeClr val="accent2"/>
                </a:solidFill>
                <a:latin typeface="Garamond"/>
              </a:rPr>
              <a:t>í</a:t>
            </a:r>
            <a:r>
              <a:rPr lang="es-MX" sz="1800">
                <a:solidFill>
                  <a:schemeClr val="accent2"/>
                </a:solidFill>
              </a:rPr>
              <a:t>tica social permite generar aprendizajes permanentes por parte de todos aquellos que participan en la operaci</a:t>
            </a:r>
            <a:r>
              <a:rPr lang="es-MX" sz="1800">
                <a:solidFill>
                  <a:schemeClr val="accent2"/>
                </a:solidFill>
                <a:latin typeface="Garamond"/>
              </a:rPr>
              <a:t>ó</a:t>
            </a:r>
            <a:r>
              <a:rPr lang="es-MX" sz="1800">
                <a:solidFill>
                  <a:schemeClr val="accent2"/>
                </a:solidFill>
              </a:rPr>
              <a:t>n.</a:t>
            </a:r>
          </a:p>
          <a:p>
            <a:pPr>
              <a:spcBef>
                <a:spcPct val="50000"/>
              </a:spcBef>
            </a:pPr>
            <a:r>
              <a:rPr lang="es-MX" sz="1800">
                <a:solidFill>
                  <a:schemeClr val="accent2"/>
                </a:solidFill>
              </a:rPr>
              <a:t>La generaci</a:t>
            </a:r>
            <a:r>
              <a:rPr lang="es-MX" sz="1800">
                <a:solidFill>
                  <a:schemeClr val="accent2"/>
                </a:solidFill>
                <a:latin typeface="Garamond"/>
              </a:rPr>
              <a:t>ó</a:t>
            </a:r>
            <a:r>
              <a:rPr lang="es-MX" sz="1800">
                <a:solidFill>
                  <a:schemeClr val="accent2"/>
                </a:solidFill>
              </a:rPr>
              <a:t>n de conocimiento requiere de un marco ordenador de los procesos de producci</a:t>
            </a:r>
            <a:r>
              <a:rPr lang="es-MX" sz="1800">
                <a:solidFill>
                  <a:schemeClr val="accent2"/>
                </a:solidFill>
                <a:latin typeface="Garamond"/>
              </a:rPr>
              <a:t>ó</a:t>
            </a:r>
            <a:r>
              <a:rPr lang="es-MX" sz="1800">
                <a:solidFill>
                  <a:schemeClr val="accent2"/>
                </a:solidFill>
              </a:rPr>
              <a:t>n, intercambio y uso de la informaci</a:t>
            </a:r>
            <a:r>
              <a:rPr lang="es-MX" sz="1800">
                <a:solidFill>
                  <a:schemeClr val="accent2"/>
                </a:solidFill>
                <a:latin typeface="Garamond"/>
              </a:rPr>
              <a:t>ó</a:t>
            </a:r>
            <a:r>
              <a:rPr lang="es-MX" sz="1800">
                <a:solidFill>
                  <a:schemeClr val="accent2"/>
                </a:solidFill>
              </a:rPr>
              <a:t>n disponible.</a:t>
            </a:r>
          </a:p>
          <a:p>
            <a:pPr>
              <a:spcBef>
                <a:spcPct val="50000"/>
              </a:spcBef>
            </a:pPr>
            <a:r>
              <a:rPr lang="es-MX" sz="1800">
                <a:solidFill>
                  <a:schemeClr val="accent2"/>
                </a:solidFill>
              </a:rPr>
              <a:t>En el caso del Chile Solidario, la gesti</a:t>
            </a:r>
            <a:r>
              <a:rPr lang="es-MX" sz="1800">
                <a:solidFill>
                  <a:schemeClr val="accent2"/>
                </a:solidFill>
                <a:latin typeface="Garamond"/>
              </a:rPr>
              <a:t>ó</a:t>
            </a:r>
            <a:r>
              <a:rPr lang="es-MX" sz="1800">
                <a:solidFill>
                  <a:schemeClr val="accent2"/>
                </a:solidFill>
              </a:rPr>
              <a:t>n del conocimiento se realiza a partir de:</a:t>
            </a:r>
          </a:p>
          <a:p>
            <a:pPr>
              <a:spcBef>
                <a:spcPct val="50000"/>
              </a:spcBef>
            </a:pPr>
            <a:r>
              <a:rPr lang="es-MX" sz="1800">
                <a:solidFill>
                  <a:schemeClr val="accent2"/>
                </a:solidFill>
              </a:rPr>
              <a:t>		Comunidad de Aprendizaje Puente</a:t>
            </a:r>
          </a:p>
          <a:p>
            <a:pPr>
              <a:spcBef>
                <a:spcPct val="50000"/>
              </a:spcBef>
            </a:pPr>
            <a:r>
              <a:rPr lang="es-MX" sz="1800">
                <a:solidFill>
                  <a:schemeClr val="accent2"/>
                </a:solidFill>
              </a:rPr>
              <a:t>		Sistematizaci</a:t>
            </a:r>
            <a:r>
              <a:rPr lang="es-MX" sz="1800">
                <a:solidFill>
                  <a:schemeClr val="accent2"/>
                </a:solidFill>
                <a:latin typeface="Garamond"/>
              </a:rPr>
              <a:t>ó</a:t>
            </a:r>
            <a:r>
              <a:rPr lang="es-MX" sz="1800">
                <a:solidFill>
                  <a:schemeClr val="accent2"/>
                </a:solidFill>
              </a:rPr>
              <a:t>n y estudios</a:t>
            </a:r>
          </a:p>
          <a:p>
            <a:pPr>
              <a:spcBef>
                <a:spcPct val="50000"/>
              </a:spcBef>
            </a:pPr>
            <a:r>
              <a:rPr lang="es-MX" sz="1800">
                <a:solidFill>
                  <a:schemeClr val="accent2"/>
                </a:solidFill>
              </a:rPr>
              <a:t>		Evaluaci</a:t>
            </a:r>
            <a:r>
              <a:rPr lang="es-MX" sz="1800">
                <a:solidFill>
                  <a:schemeClr val="accent2"/>
                </a:solidFill>
                <a:latin typeface="Garamond"/>
              </a:rPr>
              <a:t>ó</a:t>
            </a:r>
            <a:r>
              <a:rPr lang="es-MX" sz="1800">
                <a:solidFill>
                  <a:schemeClr val="accent2"/>
                </a:solidFill>
              </a:rPr>
              <a:t>n de programas</a:t>
            </a:r>
          </a:p>
          <a:p>
            <a:pPr>
              <a:spcBef>
                <a:spcPct val="50000"/>
              </a:spcBef>
            </a:pPr>
            <a:r>
              <a:rPr lang="es-MX" sz="1800">
                <a:solidFill>
                  <a:schemeClr val="accent2"/>
                </a:solidFill>
              </a:rPr>
              <a:t>		Evaluaci</a:t>
            </a:r>
            <a:r>
              <a:rPr lang="es-MX" sz="1800">
                <a:solidFill>
                  <a:schemeClr val="accent2"/>
                </a:solidFill>
                <a:latin typeface="Garamond"/>
              </a:rPr>
              <a:t>ó</a:t>
            </a:r>
            <a:r>
              <a:rPr lang="es-MX" sz="1800">
                <a:solidFill>
                  <a:schemeClr val="accent2"/>
                </a:solidFill>
              </a:rPr>
              <a:t>n de Impacto</a:t>
            </a:r>
          </a:p>
          <a:p>
            <a:pPr>
              <a:spcBef>
                <a:spcPct val="50000"/>
              </a:spcBef>
            </a:pPr>
            <a:r>
              <a:rPr lang="es-MX" sz="1800">
                <a:solidFill>
                  <a:schemeClr val="accent2"/>
                </a:solidFill>
              </a:rPr>
              <a:t>		Sistema Integrado de Informaci</a:t>
            </a:r>
            <a:r>
              <a:rPr lang="es-MX" sz="1800">
                <a:solidFill>
                  <a:schemeClr val="accent2"/>
                </a:solidFill>
                <a:latin typeface="Garamond"/>
              </a:rPr>
              <a:t>ó</a:t>
            </a:r>
            <a:r>
              <a:rPr lang="es-MX" sz="1800">
                <a:solidFill>
                  <a:schemeClr val="accent2"/>
                </a:solidFill>
              </a:rPr>
              <a:t>n Social SIIS</a:t>
            </a:r>
          </a:p>
          <a:p>
            <a:pPr>
              <a:spcBef>
                <a:spcPct val="50000"/>
              </a:spcBef>
            </a:pPr>
            <a:r>
              <a:rPr lang="es-MX" sz="1800">
                <a:solidFill>
                  <a:schemeClr val="accent2"/>
                </a:solidFill>
              </a:rPr>
              <a:t>		Sistema de capacitaci</a:t>
            </a:r>
            <a:r>
              <a:rPr lang="es-MX" sz="1800">
                <a:solidFill>
                  <a:schemeClr val="accent2"/>
                </a:solidFill>
                <a:latin typeface="Garamond"/>
              </a:rPr>
              <a:t>ó</a:t>
            </a:r>
            <a:r>
              <a:rPr lang="es-MX" sz="1800">
                <a:solidFill>
                  <a:schemeClr val="accent2"/>
                </a:solidFill>
              </a:rPr>
              <a:t>n de los actores de la red.</a:t>
            </a:r>
          </a:p>
        </p:txBody>
      </p:sp>
      <p:sp>
        <p:nvSpPr>
          <p:cNvPr id="87046" name="Oval 6"/>
          <p:cNvSpPr>
            <a:spLocks noChangeArrowheads="1"/>
          </p:cNvSpPr>
          <p:nvPr/>
        </p:nvSpPr>
        <p:spPr bwMode="auto">
          <a:xfrm>
            <a:off x="228600" y="1828800"/>
            <a:ext cx="144463" cy="144463"/>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87047" name="Oval 7"/>
          <p:cNvSpPr>
            <a:spLocks noChangeArrowheads="1"/>
          </p:cNvSpPr>
          <p:nvPr/>
        </p:nvSpPr>
        <p:spPr bwMode="auto">
          <a:xfrm>
            <a:off x="228600" y="2827338"/>
            <a:ext cx="144463" cy="144462"/>
          </a:xfrm>
          <a:prstGeom prst="ellipse">
            <a:avLst/>
          </a:prstGeom>
          <a:solidFill>
            <a:schemeClr val="folHlink"/>
          </a:solidFill>
          <a:ln w="9525">
            <a:solidFill>
              <a:schemeClr val="tx1"/>
            </a:solidFill>
            <a:round/>
            <a:headEnd/>
            <a:tailEnd/>
          </a:ln>
          <a:effectLst/>
        </p:spPr>
        <p:txBody>
          <a:bodyPr wrap="none" anchor="ctr"/>
          <a:lstStyle/>
          <a:p>
            <a:endParaRPr lang="en-US"/>
          </a:p>
        </p:txBody>
      </p:sp>
      <p:sp>
        <p:nvSpPr>
          <p:cNvPr id="87048" name="Oval 8"/>
          <p:cNvSpPr>
            <a:spLocks noChangeArrowheads="1"/>
          </p:cNvSpPr>
          <p:nvPr/>
        </p:nvSpPr>
        <p:spPr bwMode="auto">
          <a:xfrm>
            <a:off x="2124075" y="4321175"/>
            <a:ext cx="144463" cy="144463"/>
          </a:xfrm>
          <a:prstGeom prst="ellipse">
            <a:avLst/>
          </a:prstGeom>
          <a:solidFill>
            <a:schemeClr val="bg1"/>
          </a:solidFill>
          <a:ln w="38100" cmpd="dbl">
            <a:solidFill>
              <a:schemeClr val="folHlink"/>
            </a:solidFill>
            <a:round/>
            <a:headEnd/>
            <a:tailEnd/>
          </a:ln>
          <a:effectLst/>
        </p:spPr>
        <p:txBody>
          <a:bodyPr wrap="none" anchor="ctr"/>
          <a:lstStyle/>
          <a:p>
            <a:endParaRPr lang="en-US"/>
          </a:p>
        </p:txBody>
      </p:sp>
      <p:sp>
        <p:nvSpPr>
          <p:cNvPr id="87049" name="Oval 9"/>
          <p:cNvSpPr>
            <a:spLocks noChangeArrowheads="1"/>
          </p:cNvSpPr>
          <p:nvPr/>
        </p:nvSpPr>
        <p:spPr bwMode="auto">
          <a:xfrm>
            <a:off x="2124075" y="3889375"/>
            <a:ext cx="144463" cy="144463"/>
          </a:xfrm>
          <a:prstGeom prst="ellipse">
            <a:avLst/>
          </a:prstGeom>
          <a:solidFill>
            <a:schemeClr val="bg1"/>
          </a:solidFill>
          <a:ln w="38100" cmpd="dbl">
            <a:solidFill>
              <a:schemeClr val="folHlink"/>
            </a:solidFill>
            <a:round/>
            <a:headEnd/>
            <a:tailEnd/>
          </a:ln>
          <a:effectLst/>
        </p:spPr>
        <p:txBody>
          <a:bodyPr wrap="none" anchor="ctr"/>
          <a:lstStyle/>
          <a:p>
            <a:endParaRPr lang="en-US"/>
          </a:p>
        </p:txBody>
      </p:sp>
      <p:sp>
        <p:nvSpPr>
          <p:cNvPr id="87050" name="Text Box 10"/>
          <p:cNvSpPr txBox="1">
            <a:spLocks noChangeArrowheads="1"/>
          </p:cNvSpPr>
          <p:nvPr/>
        </p:nvSpPr>
        <p:spPr bwMode="auto">
          <a:xfrm>
            <a:off x="0" y="981075"/>
            <a:ext cx="8964613" cy="457200"/>
          </a:xfrm>
          <a:prstGeom prst="rect">
            <a:avLst/>
          </a:prstGeom>
          <a:noFill/>
          <a:ln w="9525">
            <a:noFill/>
            <a:miter lim="800000"/>
            <a:headEnd/>
            <a:tailEnd/>
          </a:ln>
          <a:effectLst/>
        </p:spPr>
        <p:txBody>
          <a:bodyPr>
            <a:spAutoFit/>
          </a:bodyPr>
          <a:lstStyle/>
          <a:p>
            <a:pPr lvl="1"/>
            <a:r>
              <a:rPr lang="es-MX" b="1">
                <a:solidFill>
                  <a:schemeClr val="folHlink"/>
                </a:solidFill>
              </a:rPr>
              <a:t>Gestión del Conocimiento</a:t>
            </a:r>
            <a:endParaRPr lang="es-ES" b="1">
              <a:solidFill>
                <a:schemeClr val="folHlink"/>
              </a:solidFill>
            </a:endParaRPr>
          </a:p>
        </p:txBody>
      </p:sp>
      <p:sp>
        <p:nvSpPr>
          <p:cNvPr id="87051" name="Oval 11"/>
          <p:cNvSpPr>
            <a:spLocks noChangeArrowheads="1"/>
          </p:cNvSpPr>
          <p:nvPr/>
        </p:nvSpPr>
        <p:spPr bwMode="auto">
          <a:xfrm>
            <a:off x="2124075" y="4752975"/>
            <a:ext cx="144463" cy="144463"/>
          </a:xfrm>
          <a:prstGeom prst="ellipse">
            <a:avLst/>
          </a:prstGeom>
          <a:solidFill>
            <a:schemeClr val="bg1"/>
          </a:solidFill>
          <a:ln w="38100" cmpd="dbl">
            <a:solidFill>
              <a:schemeClr val="folHlink"/>
            </a:solidFill>
            <a:round/>
            <a:headEnd/>
            <a:tailEnd/>
          </a:ln>
          <a:effectLst/>
        </p:spPr>
        <p:txBody>
          <a:bodyPr wrap="none" anchor="ctr"/>
          <a:lstStyle/>
          <a:p>
            <a:endParaRPr lang="en-US"/>
          </a:p>
        </p:txBody>
      </p:sp>
      <p:sp>
        <p:nvSpPr>
          <p:cNvPr id="87052" name="Oval 12"/>
          <p:cNvSpPr>
            <a:spLocks noChangeArrowheads="1"/>
          </p:cNvSpPr>
          <p:nvPr/>
        </p:nvSpPr>
        <p:spPr bwMode="auto">
          <a:xfrm>
            <a:off x="2124075" y="5976938"/>
            <a:ext cx="144463" cy="144462"/>
          </a:xfrm>
          <a:prstGeom prst="ellipse">
            <a:avLst/>
          </a:prstGeom>
          <a:solidFill>
            <a:schemeClr val="bg1"/>
          </a:solidFill>
          <a:ln w="38100" cmpd="dbl">
            <a:solidFill>
              <a:schemeClr val="folHlink"/>
            </a:solidFill>
            <a:round/>
            <a:headEnd/>
            <a:tailEnd/>
          </a:ln>
          <a:effectLst/>
        </p:spPr>
        <p:txBody>
          <a:bodyPr wrap="none" anchor="ctr"/>
          <a:lstStyle/>
          <a:p>
            <a:endParaRPr lang="en-US"/>
          </a:p>
        </p:txBody>
      </p:sp>
      <p:sp>
        <p:nvSpPr>
          <p:cNvPr id="87053" name="Oval 13"/>
          <p:cNvSpPr>
            <a:spLocks noChangeArrowheads="1"/>
          </p:cNvSpPr>
          <p:nvPr/>
        </p:nvSpPr>
        <p:spPr bwMode="auto">
          <a:xfrm>
            <a:off x="2124075" y="5113338"/>
            <a:ext cx="144463" cy="144462"/>
          </a:xfrm>
          <a:prstGeom prst="ellipse">
            <a:avLst/>
          </a:prstGeom>
          <a:solidFill>
            <a:schemeClr val="bg1"/>
          </a:solidFill>
          <a:ln w="38100" cmpd="dbl">
            <a:solidFill>
              <a:schemeClr val="folHlink"/>
            </a:solidFill>
            <a:round/>
            <a:headEnd/>
            <a:tailEnd/>
          </a:ln>
          <a:effectLst/>
        </p:spPr>
        <p:txBody>
          <a:bodyPr wrap="none" anchor="ctr"/>
          <a:lstStyle/>
          <a:p>
            <a:endParaRPr lang="en-US"/>
          </a:p>
        </p:txBody>
      </p:sp>
      <p:sp>
        <p:nvSpPr>
          <p:cNvPr id="87054" name="Oval 14"/>
          <p:cNvSpPr>
            <a:spLocks noChangeArrowheads="1"/>
          </p:cNvSpPr>
          <p:nvPr/>
        </p:nvSpPr>
        <p:spPr bwMode="auto">
          <a:xfrm>
            <a:off x="2124075" y="5545138"/>
            <a:ext cx="144463" cy="144462"/>
          </a:xfrm>
          <a:prstGeom prst="ellipse">
            <a:avLst/>
          </a:prstGeom>
          <a:solidFill>
            <a:schemeClr val="bg1"/>
          </a:solidFill>
          <a:ln w="38100" cmpd="dbl">
            <a:solidFill>
              <a:schemeClr val="folHlink"/>
            </a:solidFill>
            <a:round/>
            <a:headEnd/>
            <a:tailEnd/>
          </a:ln>
          <a:effectLst/>
        </p:spPr>
        <p:txBody>
          <a:bodyPr wrap="none" anchor="ctr"/>
          <a:lstStyle/>
          <a:p>
            <a:endParaRPr lang="en-US"/>
          </a:p>
        </p:txBody>
      </p:sp>
    </p:spTree>
  </p:cSld>
  <p:clrMapOvr>
    <a:masterClrMapping/>
  </p:clrMapOvr>
  <p:transition>
    <p:blind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533400" y="1676400"/>
            <a:ext cx="8207375" cy="1554163"/>
          </a:xfrm>
          <a:prstGeom prst="rect">
            <a:avLst/>
          </a:prstGeom>
          <a:noFill/>
          <a:ln w="9525">
            <a:noFill/>
            <a:miter lim="800000"/>
            <a:headEnd/>
            <a:tailEnd/>
          </a:ln>
          <a:effectLst/>
        </p:spPr>
        <p:txBody>
          <a:bodyPr>
            <a:spAutoFit/>
          </a:bodyPr>
          <a:lstStyle/>
          <a:p>
            <a:pPr algn="ctr">
              <a:spcBef>
                <a:spcPct val="50000"/>
              </a:spcBef>
            </a:pPr>
            <a:r>
              <a:rPr lang="es-MX" sz="3200" b="1">
                <a:solidFill>
                  <a:schemeClr val="bg1"/>
                </a:solidFill>
              </a:rPr>
              <a:t>Impactos de la implementación del Sistema Chile Solidario en la gestión pública social</a:t>
            </a:r>
            <a:endParaRPr lang="es-ES" sz="3200" b="1">
              <a:solidFill>
                <a:schemeClr val="bg1"/>
              </a:solidFill>
            </a:endParaRPr>
          </a:p>
        </p:txBody>
      </p:sp>
      <p:sp>
        <p:nvSpPr>
          <p:cNvPr id="109571" name="Line 3"/>
          <p:cNvSpPr>
            <a:spLocks noChangeShapeType="1"/>
          </p:cNvSpPr>
          <p:nvPr/>
        </p:nvSpPr>
        <p:spPr bwMode="auto">
          <a:xfrm>
            <a:off x="3200400" y="3429000"/>
            <a:ext cx="5399088" cy="0"/>
          </a:xfrm>
          <a:prstGeom prst="line">
            <a:avLst/>
          </a:prstGeom>
          <a:noFill/>
          <a:ln w="57150">
            <a:solidFill>
              <a:schemeClr val="bg1"/>
            </a:solidFill>
            <a:prstDash val="sysDot"/>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609600" y="990600"/>
            <a:ext cx="8064500" cy="1552575"/>
          </a:xfrm>
          <a:prstGeom prst="rect">
            <a:avLst/>
          </a:prstGeom>
          <a:solidFill>
            <a:schemeClr val="accent2"/>
          </a:solidFill>
          <a:ln w="9525">
            <a:noFill/>
            <a:miter lim="800000"/>
            <a:headEnd/>
            <a:tailEnd/>
          </a:ln>
          <a:effectLst/>
        </p:spPr>
        <p:txBody>
          <a:bodyPr>
            <a:spAutoFit/>
          </a:bodyPr>
          <a:lstStyle/>
          <a:p>
            <a:pPr lvl="1" algn="just"/>
            <a:r>
              <a:rPr lang="es-MX" b="1">
                <a:solidFill>
                  <a:schemeClr val="folHlink"/>
                </a:solidFill>
              </a:rPr>
              <a:t>Cambios en el enfoque y en la práctica de la intervención social en pobreza, en las comunas del país</a:t>
            </a:r>
          </a:p>
          <a:p>
            <a:pPr lvl="1" algn="just"/>
            <a:endParaRPr lang="es-MX" b="1">
              <a:solidFill>
                <a:schemeClr val="folHlink"/>
              </a:solidFill>
            </a:endParaRPr>
          </a:p>
        </p:txBody>
      </p:sp>
      <p:sp>
        <p:nvSpPr>
          <p:cNvPr id="111619" name="Line 3"/>
          <p:cNvSpPr>
            <a:spLocks noChangeShapeType="1"/>
          </p:cNvSpPr>
          <p:nvPr/>
        </p:nvSpPr>
        <p:spPr bwMode="auto">
          <a:xfrm>
            <a:off x="2971800" y="2209800"/>
            <a:ext cx="5399088" cy="0"/>
          </a:xfrm>
          <a:prstGeom prst="line">
            <a:avLst/>
          </a:prstGeom>
          <a:noFill/>
          <a:ln w="57150">
            <a:solidFill>
              <a:schemeClr val="folHlink"/>
            </a:solidFill>
            <a:prstDash val="sysDot"/>
            <a:round/>
            <a:headEnd/>
            <a:tailEnd/>
          </a:ln>
          <a:effectLst/>
        </p:spPr>
        <p:txBody>
          <a:bodyPr/>
          <a:lstStyle/>
          <a:p>
            <a:endParaRPr lang="en-US"/>
          </a:p>
        </p:txBody>
      </p:sp>
      <p:sp>
        <p:nvSpPr>
          <p:cNvPr id="111620" name="Text Box 4"/>
          <p:cNvSpPr txBox="1">
            <a:spLocks noChangeArrowheads="1"/>
          </p:cNvSpPr>
          <p:nvPr/>
        </p:nvSpPr>
        <p:spPr bwMode="auto">
          <a:xfrm>
            <a:off x="609600" y="2743200"/>
            <a:ext cx="8064500" cy="3444875"/>
          </a:xfrm>
          <a:prstGeom prst="rect">
            <a:avLst/>
          </a:prstGeom>
          <a:noFill/>
          <a:ln w="9525">
            <a:noFill/>
            <a:miter lim="800000"/>
            <a:headEnd/>
            <a:tailEnd/>
          </a:ln>
          <a:effectLst/>
        </p:spPr>
        <p:txBody>
          <a:bodyPr>
            <a:spAutoFit/>
          </a:bodyPr>
          <a:lstStyle/>
          <a:p>
            <a:pPr lvl="1" algn="just"/>
            <a:r>
              <a:rPr lang="es-ES" sz="2000">
                <a:solidFill>
                  <a:schemeClr val="accent2"/>
                </a:solidFill>
                <a:cs typeface="Times New Roman" pitchFamily="18" charset="0"/>
              </a:rPr>
              <a:t>La ejecución del componente de apoyo psicosocial por parte de las Municipalidades, ha implicado </a:t>
            </a:r>
            <a:r>
              <a:rPr lang="es-MX" sz="2000">
                <a:solidFill>
                  <a:schemeClr val="accent2"/>
                </a:solidFill>
                <a:cs typeface="Lucida Sans Unicode" pitchFamily="34" charset="0"/>
              </a:rPr>
              <a:t>cambios importantes en la forma de trabajar con las familias pobres desde las Municipalidades. </a:t>
            </a:r>
          </a:p>
          <a:p>
            <a:pPr lvl="1" algn="just"/>
            <a:endParaRPr lang="es-MX" sz="2000">
              <a:solidFill>
                <a:schemeClr val="accent2"/>
              </a:solidFill>
              <a:cs typeface="Lucida Sans Unicode" pitchFamily="34" charset="0"/>
            </a:endParaRPr>
          </a:p>
          <a:p>
            <a:pPr lvl="1" algn="just"/>
            <a:r>
              <a:rPr lang="es-MX" sz="2000">
                <a:solidFill>
                  <a:schemeClr val="accent2"/>
                </a:solidFill>
                <a:cs typeface="Lucida Sans Unicode" pitchFamily="34" charset="0"/>
              </a:rPr>
              <a:t>Las Unidades de Intervención Familiar han ido adquiriendo una suerte de liderazgo interno en las Municipalidades dada la metodología de trabajo que desarrollan para atender a las familias y los resultados que se obtienen a partir de su aplicación. En muchos casos, ha significado reorientar la acción social de las Municipalidades.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609600" y="990600"/>
            <a:ext cx="8064500" cy="1187450"/>
          </a:xfrm>
          <a:prstGeom prst="rect">
            <a:avLst/>
          </a:prstGeom>
          <a:solidFill>
            <a:schemeClr val="accent2"/>
          </a:solidFill>
          <a:ln w="9525">
            <a:noFill/>
            <a:miter lim="800000"/>
            <a:headEnd/>
            <a:tailEnd/>
          </a:ln>
          <a:effectLst/>
        </p:spPr>
        <p:txBody>
          <a:bodyPr>
            <a:spAutoFit/>
          </a:bodyPr>
          <a:lstStyle/>
          <a:p>
            <a:pPr lvl="1" algn="just"/>
            <a:r>
              <a:rPr lang="es-MX" b="1">
                <a:solidFill>
                  <a:schemeClr val="folHlink"/>
                </a:solidFill>
                <a:cs typeface="Times New Roman" pitchFamily="18" charset="0"/>
              </a:rPr>
              <a:t>M</a:t>
            </a:r>
            <a:r>
              <a:rPr lang="es-ES" b="1">
                <a:solidFill>
                  <a:schemeClr val="folHlink"/>
                </a:solidFill>
                <a:cs typeface="Times New Roman" pitchFamily="18" charset="0"/>
              </a:rPr>
              <a:t>ejor articulación del trabajo de las instituciones locales</a:t>
            </a:r>
            <a:r>
              <a:rPr lang="es-ES" b="1">
                <a:solidFill>
                  <a:schemeClr val="folHlink"/>
                </a:solidFill>
              </a:rPr>
              <a:t> </a:t>
            </a:r>
            <a:endParaRPr lang="es-MX" b="1">
              <a:solidFill>
                <a:schemeClr val="folHlink"/>
              </a:solidFill>
            </a:endParaRPr>
          </a:p>
          <a:p>
            <a:pPr lvl="1" algn="just"/>
            <a:endParaRPr lang="es-MX" b="1">
              <a:solidFill>
                <a:schemeClr val="folHlink"/>
              </a:solidFill>
            </a:endParaRPr>
          </a:p>
        </p:txBody>
      </p:sp>
      <p:sp>
        <p:nvSpPr>
          <p:cNvPr id="113667" name="Line 3"/>
          <p:cNvSpPr>
            <a:spLocks noChangeShapeType="1"/>
          </p:cNvSpPr>
          <p:nvPr/>
        </p:nvSpPr>
        <p:spPr bwMode="auto">
          <a:xfrm>
            <a:off x="2971800" y="1828800"/>
            <a:ext cx="5399088" cy="0"/>
          </a:xfrm>
          <a:prstGeom prst="line">
            <a:avLst/>
          </a:prstGeom>
          <a:noFill/>
          <a:ln w="57150">
            <a:solidFill>
              <a:schemeClr val="folHlink"/>
            </a:solidFill>
            <a:prstDash val="sysDot"/>
            <a:round/>
            <a:headEnd/>
            <a:tailEnd/>
          </a:ln>
          <a:effectLst/>
        </p:spPr>
        <p:txBody>
          <a:bodyPr/>
          <a:lstStyle/>
          <a:p>
            <a:endParaRPr lang="en-US"/>
          </a:p>
        </p:txBody>
      </p:sp>
      <p:sp>
        <p:nvSpPr>
          <p:cNvPr id="113668" name="Text Box 4"/>
          <p:cNvSpPr txBox="1">
            <a:spLocks noChangeArrowheads="1"/>
          </p:cNvSpPr>
          <p:nvPr/>
        </p:nvSpPr>
        <p:spPr bwMode="auto">
          <a:xfrm>
            <a:off x="609600" y="2743200"/>
            <a:ext cx="8064500" cy="3378200"/>
          </a:xfrm>
          <a:prstGeom prst="rect">
            <a:avLst/>
          </a:prstGeom>
          <a:noFill/>
          <a:ln w="9525">
            <a:noFill/>
            <a:miter lim="800000"/>
            <a:headEnd/>
            <a:tailEnd/>
          </a:ln>
          <a:effectLst/>
        </p:spPr>
        <p:txBody>
          <a:bodyPr>
            <a:spAutoFit/>
          </a:bodyPr>
          <a:lstStyle/>
          <a:p>
            <a:pPr lvl="1" algn="just"/>
            <a:r>
              <a:rPr lang="es-MX">
                <a:solidFill>
                  <a:schemeClr val="accent2"/>
                </a:solidFill>
                <a:cs typeface="Lucida Sans Unicode" pitchFamily="34" charset="0"/>
              </a:rPr>
              <a:t>	La conformación y funcionamiento de las Redes Locales de Intervención, bajo el liderazgo de la Municipalidad, ha permitido una lógica de funcionamiento centrado en resultados observables.</a:t>
            </a:r>
          </a:p>
          <a:p>
            <a:pPr lvl="1" algn="just"/>
            <a:endParaRPr lang="es-MX">
              <a:solidFill>
                <a:schemeClr val="accent2"/>
              </a:solidFill>
              <a:cs typeface="Lucida Sans Unicode" pitchFamily="34" charset="0"/>
            </a:endParaRPr>
          </a:p>
          <a:p>
            <a:pPr lvl="1" algn="just"/>
            <a:r>
              <a:rPr lang="es-MX">
                <a:solidFill>
                  <a:schemeClr val="accent2"/>
                </a:solidFill>
                <a:cs typeface="Lucida Sans Unicode" pitchFamily="34" charset="0"/>
              </a:rPr>
              <a:t>	Las instituciones se articulan para lograr dichos resultados compartidos, superando los intereses particulares de cada una de ellas. El éxito o el fracaso de la intervención es responsabilidad de todos.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609600" y="990600"/>
            <a:ext cx="8064500" cy="1552575"/>
          </a:xfrm>
          <a:prstGeom prst="rect">
            <a:avLst/>
          </a:prstGeom>
          <a:solidFill>
            <a:schemeClr val="accent2"/>
          </a:solidFill>
          <a:ln w="9525">
            <a:noFill/>
            <a:miter lim="800000"/>
            <a:headEnd/>
            <a:tailEnd/>
          </a:ln>
          <a:effectLst/>
        </p:spPr>
        <p:txBody>
          <a:bodyPr>
            <a:spAutoFit/>
          </a:bodyPr>
          <a:lstStyle/>
          <a:p>
            <a:pPr lvl="1" algn="just"/>
            <a:r>
              <a:rPr lang="es-MX" b="1">
                <a:solidFill>
                  <a:schemeClr val="folHlink"/>
                </a:solidFill>
                <a:cs typeface="Times New Roman" pitchFamily="18" charset="0"/>
              </a:rPr>
              <a:t>Más recursos para las comunas por efecto de la concentración territorial de oferta programática diversa.</a:t>
            </a:r>
            <a:r>
              <a:rPr lang="es-ES" b="1">
                <a:solidFill>
                  <a:schemeClr val="folHlink"/>
                </a:solidFill>
              </a:rPr>
              <a:t> </a:t>
            </a:r>
            <a:endParaRPr lang="es-MX" b="1">
              <a:solidFill>
                <a:schemeClr val="folHlink"/>
              </a:solidFill>
            </a:endParaRPr>
          </a:p>
          <a:p>
            <a:pPr lvl="1" algn="just"/>
            <a:endParaRPr lang="es-MX" b="1">
              <a:solidFill>
                <a:schemeClr val="folHlink"/>
              </a:solidFill>
            </a:endParaRPr>
          </a:p>
        </p:txBody>
      </p:sp>
      <p:sp>
        <p:nvSpPr>
          <p:cNvPr id="115715" name="Line 3"/>
          <p:cNvSpPr>
            <a:spLocks noChangeShapeType="1"/>
          </p:cNvSpPr>
          <p:nvPr/>
        </p:nvSpPr>
        <p:spPr bwMode="auto">
          <a:xfrm>
            <a:off x="3124200" y="2286000"/>
            <a:ext cx="5399088" cy="0"/>
          </a:xfrm>
          <a:prstGeom prst="line">
            <a:avLst/>
          </a:prstGeom>
          <a:noFill/>
          <a:ln w="57150">
            <a:solidFill>
              <a:schemeClr val="folHlink"/>
            </a:solidFill>
            <a:prstDash val="sysDot"/>
            <a:round/>
            <a:headEnd/>
            <a:tailEnd/>
          </a:ln>
          <a:effectLst/>
        </p:spPr>
        <p:txBody>
          <a:bodyPr/>
          <a:lstStyle/>
          <a:p>
            <a:endParaRPr lang="en-US"/>
          </a:p>
        </p:txBody>
      </p:sp>
      <p:sp>
        <p:nvSpPr>
          <p:cNvPr id="115716" name="Text Box 4"/>
          <p:cNvSpPr txBox="1">
            <a:spLocks noChangeArrowheads="1"/>
          </p:cNvSpPr>
          <p:nvPr/>
        </p:nvSpPr>
        <p:spPr bwMode="auto">
          <a:xfrm>
            <a:off x="609600" y="2971800"/>
            <a:ext cx="8064500" cy="1917700"/>
          </a:xfrm>
          <a:prstGeom prst="rect">
            <a:avLst/>
          </a:prstGeom>
          <a:noFill/>
          <a:ln w="9525">
            <a:noFill/>
            <a:miter lim="800000"/>
            <a:headEnd/>
            <a:tailEnd/>
          </a:ln>
          <a:effectLst/>
        </p:spPr>
        <p:txBody>
          <a:bodyPr>
            <a:spAutoFit/>
          </a:bodyPr>
          <a:lstStyle/>
          <a:p>
            <a:pPr lvl="1" algn="just"/>
            <a:r>
              <a:rPr lang="es-MX">
                <a:solidFill>
                  <a:schemeClr val="accent2"/>
                </a:solidFill>
                <a:cs typeface="Lucida Sans Unicode" pitchFamily="34" charset="0"/>
              </a:rPr>
              <a:t>	</a:t>
            </a:r>
            <a:r>
              <a:rPr lang="es-ES">
                <a:solidFill>
                  <a:schemeClr val="accent2"/>
                </a:solidFill>
                <a:cs typeface="Times New Roman" pitchFamily="18" charset="0"/>
              </a:rPr>
              <a:t>El Sistema Chile Solidario ha “llevado” recursos (programas y prestaciones sociales) nuevos a las comunas, sobre todo a aquellas que no habían sido focalizadas anteriormente, dada la extensión territorial del sistema en prácticamente todo el país.</a:t>
            </a:r>
            <a:r>
              <a:rPr lang="es-ES">
                <a:solidFill>
                  <a:schemeClr val="accent2"/>
                </a:solidFill>
                <a:cs typeface="Lucida Sans Unicode" pitchFamily="34" charset="0"/>
              </a:rPr>
              <a:t> </a:t>
            </a:r>
            <a:endParaRPr lang="es-MX">
              <a:solidFill>
                <a:schemeClr val="accent2"/>
              </a:solidFill>
              <a:cs typeface="Lucida Sans Unicode"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609600" y="990600"/>
            <a:ext cx="8064500" cy="1187450"/>
          </a:xfrm>
          <a:prstGeom prst="rect">
            <a:avLst/>
          </a:prstGeom>
          <a:solidFill>
            <a:schemeClr val="accent2"/>
          </a:solidFill>
          <a:ln w="9525">
            <a:noFill/>
            <a:miter lim="800000"/>
            <a:headEnd/>
            <a:tailEnd/>
          </a:ln>
          <a:effectLst/>
        </p:spPr>
        <p:txBody>
          <a:bodyPr>
            <a:spAutoFit/>
          </a:bodyPr>
          <a:lstStyle/>
          <a:p>
            <a:pPr lvl="1" algn="just"/>
            <a:r>
              <a:rPr lang="es-MX" b="1">
                <a:solidFill>
                  <a:schemeClr val="folHlink"/>
                </a:solidFill>
                <a:cs typeface="Times New Roman" pitchFamily="18" charset="0"/>
              </a:rPr>
              <a:t>Cambios en los criterios de asignación de los recursos de la oferta programática.</a:t>
            </a:r>
            <a:r>
              <a:rPr lang="es-ES" b="1">
                <a:solidFill>
                  <a:schemeClr val="folHlink"/>
                </a:solidFill>
              </a:rPr>
              <a:t> </a:t>
            </a:r>
            <a:endParaRPr lang="es-MX" b="1">
              <a:solidFill>
                <a:schemeClr val="folHlink"/>
              </a:solidFill>
            </a:endParaRPr>
          </a:p>
          <a:p>
            <a:pPr lvl="1" algn="just"/>
            <a:endParaRPr lang="es-MX" b="1">
              <a:solidFill>
                <a:schemeClr val="folHlink"/>
              </a:solidFill>
            </a:endParaRPr>
          </a:p>
        </p:txBody>
      </p:sp>
      <p:sp>
        <p:nvSpPr>
          <p:cNvPr id="117763" name="Line 3"/>
          <p:cNvSpPr>
            <a:spLocks noChangeShapeType="1"/>
          </p:cNvSpPr>
          <p:nvPr/>
        </p:nvSpPr>
        <p:spPr bwMode="auto">
          <a:xfrm>
            <a:off x="3200400" y="1905000"/>
            <a:ext cx="5399088" cy="0"/>
          </a:xfrm>
          <a:prstGeom prst="line">
            <a:avLst/>
          </a:prstGeom>
          <a:noFill/>
          <a:ln w="57150">
            <a:solidFill>
              <a:schemeClr val="folHlink"/>
            </a:solidFill>
            <a:prstDash val="sysDot"/>
            <a:round/>
            <a:headEnd/>
            <a:tailEnd/>
          </a:ln>
          <a:effectLst/>
        </p:spPr>
        <p:txBody>
          <a:bodyPr/>
          <a:lstStyle/>
          <a:p>
            <a:endParaRPr lang="en-US"/>
          </a:p>
        </p:txBody>
      </p:sp>
      <p:sp>
        <p:nvSpPr>
          <p:cNvPr id="117764" name="Text Box 4"/>
          <p:cNvSpPr txBox="1">
            <a:spLocks noChangeArrowheads="1"/>
          </p:cNvSpPr>
          <p:nvPr/>
        </p:nvSpPr>
        <p:spPr bwMode="auto">
          <a:xfrm>
            <a:off x="609600" y="2590800"/>
            <a:ext cx="8064500" cy="3378200"/>
          </a:xfrm>
          <a:prstGeom prst="rect">
            <a:avLst/>
          </a:prstGeom>
          <a:noFill/>
          <a:ln w="9525">
            <a:noFill/>
            <a:miter lim="800000"/>
            <a:headEnd/>
            <a:tailEnd/>
          </a:ln>
          <a:effectLst/>
        </p:spPr>
        <p:txBody>
          <a:bodyPr>
            <a:spAutoFit/>
          </a:bodyPr>
          <a:lstStyle/>
          <a:p>
            <a:pPr lvl="1" algn="just"/>
            <a:r>
              <a:rPr lang="es-MX">
                <a:solidFill>
                  <a:schemeClr val="accent2"/>
                </a:solidFill>
                <a:cs typeface="Lucida Sans Unicode" pitchFamily="34" charset="0"/>
              </a:rPr>
              <a:t>	</a:t>
            </a:r>
            <a:r>
              <a:rPr lang="es-ES">
                <a:solidFill>
                  <a:schemeClr val="accent2"/>
                </a:solidFill>
                <a:cs typeface="Times New Roman" pitchFamily="18" charset="0"/>
              </a:rPr>
              <a:t>Los recursos programáticos a disposición del Sistema responden a la demanda efectiva de las familias </a:t>
            </a:r>
            <a:r>
              <a:rPr lang="es-MX">
                <a:solidFill>
                  <a:schemeClr val="accent2"/>
                </a:solidFill>
                <a:cs typeface="Times New Roman" pitchFamily="18" charset="0"/>
              </a:rPr>
              <a:t>y personas </a:t>
            </a:r>
            <a:r>
              <a:rPr lang="es-ES">
                <a:solidFill>
                  <a:schemeClr val="accent2"/>
                </a:solidFill>
                <a:cs typeface="Times New Roman" pitchFamily="18" charset="0"/>
              </a:rPr>
              <a:t>destinatarias y no a la decisión institucional de focalizar o no a una comuna para determinados programas. </a:t>
            </a:r>
            <a:endParaRPr lang="es-MX">
              <a:solidFill>
                <a:schemeClr val="accent2"/>
              </a:solidFill>
              <a:cs typeface="Times New Roman" pitchFamily="18" charset="0"/>
            </a:endParaRPr>
          </a:p>
          <a:p>
            <a:pPr lvl="1" algn="just"/>
            <a:endParaRPr lang="es-MX">
              <a:solidFill>
                <a:schemeClr val="accent2"/>
              </a:solidFill>
              <a:cs typeface="Times New Roman" pitchFamily="18" charset="0"/>
            </a:endParaRPr>
          </a:p>
          <a:p>
            <a:pPr lvl="1" algn="just"/>
            <a:r>
              <a:rPr lang="es-MX">
                <a:solidFill>
                  <a:schemeClr val="accent2"/>
                </a:solidFill>
                <a:cs typeface="Times New Roman" pitchFamily="18" charset="0"/>
              </a:rPr>
              <a:t>	</a:t>
            </a:r>
            <a:r>
              <a:rPr lang="es-ES">
                <a:solidFill>
                  <a:schemeClr val="accent2"/>
                </a:solidFill>
                <a:cs typeface="Times New Roman" pitchFamily="18" charset="0"/>
              </a:rPr>
              <a:t>Esto marca un cambio fundamental en los criterios de asignación de recursos, ya que éstos “siguen” a los beneficiarios y no a la inversa.</a:t>
            </a:r>
            <a:r>
              <a:rPr lang="es-ES">
                <a:solidFill>
                  <a:schemeClr val="accent2"/>
                </a:solidFill>
                <a:cs typeface="Lucida Sans Unicode" pitchFamily="34" charset="0"/>
              </a:rPr>
              <a:t> </a:t>
            </a:r>
            <a:endParaRPr lang="es-MX">
              <a:solidFill>
                <a:schemeClr val="accent2"/>
              </a:solidFill>
              <a:cs typeface="Lucida Sans Unicode"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609600" y="990600"/>
            <a:ext cx="8064500" cy="1187450"/>
          </a:xfrm>
          <a:prstGeom prst="rect">
            <a:avLst/>
          </a:prstGeom>
          <a:solidFill>
            <a:schemeClr val="accent2"/>
          </a:solidFill>
          <a:ln w="9525">
            <a:noFill/>
            <a:miter lim="800000"/>
            <a:headEnd/>
            <a:tailEnd/>
          </a:ln>
          <a:effectLst/>
        </p:spPr>
        <p:txBody>
          <a:bodyPr>
            <a:spAutoFit/>
          </a:bodyPr>
          <a:lstStyle/>
          <a:p>
            <a:pPr lvl="1" algn="just"/>
            <a:r>
              <a:rPr lang="es-MX" b="1">
                <a:solidFill>
                  <a:schemeClr val="folHlink"/>
                </a:solidFill>
                <a:cs typeface="Times New Roman" pitchFamily="18" charset="0"/>
              </a:rPr>
              <a:t>Disponibilidad de recursos humanos locales que impulsan una nueva práctica de intervención social.</a:t>
            </a:r>
            <a:r>
              <a:rPr lang="es-ES" b="1">
                <a:solidFill>
                  <a:schemeClr val="folHlink"/>
                </a:solidFill>
              </a:rPr>
              <a:t> </a:t>
            </a:r>
            <a:endParaRPr lang="es-MX" b="1">
              <a:solidFill>
                <a:schemeClr val="folHlink"/>
              </a:solidFill>
            </a:endParaRPr>
          </a:p>
        </p:txBody>
      </p:sp>
      <p:sp>
        <p:nvSpPr>
          <p:cNvPr id="119811" name="Line 3"/>
          <p:cNvSpPr>
            <a:spLocks noChangeShapeType="1"/>
          </p:cNvSpPr>
          <p:nvPr/>
        </p:nvSpPr>
        <p:spPr bwMode="auto">
          <a:xfrm>
            <a:off x="3124200" y="1981200"/>
            <a:ext cx="5399088" cy="0"/>
          </a:xfrm>
          <a:prstGeom prst="line">
            <a:avLst/>
          </a:prstGeom>
          <a:noFill/>
          <a:ln w="57150">
            <a:solidFill>
              <a:schemeClr val="folHlink"/>
            </a:solidFill>
            <a:prstDash val="sysDot"/>
            <a:round/>
            <a:headEnd/>
            <a:tailEnd/>
          </a:ln>
          <a:effectLst/>
        </p:spPr>
        <p:txBody>
          <a:bodyPr/>
          <a:lstStyle/>
          <a:p>
            <a:endParaRPr lang="en-US"/>
          </a:p>
        </p:txBody>
      </p:sp>
      <p:sp>
        <p:nvSpPr>
          <p:cNvPr id="119812" name="Text Box 4"/>
          <p:cNvSpPr txBox="1">
            <a:spLocks noChangeArrowheads="1"/>
          </p:cNvSpPr>
          <p:nvPr/>
        </p:nvSpPr>
        <p:spPr bwMode="auto">
          <a:xfrm>
            <a:off x="609600" y="2590800"/>
            <a:ext cx="8064500" cy="2282825"/>
          </a:xfrm>
          <a:prstGeom prst="rect">
            <a:avLst/>
          </a:prstGeom>
          <a:noFill/>
          <a:ln w="9525">
            <a:noFill/>
            <a:miter lim="800000"/>
            <a:headEnd/>
            <a:tailEnd/>
          </a:ln>
          <a:effectLst/>
        </p:spPr>
        <p:txBody>
          <a:bodyPr>
            <a:spAutoFit/>
          </a:bodyPr>
          <a:lstStyle/>
          <a:p>
            <a:pPr lvl="1" algn="just"/>
            <a:r>
              <a:rPr lang="es-MX">
                <a:solidFill>
                  <a:schemeClr val="accent2"/>
                </a:solidFill>
                <a:cs typeface="Lucida Sans Unicode" pitchFamily="34" charset="0"/>
              </a:rPr>
              <a:t>	</a:t>
            </a:r>
            <a:r>
              <a:rPr lang="es-ES">
                <a:solidFill>
                  <a:schemeClr val="accent2"/>
                </a:solidFill>
                <a:cs typeface="Times New Roman" pitchFamily="18" charset="0"/>
              </a:rPr>
              <a:t>Se cuenta con una “masa crítica” de recursos humanos en todo el país, que llevan a cabo su trabajo con un enfoque diferente y desarrollan una práctica centrada en la relación que se establece con los destinatarios de las acciones del Estado y en resultados concretos y observables. </a:t>
            </a:r>
            <a:endParaRPr lang="es-MX">
              <a:solidFill>
                <a:schemeClr val="accent2"/>
              </a:solidFill>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609600" y="914400"/>
            <a:ext cx="8064500" cy="1187450"/>
          </a:xfrm>
          <a:prstGeom prst="rect">
            <a:avLst/>
          </a:prstGeom>
          <a:solidFill>
            <a:schemeClr val="accent2"/>
          </a:solidFill>
          <a:ln w="9525">
            <a:noFill/>
            <a:miter lim="800000"/>
            <a:headEnd/>
            <a:tailEnd/>
          </a:ln>
          <a:effectLst/>
        </p:spPr>
        <p:txBody>
          <a:bodyPr>
            <a:spAutoFit/>
          </a:bodyPr>
          <a:lstStyle/>
          <a:p>
            <a:pPr lvl="1" algn="just"/>
            <a:r>
              <a:rPr lang="es-MX" b="1">
                <a:solidFill>
                  <a:schemeClr val="folHlink"/>
                </a:solidFill>
                <a:cs typeface="Times New Roman" pitchFamily="18" charset="0"/>
              </a:rPr>
              <a:t>Adecuaciones de pertinencia de los programas sociales vigentes y generación de nueva oferta pública.</a:t>
            </a:r>
            <a:r>
              <a:rPr lang="es-ES" b="1">
                <a:solidFill>
                  <a:schemeClr val="folHlink"/>
                </a:solidFill>
              </a:rPr>
              <a:t> </a:t>
            </a:r>
            <a:endParaRPr lang="es-MX" b="1">
              <a:solidFill>
                <a:schemeClr val="folHlink"/>
              </a:solidFill>
            </a:endParaRPr>
          </a:p>
        </p:txBody>
      </p:sp>
      <p:sp>
        <p:nvSpPr>
          <p:cNvPr id="121859" name="Line 3"/>
          <p:cNvSpPr>
            <a:spLocks noChangeShapeType="1"/>
          </p:cNvSpPr>
          <p:nvPr/>
        </p:nvSpPr>
        <p:spPr bwMode="auto">
          <a:xfrm>
            <a:off x="3124200" y="1905000"/>
            <a:ext cx="5399088" cy="0"/>
          </a:xfrm>
          <a:prstGeom prst="line">
            <a:avLst/>
          </a:prstGeom>
          <a:noFill/>
          <a:ln w="57150">
            <a:solidFill>
              <a:schemeClr val="folHlink"/>
            </a:solidFill>
            <a:prstDash val="sysDot"/>
            <a:round/>
            <a:headEnd/>
            <a:tailEnd/>
          </a:ln>
          <a:effectLst/>
        </p:spPr>
        <p:txBody>
          <a:bodyPr/>
          <a:lstStyle/>
          <a:p>
            <a:endParaRPr lang="en-US"/>
          </a:p>
        </p:txBody>
      </p:sp>
      <p:sp>
        <p:nvSpPr>
          <p:cNvPr id="121860" name="Text Box 4"/>
          <p:cNvSpPr txBox="1">
            <a:spLocks noChangeArrowheads="1"/>
          </p:cNvSpPr>
          <p:nvPr/>
        </p:nvSpPr>
        <p:spPr bwMode="auto">
          <a:xfrm>
            <a:off x="609600" y="2286000"/>
            <a:ext cx="8064500" cy="4664075"/>
          </a:xfrm>
          <a:prstGeom prst="rect">
            <a:avLst/>
          </a:prstGeom>
          <a:noFill/>
          <a:ln w="9525">
            <a:noFill/>
            <a:miter lim="800000"/>
            <a:headEnd/>
            <a:tailEnd/>
          </a:ln>
          <a:effectLst/>
        </p:spPr>
        <p:txBody>
          <a:bodyPr>
            <a:spAutoFit/>
          </a:bodyPr>
          <a:lstStyle/>
          <a:p>
            <a:pPr lvl="1" algn="just"/>
            <a:r>
              <a:rPr lang="es-MX" sz="2000">
                <a:solidFill>
                  <a:schemeClr val="accent2"/>
                </a:solidFill>
                <a:cs typeface="Lucida Sans Unicode" pitchFamily="34" charset="0"/>
              </a:rPr>
              <a:t>	Las condiciones mínimas (53) orientan a la oferta pública y no es la oferta pública la que limita las condiciones mínimas a ofrecer a los destinatarios. </a:t>
            </a:r>
          </a:p>
          <a:p>
            <a:pPr lvl="1" algn="just"/>
            <a:endParaRPr lang="es-MX" sz="2000">
              <a:solidFill>
                <a:schemeClr val="accent2"/>
              </a:solidFill>
              <a:cs typeface="Lucida Sans Unicode" pitchFamily="34" charset="0"/>
            </a:endParaRPr>
          </a:p>
          <a:p>
            <a:pPr lvl="1" algn="just"/>
            <a:r>
              <a:rPr lang="es-MX" sz="2000">
                <a:solidFill>
                  <a:schemeClr val="accent2"/>
                </a:solidFill>
                <a:cs typeface="Lucida Sans Unicode" pitchFamily="34" charset="0"/>
              </a:rPr>
              <a:t>	El impacto que esto ha tenido en las instituciones proveedoras de las prestaciones sociales ha sido importante y significativo para modificar prácticas de gestión muy asentadas en las instituciones. </a:t>
            </a:r>
          </a:p>
          <a:p>
            <a:pPr lvl="1" algn="just"/>
            <a:endParaRPr lang="es-MX" sz="2000">
              <a:solidFill>
                <a:schemeClr val="accent2"/>
              </a:solidFill>
              <a:cs typeface="Lucida Sans Unicode" pitchFamily="34" charset="0"/>
            </a:endParaRPr>
          </a:p>
          <a:p>
            <a:pPr lvl="1" algn="just"/>
            <a:r>
              <a:rPr lang="es-MX" sz="2000">
                <a:solidFill>
                  <a:schemeClr val="accent2"/>
                </a:solidFill>
                <a:cs typeface="Lucida Sans Unicode" pitchFamily="34" charset="0"/>
              </a:rPr>
              <a:t>	El sistema ha obligado a las instituciones a buscar la forma de adecuar sus prácticas a las demandas de las personas y familias destinatarias, más que a condicionar el acceso de las personas y familias a los requisitos que las instituciones ya tenían definidos.</a:t>
            </a:r>
            <a:endParaRPr lang="es-MX" sz="2000">
              <a:solidFill>
                <a:schemeClr val="accent2"/>
              </a:solidFill>
              <a:cs typeface="Times New Roman" pitchFamily="18" charset="0"/>
            </a:endParaRPr>
          </a:p>
          <a:p>
            <a:pPr lvl="1" algn="just"/>
            <a:endParaRPr lang="es-MX" sz="2000">
              <a:solidFill>
                <a:schemeClr val="accent2"/>
              </a:solidFill>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609600" y="914400"/>
            <a:ext cx="8064500" cy="1187450"/>
          </a:xfrm>
          <a:prstGeom prst="rect">
            <a:avLst/>
          </a:prstGeom>
          <a:solidFill>
            <a:schemeClr val="accent2"/>
          </a:solidFill>
          <a:ln w="9525">
            <a:noFill/>
            <a:miter lim="800000"/>
            <a:headEnd/>
            <a:tailEnd/>
          </a:ln>
          <a:effectLst/>
        </p:spPr>
        <p:txBody>
          <a:bodyPr>
            <a:spAutoFit/>
          </a:bodyPr>
          <a:lstStyle/>
          <a:p>
            <a:pPr lvl="1" algn="just"/>
            <a:r>
              <a:rPr lang="es-MX" b="1">
                <a:solidFill>
                  <a:schemeClr val="folHlink"/>
                </a:solidFill>
                <a:cs typeface="Times New Roman" pitchFamily="18" charset="0"/>
              </a:rPr>
              <a:t>Incorporación a la oferta pública del concepto de garantías exigibles al Estado.</a:t>
            </a:r>
          </a:p>
          <a:p>
            <a:pPr lvl="1" algn="just"/>
            <a:endParaRPr lang="es-MX" b="1">
              <a:solidFill>
                <a:schemeClr val="folHlink"/>
              </a:solidFill>
            </a:endParaRPr>
          </a:p>
        </p:txBody>
      </p:sp>
      <p:sp>
        <p:nvSpPr>
          <p:cNvPr id="123907" name="Line 3"/>
          <p:cNvSpPr>
            <a:spLocks noChangeShapeType="1"/>
          </p:cNvSpPr>
          <p:nvPr/>
        </p:nvSpPr>
        <p:spPr bwMode="auto">
          <a:xfrm>
            <a:off x="3124200" y="1905000"/>
            <a:ext cx="5399088" cy="0"/>
          </a:xfrm>
          <a:prstGeom prst="line">
            <a:avLst/>
          </a:prstGeom>
          <a:noFill/>
          <a:ln w="57150">
            <a:solidFill>
              <a:schemeClr val="folHlink"/>
            </a:solidFill>
            <a:prstDash val="sysDot"/>
            <a:round/>
            <a:headEnd/>
            <a:tailEnd/>
          </a:ln>
          <a:effectLst/>
        </p:spPr>
        <p:txBody>
          <a:bodyPr/>
          <a:lstStyle/>
          <a:p>
            <a:endParaRPr lang="en-US"/>
          </a:p>
        </p:txBody>
      </p:sp>
      <p:sp>
        <p:nvSpPr>
          <p:cNvPr id="123908" name="Text Box 4"/>
          <p:cNvSpPr txBox="1">
            <a:spLocks noChangeArrowheads="1"/>
          </p:cNvSpPr>
          <p:nvPr/>
        </p:nvSpPr>
        <p:spPr bwMode="auto">
          <a:xfrm>
            <a:off x="609600" y="2362200"/>
            <a:ext cx="8064500" cy="3749675"/>
          </a:xfrm>
          <a:prstGeom prst="rect">
            <a:avLst/>
          </a:prstGeom>
          <a:noFill/>
          <a:ln w="9525">
            <a:noFill/>
            <a:miter lim="800000"/>
            <a:headEnd/>
            <a:tailEnd/>
          </a:ln>
          <a:effectLst/>
        </p:spPr>
        <p:txBody>
          <a:bodyPr>
            <a:spAutoFit/>
          </a:bodyPr>
          <a:lstStyle/>
          <a:p>
            <a:pPr lvl="1" algn="just"/>
            <a:r>
              <a:rPr lang="es-MX" sz="2000">
                <a:solidFill>
                  <a:schemeClr val="accent2"/>
                </a:solidFill>
                <a:cs typeface="Lucida Sans Unicode" pitchFamily="34" charset="0"/>
              </a:rPr>
              <a:t>	Cabe destacar el concepto de “subsidios garantizados” que maneja el sistema Chile Solidario, regulado por la propia ley que crea el sistema. </a:t>
            </a:r>
          </a:p>
          <a:p>
            <a:pPr lvl="1" algn="just"/>
            <a:endParaRPr lang="es-MX" sz="2000">
              <a:solidFill>
                <a:schemeClr val="accent2"/>
              </a:solidFill>
              <a:cs typeface="Lucida Sans Unicode" pitchFamily="34" charset="0"/>
            </a:endParaRPr>
          </a:p>
          <a:p>
            <a:pPr lvl="1" algn="just"/>
            <a:r>
              <a:rPr lang="es-MX" sz="2000">
                <a:solidFill>
                  <a:schemeClr val="accent2"/>
                </a:solidFill>
                <a:cs typeface="Lucida Sans Unicode" pitchFamily="34" charset="0"/>
              </a:rPr>
              <a:t>	Las garantías establecidas implican la asignación de estos beneficios en un plazo máximo definido (un año a partir del ingreso de la persona o familia al sistema), exigible por parte de los destinatarios, lo que implica una gestión proactiva por parte de las instituciones responsables, lo que rompe la lógica imperante de esperar que las personas soliciten los beneficios a su disposición.</a:t>
            </a:r>
            <a:endParaRPr lang="es-MX" sz="2000" b="1">
              <a:solidFill>
                <a:schemeClr val="accent2"/>
              </a:solidFill>
              <a:cs typeface="Times New Roman" pitchFamily="18" charset="0"/>
            </a:endParaRPr>
          </a:p>
          <a:p>
            <a:pPr lvl="1" algn="just"/>
            <a:endParaRPr lang="es-MX" sz="2000">
              <a:solidFill>
                <a:schemeClr val="accent2"/>
              </a:solidFill>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323850" y="1052513"/>
            <a:ext cx="7775575" cy="457200"/>
          </a:xfrm>
          <a:prstGeom prst="rect">
            <a:avLst/>
          </a:prstGeom>
          <a:noFill/>
          <a:ln w="9525">
            <a:noFill/>
            <a:miter lim="800000"/>
            <a:headEnd/>
            <a:tailEnd/>
          </a:ln>
          <a:effectLst/>
        </p:spPr>
        <p:txBody>
          <a:bodyPr>
            <a:spAutoFit/>
          </a:bodyPr>
          <a:lstStyle/>
          <a:p>
            <a:pPr lvl="1"/>
            <a:endParaRPr lang="en-US" b="1">
              <a:solidFill>
                <a:srgbClr val="212187"/>
              </a:solidFill>
            </a:endParaRPr>
          </a:p>
        </p:txBody>
      </p:sp>
      <p:sp>
        <p:nvSpPr>
          <p:cNvPr id="89091" name="Line 3"/>
          <p:cNvSpPr>
            <a:spLocks noChangeShapeType="1"/>
          </p:cNvSpPr>
          <p:nvPr/>
        </p:nvSpPr>
        <p:spPr bwMode="auto">
          <a:xfrm>
            <a:off x="179388" y="6237288"/>
            <a:ext cx="7702550" cy="0"/>
          </a:xfrm>
          <a:prstGeom prst="line">
            <a:avLst/>
          </a:prstGeom>
          <a:noFill/>
          <a:ln w="57150">
            <a:solidFill>
              <a:schemeClr val="accent2"/>
            </a:solidFill>
            <a:prstDash val="sysDot"/>
            <a:round/>
            <a:headEnd/>
            <a:tailEnd/>
          </a:ln>
          <a:effectLst/>
        </p:spPr>
        <p:txBody>
          <a:bodyPr/>
          <a:lstStyle/>
          <a:p>
            <a:endParaRPr lang="en-US"/>
          </a:p>
        </p:txBody>
      </p:sp>
      <p:sp>
        <p:nvSpPr>
          <p:cNvPr id="89093" name="Text Box 5"/>
          <p:cNvSpPr txBox="1">
            <a:spLocks noChangeArrowheads="1"/>
          </p:cNvSpPr>
          <p:nvPr/>
        </p:nvSpPr>
        <p:spPr bwMode="auto">
          <a:xfrm>
            <a:off x="468313" y="981075"/>
            <a:ext cx="8135937" cy="946150"/>
          </a:xfrm>
          <a:prstGeom prst="rect">
            <a:avLst/>
          </a:prstGeom>
          <a:solidFill>
            <a:schemeClr val="accent2"/>
          </a:solidFill>
          <a:ln w="9525">
            <a:noFill/>
            <a:miter lim="800000"/>
            <a:headEnd/>
            <a:tailEnd/>
          </a:ln>
          <a:effectLst/>
        </p:spPr>
        <p:txBody>
          <a:bodyPr>
            <a:spAutoFit/>
          </a:bodyPr>
          <a:lstStyle/>
          <a:p>
            <a:pPr algn="ctr">
              <a:spcBef>
                <a:spcPct val="50000"/>
              </a:spcBef>
            </a:pPr>
            <a:r>
              <a:rPr lang="es-ES" sz="2800" b="1">
                <a:solidFill>
                  <a:schemeClr val="bg1"/>
                </a:solidFill>
              </a:rPr>
              <a:t>SISTEMA DE PROTECCION SOCIAL CHILE SOLIDARIO</a:t>
            </a:r>
          </a:p>
        </p:txBody>
      </p:sp>
      <p:sp>
        <p:nvSpPr>
          <p:cNvPr id="89094" name="Line 6"/>
          <p:cNvSpPr>
            <a:spLocks noChangeShapeType="1"/>
          </p:cNvSpPr>
          <p:nvPr/>
        </p:nvSpPr>
        <p:spPr bwMode="auto">
          <a:xfrm>
            <a:off x="1116013" y="6381750"/>
            <a:ext cx="7702550" cy="0"/>
          </a:xfrm>
          <a:prstGeom prst="line">
            <a:avLst/>
          </a:prstGeom>
          <a:noFill/>
          <a:ln w="57150">
            <a:solidFill>
              <a:schemeClr val="folHlink"/>
            </a:solidFill>
            <a:prstDash val="sysDot"/>
            <a:round/>
            <a:headEnd/>
            <a:tailEnd/>
          </a:ln>
          <a:effectLst/>
        </p:spPr>
        <p:txBody>
          <a:bodyPr/>
          <a:lstStyle/>
          <a:p>
            <a:endParaRPr lang="en-US"/>
          </a:p>
        </p:txBody>
      </p:sp>
      <p:pic>
        <p:nvPicPr>
          <p:cNvPr id="89095"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2133600"/>
            <a:ext cx="9144000" cy="3808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Line 3"/>
          <p:cNvSpPr>
            <a:spLocks noChangeShapeType="1"/>
          </p:cNvSpPr>
          <p:nvPr/>
        </p:nvSpPr>
        <p:spPr bwMode="auto">
          <a:xfrm>
            <a:off x="2971800" y="5334000"/>
            <a:ext cx="5399088" cy="0"/>
          </a:xfrm>
          <a:prstGeom prst="line">
            <a:avLst/>
          </a:prstGeom>
          <a:noFill/>
          <a:ln w="57150">
            <a:solidFill>
              <a:schemeClr val="folHlink"/>
            </a:solidFill>
            <a:prstDash val="sysDot"/>
            <a:round/>
            <a:headEnd/>
            <a:tailEnd/>
          </a:ln>
          <a:effectLst/>
        </p:spPr>
        <p:txBody>
          <a:bodyPr/>
          <a:lstStyle/>
          <a:p>
            <a:endParaRPr lang="en-US"/>
          </a:p>
        </p:txBody>
      </p:sp>
      <p:sp>
        <p:nvSpPr>
          <p:cNvPr id="97284" name="Text Box 4"/>
          <p:cNvSpPr txBox="1">
            <a:spLocks noChangeArrowheads="1"/>
          </p:cNvSpPr>
          <p:nvPr/>
        </p:nvSpPr>
        <p:spPr bwMode="auto">
          <a:xfrm>
            <a:off x="914400" y="1066800"/>
            <a:ext cx="7543800" cy="4108450"/>
          </a:xfrm>
          <a:prstGeom prst="rect">
            <a:avLst/>
          </a:prstGeom>
          <a:noFill/>
          <a:ln w="9525">
            <a:noFill/>
            <a:miter lim="800000"/>
            <a:headEnd/>
            <a:tailEnd/>
          </a:ln>
          <a:effectLst/>
        </p:spPr>
        <p:txBody>
          <a:bodyPr>
            <a:spAutoFit/>
          </a:bodyPr>
          <a:lstStyle/>
          <a:p>
            <a:pPr algn="just">
              <a:spcBef>
                <a:spcPct val="50000"/>
              </a:spcBef>
            </a:pPr>
            <a:r>
              <a:rPr lang="es-MX">
                <a:solidFill>
                  <a:srgbClr val="000066"/>
                </a:solidFill>
                <a:cs typeface="Lucida Sans Unicode" pitchFamily="34" charset="0"/>
              </a:rPr>
              <a:t>	</a:t>
            </a:r>
          </a:p>
          <a:p>
            <a:pPr algn="just">
              <a:spcBef>
                <a:spcPct val="50000"/>
              </a:spcBef>
            </a:pPr>
            <a:r>
              <a:rPr lang="es-MX">
                <a:solidFill>
                  <a:srgbClr val="000066"/>
                </a:solidFill>
                <a:cs typeface="Lucida Sans Unicode" pitchFamily="34" charset="0"/>
              </a:rPr>
              <a:t>	Es necesario entender a Chile Solidario como un </a:t>
            </a:r>
            <a:r>
              <a:rPr lang="es-MX" b="1">
                <a:solidFill>
                  <a:srgbClr val="FF6600"/>
                </a:solidFill>
                <a:cs typeface="Lucida Sans Unicode" pitchFamily="34" charset="0"/>
              </a:rPr>
              <a:t>SISTEMA</a:t>
            </a:r>
            <a:r>
              <a:rPr lang="es-MX">
                <a:solidFill>
                  <a:srgbClr val="000066"/>
                </a:solidFill>
                <a:cs typeface="Lucida Sans Unicode" pitchFamily="34" charset="0"/>
              </a:rPr>
              <a:t>, a cuyo funcionamiento contribuye un conjunto de programas sociales desarrollados por distintas instituciones, en función de lograr resultados concordados, en el mismo grupo de beneficiarios. No puede analizarse como un programa social en sí mismo, ni tampoco se comprende como la simple suma de los programas que lo componen.</a:t>
            </a:r>
            <a:endParaRPr lang="es-MX" b="1">
              <a:solidFill>
                <a:srgbClr val="000066"/>
              </a:solidFill>
              <a:cs typeface="Times New Roman" pitchFamily="18" charset="0"/>
            </a:endParaRPr>
          </a:p>
          <a:p>
            <a:pPr>
              <a:spcBef>
                <a:spcPct val="50000"/>
              </a:spcBef>
            </a:pPr>
            <a:endParaRPr lang="es-ES">
              <a:solidFill>
                <a:srgbClr val="000066"/>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323850" y="188913"/>
            <a:ext cx="8424863" cy="396875"/>
          </a:xfrm>
          <a:prstGeom prst="rect">
            <a:avLst/>
          </a:prstGeom>
          <a:noFill/>
          <a:ln w="9525">
            <a:noFill/>
            <a:miter lim="800000"/>
            <a:headEnd/>
            <a:tailEnd/>
          </a:ln>
          <a:effectLst/>
        </p:spPr>
        <p:txBody>
          <a:bodyPr>
            <a:spAutoFit/>
          </a:bodyPr>
          <a:lstStyle/>
          <a:p>
            <a:pPr lvl="1"/>
            <a:r>
              <a:rPr lang="es-MX" sz="2000" b="1">
                <a:solidFill>
                  <a:schemeClr val="folHlink"/>
                </a:solidFill>
              </a:rPr>
              <a:t>SISTEMA DE PROTECCION SOCIAL CHILE SOLIDARIO</a:t>
            </a:r>
            <a:endParaRPr lang="es-ES" sz="2000" b="1">
              <a:solidFill>
                <a:schemeClr val="folHlink"/>
              </a:solidFill>
            </a:endParaRPr>
          </a:p>
        </p:txBody>
      </p:sp>
      <p:sp>
        <p:nvSpPr>
          <p:cNvPr id="64520" name="Line 8"/>
          <p:cNvSpPr>
            <a:spLocks noChangeShapeType="1"/>
          </p:cNvSpPr>
          <p:nvPr/>
        </p:nvSpPr>
        <p:spPr bwMode="auto">
          <a:xfrm>
            <a:off x="1568450" y="1479550"/>
            <a:ext cx="5791200" cy="0"/>
          </a:xfrm>
          <a:prstGeom prst="line">
            <a:avLst/>
          </a:prstGeom>
          <a:noFill/>
          <a:ln w="38100">
            <a:solidFill>
              <a:schemeClr val="accent2"/>
            </a:solidFill>
            <a:round/>
            <a:headEnd/>
            <a:tailEnd type="triangle" w="med" len="med"/>
          </a:ln>
          <a:effectLst/>
        </p:spPr>
        <p:txBody>
          <a:bodyPr/>
          <a:lstStyle/>
          <a:p>
            <a:endParaRPr lang="en-US"/>
          </a:p>
        </p:txBody>
      </p:sp>
      <p:sp>
        <p:nvSpPr>
          <p:cNvPr id="64521" name="Text Box 9"/>
          <p:cNvSpPr txBox="1">
            <a:spLocks noChangeArrowheads="1"/>
          </p:cNvSpPr>
          <p:nvPr/>
        </p:nvSpPr>
        <p:spPr bwMode="auto">
          <a:xfrm>
            <a:off x="2051050" y="908050"/>
            <a:ext cx="4648200" cy="366713"/>
          </a:xfrm>
          <a:prstGeom prst="rect">
            <a:avLst/>
          </a:prstGeom>
          <a:noFill/>
          <a:ln w="9525">
            <a:noFill/>
            <a:miter lim="800000"/>
            <a:headEnd/>
            <a:tailEnd/>
          </a:ln>
          <a:effectLst/>
        </p:spPr>
        <p:txBody>
          <a:bodyPr>
            <a:spAutoFit/>
          </a:bodyPr>
          <a:lstStyle/>
          <a:p>
            <a:pPr>
              <a:spcBef>
                <a:spcPct val="50000"/>
              </a:spcBef>
            </a:pPr>
            <a:r>
              <a:rPr lang="es-MX" sz="1800" b="1">
                <a:solidFill>
                  <a:srgbClr val="000099"/>
                </a:solidFill>
                <a:effectLst>
                  <a:outerShdw blurRad="38100" dist="38100" dir="2700000" algn="tl">
                    <a:srgbClr val="C0C0C0"/>
                  </a:outerShdw>
                </a:effectLst>
                <a:latin typeface="Trebuchet MS" pitchFamily="34" charset="0"/>
              </a:rPr>
              <a:t>Protección social garantizada por 5 años</a:t>
            </a:r>
            <a:endParaRPr lang="es-ES" sz="1800" b="1">
              <a:solidFill>
                <a:srgbClr val="000099"/>
              </a:solidFill>
              <a:effectLst>
                <a:outerShdw blurRad="38100" dist="38100" dir="2700000" algn="tl">
                  <a:srgbClr val="C0C0C0"/>
                </a:outerShdw>
              </a:effectLst>
              <a:latin typeface="Trebuchet MS" pitchFamily="34" charset="0"/>
            </a:endParaRPr>
          </a:p>
        </p:txBody>
      </p:sp>
      <p:sp>
        <p:nvSpPr>
          <p:cNvPr id="64522" name="Rectangle 10"/>
          <p:cNvSpPr>
            <a:spLocks noChangeArrowheads="1"/>
          </p:cNvSpPr>
          <p:nvPr/>
        </p:nvSpPr>
        <p:spPr bwMode="auto">
          <a:xfrm>
            <a:off x="654050" y="1784350"/>
            <a:ext cx="7620000" cy="5029200"/>
          </a:xfrm>
          <a:prstGeom prst="rect">
            <a:avLst/>
          </a:prstGeom>
          <a:solidFill>
            <a:schemeClr val="accent2"/>
          </a:solidFill>
          <a:ln w="38100">
            <a:solidFill>
              <a:schemeClr val="bg1"/>
            </a:solidFill>
            <a:miter lim="800000"/>
            <a:headEnd/>
            <a:tailEnd/>
          </a:ln>
          <a:effectLst/>
        </p:spPr>
        <p:txBody>
          <a:bodyPr wrap="none" anchor="ctr"/>
          <a:lstStyle/>
          <a:p>
            <a:endParaRPr lang="en-US"/>
          </a:p>
        </p:txBody>
      </p:sp>
      <p:sp>
        <p:nvSpPr>
          <p:cNvPr id="64523" name="Text Box 11"/>
          <p:cNvSpPr txBox="1">
            <a:spLocks noChangeArrowheads="1"/>
          </p:cNvSpPr>
          <p:nvPr/>
        </p:nvSpPr>
        <p:spPr bwMode="auto">
          <a:xfrm>
            <a:off x="1035050" y="4222750"/>
            <a:ext cx="1371600" cy="739775"/>
          </a:xfrm>
          <a:prstGeom prst="rect">
            <a:avLst/>
          </a:prstGeom>
          <a:solidFill>
            <a:srgbClr val="FF66FF"/>
          </a:solidFill>
          <a:ln w="9525">
            <a:solidFill>
              <a:schemeClr val="tx1"/>
            </a:solidFill>
            <a:miter lim="800000"/>
            <a:headEnd/>
            <a:tailEnd/>
          </a:ln>
          <a:effectLst/>
        </p:spPr>
        <p:txBody>
          <a:bodyPr>
            <a:spAutoFit/>
          </a:bodyPr>
          <a:lstStyle/>
          <a:p>
            <a:pPr algn="ctr">
              <a:spcBef>
                <a:spcPct val="50000"/>
              </a:spcBef>
            </a:pPr>
            <a:r>
              <a:rPr lang="es-MX" sz="1400" b="1">
                <a:solidFill>
                  <a:schemeClr val="accent2"/>
                </a:solidFill>
                <a:latin typeface="Trebuchet MS" pitchFamily="34" charset="0"/>
              </a:rPr>
              <a:t>Compromiso de Participación</a:t>
            </a:r>
            <a:endParaRPr lang="es-ES" sz="1400" b="1">
              <a:solidFill>
                <a:schemeClr val="accent2"/>
              </a:solidFill>
              <a:latin typeface="Trebuchet MS" pitchFamily="34" charset="0"/>
            </a:endParaRPr>
          </a:p>
        </p:txBody>
      </p:sp>
      <p:sp>
        <p:nvSpPr>
          <p:cNvPr id="64524" name="Text Box 12"/>
          <p:cNvSpPr txBox="1">
            <a:spLocks noChangeArrowheads="1"/>
          </p:cNvSpPr>
          <p:nvPr/>
        </p:nvSpPr>
        <p:spPr bwMode="auto">
          <a:xfrm>
            <a:off x="6216650" y="4298950"/>
            <a:ext cx="1295400" cy="730250"/>
          </a:xfrm>
          <a:prstGeom prst="rect">
            <a:avLst/>
          </a:prstGeom>
          <a:solidFill>
            <a:schemeClr val="folHlink"/>
          </a:solidFill>
          <a:ln w="28575">
            <a:solidFill>
              <a:schemeClr val="accent2"/>
            </a:solidFill>
            <a:miter lim="800000"/>
            <a:headEnd/>
            <a:tailEnd/>
          </a:ln>
          <a:effectLst/>
        </p:spPr>
        <p:txBody>
          <a:bodyPr>
            <a:spAutoFit/>
          </a:bodyPr>
          <a:lstStyle/>
          <a:p>
            <a:pPr algn="ctr">
              <a:spcBef>
                <a:spcPct val="50000"/>
              </a:spcBef>
            </a:pPr>
            <a:r>
              <a:rPr lang="es-MX" sz="2000" b="1">
                <a:solidFill>
                  <a:schemeClr val="accent2"/>
                </a:solidFill>
                <a:latin typeface="Trebuchet MS" pitchFamily="34" charset="0"/>
              </a:rPr>
              <a:t>Bono de Egreso</a:t>
            </a:r>
            <a:endParaRPr lang="es-ES" sz="2000" b="1">
              <a:solidFill>
                <a:schemeClr val="accent2"/>
              </a:solidFill>
              <a:latin typeface="Trebuchet MS" pitchFamily="34" charset="0"/>
            </a:endParaRPr>
          </a:p>
        </p:txBody>
      </p:sp>
      <p:sp>
        <p:nvSpPr>
          <p:cNvPr id="64526" name="Text Box 14"/>
          <p:cNvSpPr txBox="1">
            <a:spLocks noChangeArrowheads="1"/>
          </p:cNvSpPr>
          <p:nvPr/>
        </p:nvSpPr>
        <p:spPr bwMode="auto">
          <a:xfrm>
            <a:off x="2787650" y="5365750"/>
            <a:ext cx="3276600" cy="346075"/>
          </a:xfrm>
          <a:prstGeom prst="rect">
            <a:avLst/>
          </a:prstGeom>
          <a:solidFill>
            <a:srgbClr val="CCFF99"/>
          </a:solidFill>
          <a:ln w="9525">
            <a:solidFill>
              <a:schemeClr val="tx1"/>
            </a:solidFill>
            <a:miter lim="800000"/>
            <a:headEnd/>
            <a:tailEnd/>
          </a:ln>
          <a:effectLst/>
        </p:spPr>
        <p:txBody>
          <a:bodyPr>
            <a:spAutoFit/>
          </a:bodyPr>
          <a:lstStyle/>
          <a:p>
            <a:pPr algn="ctr">
              <a:spcBef>
                <a:spcPct val="50000"/>
              </a:spcBef>
            </a:pPr>
            <a:r>
              <a:rPr lang="es-MX" sz="1600" b="1">
                <a:solidFill>
                  <a:schemeClr val="accent2"/>
                </a:solidFill>
                <a:latin typeface="Trebuchet MS" pitchFamily="34" charset="0"/>
              </a:rPr>
              <a:t>Subsidios Garantizados</a:t>
            </a:r>
            <a:endParaRPr lang="es-ES" sz="1600" b="1">
              <a:solidFill>
                <a:schemeClr val="accent2"/>
              </a:solidFill>
              <a:latin typeface="Trebuchet MS" pitchFamily="34" charset="0"/>
            </a:endParaRPr>
          </a:p>
        </p:txBody>
      </p:sp>
      <p:sp>
        <p:nvSpPr>
          <p:cNvPr id="64528" name="Rectangle 16"/>
          <p:cNvSpPr>
            <a:spLocks noChangeArrowheads="1"/>
          </p:cNvSpPr>
          <p:nvPr/>
        </p:nvSpPr>
        <p:spPr bwMode="auto">
          <a:xfrm>
            <a:off x="3016250" y="5746750"/>
            <a:ext cx="2743200" cy="838200"/>
          </a:xfrm>
          <a:prstGeom prst="rect">
            <a:avLst/>
          </a:prstGeom>
          <a:solidFill>
            <a:schemeClr val="folHlink"/>
          </a:solidFill>
          <a:ln w="28575">
            <a:solidFill>
              <a:schemeClr val="accent2"/>
            </a:solidFill>
            <a:miter lim="800000"/>
            <a:headEnd/>
            <a:tailEnd/>
          </a:ln>
          <a:effectLst/>
        </p:spPr>
        <p:txBody>
          <a:bodyPr wrap="none" anchor="ctr"/>
          <a:lstStyle/>
          <a:p>
            <a:endParaRPr lang="en-US"/>
          </a:p>
        </p:txBody>
      </p:sp>
      <p:sp>
        <p:nvSpPr>
          <p:cNvPr id="64530" name="Text Box 18"/>
          <p:cNvSpPr txBox="1">
            <a:spLocks noChangeArrowheads="1"/>
          </p:cNvSpPr>
          <p:nvPr/>
        </p:nvSpPr>
        <p:spPr bwMode="auto">
          <a:xfrm>
            <a:off x="3262313" y="6165850"/>
            <a:ext cx="2246312" cy="333375"/>
          </a:xfrm>
          <a:prstGeom prst="rect">
            <a:avLst/>
          </a:prstGeom>
          <a:solidFill>
            <a:schemeClr val="folHlink"/>
          </a:solidFill>
          <a:ln w="28575">
            <a:solidFill>
              <a:schemeClr val="accent2"/>
            </a:solidFill>
            <a:miter lim="800000"/>
            <a:headEnd/>
            <a:tailEnd/>
          </a:ln>
          <a:effectLst/>
        </p:spPr>
        <p:txBody>
          <a:bodyPr>
            <a:spAutoFit/>
          </a:bodyPr>
          <a:lstStyle/>
          <a:p>
            <a:pPr algn="ctr">
              <a:spcBef>
                <a:spcPct val="50000"/>
              </a:spcBef>
            </a:pPr>
            <a:r>
              <a:rPr lang="es-MX" sz="1400" b="1">
                <a:solidFill>
                  <a:schemeClr val="accent2"/>
                </a:solidFill>
                <a:latin typeface="Trebuchet MS" pitchFamily="34" charset="0"/>
              </a:rPr>
              <a:t>Pro retención escolar</a:t>
            </a:r>
            <a:endParaRPr lang="es-ES" sz="1400" b="1">
              <a:solidFill>
                <a:schemeClr val="accent2"/>
              </a:solidFill>
              <a:latin typeface="Trebuchet MS" pitchFamily="34" charset="0"/>
            </a:endParaRPr>
          </a:p>
        </p:txBody>
      </p:sp>
      <p:sp>
        <p:nvSpPr>
          <p:cNvPr id="64531" name="Text Box 19"/>
          <p:cNvSpPr txBox="1">
            <a:spLocks noChangeArrowheads="1"/>
          </p:cNvSpPr>
          <p:nvPr/>
        </p:nvSpPr>
        <p:spPr bwMode="auto">
          <a:xfrm>
            <a:off x="4921250" y="5822950"/>
            <a:ext cx="685800" cy="333375"/>
          </a:xfrm>
          <a:prstGeom prst="rect">
            <a:avLst/>
          </a:prstGeom>
          <a:solidFill>
            <a:schemeClr val="folHlink"/>
          </a:solidFill>
          <a:ln w="28575">
            <a:solidFill>
              <a:schemeClr val="accent2"/>
            </a:solidFill>
            <a:miter lim="800000"/>
            <a:headEnd/>
            <a:tailEnd/>
          </a:ln>
          <a:effectLst/>
        </p:spPr>
        <p:txBody>
          <a:bodyPr>
            <a:spAutoFit/>
          </a:bodyPr>
          <a:lstStyle/>
          <a:p>
            <a:pPr algn="ctr">
              <a:spcBef>
                <a:spcPct val="50000"/>
              </a:spcBef>
            </a:pPr>
            <a:r>
              <a:rPr lang="es-MX" sz="1400" b="1">
                <a:solidFill>
                  <a:schemeClr val="accent2"/>
                </a:solidFill>
                <a:latin typeface="Trebuchet MS" pitchFamily="34" charset="0"/>
              </a:rPr>
              <a:t>SAP</a:t>
            </a:r>
            <a:endParaRPr lang="es-ES" sz="1400" b="1">
              <a:solidFill>
                <a:schemeClr val="accent2"/>
              </a:solidFill>
              <a:latin typeface="Trebuchet MS" pitchFamily="34" charset="0"/>
            </a:endParaRPr>
          </a:p>
        </p:txBody>
      </p:sp>
      <p:sp>
        <p:nvSpPr>
          <p:cNvPr id="64532" name="Text Box 20"/>
          <p:cNvSpPr txBox="1">
            <a:spLocks noChangeArrowheads="1"/>
          </p:cNvSpPr>
          <p:nvPr/>
        </p:nvSpPr>
        <p:spPr bwMode="auto">
          <a:xfrm>
            <a:off x="4006850" y="5822950"/>
            <a:ext cx="838200" cy="333375"/>
          </a:xfrm>
          <a:prstGeom prst="rect">
            <a:avLst/>
          </a:prstGeom>
          <a:solidFill>
            <a:schemeClr val="folHlink"/>
          </a:solidFill>
          <a:ln w="28575">
            <a:solidFill>
              <a:schemeClr val="accent2"/>
            </a:solidFill>
            <a:miter lim="800000"/>
            <a:headEnd/>
            <a:tailEnd/>
          </a:ln>
          <a:effectLst/>
        </p:spPr>
        <p:txBody>
          <a:bodyPr>
            <a:spAutoFit/>
          </a:bodyPr>
          <a:lstStyle/>
          <a:p>
            <a:pPr algn="ctr">
              <a:spcBef>
                <a:spcPct val="50000"/>
              </a:spcBef>
            </a:pPr>
            <a:r>
              <a:rPr lang="es-MX" sz="1400" b="1">
                <a:solidFill>
                  <a:schemeClr val="accent2"/>
                </a:solidFill>
                <a:latin typeface="Trebuchet MS" pitchFamily="34" charset="0"/>
              </a:rPr>
              <a:t>PASIS</a:t>
            </a:r>
            <a:endParaRPr lang="es-ES" sz="1400" b="1">
              <a:solidFill>
                <a:schemeClr val="accent2"/>
              </a:solidFill>
              <a:latin typeface="Trebuchet MS" pitchFamily="34" charset="0"/>
            </a:endParaRPr>
          </a:p>
        </p:txBody>
      </p:sp>
      <p:sp>
        <p:nvSpPr>
          <p:cNvPr id="64533" name="Text Box 21"/>
          <p:cNvSpPr txBox="1">
            <a:spLocks noChangeArrowheads="1"/>
          </p:cNvSpPr>
          <p:nvPr/>
        </p:nvSpPr>
        <p:spPr bwMode="auto">
          <a:xfrm>
            <a:off x="3168650" y="5822950"/>
            <a:ext cx="762000" cy="333375"/>
          </a:xfrm>
          <a:prstGeom prst="rect">
            <a:avLst/>
          </a:prstGeom>
          <a:solidFill>
            <a:schemeClr val="folHlink"/>
          </a:solidFill>
          <a:ln w="28575">
            <a:solidFill>
              <a:schemeClr val="accent2"/>
            </a:solidFill>
            <a:miter lim="800000"/>
            <a:headEnd/>
            <a:tailEnd/>
          </a:ln>
          <a:effectLst/>
        </p:spPr>
        <p:txBody>
          <a:bodyPr>
            <a:spAutoFit/>
          </a:bodyPr>
          <a:lstStyle/>
          <a:p>
            <a:pPr algn="ctr">
              <a:spcBef>
                <a:spcPct val="50000"/>
              </a:spcBef>
            </a:pPr>
            <a:r>
              <a:rPr lang="es-MX" sz="1400" b="1">
                <a:solidFill>
                  <a:schemeClr val="accent2"/>
                </a:solidFill>
                <a:latin typeface="Trebuchet MS" pitchFamily="34" charset="0"/>
              </a:rPr>
              <a:t>SUF</a:t>
            </a:r>
            <a:endParaRPr lang="es-ES" sz="1400" b="1">
              <a:solidFill>
                <a:schemeClr val="accent2"/>
              </a:solidFill>
              <a:latin typeface="Trebuchet MS" pitchFamily="34" charset="0"/>
            </a:endParaRPr>
          </a:p>
        </p:txBody>
      </p:sp>
      <p:sp>
        <p:nvSpPr>
          <p:cNvPr id="64534" name="Line 22"/>
          <p:cNvSpPr>
            <a:spLocks noChangeShapeType="1"/>
          </p:cNvSpPr>
          <p:nvPr/>
        </p:nvSpPr>
        <p:spPr bwMode="auto">
          <a:xfrm>
            <a:off x="1644650" y="4984750"/>
            <a:ext cx="0" cy="609600"/>
          </a:xfrm>
          <a:prstGeom prst="line">
            <a:avLst/>
          </a:prstGeom>
          <a:noFill/>
          <a:ln w="38100">
            <a:solidFill>
              <a:schemeClr val="bg1"/>
            </a:solidFill>
            <a:round/>
            <a:headEnd/>
            <a:tailEnd/>
          </a:ln>
          <a:effectLst/>
        </p:spPr>
        <p:txBody>
          <a:bodyPr/>
          <a:lstStyle/>
          <a:p>
            <a:endParaRPr lang="en-US"/>
          </a:p>
        </p:txBody>
      </p:sp>
      <p:sp>
        <p:nvSpPr>
          <p:cNvPr id="64535" name="Line 23"/>
          <p:cNvSpPr>
            <a:spLocks noChangeShapeType="1"/>
          </p:cNvSpPr>
          <p:nvPr/>
        </p:nvSpPr>
        <p:spPr bwMode="auto">
          <a:xfrm>
            <a:off x="1644650" y="5594350"/>
            <a:ext cx="1143000" cy="0"/>
          </a:xfrm>
          <a:prstGeom prst="line">
            <a:avLst/>
          </a:prstGeom>
          <a:noFill/>
          <a:ln w="38100">
            <a:solidFill>
              <a:schemeClr val="bg1"/>
            </a:solidFill>
            <a:round/>
            <a:headEnd/>
            <a:tailEnd/>
          </a:ln>
          <a:effectLst/>
        </p:spPr>
        <p:txBody>
          <a:bodyPr/>
          <a:lstStyle/>
          <a:p>
            <a:endParaRPr lang="en-US"/>
          </a:p>
        </p:txBody>
      </p:sp>
      <p:pic>
        <p:nvPicPr>
          <p:cNvPr id="64537" name="Picture 25"/>
          <p:cNvPicPr>
            <a:picLocks noChangeAspect="1" noChangeArrowheads="1"/>
          </p:cNvPicPr>
          <p:nvPr/>
        </p:nvPicPr>
        <p:blipFill>
          <a:blip r:embed="rId3" cstate="print"/>
          <a:srcRect/>
          <a:stretch>
            <a:fillRect/>
          </a:stretch>
        </p:blipFill>
        <p:spPr bwMode="auto">
          <a:xfrm>
            <a:off x="3549650" y="3384550"/>
            <a:ext cx="990600" cy="990600"/>
          </a:xfrm>
          <a:prstGeom prst="rect">
            <a:avLst/>
          </a:prstGeom>
          <a:noFill/>
          <a:ln w="9525">
            <a:noFill/>
            <a:miter lim="800000"/>
            <a:headEnd/>
            <a:tailEnd/>
          </a:ln>
          <a:effectLst/>
        </p:spPr>
      </p:pic>
      <p:sp>
        <p:nvSpPr>
          <p:cNvPr id="64538" name="Text Box 26"/>
          <p:cNvSpPr txBox="1">
            <a:spLocks noChangeArrowheads="1"/>
          </p:cNvSpPr>
          <p:nvPr/>
        </p:nvSpPr>
        <p:spPr bwMode="auto">
          <a:xfrm>
            <a:off x="3092450" y="4670425"/>
            <a:ext cx="1905000" cy="333375"/>
          </a:xfrm>
          <a:prstGeom prst="rect">
            <a:avLst/>
          </a:prstGeom>
          <a:solidFill>
            <a:schemeClr val="folHlink"/>
          </a:solidFill>
          <a:ln w="28575" algn="ctr">
            <a:solidFill>
              <a:schemeClr val="accent2"/>
            </a:solidFill>
            <a:miter lim="800000"/>
            <a:headEnd/>
            <a:tailEnd/>
          </a:ln>
          <a:effectLst/>
        </p:spPr>
        <p:txBody>
          <a:bodyPr>
            <a:spAutoFit/>
          </a:bodyPr>
          <a:lstStyle/>
          <a:p>
            <a:pPr algn="ctr">
              <a:spcBef>
                <a:spcPct val="50000"/>
              </a:spcBef>
            </a:pPr>
            <a:r>
              <a:rPr lang="es-MX" sz="1400" b="1">
                <a:solidFill>
                  <a:schemeClr val="accent2"/>
                </a:solidFill>
                <a:latin typeface="Trebuchet MS" pitchFamily="34" charset="0"/>
              </a:rPr>
              <a:t>Bono de Protección</a:t>
            </a:r>
            <a:endParaRPr lang="es-ES" sz="1400" b="1">
              <a:solidFill>
                <a:schemeClr val="accent2"/>
              </a:solidFill>
              <a:latin typeface="Trebuchet MS" pitchFamily="34" charset="0"/>
            </a:endParaRPr>
          </a:p>
        </p:txBody>
      </p:sp>
      <p:sp>
        <p:nvSpPr>
          <p:cNvPr id="64539" name="Text Box 27"/>
          <p:cNvSpPr txBox="1">
            <a:spLocks noChangeArrowheads="1"/>
          </p:cNvSpPr>
          <p:nvPr/>
        </p:nvSpPr>
        <p:spPr bwMode="auto">
          <a:xfrm>
            <a:off x="3092450" y="4365625"/>
            <a:ext cx="1905000" cy="314325"/>
          </a:xfrm>
          <a:prstGeom prst="rect">
            <a:avLst/>
          </a:prstGeom>
          <a:solidFill>
            <a:srgbClr val="FFFF66"/>
          </a:solidFill>
          <a:ln w="9525">
            <a:solidFill>
              <a:schemeClr val="tx1"/>
            </a:solidFill>
            <a:miter lim="800000"/>
            <a:headEnd/>
            <a:tailEnd/>
          </a:ln>
          <a:effectLst/>
        </p:spPr>
        <p:txBody>
          <a:bodyPr>
            <a:spAutoFit/>
          </a:bodyPr>
          <a:lstStyle/>
          <a:p>
            <a:pPr algn="ctr">
              <a:spcBef>
                <a:spcPct val="50000"/>
              </a:spcBef>
            </a:pPr>
            <a:r>
              <a:rPr lang="es-MX" sz="1400" b="1">
                <a:solidFill>
                  <a:schemeClr val="accent2"/>
                </a:solidFill>
                <a:latin typeface="Trebuchet MS" pitchFamily="34" charset="0"/>
              </a:rPr>
              <a:t>Apoyo Psicosocial</a:t>
            </a:r>
            <a:endParaRPr lang="es-ES" sz="1400" b="1">
              <a:solidFill>
                <a:schemeClr val="accent2"/>
              </a:solidFill>
              <a:latin typeface="Trebuchet MS" pitchFamily="34" charset="0"/>
            </a:endParaRPr>
          </a:p>
        </p:txBody>
      </p:sp>
      <p:sp>
        <p:nvSpPr>
          <p:cNvPr id="64540" name="Line 28"/>
          <p:cNvSpPr>
            <a:spLocks noChangeShapeType="1"/>
          </p:cNvSpPr>
          <p:nvPr/>
        </p:nvSpPr>
        <p:spPr bwMode="auto">
          <a:xfrm>
            <a:off x="6064250" y="5594350"/>
            <a:ext cx="1981200" cy="0"/>
          </a:xfrm>
          <a:prstGeom prst="line">
            <a:avLst/>
          </a:prstGeom>
          <a:noFill/>
          <a:ln w="38100">
            <a:solidFill>
              <a:schemeClr val="bg1"/>
            </a:solidFill>
            <a:round/>
            <a:headEnd/>
            <a:tailEnd/>
          </a:ln>
          <a:effectLst/>
        </p:spPr>
        <p:txBody>
          <a:bodyPr/>
          <a:lstStyle/>
          <a:p>
            <a:endParaRPr lang="en-US"/>
          </a:p>
        </p:txBody>
      </p:sp>
      <p:sp>
        <p:nvSpPr>
          <p:cNvPr id="64541" name="Line 29"/>
          <p:cNvSpPr>
            <a:spLocks noChangeShapeType="1"/>
          </p:cNvSpPr>
          <p:nvPr/>
        </p:nvSpPr>
        <p:spPr bwMode="auto">
          <a:xfrm>
            <a:off x="2406650" y="4679950"/>
            <a:ext cx="685800" cy="0"/>
          </a:xfrm>
          <a:prstGeom prst="line">
            <a:avLst/>
          </a:prstGeom>
          <a:noFill/>
          <a:ln w="57150" cmpd="thinThick">
            <a:solidFill>
              <a:schemeClr val="bg1"/>
            </a:solidFill>
            <a:round/>
            <a:headEnd/>
            <a:tailEnd type="triangle" w="med" len="med"/>
          </a:ln>
          <a:effectLst/>
        </p:spPr>
        <p:txBody>
          <a:bodyPr/>
          <a:lstStyle/>
          <a:p>
            <a:endParaRPr lang="en-US"/>
          </a:p>
        </p:txBody>
      </p:sp>
      <p:sp>
        <p:nvSpPr>
          <p:cNvPr id="64542" name="Text Box 30"/>
          <p:cNvSpPr txBox="1">
            <a:spLocks noChangeArrowheads="1"/>
          </p:cNvSpPr>
          <p:nvPr/>
        </p:nvSpPr>
        <p:spPr bwMode="auto">
          <a:xfrm>
            <a:off x="2555875" y="2636838"/>
            <a:ext cx="3657600" cy="590550"/>
          </a:xfrm>
          <a:prstGeom prst="rect">
            <a:avLst/>
          </a:prstGeom>
          <a:solidFill>
            <a:srgbClr val="CCFF99"/>
          </a:solidFill>
          <a:ln w="9525">
            <a:solidFill>
              <a:schemeClr val="tx1"/>
            </a:solidFill>
            <a:miter lim="800000"/>
            <a:headEnd/>
            <a:tailEnd/>
          </a:ln>
          <a:effectLst/>
        </p:spPr>
        <p:txBody>
          <a:bodyPr>
            <a:spAutoFit/>
          </a:bodyPr>
          <a:lstStyle/>
          <a:p>
            <a:pPr algn="ctr">
              <a:spcBef>
                <a:spcPct val="50000"/>
              </a:spcBef>
            </a:pPr>
            <a:r>
              <a:rPr lang="es-MX" sz="1600" b="1">
                <a:solidFill>
                  <a:schemeClr val="accent2"/>
                </a:solidFill>
                <a:latin typeface="Trebuchet MS" pitchFamily="34" charset="0"/>
              </a:rPr>
              <a:t>Acceso preferente a programas de promoción social</a:t>
            </a:r>
            <a:endParaRPr lang="es-ES" sz="1600" b="1">
              <a:solidFill>
                <a:schemeClr val="accent2"/>
              </a:solidFill>
              <a:latin typeface="Trebuchet MS" pitchFamily="34" charset="0"/>
            </a:endParaRPr>
          </a:p>
        </p:txBody>
      </p:sp>
      <p:sp>
        <p:nvSpPr>
          <p:cNvPr id="64543" name="Line 31"/>
          <p:cNvSpPr>
            <a:spLocks noChangeShapeType="1"/>
          </p:cNvSpPr>
          <p:nvPr/>
        </p:nvSpPr>
        <p:spPr bwMode="auto">
          <a:xfrm flipH="1">
            <a:off x="1644650" y="2924175"/>
            <a:ext cx="911225" cy="3175"/>
          </a:xfrm>
          <a:prstGeom prst="line">
            <a:avLst/>
          </a:prstGeom>
          <a:noFill/>
          <a:ln w="38100">
            <a:solidFill>
              <a:schemeClr val="bg1"/>
            </a:solidFill>
            <a:round/>
            <a:headEnd/>
            <a:tailEnd/>
          </a:ln>
          <a:effectLst/>
        </p:spPr>
        <p:txBody>
          <a:bodyPr/>
          <a:lstStyle/>
          <a:p>
            <a:endParaRPr lang="en-US"/>
          </a:p>
        </p:txBody>
      </p:sp>
      <p:sp>
        <p:nvSpPr>
          <p:cNvPr id="64544" name="Line 32"/>
          <p:cNvSpPr>
            <a:spLocks noChangeShapeType="1"/>
          </p:cNvSpPr>
          <p:nvPr/>
        </p:nvSpPr>
        <p:spPr bwMode="auto">
          <a:xfrm>
            <a:off x="1644650" y="2927350"/>
            <a:ext cx="0" cy="1295400"/>
          </a:xfrm>
          <a:prstGeom prst="line">
            <a:avLst/>
          </a:prstGeom>
          <a:noFill/>
          <a:ln w="38100">
            <a:solidFill>
              <a:schemeClr val="bg1"/>
            </a:solidFill>
            <a:round/>
            <a:headEnd/>
            <a:tailEnd/>
          </a:ln>
          <a:effectLst/>
        </p:spPr>
        <p:txBody>
          <a:bodyPr/>
          <a:lstStyle/>
          <a:p>
            <a:endParaRPr lang="en-US"/>
          </a:p>
        </p:txBody>
      </p:sp>
      <p:sp>
        <p:nvSpPr>
          <p:cNvPr id="64545" name="Line 33"/>
          <p:cNvSpPr>
            <a:spLocks noChangeShapeType="1"/>
          </p:cNvSpPr>
          <p:nvPr/>
        </p:nvSpPr>
        <p:spPr bwMode="auto">
          <a:xfrm flipH="1" flipV="1">
            <a:off x="6156325" y="2924175"/>
            <a:ext cx="1889125" cy="3175"/>
          </a:xfrm>
          <a:prstGeom prst="line">
            <a:avLst/>
          </a:prstGeom>
          <a:noFill/>
          <a:ln w="38100">
            <a:solidFill>
              <a:schemeClr val="bg1"/>
            </a:solidFill>
            <a:round/>
            <a:headEnd/>
            <a:tailEnd/>
          </a:ln>
          <a:effectLst/>
        </p:spPr>
        <p:txBody>
          <a:bodyPr/>
          <a:lstStyle/>
          <a:p>
            <a:endParaRPr lang="en-US"/>
          </a:p>
        </p:txBody>
      </p:sp>
      <p:sp>
        <p:nvSpPr>
          <p:cNvPr id="64546" name="Line 34"/>
          <p:cNvSpPr>
            <a:spLocks noChangeShapeType="1"/>
          </p:cNvSpPr>
          <p:nvPr/>
        </p:nvSpPr>
        <p:spPr bwMode="auto">
          <a:xfrm>
            <a:off x="4997450" y="4679950"/>
            <a:ext cx="1219200" cy="0"/>
          </a:xfrm>
          <a:prstGeom prst="line">
            <a:avLst/>
          </a:prstGeom>
          <a:noFill/>
          <a:ln w="57150" cmpd="thinThick">
            <a:solidFill>
              <a:schemeClr val="bg1"/>
            </a:solidFill>
            <a:round/>
            <a:headEnd/>
            <a:tailEnd type="triangle" w="med" len="med"/>
          </a:ln>
          <a:effectLst/>
        </p:spPr>
        <p:txBody>
          <a:bodyPr/>
          <a:lstStyle/>
          <a:p>
            <a:endParaRPr lang="en-US"/>
          </a:p>
        </p:txBody>
      </p:sp>
      <p:sp>
        <p:nvSpPr>
          <p:cNvPr id="64547" name="Line 35"/>
          <p:cNvSpPr>
            <a:spLocks noChangeShapeType="1"/>
          </p:cNvSpPr>
          <p:nvPr/>
        </p:nvSpPr>
        <p:spPr bwMode="auto">
          <a:xfrm flipH="1">
            <a:off x="7512050" y="4679950"/>
            <a:ext cx="533400" cy="0"/>
          </a:xfrm>
          <a:prstGeom prst="line">
            <a:avLst/>
          </a:prstGeom>
          <a:noFill/>
          <a:ln w="57150" cmpd="thinThick">
            <a:solidFill>
              <a:schemeClr val="bg1"/>
            </a:solidFill>
            <a:round/>
            <a:headEnd/>
            <a:tailEnd/>
          </a:ln>
          <a:effectLst/>
        </p:spPr>
        <p:txBody>
          <a:bodyPr/>
          <a:lstStyle/>
          <a:p>
            <a:endParaRPr lang="en-US"/>
          </a:p>
        </p:txBody>
      </p:sp>
      <p:sp>
        <p:nvSpPr>
          <p:cNvPr id="64548" name="Line 36"/>
          <p:cNvSpPr>
            <a:spLocks noChangeShapeType="1"/>
          </p:cNvSpPr>
          <p:nvPr/>
        </p:nvSpPr>
        <p:spPr bwMode="auto">
          <a:xfrm flipV="1">
            <a:off x="8045450" y="2927350"/>
            <a:ext cx="0" cy="2667000"/>
          </a:xfrm>
          <a:prstGeom prst="line">
            <a:avLst/>
          </a:prstGeom>
          <a:noFill/>
          <a:ln w="38100">
            <a:solidFill>
              <a:schemeClr val="bg1"/>
            </a:solidFill>
            <a:round/>
            <a:headEnd/>
            <a:tailEnd/>
          </a:ln>
          <a:effectLst/>
        </p:spPr>
        <p:txBody>
          <a:bodyPr/>
          <a:lstStyle/>
          <a:p>
            <a:endParaRPr lang="en-US"/>
          </a:p>
        </p:txBody>
      </p:sp>
      <p:grpSp>
        <p:nvGrpSpPr>
          <p:cNvPr id="64549" name="Group 37"/>
          <p:cNvGrpSpPr>
            <a:grpSpLocks/>
          </p:cNvGrpSpPr>
          <p:nvPr/>
        </p:nvGrpSpPr>
        <p:grpSpPr bwMode="auto">
          <a:xfrm>
            <a:off x="2178050" y="1860550"/>
            <a:ext cx="4829175" cy="693738"/>
            <a:chOff x="672" y="672"/>
            <a:chExt cx="3042" cy="437"/>
          </a:xfrm>
        </p:grpSpPr>
        <p:pic>
          <p:nvPicPr>
            <p:cNvPr id="64550" name="Picture 38" descr="http://www.programapuente.cl/puente%20ingles/imagenes/puenteweb/identificacion.jpg"/>
            <p:cNvPicPr>
              <a:picLocks noChangeAspect="1" noChangeArrowheads="1"/>
            </p:cNvPicPr>
            <p:nvPr/>
          </p:nvPicPr>
          <p:blipFill>
            <a:blip r:embed="rId4" r:link="rId5" cstate="print"/>
            <a:srcRect/>
            <a:stretch>
              <a:fillRect/>
            </a:stretch>
          </p:blipFill>
          <p:spPr bwMode="auto">
            <a:xfrm>
              <a:off x="672" y="672"/>
              <a:ext cx="480" cy="432"/>
            </a:xfrm>
            <a:prstGeom prst="rect">
              <a:avLst/>
            </a:prstGeom>
            <a:noFill/>
          </p:spPr>
        </p:pic>
        <p:pic>
          <p:nvPicPr>
            <p:cNvPr id="64551" name="Picture 39" descr="http://www.programapuente.cl/puente%20ingles/imagenes/puenteweb/salud.jpg"/>
            <p:cNvPicPr>
              <a:picLocks noChangeAspect="1" noChangeArrowheads="1"/>
            </p:cNvPicPr>
            <p:nvPr/>
          </p:nvPicPr>
          <p:blipFill>
            <a:blip r:embed="rId6" r:link="rId7" cstate="print"/>
            <a:srcRect/>
            <a:stretch>
              <a:fillRect/>
            </a:stretch>
          </p:blipFill>
          <p:spPr bwMode="auto">
            <a:xfrm>
              <a:off x="1104" y="672"/>
              <a:ext cx="432" cy="432"/>
            </a:xfrm>
            <a:prstGeom prst="rect">
              <a:avLst/>
            </a:prstGeom>
            <a:noFill/>
          </p:spPr>
        </p:pic>
        <p:pic>
          <p:nvPicPr>
            <p:cNvPr id="64552" name="Picture 40" descr="http://www.programapuente.cl/puente%20ingles/imagenes/puenteweb/educacion.jpg"/>
            <p:cNvPicPr>
              <a:picLocks noChangeAspect="1" noChangeArrowheads="1"/>
            </p:cNvPicPr>
            <p:nvPr/>
          </p:nvPicPr>
          <p:blipFill>
            <a:blip r:embed="rId8" r:link="rId9" cstate="print"/>
            <a:srcRect/>
            <a:stretch>
              <a:fillRect/>
            </a:stretch>
          </p:blipFill>
          <p:spPr bwMode="auto">
            <a:xfrm>
              <a:off x="1536" y="672"/>
              <a:ext cx="432" cy="432"/>
            </a:xfrm>
            <a:prstGeom prst="rect">
              <a:avLst/>
            </a:prstGeom>
            <a:noFill/>
          </p:spPr>
        </p:pic>
        <p:pic>
          <p:nvPicPr>
            <p:cNvPr id="64553" name="Picture 41" descr="http://www.programapuente.cl/puente%20ingles/imagenes/puenteweb/familia.jpg"/>
            <p:cNvPicPr>
              <a:picLocks noChangeAspect="1" noChangeArrowheads="1"/>
            </p:cNvPicPr>
            <p:nvPr/>
          </p:nvPicPr>
          <p:blipFill>
            <a:blip r:embed="rId10" r:link="rId11" cstate="print"/>
            <a:srcRect/>
            <a:stretch>
              <a:fillRect/>
            </a:stretch>
          </p:blipFill>
          <p:spPr bwMode="auto">
            <a:xfrm>
              <a:off x="1968" y="672"/>
              <a:ext cx="440" cy="437"/>
            </a:xfrm>
            <a:prstGeom prst="rect">
              <a:avLst/>
            </a:prstGeom>
            <a:noFill/>
          </p:spPr>
        </p:pic>
        <p:pic>
          <p:nvPicPr>
            <p:cNvPr id="64554" name="Picture 42" descr="http://www.programapuente.cl/puente%20ingles/imagenes/puenteweb/habitabilidad.jpg"/>
            <p:cNvPicPr>
              <a:picLocks noChangeAspect="1" noChangeArrowheads="1"/>
            </p:cNvPicPr>
            <p:nvPr/>
          </p:nvPicPr>
          <p:blipFill>
            <a:blip r:embed="rId12" r:link="rId13" cstate="print"/>
            <a:srcRect/>
            <a:stretch>
              <a:fillRect/>
            </a:stretch>
          </p:blipFill>
          <p:spPr bwMode="auto">
            <a:xfrm>
              <a:off x="2400" y="672"/>
              <a:ext cx="441" cy="432"/>
            </a:xfrm>
            <a:prstGeom prst="rect">
              <a:avLst/>
            </a:prstGeom>
            <a:noFill/>
          </p:spPr>
        </p:pic>
        <p:pic>
          <p:nvPicPr>
            <p:cNvPr id="64555" name="Picture 43" descr="http://www.programapuente.cl/puente%20ingles/imagenes/puenteweb/trabajo.jpg"/>
            <p:cNvPicPr>
              <a:picLocks noChangeAspect="1" noChangeArrowheads="1"/>
            </p:cNvPicPr>
            <p:nvPr/>
          </p:nvPicPr>
          <p:blipFill>
            <a:blip r:embed="rId14" r:link="rId15" cstate="print"/>
            <a:srcRect/>
            <a:stretch>
              <a:fillRect/>
            </a:stretch>
          </p:blipFill>
          <p:spPr bwMode="auto">
            <a:xfrm>
              <a:off x="2832" y="672"/>
              <a:ext cx="432" cy="432"/>
            </a:xfrm>
            <a:prstGeom prst="rect">
              <a:avLst/>
            </a:prstGeom>
            <a:noFill/>
          </p:spPr>
        </p:pic>
        <p:pic>
          <p:nvPicPr>
            <p:cNvPr id="64556" name="Picture 44" descr="http://www.programapuente.cl/puente%20ingles/imagenes/puenteweb/money.jpg"/>
            <p:cNvPicPr>
              <a:picLocks noChangeAspect="1" noChangeArrowheads="1"/>
            </p:cNvPicPr>
            <p:nvPr/>
          </p:nvPicPr>
          <p:blipFill>
            <a:blip r:embed="rId16" r:link="rId17" cstate="print"/>
            <a:srcRect/>
            <a:stretch>
              <a:fillRect/>
            </a:stretch>
          </p:blipFill>
          <p:spPr bwMode="auto">
            <a:xfrm>
              <a:off x="3264" y="672"/>
              <a:ext cx="450" cy="432"/>
            </a:xfrm>
            <a:prstGeom prst="rect">
              <a:avLst/>
            </a:prstGeom>
            <a:noFill/>
          </p:spPr>
        </p:pic>
      </p:grpSp>
      <p:sp>
        <p:nvSpPr>
          <p:cNvPr id="64557" name="Rectangle 45"/>
          <p:cNvSpPr>
            <a:spLocks noChangeArrowheads="1"/>
          </p:cNvSpPr>
          <p:nvPr/>
        </p:nvSpPr>
        <p:spPr bwMode="auto">
          <a:xfrm>
            <a:off x="806450" y="3308350"/>
            <a:ext cx="6934200" cy="1905000"/>
          </a:xfrm>
          <a:prstGeom prst="rect">
            <a:avLst/>
          </a:prstGeom>
          <a:noFill/>
          <a:ln w="38100">
            <a:solidFill>
              <a:srgbClr val="FF0000"/>
            </a:solidFill>
            <a:prstDash val="dashDot"/>
            <a:miter lim="800000"/>
            <a:headEnd/>
            <a:tailEnd/>
          </a:ln>
          <a:effectLst/>
        </p:spPr>
        <p:txBody>
          <a:bodyPr wrap="none" anchor="ctr"/>
          <a:lstStyle/>
          <a:p>
            <a:endParaRPr lang="en-US"/>
          </a:p>
        </p:txBody>
      </p:sp>
      <p:sp>
        <p:nvSpPr>
          <p:cNvPr id="64558" name="Line 46"/>
          <p:cNvSpPr>
            <a:spLocks noChangeShapeType="1"/>
          </p:cNvSpPr>
          <p:nvPr/>
        </p:nvSpPr>
        <p:spPr bwMode="auto">
          <a:xfrm>
            <a:off x="425450" y="1936750"/>
            <a:ext cx="0" cy="2667000"/>
          </a:xfrm>
          <a:prstGeom prst="line">
            <a:avLst/>
          </a:prstGeom>
          <a:noFill/>
          <a:ln w="19050">
            <a:solidFill>
              <a:schemeClr val="accent2"/>
            </a:solidFill>
            <a:round/>
            <a:headEnd/>
            <a:tailEnd/>
          </a:ln>
          <a:effectLst/>
        </p:spPr>
        <p:txBody>
          <a:bodyPr/>
          <a:lstStyle/>
          <a:p>
            <a:endParaRPr lang="en-US"/>
          </a:p>
        </p:txBody>
      </p:sp>
      <p:sp>
        <p:nvSpPr>
          <p:cNvPr id="64559" name="Line 47"/>
          <p:cNvSpPr>
            <a:spLocks noChangeShapeType="1"/>
          </p:cNvSpPr>
          <p:nvPr/>
        </p:nvSpPr>
        <p:spPr bwMode="auto">
          <a:xfrm>
            <a:off x="425450" y="4603750"/>
            <a:ext cx="228600" cy="0"/>
          </a:xfrm>
          <a:prstGeom prst="line">
            <a:avLst/>
          </a:prstGeom>
          <a:noFill/>
          <a:ln w="38100">
            <a:solidFill>
              <a:schemeClr val="accent2"/>
            </a:solidFill>
            <a:round/>
            <a:headEnd/>
            <a:tailEnd type="triangle" w="med" len="med"/>
          </a:ln>
          <a:effectLst/>
        </p:spPr>
        <p:txBody>
          <a:bodyPr/>
          <a:lstStyle/>
          <a:p>
            <a:endParaRPr lang="en-US"/>
          </a:p>
        </p:txBody>
      </p:sp>
      <p:sp>
        <p:nvSpPr>
          <p:cNvPr id="64560" name="Line 48"/>
          <p:cNvSpPr>
            <a:spLocks noChangeShapeType="1"/>
          </p:cNvSpPr>
          <p:nvPr/>
        </p:nvSpPr>
        <p:spPr bwMode="auto">
          <a:xfrm>
            <a:off x="8274050" y="4679950"/>
            <a:ext cx="381000" cy="0"/>
          </a:xfrm>
          <a:prstGeom prst="line">
            <a:avLst/>
          </a:prstGeom>
          <a:noFill/>
          <a:ln w="38100">
            <a:solidFill>
              <a:schemeClr val="accent2"/>
            </a:solidFill>
            <a:round/>
            <a:headEnd/>
            <a:tailEnd/>
          </a:ln>
          <a:effectLst/>
        </p:spPr>
        <p:txBody>
          <a:bodyPr/>
          <a:lstStyle/>
          <a:p>
            <a:endParaRPr lang="en-US"/>
          </a:p>
        </p:txBody>
      </p:sp>
      <p:sp>
        <p:nvSpPr>
          <p:cNvPr id="64561" name="Line 49"/>
          <p:cNvSpPr>
            <a:spLocks noChangeShapeType="1"/>
          </p:cNvSpPr>
          <p:nvPr/>
        </p:nvSpPr>
        <p:spPr bwMode="auto">
          <a:xfrm flipV="1">
            <a:off x="8655050" y="2393950"/>
            <a:ext cx="0" cy="2286000"/>
          </a:xfrm>
          <a:prstGeom prst="line">
            <a:avLst/>
          </a:prstGeom>
          <a:noFill/>
          <a:ln w="38100">
            <a:solidFill>
              <a:schemeClr val="accent2"/>
            </a:solidFill>
            <a:round/>
            <a:headEnd/>
            <a:tailEnd type="triangle" w="med" len="med"/>
          </a:ln>
          <a:effectLst/>
        </p:spPr>
        <p:txBody>
          <a:bodyPr/>
          <a:lstStyle/>
          <a:p>
            <a:endParaRPr lang="en-US"/>
          </a:p>
        </p:txBody>
      </p:sp>
      <p:sp>
        <p:nvSpPr>
          <p:cNvPr id="64562" name="Text Box 50"/>
          <p:cNvSpPr txBox="1">
            <a:spLocks noChangeArrowheads="1"/>
          </p:cNvSpPr>
          <p:nvPr/>
        </p:nvSpPr>
        <p:spPr bwMode="auto">
          <a:xfrm>
            <a:off x="273050" y="1098550"/>
            <a:ext cx="1295400" cy="835025"/>
          </a:xfrm>
          <a:prstGeom prst="rect">
            <a:avLst/>
          </a:prstGeom>
          <a:solidFill>
            <a:srgbClr val="66CCFF"/>
          </a:solidFill>
          <a:ln w="9525" algn="ctr">
            <a:solidFill>
              <a:srgbClr val="333399"/>
            </a:solidFill>
            <a:miter lim="800000"/>
            <a:headEnd/>
            <a:tailEnd/>
          </a:ln>
          <a:effectLst/>
        </p:spPr>
        <p:txBody>
          <a:bodyPr lIns="56693" tIns="28346" rIns="56693" bIns="28346"/>
          <a:lstStyle/>
          <a:p>
            <a:pPr algn="ctr"/>
            <a:r>
              <a:rPr lang="es-MX" sz="1200" b="1">
                <a:solidFill>
                  <a:srgbClr val="002394"/>
                </a:solidFill>
              </a:rPr>
              <a:t>Familias y personas en extrema pobreza</a:t>
            </a:r>
            <a:endParaRPr lang="es-ES" sz="1200" b="1">
              <a:solidFill>
                <a:srgbClr val="002394"/>
              </a:solidFill>
            </a:endParaRPr>
          </a:p>
        </p:txBody>
      </p:sp>
      <p:sp>
        <p:nvSpPr>
          <p:cNvPr id="64563" name="Text Box 51"/>
          <p:cNvSpPr txBox="1">
            <a:spLocks noChangeArrowheads="1"/>
          </p:cNvSpPr>
          <p:nvPr/>
        </p:nvSpPr>
        <p:spPr bwMode="auto">
          <a:xfrm>
            <a:off x="7235825" y="1016000"/>
            <a:ext cx="1800225" cy="1377950"/>
          </a:xfrm>
          <a:prstGeom prst="rect">
            <a:avLst/>
          </a:prstGeom>
          <a:solidFill>
            <a:srgbClr val="66CCFF"/>
          </a:solidFill>
          <a:ln w="9525" algn="ctr">
            <a:solidFill>
              <a:srgbClr val="333399"/>
            </a:solidFill>
            <a:miter lim="800000"/>
            <a:headEnd/>
            <a:tailEnd/>
          </a:ln>
          <a:effectLst/>
        </p:spPr>
        <p:txBody>
          <a:bodyPr lIns="56693" tIns="28346" rIns="56693" bIns="28346"/>
          <a:lstStyle/>
          <a:p>
            <a:pPr algn="ctr"/>
            <a:r>
              <a:rPr lang="es-MX" sz="1200" b="1">
                <a:solidFill>
                  <a:srgbClr val="002394"/>
                </a:solidFill>
              </a:rPr>
              <a:t>Familias y personas con desenvolvimiento autónomo en las redes de servicios sociales disponibles, que han superado la extrema pobreza.</a:t>
            </a:r>
            <a:endParaRPr lang="es-ES" sz="1200" b="1">
              <a:solidFill>
                <a:srgbClr val="002394"/>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Line 3"/>
          <p:cNvSpPr>
            <a:spLocks noChangeShapeType="1"/>
          </p:cNvSpPr>
          <p:nvPr/>
        </p:nvSpPr>
        <p:spPr bwMode="auto">
          <a:xfrm>
            <a:off x="3429000" y="5943600"/>
            <a:ext cx="5399088" cy="0"/>
          </a:xfrm>
          <a:prstGeom prst="line">
            <a:avLst/>
          </a:prstGeom>
          <a:noFill/>
          <a:ln w="57150">
            <a:solidFill>
              <a:schemeClr val="folHlink"/>
            </a:solidFill>
            <a:prstDash val="sysDot"/>
            <a:round/>
            <a:headEnd/>
            <a:tailEnd/>
          </a:ln>
          <a:effectLst/>
        </p:spPr>
        <p:txBody>
          <a:bodyPr/>
          <a:lstStyle/>
          <a:p>
            <a:endParaRPr lang="en-US"/>
          </a:p>
        </p:txBody>
      </p:sp>
      <p:sp>
        <p:nvSpPr>
          <p:cNvPr id="99332" name="Text Box 4"/>
          <p:cNvSpPr txBox="1">
            <a:spLocks noChangeArrowheads="1"/>
          </p:cNvSpPr>
          <p:nvPr/>
        </p:nvSpPr>
        <p:spPr bwMode="auto">
          <a:xfrm>
            <a:off x="533400" y="1508125"/>
            <a:ext cx="8229600" cy="3597275"/>
          </a:xfrm>
          <a:prstGeom prst="rect">
            <a:avLst/>
          </a:prstGeom>
          <a:noFill/>
          <a:ln w="9525">
            <a:noFill/>
            <a:miter lim="800000"/>
            <a:headEnd/>
            <a:tailEnd/>
          </a:ln>
          <a:effectLst/>
        </p:spPr>
        <p:txBody>
          <a:bodyPr>
            <a:spAutoFit/>
          </a:bodyPr>
          <a:lstStyle/>
          <a:p>
            <a:pPr algn="just">
              <a:spcBef>
                <a:spcPct val="50000"/>
              </a:spcBef>
            </a:pPr>
            <a:r>
              <a:rPr lang="es-MX" sz="2000">
                <a:solidFill>
                  <a:srgbClr val="000066"/>
                </a:solidFill>
                <a:cs typeface="Lucida Sans Unicode" pitchFamily="34" charset="0"/>
              </a:rPr>
              <a:t>	</a:t>
            </a:r>
            <a:r>
              <a:rPr lang="es-ES" sz="2000">
                <a:solidFill>
                  <a:srgbClr val="000066"/>
                </a:solidFill>
                <a:cs typeface="Times New Roman" pitchFamily="18" charset="0"/>
              </a:rPr>
              <a:t>El sistema tiene un </a:t>
            </a:r>
            <a:r>
              <a:rPr lang="es-MX" sz="2000" b="1">
                <a:solidFill>
                  <a:srgbClr val="FF6600"/>
                </a:solidFill>
                <a:cs typeface="Times New Roman" pitchFamily="18" charset="0"/>
              </a:rPr>
              <a:t>COMPONENTE ARTICULADOR</a:t>
            </a:r>
            <a:r>
              <a:rPr lang="es-ES" sz="2000">
                <a:solidFill>
                  <a:srgbClr val="000066"/>
                </a:solidFill>
                <a:cs typeface="Times New Roman" pitchFamily="18" charset="0"/>
              </a:rPr>
              <a:t> (el </a:t>
            </a:r>
            <a:r>
              <a:rPr lang="es-MX" sz="2000">
                <a:solidFill>
                  <a:srgbClr val="000066"/>
                </a:solidFill>
                <a:cs typeface="Times New Roman" pitchFamily="18" charset="0"/>
              </a:rPr>
              <a:t>componente de Apoyo Psicosocial</a:t>
            </a:r>
            <a:r>
              <a:rPr lang="es-ES" sz="2000">
                <a:solidFill>
                  <a:srgbClr val="000066"/>
                </a:solidFill>
                <a:cs typeface="Times New Roman" pitchFamily="18" charset="0"/>
              </a:rPr>
              <a:t>), cuya tarea es establecer el vínculo y mantener la relación con el destinatario de la protección que el sistema ofrece, representando así mismo un suerte de </a:t>
            </a:r>
            <a:r>
              <a:rPr lang="es-ES" sz="2000" b="1">
                <a:solidFill>
                  <a:srgbClr val="FF6600"/>
                </a:solidFill>
                <a:cs typeface="Times New Roman" pitchFamily="18" charset="0"/>
              </a:rPr>
              <a:t>“ventanilla privilegiada”</a:t>
            </a:r>
            <a:r>
              <a:rPr lang="es-ES" sz="2000">
                <a:solidFill>
                  <a:srgbClr val="000066"/>
                </a:solidFill>
                <a:cs typeface="Times New Roman" pitchFamily="18" charset="0"/>
              </a:rPr>
              <a:t> para el usuario. </a:t>
            </a:r>
            <a:endParaRPr lang="es-MX" sz="2000">
              <a:solidFill>
                <a:srgbClr val="000066"/>
              </a:solidFill>
              <a:cs typeface="Times New Roman" pitchFamily="18" charset="0"/>
            </a:endParaRPr>
          </a:p>
          <a:p>
            <a:pPr algn="just">
              <a:spcBef>
                <a:spcPct val="50000"/>
              </a:spcBef>
            </a:pPr>
            <a:r>
              <a:rPr lang="es-MX" sz="2000">
                <a:solidFill>
                  <a:srgbClr val="000066"/>
                </a:solidFill>
                <a:cs typeface="Times New Roman" pitchFamily="18" charset="0"/>
              </a:rPr>
              <a:t>	</a:t>
            </a:r>
            <a:r>
              <a:rPr lang="es-ES" sz="2000">
                <a:solidFill>
                  <a:srgbClr val="000066"/>
                </a:solidFill>
                <a:cs typeface="Times New Roman" pitchFamily="18" charset="0"/>
              </a:rPr>
              <a:t>No significa que el usuario no tenga que concurrir a las distintas ventanillas que ofrecen los programas que componen el sistema, sino que sabe específicamente dónde debe ir, a qué, a quién dirigirse y qué requisitos debe cumplir. Cuando concurre a las ventanillas, en igualdad de condiciones con otros usuarios, se le garantiza acceso preferente.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Line 3"/>
          <p:cNvSpPr>
            <a:spLocks noChangeShapeType="1"/>
          </p:cNvSpPr>
          <p:nvPr/>
        </p:nvSpPr>
        <p:spPr bwMode="auto">
          <a:xfrm>
            <a:off x="3276600" y="5486400"/>
            <a:ext cx="5399088" cy="0"/>
          </a:xfrm>
          <a:prstGeom prst="line">
            <a:avLst/>
          </a:prstGeom>
          <a:noFill/>
          <a:ln w="57150">
            <a:solidFill>
              <a:schemeClr val="folHlink"/>
            </a:solidFill>
            <a:prstDash val="sysDot"/>
            <a:round/>
            <a:headEnd/>
            <a:tailEnd/>
          </a:ln>
          <a:effectLst/>
        </p:spPr>
        <p:txBody>
          <a:bodyPr/>
          <a:lstStyle/>
          <a:p>
            <a:endParaRPr lang="en-US"/>
          </a:p>
        </p:txBody>
      </p:sp>
      <p:sp>
        <p:nvSpPr>
          <p:cNvPr id="101380" name="Text Box 4"/>
          <p:cNvSpPr txBox="1">
            <a:spLocks noChangeArrowheads="1"/>
          </p:cNvSpPr>
          <p:nvPr/>
        </p:nvSpPr>
        <p:spPr bwMode="auto">
          <a:xfrm>
            <a:off x="457200" y="1447800"/>
            <a:ext cx="8229600" cy="3597275"/>
          </a:xfrm>
          <a:prstGeom prst="rect">
            <a:avLst/>
          </a:prstGeom>
          <a:noFill/>
          <a:ln w="9525">
            <a:noFill/>
            <a:miter lim="800000"/>
            <a:headEnd/>
            <a:tailEnd/>
          </a:ln>
          <a:effectLst/>
        </p:spPr>
        <p:txBody>
          <a:bodyPr>
            <a:spAutoFit/>
          </a:bodyPr>
          <a:lstStyle/>
          <a:p>
            <a:pPr algn="just">
              <a:spcBef>
                <a:spcPct val="50000"/>
              </a:spcBef>
            </a:pPr>
            <a:r>
              <a:rPr lang="es-MX" sz="2000">
                <a:solidFill>
                  <a:srgbClr val="000066"/>
                </a:solidFill>
                <a:cs typeface="Lucida Sans Unicode" pitchFamily="34" charset="0"/>
              </a:rPr>
              <a:t>	El </a:t>
            </a:r>
            <a:r>
              <a:rPr lang="es-MX" sz="2000" b="1">
                <a:solidFill>
                  <a:srgbClr val="FF6600"/>
                </a:solidFill>
                <a:cs typeface="Lucida Sans Unicode" pitchFamily="34" charset="0"/>
              </a:rPr>
              <a:t>CONECTOR</a:t>
            </a:r>
            <a:r>
              <a:rPr lang="es-MX" sz="2000">
                <a:solidFill>
                  <a:srgbClr val="000066"/>
                </a:solidFill>
                <a:cs typeface="Lucida Sans Unicode" pitchFamily="34" charset="0"/>
              </a:rPr>
              <a:t> entre el sistema de protección y sus destinatarios es una persona concreta (el Apoyo Familiar en el caso de las familias, el monitor comunitario en el caso de los adultos mayores, y el apoyo de la ONG en el caso de las personas en situación de calle) que mantiene una relación periódica, estable y vinculante con el usuario. </a:t>
            </a:r>
          </a:p>
          <a:p>
            <a:pPr algn="just">
              <a:spcBef>
                <a:spcPct val="50000"/>
              </a:spcBef>
            </a:pPr>
            <a:r>
              <a:rPr lang="es-MX" sz="2000">
                <a:solidFill>
                  <a:srgbClr val="000066"/>
                </a:solidFill>
                <a:cs typeface="Lucida Sans Unicode" pitchFamily="34" charset="0"/>
              </a:rPr>
              <a:t>	No obstante, el destinatario se vincula y se relaciona con distintos “agentes” de los programas a los que tiene acceso, la relación de confianza que se establece con el Apoyo Psicosocial es una </a:t>
            </a:r>
            <a:r>
              <a:rPr lang="es-MX" sz="2000" b="1">
                <a:solidFill>
                  <a:srgbClr val="FF6600"/>
                </a:solidFill>
                <a:cs typeface="Lucida Sans Unicode" pitchFamily="34" charset="0"/>
              </a:rPr>
              <a:t>relación privilegiada</a:t>
            </a:r>
            <a:r>
              <a:rPr lang="es-MX" sz="2000">
                <a:solidFill>
                  <a:srgbClr val="000066"/>
                </a:solidFill>
                <a:cs typeface="Lucida Sans Unicode" pitchFamily="34" charset="0"/>
              </a:rPr>
              <a:t> y en la que descansa buena parte del logro de los resultados del sistema.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Line 3"/>
          <p:cNvSpPr>
            <a:spLocks noChangeShapeType="1"/>
          </p:cNvSpPr>
          <p:nvPr/>
        </p:nvSpPr>
        <p:spPr bwMode="auto">
          <a:xfrm>
            <a:off x="3048000" y="5715000"/>
            <a:ext cx="5399088" cy="0"/>
          </a:xfrm>
          <a:prstGeom prst="line">
            <a:avLst/>
          </a:prstGeom>
          <a:noFill/>
          <a:ln w="57150">
            <a:solidFill>
              <a:schemeClr val="folHlink"/>
            </a:solidFill>
            <a:prstDash val="sysDot"/>
            <a:round/>
            <a:headEnd/>
            <a:tailEnd/>
          </a:ln>
          <a:effectLst/>
        </p:spPr>
        <p:txBody>
          <a:bodyPr/>
          <a:lstStyle/>
          <a:p>
            <a:endParaRPr lang="en-US"/>
          </a:p>
        </p:txBody>
      </p:sp>
      <p:sp>
        <p:nvSpPr>
          <p:cNvPr id="103428" name="Text Box 4"/>
          <p:cNvSpPr txBox="1">
            <a:spLocks noChangeArrowheads="1"/>
          </p:cNvSpPr>
          <p:nvPr/>
        </p:nvSpPr>
        <p:spPr bwMode="auto">
          <a:xfrm>
            <a:off x="457200" y="1524000"/>
            <a:ext cx="8229600" cy="3597275"/>
          </a:xfrm>
          <a:prstGeom prst="rect">
            <a:avLst/>
          </a:prstGeom>
          <a:noFill/>
          <a:ln w="9525">
            <a:noFill/>
            <a:miter lim="800000"/>
            <a:headEnd/>
            <a:tailEnd/>
          </a:ln>
          <a:effectLst/>
        </p:spPr>
        <p:txBody>
          <a:bodyPr>
            <a:spAutoFit/>
          </a:bodyPr>
          <a:lstStyle/>
          <a:p>
            <a:pPr algn="just">
              <a:spcBef>
                <a:spcPct val="50000"/>
              </a:spcBef>
            </a:pPr>
            <a:r>
              <a:rPr lang="es-MX" sz="2000">
                <a:solidFill>
                  <a:srgbClr val="000066"/>
                </a:solidFill>
                <a:cs typeface="Lucida Sans Unicode" pitchFamily="34" charset="0"/>
              </a:rPr>
              <a:t>	</a:t>
            </a:r>
            <a:r>
              <a:rPr lang="es-ES" sz="2000">
                <a:solidFill>
                  <a:srgbClr val="000066"/>
                </a:solidFill>
                <a:cs typeface="Times New Roman" pitchFamily="18" charset="0"/>
              </a:rPr>
              <a:t>La relación entre el Apoyo </a:t>
            </a:r>
            <a:r>
              <a:rPr lang="es-MX" sz="2000">
                <a:solidFill>
                  <a:srgbClr val="000066"/>
                </a:solidFill>
                <a:cs typeface="Times New Roman" pitchFamily="18" charset="0"/>
              </a:rPr>
              <a:t>Psicosocial</a:t>
            </a:r>
            <a:r>
              <a:rPr lang="es-ES" sz="2000">
                <a:solidFill>
                  <a:srgbClr val="000066"/>
                </a:solidFill>
                <a:cs typeface="Times New Roman" pitchFamily="18" charset="0"/>
              </a:rPr>
              <a:t> y el destinatario (la familia</a:t>
            </a:r>
            <a:r>
              <a:rPr lang="es-MX" sz="2000">
                <a:solidFill>
                  <a:srgbClr val="000066"/>
                </a:solidFill>
                <a:cs typeface="Times New Roman" pitchFamily="18" charset="0"/>
              </a:rPr>
              <a:t>, el adulto mayor solo o la persona en situación de calle</a:t>
            </a:r>
            <a:r>
              <a:rPr lang="es-ES" sz="2000">
                <a:solidFill>
                  <a:srgbClr val="000066"/>
                </a:solidFill>
                <a:cs typeface="Times New Roman" pitchFamily="18" charset="0"/>
              </a:rPr>
              <a:t>) ocurre en el </a:t>
            </a:r>
            <a:r>
              <a:rPr lang="es-MX" sz="2000" b="1">
                <a:solidFill>
                  <a:srgbClr val="FF6600"/>
                </a:solidFill>
                <a:cs typeface="Times New Roman" pitchFamily="18" charset="0"/>
              </a:rPr>
              <a:t>CONTEXTO COTIDIANO</a:t>
            </a:r>
            <a:r>
              <a:rPr lang="es-ES" sz="2000">
                <a:solidFill>
                  <a:srgbClr val="000066"/>
                </a:solidFill>
                <a:cs typeface="Times New Roman" pitchFamily="18" charset="0"/>
              </a:rPr>
              <a:t> del usuario y no en el contexto del “agente externo”. Esto produce un cambio radical en las </a:t>
            </a:r>
            <a:r>
              <a:rPr lang="es-ES" sz="2000" b="1">
                <a:solidFill>
                  <a:srgbClr val="FF6600"/>
                </a:solidFill>
                <a:cs typeface="Times New Roman" pitchFamily="18" charset="0"/>
              </a:rPr>
              <a:t>relaciones de poder</a:t>
            </a:r>
            <a:r>
              <a:rPr lang="es-ES" sz="2000">
                <a:solidFill>
                  <a:srgbClr val="000066"/>
                </a:solidFill>
                <a:cs typeface="Times New Roman" pitchFamily="18" charset="0"/>
              </a:rPr>
              <a:t> entre el Estado (representado por el Apoyo </a:t>
            </a:r>
            <a:r>
              <a:rPr lang="es-MX" sz="2000">
                <a:solidFill>
                  <a:srgbClr val="000066"/>
                </a:solidFill>
                <a:cs typeface="Times New Roman" pitchFamily="18" charset="0"/>
              </a:rPr>
              <a:t>Psicosocial</a:t>
            </a:r>
            <a:r>
              <a:rPr lang="es-ES" sz="2000">
                <a:solidFill>
                  <a:srgbClr val="000066"/>
                </a:solidFill>
                <a:cs typeface="Times New Roman" pitchFamily="18" charset="0"/>
              </a:rPr>
              <a:t>) y el sujeto de protección del sistema (la familia</a:t>
            </a:r>
            <a:r>
              <a:rPr lang="es-MX" sz="2000">
                <a:solidFill>
                  <a:srgbClr val="000066"/>
                </a:solidFill>
                <a:cs typeface="Times New Roman" pitchFamily="18" charset="0"/>
              </a:rPr>
              <a:t>, el adulto mayor solo o la persona en situación de calle</a:t>
            </a:r>
            <a:r>
              <a:rPr lang="es-ES" sz="2000">
                <a:solidFill>
                  <a:srgbClr val="000066"/>
                </a:solidFill>
                <a:cs typeface="Times New Roman" pitchFamily="18" charset="0"/>
              </a:rPr>
              <a:t>). </a:t>
            </a:r>
            <a:endParaRPr lang="es-MX" sz="2000">
              <a:solidFill>
                <a:srgbClr val="000066"/>
              </a:solidFill>
              <a:cs typeface="Times New Roman" pitchFamily="18" charset="0"/>
            </a:endParaRPr>
          </a:p>
          <a:p>
            <a:pPr algn="just">
              <a:spcBef>
                <a:spcPct val="50000"/>
              </a:spcBef>
            </a:pPr>
            <a:r>
              <a:rPr lang="es-MX" sz="2000">
                <a:solidFill>
                  <a:srgbClr val="000066"/>
                </a:solidFill>
                <a:cs typeface="Times New Roman" pitchFamily="18" charset="0"/>
              </a:rPr>
              <a:t>	</a:t>
            </a:r>
            <a:r>
              <a:rPr lang="es-ES" sz="2000">
                <a:solidFill>
                  <a:srgbClr val="000066"/>
                </a:solidFill>
                <a:cs typeface="Times New Roman" pitchFamily="18" charset="0"/>
              </a:rPr>
              <a:t>Es </a:t>
            </a:r>
            <a:r>
              <a:rPr lang="es-MX" sz="2000">
                <a:solidFill>
                  <a:srgbClr val="000066"/>
                </a:solidFill>
                <a:cs typeface="Times New Roman" pitchFamily="18" charset="0"/>
              </a:rPr>
              <a:t>el usuario el</a:t>
            </a:r>
            <a:r>
              <a:rPr lang="es-ES" sz="2000">
                <a:solidFill>
                  <a:srgbClr val="000066"/>
                </a:solidFill>
                <a:cs typeface="Times New Roman" pitchFamily="18" charset="0"/>
              </a:rPr>
              <a:t> que recibe al Apoyo </a:t>
            </a:r>
            <a:r>
              <a:rPr lang="es-MX" sz="2000">
                <a:solidFill>
                  <a:srgbClr val="000066"/>
                </a:solidFill>
                <a:cs typeface="Times New Roman" pitchFamily="18" charset="0"/>
              </a:rPr>
              <a:t>Psicosocial</a:t>
            </a:r>
            <a:r>
              <a:rPr lang="es-ES" sz="2000">
                <a:solidFill>
                  <a:srgbClr val="000066"/>
                </a:solidFill>
                <a:cs typeface="Times New Roman" pitchFamily="18" charset="0"/>
              </a:rPr>
              <a:t> en su </a:t>
            </a:r>
            <a:r>
              <a:rPr lang="es-MX" sz="2000">
                <a:solidFill>
                  <a:srgbClr val="000066"/>
                </a:solidFill>
                <a:cs typeface="Times New Roman" pitchFamily="18" charset="0"/>
              </a:rPr>
              <a:t>residencia</a:t>
            </a:r>
            <a:r>
              <a:rPr lang="es-ES" sz="2000">
                <a:solidFill>
                  <a:srgbClr val="000066"/>
                </a:solidFill>
                <a:cs typeface="Times New Roman" pitchFamily="18" charset="0"/>
              </a:rPr>
              <a:t>, donde </a:t>
            </a:r>
            <a:r>
              <a:rPr lang="es-MX" sz="2000">
                <a:solidFill>
                  <a:srgbClr val="000066"/>
                </a:solidFill>
                <a:cs typeface="Times New Roman" pitchFamily="18" charset="0"/>
              </a:rPr>
              <a:t>él</a:t>
            </a:r>
            <a:r>
              <a:rPr lang="es-ES" sz="2000">
                <a:solidFill>
                  <a:srgbClr val="000066"/>
                </a:solidFill>
                <a:cs typeface="Times New Roman" pitchFamily="18" charset="0"/>
              </a:rPr>
              <a:t> pone las reglas, el “agente externo” es un invitado que propone y desarrolla con la </a:t>
            </a:r>
            <a:r>
              <a:rPr lang="es-MX" sz="2000">
                <a:solidFill>
                  <a:srgbClr val="000066"/>
                </a:solidFill>
                <a:cs typeface="Times New Roman" pitchFamily="18" charset="0"/>
              </a:rPr>
              <a:t>personas un conjunto de</a:t>
            </a:r>
            <a:r>
              <a:rPr lang="es-ES" sz="2000">
                <a:solidFill>
                  <a:srgbClr val="000066"/>
                </a:solidFill>
                <a:cs typeface="Times New Roman" pitchFamily="18" charset="0"/>
              </a:rPr>
              <a:t> actividades</a:t>
            </a:r>
            <a:r>
              <a:rPr lang="es-MX" sz="2000">
                <a:solidFill>
                  <a:srgbClr val="000066"/>
                </a:solidFill>
                <a:cs typeface="Times New Roman" pitchFamily="18" charset="0"/>
              </a:rPr>
              <a:t>,</a:t>
            </a:r>
            <a:r>
              <a:rPr lang="es-ES" sz="2000">
                <a:solidFill>
                  <a:srgbClr val="000066"/>
                </a:solidFill>
                <a:cs typeface="Times New Roman" pitchFamily="18" charset="0"/>
              </a:rPr>
              <a:t> que están regladas por una metodología de trabajo. </a:t>
            </a:r>
            <a:endParaRPr lang="es-MX" sz="2000">
              <a:solidFill>
                <a:srgbClr val="000066"/>
              </a:solidFill>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Line 3"/>
          <p:cNvSpPr>
            <a:spLocks noChangeShapeType="1"/>
          </p:cNvSpPr>
          <p:nvPr/>
        </p:nvSpPr>
        <p:spPr bwMode="auto">
          <a:xfrm>
            <a:off x="3429000" y="5791200"/>
            <a:ext cx="5399088" cy="0"/>
          </a:xfrm>
          <a:prstGeom prst="line">
            <a:avLst/>
          </a:prstGeom>
          <a:noFill/>
          <a:ln w="57150">
            <a:solidFill>
              <a:schemeClr val="folHlink"/>
            </a:solidFill>
            <a:prstDash val="sysDot"/>
            <a:round/>
            <a:headEnd/>
            <a:tailEnd/>
          </a:ln>
          <a:effectLst/>
        </p:spPr>
        <p:txBody>
          <a:bodyPr/>
          <a:lstStyle/>
          <a:p>
            <a:endParaRPr lang="en-US"/>
          </a:p>
        </p:txBody>
      </p:sp>
      <p:sp>
        <p:nvSpPr>
          <p:cNvPr id="105476" name="Text Box 4"/>
          <p:cNvSpPr txBox="1">
            <a:spLocks noChangeArrowheads="1"/>
          </p:cNvSpPr>
          <p:nvPr/>
        </p:nvSpPr>
        <p:spPr bwMode="auto">
          <a:xfrm>
            <a:off x="381000" y="1219200"/>
            <a:ext cx="8229600" cy="3925888"/>
          </a:xfrm>
          <a:prstGeom prst="rect">
            <a:avLst/>
          </a:prstGeom>
          <a:noFill/>
          <a:ln w="9525">
            <a:noFill/>
            <a:miter lim="800000"/>
            <a:headEnd/>
            <a:tailEnd/>
          </a:ln>
          <a:effectLst/>
        </p:spPr>
        <p:txBody>
          <a:bodyPr>
            <a:spAutoFit/>
          </a:bodyPr>
          <a:lstStyle/>
          <a:p>
            <a:pPr algn="just">
              <a:spcBef>
                <a:spcPct val="50000"/>
              </a:spcBef>
            </a:pPr>
            <a:r>
              <a:rPr lang="es-MX">
                <a:solidFill>
                  <a:srgbClr val="000066"/>
                </a:solidFill>
                <a:cs typeface="Lucida Sans Unicode" pitchFamily="34" charset="0"/>
              </a:rPr>
              <a:t>	</a:t>
            </a:r>
            <a:r>
              <a:rPr lang="es-ES">
                <a:solidFill>
                  <a:srgbClr val="000066"/>
                </a:solidFill>
                <a:cs typeface="Times New Roman" pitchFamily="18" charset="0"/>
              </a:rPr>
              <a:t>El sistema Chile Solidario asume la </a:t>
            </a:r>
            <a:r>
              <a:rPr lang="es-ES" b="1">
                <a:solidFill>
                  <a:srgbClr val="FF6600"/>
                </a:solidFill>
                <a:cs typeface="Times New Roman" pitchFamily="18" charset="0"/>
              </a:rPr>
              <a:t>multidimensionalidad</a:t>
            </a:r>
            <a:r>
              <a:rPr lang="es-ES">
                <a:solidFill>
                  <a:srgbClr val="000066"/>
                </a:solidFill>
                <a:cs typeface="Times New Roman" pitchFamily="18" charset="0"/>
              </a:rPr>
              <a:t> de la pobreza y se centra en la consecución de </a:t>
            </a:r>
            <a:r>
              <a:rPr lang="es-MX" b="1">
                <a:solidFill>
                  <a:srgbClr val="FF6600"/>
                </a:solidFill>
                <a:cs typeface="Times New Roman" pitchFamily="18" charset="0"/>
              </a:rPr>
              <a:t>RESULTADOS CONCRETOS</a:t>
            </a:r>
            <a:r>
              <a:rPr lang="es-ES">
                <a:solidFill>
                  <a:srgbClr val="000066"/>
                </a:solidFill>
                <a:cs typeface="Times New Roman" pitchFamily="18" charset="0"/>
              </a:rPr>
              <a:t>, expresados en el logro de condiciones mínimas de calidad de vida en diferentes ámbitos. </a:t>
            </a:r>
            <a:endParaRPr lang="es-MX">
              <a:solidFill>
                <a:srgbClr val="000066"/>
              </a:solidFill>
              <a:cs typeface="Times New Roman" pitchFamily="18" charset="0"/>
            </a:endParaRPr>
          </a:p>
          <a:p>
            <a:pPr algn="just">
              <a:spcBef>
                <a:spcPct val="50000"/>
              </a:spcBef>
            </a:pPr>
            <a:r>
              <a:rPr lang="es-MX">
                <a:solidFill>
                  <a:srgbClr val="000066"/>
                </a:solidFill>
                <a:cs typeface="Times New Roman" pitchFamily="18" charset="0"/>
              </a:rPr>
              <a:t>	</a:t>
            </a:r>
            <a:r>
              <a:rPr lang="es-ES">
                <a:solidFill>
                  <a:srgbClr val="000066"/>
                </a:solidFill>
                <a:cs typeface="Times New Roman" pitchFamily="18" charset="0"/>
              </a:rPr>
              <a:t>La superación de la extrema pobreza se logra en la medida que los destinatarios del sistema logran la totalidad de las condiciones mínimas definidas y no sólo una parte de ellas, lo que da cuenta de la </a:t>
            </a:r>
            <a:r>
              <a:rPr lang="es-ES" b="1">
                <a:solidFill>
                  <a:srgbClr val="FF6600"/>
                </a:solidFill>
                <a:cs typeface="Times New Roman" pitchFamily="18" charset="0"/>
              </a:rPr>
              <a:t>integralidad</a:t>
            </a:r>
            <a:r>
              <a:rPr lang="es-ES">
                <a:solidFill>
                  <a:srgbClr val="000066"/>
                </a:solidFill>
                <a:cs typeface="Times New Roman" pitchFamily="18" charset="0"/>
              </a:rPr>
              <a:t> de la intervención social. </a:t>
            </a:r>
            <a:endParaRPr lang="es-MX">
              <a:solidFill>
                <a:srgbClr val="000066"/>
              </a:solidFill>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Line 3"/>
          <p:cNvSpPr>
            <a:spLocks noChangeShapeType="1"/>
          </p:cNvSpPr>
          <p:nvPr/>
        </p:nvSpPr>
        <p:spPr bwMode="auto">
          <a:xfrm>
            <a:off x="3200400" y="5943600"/>
            <a:ext cx="5399088" cy="0"/>
          </a:xfrm>
          <a:prstGeom prst="line">
            <a:avLst/>
          </a:prstGeom>
          <a:noFill/>
          <a:ln w="57150">
            <a:solidFill>
              <a:schemeClr val="folHlink"/>
            </a:solidFill>
            <a:prstDash val="sysDot"/>
            <a:round/>
            <a:headEnd/>
            <a:tailEnd/>
          </a:ln>
          <a:effectLst/>
        </p:spPr>
        <p:txBody>
          <a:bodyPr/>
          <a:lstStyle/>
          <a:p>
            <a:endParaRPr lang="en-US"/>
          </a:p>
        </p:txBody>
      </p:sp>
      <p:sp>
        <p:nvSpPr>
          <p:cNvPr id="107524" name="Text Box 4"/>
          <p:cNvSpPr txBox="1">
            <a:spLocks noChangeArrowheads="1"/>
          </p:cNvSpPr>
          <p:nvPr/>
        </p:nvSpPr>
        <p:spPr bwMode="auto">
          <a:xfrm>
            <a:off x="457200" y="1195388"/>
            <a:ext cx="8229600" cy="4291012"/>
          </a:xfrm>
          <a:prstGeom prst="rect">
            <a:avLst/>
          </a:prstGeom>
          <a:noFill/>
          <a:ln w="9525">
            <a:noFill/>
            <a:miter lim="800000"/>
            <a:headEnd/>
            <a:tailEnd/>
          </a:ln>
          <a:effectLst/>
        </p:spPr>
        <p:txBody>
          <a:bodyPr>
            <a:spAutoFit/>
          </a:bodyPr>
          <a:lstStyle/>
          <a:p>
            <a:pPr algn="just">
              <a:spcBef>
                <a:spcPct val="50000"/>
              </a:spcBef>
            </a:pPr>
            <a:r>
              <a:rPr lang="es-MX">
                <a:solidFill>
                  <a:srgbClr val="000066"/>
                </a:solidFill>
                <a:cs typeface="Lucida Sans Unicode" pitchFamily="34" charset="0"/>
              </a:rPr>
              <a:t>	</a:t>
            </a:r>
            <a:r>
              <a:rPr lang="es-ES">
                <a:solidFill>
                  <a:srgbClr val="000066"/>
                </a:solidFill>
                <a:cs typeface="Times New Roman" pitchFamily="18" charset="0"/>
              </a:rPr>
              <a:t>Para lograr el resultado propuesto, se requiere de un modelo de </a:t>
            </a:r>
            <a:r>
              <a:rPr lang="es-MX" b="1">
                <a:solidFill>
                  <a:srgbClr val="FF6600"/>
                </a:solidFill>
                <a:cs typeface="Times New Roman" pitchFamily="18" charset="0"/>
              </a:rPr>
              <a:t>GESTIÓN INTERSECTORIAL</a:t>
            </a:r>
            <a:r>
              <a:rPr lang="es-ES">
                <a:solidFill>
                  <a:srgbClr val="000066"/>
                </a:solidFill>
                <a:cs typeface="Times New Roman" pitchFamily="18" charset="0"/>
              </a:rPr>
              <a:t> en el que participan distintos proveedores de prestaciones que deben funcionar en una determinada sincronía en función de las necesidades particulares de cada </a:t>
            </a:r>
            <a:r>
              <a:rPr lang="es-MX">
                <a:solidFill>
                  <a:srgbClr val="000066"/>
                </a:solidFill>
                <a:cs typeface="Times New Roman" pitchFamily="18" charset="0"/>
              </a:rPr>
              <a:t>persona o </a:t>
            </a:r>
            <a:r>
              <a:rPr lang="es-ES">
                <a:solidFill>
                  <a:srgbClr val="000066"/>
                </a:solidFill>
                <a:cs typeface="Times New Roman" pitchFamily="18" charset="0"/>
              </a:rPr>
              <a:t>familia destinataria. </a:t>
            </a:r>
            <a:endParaRPr lang="es-MX">
              <a:solidFill>
                <a:srgbClr val="000066"/>
              </a:solidFill>
              <a:cs typeface="Times New Roman" pitchFamily="18" charset="0"/>
            </a:endParaRPr>
          </a:p>
          <a:p>
            <a:pPr algn="just">
              <a:spcBef>
                <a:spcPct val="50000"/>
              </a:spcBef>
            </a:pPr>
            <a:r>
              <a:rPr lang="es-MX">
                <a:solidFill>
                  <a:srgbClr val="000066"/>
                </a:solidFill>
                <a:cs typeface="Times New Roman" pitchFamily="18" charset="0"/>
              </a:rPr>
              <a:t>	</a:t>
            </a:r>
            <a:r>
              <a:rPr lang="es-ES">
                <a:solidFill>
                  <a:srgbClr val="000066"/>
                </a:solidFill>
                <a:cs typeface="Times New Roman" pitchFamily="18" charset="0"/>
              </a:rPr>
              <a:t>Que cada proveedor cumpla con sus metas específicas es </a:t>
            </a:r>
            <a:r>
              <a:rPr lang="es-ES" b="1">
                <a:solidFill>
                  <a:srgbClr val="FF6600"/>
                </a:solidFill>
                <a:cs typeface="Times New Roman" pitchFamily="18" charset="0"/>
              </a:rPr>
              <a:t>condición necesaria pero insuficiente</a:t>
            </a:r>
            <a:r>
              <a:rPr lang="es-ES">
                <a:solidFill>
                  <a:srgbClr val="000066"/>
                </a:solidFill>
                <a:cs typeface="Times New Roman" pitchFamily="18" charset="0"/>
              </a:rPr>
              <a:t> para que se logre el resultado en </a:t>
            </a:r>
            <a:r>
              <a:rPr lang="es-MX">
                <a:solidFill>
                  <a:srgbClr val="000066"/>
                </a:solidFill>
                <a:cs typeface="Times New Roman" pitchFamily="18" charset="0"/>
              </a:rPr>
              <a:t>los destinatarios</a:t>
            </a:r>
            <a:r>
              <a:rPr lang="es-ES">
                <a:solidFill>
                  <a:srgbClr val="000066"/>
                </a:solidFill>
                <a:cs typeface="Times New Roman" pitchFamily="18" charset="0"/>
              </a:rPr>
              <a:t>, por lo que el éxito de la intervención requiere de la concurrencia de diferentes actores </a:t>
            </a:r>
            <a:r>
              <a:rPr lang="es-ES" b="1">
                <a:solidFill>
                  <a:srgbClr val="FF6600"/>
                </a:solidFill>
                <a:cs typeface="Times New Roman" pitchFamily="18" charset="0"/>
              </a:rPr>
              <a:t>co</a:t>
            </a:r>
            <a:r>
              <a:rPr lang="es-MX" b="1">
                <a:solidFill>
                  <a:srgbClr val="FF6600"/>
                </a:solidFill>
                <a:cs typeface="Times New Roman" pitchFamily="18" charset="0"/>
              </a:rPr>
              <a:t>-</a:t>
            </a:r>
            <a:r>
              <a:rPr lang="es-ES" b="1">
                <a:solidFill>
                  <a:srgbClr val="FF6600"/>
                </a:solidFill>
                <a:cs typeface="Times New Roman" pitchFamily="18" charset="0"/>
              </a:rPr>
              <a:t>responsables</a:t>
            </a:r>
            <a:r>
              <a:rPr lang="es-ES">
                <a:solidFill>
                  <a:srgbClr val="000066"/>
                </a:solidFill>
                <a:cs typeface="Times New Roman" pitchFamily="18" charset="0"/>
              </a:rPr>
              <a:t>. </a:t>
            </a:r>
            <a:endParaRPr lang="es-MX">
              <a:solidFill>
                <a:srgbClr val="000066"/>
              </a:solidFill>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1071</Words>
  <Application>Microsoft Office PowerPoint</Application>
  <PresentationFormat>On-screen Show (4:3)</PresentationFormat>
  <Paragraphs>242</Paragraphs>
  <Slides>29</Slides>
  <Notes>29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Arial</vt:lpstr>
      <vt:lpstr>Lucida Sans Unicode</vt:lpstr>
      <vt:lpstr>Times New Roman</vt:lpstr>
      <vt:lpstr>Trebuchet MS</vt:lpstr>
      <vt:lpstr>Wingdings</vt:lpstr>
      <vt:lpstr>Tahoma</vt:lpstr>
      <vt:lpstr>Garamond</vt:lpstr>
      <vt:lpstr>Diseño predeterminado</vt:lpstr>
      <vt:lpstr>Fotografía de Microsoft Photo Editor 3.0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LEP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Villa</dc:creator>
  <cp:lastModifiedBy>anarod</cp:lastModifiedBy>
  <cp:revision>21</cp:revision>
  <dcterms:created xsi:type="dcterms:W3CDTF">2006-03-01T16:44:00Z</dcterms:created>
  <dcterms:modified xsi:type="dcterms:W3CDTF">2010-07-11T22:25:07Z</dcterms:modified>
</cp:coreProperties>
</file>