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handoutMasterIdLst>
    <p:handoutMasterId r:id="rId20"/>
  </p:handoutMasterIdLst>
  <p:sldIdLst>
    <p:sldId id="327" r:id="rId2"/>
    <p:sldId id="367" r:id="rId3"/>
    <p:sldId id="344" r:id="rId4"/>
    <p:sldId id="368" r:id="rId5"/>
    <p:sldId id="342" r:id="rId6"/>
    <p:sldId id="372" r:id="rId7"/>
    <p:sldId id="369" r:id="rId8"/>
    <p:sldId id="370" r:id="rId9"/>
    <p:sldId id="371" r:id="rId10"/>
    <p:sldId id="373" r:id="rId11"/>
    <p:sldId id="376" r:id="rId12"/>
    <p:sldId id="374" r:id="rId13"/>
    <p:sldId id="375" r:id="rId14"/>
    <p:sldId id="377" r:id="rId15"/>
    <p:sldId id="384" r:id="rId16"/>
    <p:sldId id="382" r:id="rId17"/>
    <p:sldId id="385" r:id="rId18"/>
    <p:sldId id="366" r:id="rId19"/>
  </p:sldIdLst>
  <p:sldSz cx="9144000" cy="6858000" type="screen4x3"/>
  <p:notesSz cx="6881813" cy="9296400"/>
  <p:embeddedFontLst>
    <p:embeddedFont>
      <p:font typeface="Arial Narrow" pitchFamily="34" charset="0"/>
      <p:regular r:id="rId21"/>
      <p:bold r:id="rId22"/>
      <p:italic r:id="rId23"/>
      <p:boldItalic r:id="rId24"/>
    </p:embeddedFont>
  </p:embeddedFontLst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99C"/>
    <a:srgbClr val="0033FF"/>
    <a:srgbClr val="FF0000"/>
    <a:srgbClr val="FFFF00"/>
    <a:srgbClr val="000099"/>
    <a:srgbClr val="339900"/>
    <a:srgbClr val="FFFF6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76" autoAdjust="0"/>
    <p:restoredTop sz="93625" autoAdjust="0"/>
  </p:normalViewPr>
  <p:slideViewPr>
    <p:cSldViewPr>
      <p:cViewPr>
        <p:scale>
          <a:sx n="50" d="100"/>
          <a:sy n="50" d="100"/>
        </p:scale>
        <p:origin x="-678" y="-384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/>
            </a:lvl1pPr>
          </a:lstStyle>
          <a:p>
            <a:endParaRPr lang="es-E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s-ES"/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/>
            </a:lvl1pPr>
          </a:lstStyle>
          <a:p>
            <a:endParaRPr lang="es-ES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285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B2A77831-C4D5-4E06-B197-786908BC21F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187450" y="260350"/>
            <a:ext cx="426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800" b="1">
                <a:solidFill>
                  <a:schemeClr val="bg1"/>
                </a:solidFill>
                <a:latin typeface="Arial Narrow" pitchFamily="34" charset="0"/>
              </a:rPr>
              <a:t>Departamento Nacional de Planeación</a:t>
            </a:r>
            <a:r>
              <a:rPr lang="es-ES_tradnl" sz="2400"/>
              <a:t> </a:t>
            </a:r>
            <a:r>
              <a:rPr lang="es-ES_tradnl" sz="1600">
                <a:solidFill>
                  <a:schemeClr val="bg1"/>
                </a:solidFill>
                <a:latin typeface="Arial Narrow" pitchFamily="34" charset="0"/>
              </a:rPr>
              <a:t>República de Colombia</a:t>
            </a:r>
          </a:p>
        </p:txBody>
      </p:sp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8604250" y="6381750"/>
          <a:ext cx="284163" cy="430213"/>
        </p:xfrm>
        <a:graphic>
          <a:graphicData uri="http://schemas.openxmlformats.org/presentationml/2006/ole">
            <p:oleObj spid="_x0000_s1045" name="CorelDRAW" r:id="rId14" imgW="1516380" imgH="2300021" progId="CorelDRAW.Graphic.10">
              <p:embed/>
            </p:oleObj>
          </a:graphicData>
        </a:graphic>
      </p:graphicFrame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7" name="Picture 23" descr="DNP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64388" y="188913"/>
            <a:ext cx="1763712" cy="6477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4" name="Rectangle 1030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0" name="Rectangle 1036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9101" name="Picture 1037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89102" name="Rectangle 1038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Text Box 1039"/>
          <p:cNvSpPr txBox="1">
            <a:spLocks noChangeArrowheads="1"/>
          </p:cNvSpPr>
          <p:nvPr/>
        </p:nvSpPr>
        <p:spPr bwMode="auto">
          <a:xfrm>
            <a:off x="1258888" y="1484313"/>
            <a:ext cx="6408737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4400" b="1">
                <a:latin typeface="Arial Narrow" pitchFamily="34" charset="0"/>
              </a:rPr>
              <a:t>SISTEMA COMBATE A LA POBREZA (SCP)</a:t>
            </a:r>
          </a:p>
          <a:p>
            <a:pPr>
              <a:spcBef>
                <a:spcPct val="50000"/>
              </a:spcBef>
            </a:pPr>
            <a:r>
              <a:rPr lang="es-CO" b="1">
                <a:latin typeface="Arial Narrow" pitchFamily="34" charset="0"/>
              </a:rPr>
              <a:t>Ejercicio de autodiagnóstico y análisis estratégico</a:t>
            </a:r>
          </a:p>
          <a:p>
            <a:pPr>
              <a:spcBef>
                <a:spcPct val="50000"/>
              </a:spcBef>
            </a:pPr>
            <a:r>
              <a:rPr lang="es-CO">
                <a:latin typeface="Arial Narrow" pitchFamily="34" charset="0"/>
              </a:rPr>
              <a:t>Análisis de caso: Colombia</a:t>
            </a:r>
          </a:p>
          <a:p>
            <a:pPr>
              <a:spcBef>
                <a:spcPct val="50000"/>
              </a:spcBef>
            </a:pPr>
            <a:r>
              <a:rPr lang="es-CO" sz="2800">
                <a:latin typeface="Arial Narrow" pitchFamily="34" charset="0"/>
              </a:rPr>
              <a:t>Abril 2006</a:t>
            </a:r>
            <a:endParaRPr lang="es-CO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5011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55012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55013" name="Rectangle 5"/>
          <p:cNvSpPr>
            <a:spLocks noChangeArrowheads="1"/>
          </p:cNvSpPr>
          <p:nvPr/>
        </p:nvSpPr>
        <p:spPr bwMode="auto">
          <a:xfrm>
            <a:off x="0" y="6048375"/>
            <a:ext cx="9144000" cy="8366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5014" name="Text Box 6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  <p:sp>
        <p:nvSpPr>
          <p:cNvPr id="555015" name="Text Box 7"/>
          <p:cNvSpPr txBox="1">
            <a:spLocks noChangeArrowheads="1"/>
          </p:cNvSpPr>
          <p:nvPr/>
        </p:nvSpPr>
        <p:spPr bwMode="auto">
          <a:xfrm>
            <a:off x="250825" y="1450975"/>
            <a:ext cx="8569325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>
              <a:lnSpc>
                <a:spcPct val="85000"/>
              </a:lnSpc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CAPACIDAD</a:t>
            </a:r>
          </a:p>
          <a:p>
            <a:pPr marL="495300" indent="-495300">
              <a:lnSpc>
                <a:spcPct val="85000"/>
              </a:lnSpc>
              <a:spcBef>
                <a:spcPct val="50000"/>
              </a:spcBef>
            </a:pPr>
            <a:endParaRPr lang="es-CO" sz="2400">
              <a:latin typeface="Arial" pitchFamily="34" charset="0"/>
            </a:endParaRPr>
          </a:p>
          <a:p>
            <a:pPr marL="495300" indent="-495300"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No existe una definición formal del GC ni MCP: no existen carteras con tales funciones.</a:t>
            </a:r>
          </a:p>
          <a:p>
            <a:pPr marL="495300" indent="-495300"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DNP parcialmente articula, coordina y procura dar coherencia a la política sectorial con el fin de lograr reducir la pobreza.</a:t>
            </a:r>
          </a:p>
          <a:p>
            <a:pPr marL="495300" indent="-495300" algn="just">
              <a:spcBef>
                <a:spcPct val="50000"/>
              </a:spcBef>
              <a:buFontTx/>
              <a:buChar char="•"/>
            </a:pPr>
            <a:r>
              <a:rPr lang="es-ES" sz="2200">
                <a:latin typeface="Arial" pitchFamily="34" charset="0"/>
              </a:rPr>
              <a:t>El nivel técnico del recurso humano en DNP permite un poder de negociación e influencia con los demás subsistemas. Además se advierte un grado adecuado de estabilidad – renovación que permite continuidad o afianzamiento en los enfoques de política.</a:t>
            </a:r>
            <a:endParaRPr lang="es-CO" sz="2200"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8083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58084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58085" name="Rectangle 5"/>
          <p:cNvSpPr>
            <a:spLocks noChangeArrowheads="1"/>
          </p:cNvSpPr>
          <p:nvPr/>
        </p:nvSpPr>
        <p:spPr bwMode="auto">
          <a:xfrm>
            <a:off x="0" y="6048375"/>
            <a:ext cx="9144000" cy="8366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8086" name="Text Box 6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  <p:sp>
        <p:nvSpPr>
          <p:cNvPr id="558087" name="Text Box 7"/>
          <p:cNvSpPr txBox="1">
            <a:spLocks noChangeArrowheads="1"/>
          </p:cNvSpPr>
          <p:nvPr/>
        </p:nvSpPr>
        <p:spPr bwMode="auto">
          <a:xfrm>
            <a:off x="250825" y="1177925"/>
            <a:ext cx="8569325" cy="484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>
              <a:lnSpc>
                <a:spcPct val="85000"/>
              </a:lnSpc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CAPACIDAD</a:t>
            </a:r>
          </a:p>
          <a:p>
            <a:pPr marL="495300" indent="-495300" algn="l">
              <a:spcBef>
                <a:spcPct val="50000"/>
              </a:spcBef>
            </a:pPr>
            <a:r>
              <a:rPr lang="es-CO" sz="2200" b="1">
                <a:latin typeface="Arial" pitchFamily="34" charset="0"/>
              </a:rPr>
              <a:t>Política:</a:t>
            </a:r>
            <a:r>
              <a:rPr lang="es-CO" sz="2200">
                <a:latin typeface="Arial" pitchFamily="34" charset="0"/>
              </a:rPr>
              <a:t> </a:t>
            </a:r>
            <a:r>
              <a:rPr lang="es-CO" sz="2000">
                <a:latin typeface="Arial" pitchFamily="34" charset="0"/>
              </a:rPr>
              <a:t>Dependiendo las coaliciones alrededor del Presidente o 	de los jefes de los diferentes Subsistemas, las capacidades 	de Gobierno y Coordinación se potencian o se diluyen.</a:t>
            </a:r>
          </a:p>
          <a:p>
            <a:pPr marL="495300" indent="-495300" algn="just">
              <a:spcBef>
                <a:spcPct val="50000"/>
              </a:spcBef>
            </a:pPr>
            <a:r>
              <a:rPr lang="es-CO" sz="2200" b="1">
                <a:latin typeface="Arial" pitchFamily="34" charset="0"/>
              </a:rPr>
              <a:t>Económica:</a:t>
            </a:r>
            <a:r>
              <a:rPr lang="es-CO" sz="2200">
                <a:latin typeface="Arial" pitchFamily="34" charset="0"/>
              </a:rPr>
              <a:t> </a:t>
            </a:r>
          </a:p>
          <a:p>
            <a:pPr marL="952500" lvl="1" indent="-495300"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CO" sz="2000">
                <a:latin typeface="Arial" pitchFamily="34" charset="0"/>
              </a:rPr>
              <a:t>Influye en las decisiones macroeconómicas y el funcionamiento de los mercados de los sectores.</a:t>
            </a:r>
          </a:p>
          <a:p>
            <a:pPr marL="952500" lvl="1" indent="-495300"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CO" sz="2000">
                <a:latin typeface="Arial" pitchFamily="34" charset="0"/>
              </a:rPr>
              <a:t>Relación estrecha con el Ministerio de Hacienda y Crédito Público. Logro de metas fiscales.</a:t>
            </a:r>
          </a:p>
          <a:p>
            <a:pPr marL="495300" indent="-495300" algn="just">
              <a:spcBef>
                <a:spcPct val="50000"/>
              </a:spcBef>
            </a:pPr>
            <a:r>
              <a:rPr lang="es-CO" sz="2200" b="1">
                <a:latin typeface="Arial" pitchFamily="34" charset="0"/>
              </a:rPr>
              <a:t>Organizacional: </a:t>
            </a:r>
          </a:p>
          <a:p>
            <a:pPr marL="952500" lvl="1" indent="-495300"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CO" sz="2000">
                <a:latin typeface="Arial" pitchFamily="34" charset="0"/>
              </a:rPr>
              <a:t>No ejecutor. Orientación estratégica de la acción estatal.</a:t>
            </a:r>
          </a:p>
          <a:p>
            <a:pPr marL="952500" lvl="1" indent="-495300"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CO" sz="2000">
                <a:latin typeface="Arial" pitchFamily="34" charset="0"/>
              </a:rPr>
              <a:t>Análisis, seguimiento y evaluación para toma de decisiones públicas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56036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56037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6038" name="Text Box 6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250825" y="1143000"/>
            <a:ext cx="8569325" cy="471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>
              <a:lnSpc>
                <a:spcPct val="85000"/>
              </a:lnSpc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CAPACIDAD</a:t>
            </a:r>
          </a:p>
          <a:p>
            <a:pPr marL="495300" indent="-495300" algn="l">
              <a:lnSpc>
                <a:spcPct val="85000"/>
              </a:lnSpc>
              <a:spcBef>
                <a:spcPct val="50000"/>
              </a:spcBef>
            </a:pPr>
            <a:r>
              <a:rPr lang="es-CO" sz="2400" b="1" i="1">
                <a:latin typeface="Arial" pitchFamily="34" charset="0"/>
              </a:rPr>
              <a:t>Limitaciones:</a:t>
            </a:r>
          </a:p>
          <a:p>
            <a:pPr marL="495300" indent="-495300"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Su ejercicio del gobierno y coordinación tiene limitaciones frente al subsistema de poder ejecutivo (medio-alto); el subsistema subnacional (medio-bajo); y Otros poderes de gobierno (medio).</a:t>
            </a:r>
          </a:p>
          <a:p>
            <a:pPr marL="495300" indent="-495300"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" sz="2200">
                <a:latin typeface="Arial" pitchFamily="34" charset="0"/>
              </a:rPr>
              <a:t>La influencia del SsGC (DNP) sobre el SsPE se suscribe al diseño y desarrollo conceptual de los programas, los cuales pueden sufrir modificaciones en la implementación y en su orientación, por parte de los encargados de su ejecución.</a:t>
            </a:r>
          </a:p>
          <a:p>
            <a:pPr marL="495300" indent="-495300"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" sz="2200">
                <a:latin typeface="Arial" pitchFamily="34" charset="0"/>
              </a:rPr>
              <a:t>Lograr coherencia en las intervenciones entre el orden nacional (SsGC/SsPE) y subnacional (SsJSN), dado el nivel de autonomía (descentralización).</a:t>
            </a:r>
            <a:endParaRPr lang="es-CO" sz="2000"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705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57060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7062" name="Text Box 6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  <p:sp>
        <p:nvSpPr>
          <p:cNvPr id="557063" name="Text Box 7"/>
          <p:cNvSpPr txBox="1">
            <a:spLocks noChangeArrowheads="1"/>
          </p:cNvSpPr>
          <p:nvPr/>
        </p:nvSpPr>
        <p:spPr bwMode="auto">
          <a:xfrm>
            <a:off x="468313" y="1052513"/>
            <a:ext cx="8280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>
              <a:lnSpc>
                <a:spcPct val="85000"/>
              </a:lnSpc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CAPACIDAD</a:t>
            </a:r>
          </a:p>
          <a:p>
            <a:pPr marL="495300" indent="-495300" algn="l">
              <a:lnSpc>
                <a:spcPct val="85000"/>
              </a:lnSpc>
              <a:spcBef>
                <a:spcPct val="50000"/>
              </a:spcBef>
            </a:pPr>
            <a:r>
              <a:rPr lang="es-CO" sz="2400" b="1" i="1">
                <a:latin typeface="Arial" pitchFamily="34" charset="0"/>
              </a:rPr>
              <a:t>Limitaciones:</a:t>
            </a:r>
          </a:p>
          <a:p>
            <a:pPr marL="495300" indent="-495300"/>
            <a:endParaRPr lang="es-ES" sz="2200">
              <a:latin typeface="Arial" pitchFamily="34" charset="0"/>
            </a:endParaRPr>
          </a:p>
          <a:p>
            <a:pPr marL="495300" indent="-495300" algn="l">
              <a:buFontTx/>
              <a:buChar char="•"/>
            </a:pPr>
            <a:r>
              <a:rPr lang="es-CO" sz="2200">
                <a:latin typeface="Arial" pitchFamily="34" charset="0"/>
              </a:rPr>
              <a:t>Organización y funcionalidad sectorial característica del subsistema del SsPE y dentro del DNP.</a:t>
            </a:r>
          </a:p>
          <a:p>
            <a:pPr marL="495300" indent="-495300" algn="l"/>
            <a:endParaRPr lang="es-CO" sz="1000">
              <a:latin typeface="Arial" pitchFamily="34" charset="0"/>
            </a:endParaRPr>
          </a:p>
          <a:p>
            <a:pPr marL="495300" indent="-495300" algn="l">
              <a:buFontTx/>
              <a:buChar char="•"/>
            </a:pPr>
            <a:r>
              <a:rPr lang="es-CO" sz="2200">
                <a:latin typeface="Arial" pitchFamily="34" charset="0"/>
              </a:rPr>
              <a:t>V</a:t>
            </a:r>
            <a:r>
              <a:rPr lang="es-ES" sz="2200">
                <a:latin typeface="Arial" pitchFamily="34" charset="0"/>
              </a:rPr>
              <a:t>isión conjunta entre SsGC y demás subsistemas sobre el papel del Estado (satisfacción / garantía; intervención / no intervención;  tamaño adecuado). </a:t>
            </a:r>
            <a:endParaRPr lang="es-CO" sz="2200">
              <a:latin typeface="Arial" pitchFamily="34" charset="0"/>
            </a:endParaRPr>
          </a:p>
          <a:p>
            <a:pPr marL="495300" indent="-495300" algn="l"/>
            <a:endParaRPr lang="es-CO" sz="1000">
              <a:latin typeface="Arial" pitchFamily="34" charset="0"/>
            </a:endParaRPr>
          </a:p>
          <a:p>
            <a:pPr marL="495300" indent="-495300" algn="l">
              <a:buFontTx/>
              <a:buChar char="•"/>
            </a:pPr>
            <a:r>
              <a:rPr lang="es-CO" sz="2200">
                <a:latin typeface="Arial" pitchFamily="34" charset="0"/>
              </a:rPr>
              <a:t>Diversidad de enfoques, intereses o alcances esperados sobre la pobreza por parte de los diferentes subsistemas (</a:t>
            </a:r>
            <a:r>
              <a:rPr lang="es-ES" sz="2200">
                <a:latin typeface="Arial" pitchFamily="34" charset="0"/>
              </a:rPr>
              <a:t>ingresos, oportunidades, satisfacción de mínimos, mercado) </a:t>
            </a:r>
            <a:endParaRPr lang="es-CO" sz="2200">
              <a:latin typeface="Arial" pitchFamily="34" charset="0"/>
            </a:endParaRPr>
          </a:p>
          <a:p>
            <a:pPr marL="495300" indent="-495300" algn="l"/>
            <a:endParaRPr lang="es-CO" sz="1000">
              <a:latin typeface="Arial" pitchFamily="34" charset="0"/>
            </a:endParaRPr>
          </a:p>
          <a:p>
            <a:pPr marL="495300" indent="-495300" algn="l">
              <a:buFontTx/>
              <a:buChar char="•"/>
            </a:pPr>
            <a:r>
              <a:rPr lang="es-CO" sz="2200">
                <a:latin typeface="Arial" pitchFamily="34" charset="0"/>
              </a:rPr>
              <a:t>Coherencia en intervenciones técnicas para reducir la pobreza del orden nacional y subnacional.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9107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59108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59109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9111" name="Text Box 7"/>
          <p:cNvSpPr txBox="1">
            <a:spLocks noChangeArrowheads="1"/>
          </p:cNvSpPr>
          <p:nvPr/>
        </p:nvSpPr>
        <p:spPr bwMode="auto">
          <a:xfrm>
            <a:off x="250825" y="1125538"/>
            <a:ext cx="8642350" cy="4860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s-CO" sz="2400" b="1">
                <a:latin typeface="Arial" pitchFamily="34" charset="0"/>
              </a:rPr>
              <a:t>DINÁMICA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CO" sz="2400"/>
              <a:t> </a:t>
            </a:r>
            <a:r>
              <a:rPr lang="es-CO" sz="2200">
                <a:latin typeface="Arial" pitchFamily="34" charset="0"/>
              </a:rPr>
              <a:t>El poder, dinámica e influencia de las acciones sectoriales priman sobre la integralidad.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 Influencia de SsOMD: réplica de modelos, programas o “recetas”.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 Existe preocupación por el déficit fiscal. No cultura anticíclica del gasto social (ahorro – desahorro – endeudamiento).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 Proceso fragmentado, incompleto, no consolidado de la protección social.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 El subsistema de sociedad civil (SsSC) es débil, a pesar de que existen mecanismos para una adecuada participación.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CO" sz="2200">
                <a:latin typeface="Arial" pitchFamily="34" charset="0"/>
              </a:rPr>
              <a:t> Desigualdad persistente (ingreso, regional, institucional)</a:t>
            </a:r>
          </a:p>
        </p:txBody>
      </p:sp>
      <p:sp>
        <p:nvSpPr>
          <p:cNvPr id="559112" name="Text Box 8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Sistema de Combate a la Pobreza  (SCP)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66276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66277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6278" name="Text Box 6"/>
          <p:cNvSpPr txBox="1">
            <a:spLocks noChangeArrowheads="1"/>
          </p:cNvSpPr>
          <p:nvPr/>
        </p:nvSpPr>
        <p:spPr bwMode="auto">
          <a:xfrm>
            <a:off x="2051050" y="3213100"/>
            <a:ext cx="5183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es-CO" sz="3600" b="1">
                <a:latin typeface="Arial" pitchFamily="34" charset="0"/>
              </a:rPr>
              <a:t>2. Análisis Estratégico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564228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64229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64260" name="Group 36"/>
          <p:cNvGraphicFramePr>
            <a:graphicFrameLocks noGrp="1"/>
          </p:cNvGraphicFramePr>
          <p:nvPr/>
        </p:nvGraphicFramePr>
        <p:xfrm>
          <a:off x="539750" y="1401763"/>
          <a:ext cx="8137525" cy="4475162"/>
        </p:xfrm>
        <a:graphic>
          <a:graphicData uri="http://schemas.openxmlformats.org/drawingml/2006/table">
            <a:tbl>
              <a:tblPr/>
              <a:tblGrid>
                <a:gridCol w="3079750"/>
                <a:gridCol w="5057775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OPORTUNIDADES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OBSTÁCULOS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Consolidación del Sistema  de Protección Social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Institucionalización de instrumentos de focalización.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Desarrollo de registros y contabilidad de subsidios.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Paradigmas sobre tamaño y funciones del Estado y la corresponsabilidad.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Accionar sectorial no articulado.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Articulación y coordinación nacional - local.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No acuerdos sobre conceptos y abordajes de la pobreza.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Falta de participación ciudadana y efectiva rendición de cuentas.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C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Efectividad en compatibilizar la inversión en infraestructura y la inversión en lo social y en capital humano.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729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s-ES"/>
          </a:p>
        </p:txBody>
      </p:sp>
      <p:pic>
        <p:nvPicPr>
          <p:cNvPr id="567300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67301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7302" name="Text Box 6"/>
          <p:cNvSpPr txBox="1">
            <a:spLocks noChangeArrowheads="1"/>
          </p:cNvSpPr>
          <p:nvPr/>
        </p:nvSpPr>
        <p:spPr bwMode="auto">
          <a:xfrm>
            <a:off x="395288" y="1052513"/>
            <a:ext cx="8424862" cy="51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>
              <a:lnSpc>
                <a:spcPct val="85000"/>
              </a:lnSpc>
            </a:pPr>
            <a:r>
              <a:rPr lang="es-ES" sz="2000" b="1">
                <a:latin typeface="Arial Narrow" pitchFamily="34" charset="0"/>
              </a:rPr>
              <a:t>¿Qué objetivos de mediano/largo plazo debería perseguir una estrategia de fortalecimiento institucional encaminado a mejorar la equidad, la eficacia, la eficiencia y la sostenibilidad de las políticas frente a la pobreza?</a:t>
            </a:r>
          </a:p>
          <a:p>
            <a:pPr marL="495300" indent="-495300">
              <a:lnSpc>
                <a:spcPct val="85000"/>
              </a:lnSpc>
            </a:pPr>
            <a:endParaRPr lang="es-ES" sz="2000" b="1">
              <a:latin typeface="Arial Narrow" pitchFamily="34" charset="0"/>
            </a:endParaRPr>
          </a:p>
          <a:p>
            <a:pPr marL="495300" indent="-495300" algn="just">
              <a:lnSpc>
                <a:spcPct val="85000"/>
              </a:lnSpc>
            </a:pPr>
            <a:r>
              <a:rPr lang="es-ES" sz="2000" b="1">
                <a:latin typeface="Arial Narrow" pitchFamily="34" charset="0"/>
              </a:rPr>
              <a:t>Equidad: </a:t>
            </a:r>
          </a:p>
          <a:p>
            <a:pPr marL="495300" indent="-495300" algn="just">
              <a:lnSpc>
                <a:spcPct val="90000"/>
              </a:lnSpc>
            </a:pPr>
            <a:r>
              <a:rPr lang="es-ES" sz="2000">
                <a:latin typeface="Arial Narrow" pitchFamily="34" charset="0"/>
              </a:rPr>
              <a:t>	- Desarrollo de mecanismos efectivos de selección de los beneficiarios en función del tipo de subsidios a entregar.</a:t>
            </a:r>
          </a:p>
          <a:p>
            <a:pPr marL="495300" indent="-495300" algn="just">
              <a:lnSpc>
                <a:spcPct val="90000"/>
              </a:lnSpc>
            </a:pPr>
            <a:r>
              <a:rPr lang="es-ES" sz="2000">
                <a:latin typeface="Arial Narrow" pitchFamily="34" charset="0"/>
              </a:rPr>
              <a:t>	- Desarrollo de registros y contabilidad de subsidios por hogar.</a:t>
            </a:r>
          </a:p>
          <a:p>
            <a:pPr marL="495300" indent="-495300" algn="just">
              <a:lnSpc>
                <a:spcPct val="70000"/>
              </a:lnSpc>
            </a:pPr>
            <a:r>
              <a:rPr lang="es-ES">
                <a:latin typeface="Arial Narrow" pitchFamily="34" charset="0"/>
              </a:rPr>
              <a:t> </a:t>
            </a:r>
          </a:p>
          <a:p>
            <a:pPr marL="495300" indent="-495300" algn="just">
              <a:lnSpc>
                <a:spcPct val="85000"/>
              </a:lnSpc>
            </a:pPr>
            <a:r>
              <a:rPr lang="es-ES" sz="2000" b="1">
                <a:latin typeface="Arial Narrow" pitchFamily="34" charset="0"/>
              </a:rPr>
              <a:t>Eficiencia:</a:t>
            </a:r>
          </a:p>
          <a:p>
            <a:pPr marL="495300" indent="-495300" algn="just">
              <a:lnSpc>
                <a:spcPct val="85000"/>
              </a:lnSpc>
            </a:pPr>
            <a:r>
              <a:rPr lang="es-ES" sz="2000">
                <a:latin typeface="Arial Narrow" pitchFamily="34" charset="0"/>
              </a:rPr>
              <a:t>	- Adecuada articulación y focalización entre las acciones y programas intersectoriales del orden nacional y subnacional.</a:t>
            </a:r>
          </a:p>
          <a:p>
            <a:pPr marL="495300" indent="-495300" algn="just">
              <a:lnSpc>
                <a:spcPct val="85000"/>
              </a:lnSpc>
            </a:pPr>
            <a:r>
              <a:rPr lang="es-MX" sz="2000">
                <a:latin typeface="Arial Narrow" pitchFamily="34" charset="0"/>
              </a:rPr>
              <a:t>	- De la asistencia a la promoción social: condicionamiento de subsidios – objetivación de riesgos.</a:t>
            </a:r>
          </a:p>
          <a:p>
            <a:pPr marL="495300" indent="-495300" algn="just">
              <a:lnSpc>
                <a:spcPct val="85000"/>
              </a:lnSpc>
            </a:pPr>
            <a:endParaRPr lang="es-ES" sz="2000">
              <a:latin typeface="Arial Narrow" pitchFamily="34" charset="0"/>
            </a:endParaRPr>
          </a:p>
          <a:p>
            <a:pPr marL="495300" indent="-495300" algn="just">
              <a:lnSpc>
                <a:spcPct val="85000"/>
              </a:lnSpc>
            </a:pPr>
            <a:r>
              <a:rPr lang="es-ES" sz="2000" b="1">
                <a:latin typeface="Arial Narrow" pitchFamily="34" charset="0"/>
              </a:rPr>
              <a:t>Sostenibilidad:</a:t>
            </a:r>
          </a:p>
          <a:p>
            <a:pPr marL="495300" indent="-495300" algn="just">
              <a:lnSpc>
                <a:spcPct val="85000"/>
              </a:lnSpc>
            </a:pPr>
            <a:r>
              <a:rPr lang="es-ES" sz="2000">
                <a:latin typeface="Arial Narrow" pitchFamily="34" charset="0"/>
              </a:rPr>
              <a:t>	- Promoción de acuerdos sobre conceptos y abordajes de la pobreza.</a:t>
            </a:r>
          </a:p>
          <a:p>
            <a:pPr marL="495300" indent="-495300" algn="just">
              <a:lnSpc>
                <a:spcPct val="85000"/>
              </a:lnSpc>
            </a:pPr>
            <a:r>
              <a:rPr lang="es-ES" sz="2000">
                <a:latin typeface="Arial Narrow" pitchFamily="34" charset="0"/>
              </a:rPr>
              <a:t>	- Consolidación del Sistema de Protección Social.</a:t>
            </a:r>
          </a:p>
          <a:p>
            <a:pPr marL="495300" indent="-495300" algn="just">
              <a:lnSpc>
                <a:spcPct val="85000"/>
              </a:lnSpc>
            </a:pPr>
            <a:r>
              <a:rPr lang="es-ES" sz="2000">
                <a:latin typeface="Arial Narrow" pitchFamily="34" charset="0"/>
              </a:rPr>
              <a:t>	- Lograr que la información sea un bien público.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747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s-ES"/>
          </a:p>
        </p:txBody>
      </p:sp>
      <p:pic>
        <p:nvPicPr>
          <p:cNvPr id="543748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43749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750" name="Text Box 6"/>
          <p:cNvSpPr txBox="1">
            <a:spLocks noChangeArrowheads="1"/>
          </p:cNvSpPr>
          <p:nvPr/>
        </p:nvSpPr>
        <p:spPr bwMode="auto">
          <a:xfrm>
            <a:off x="539750" y="1527175"/>
            <a:ext cx="8135938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>
              <a:lnSpc>
                <a:spcPct val="85000"/>
              </a:lnSpc>
            </a:pPr>
            <a:r>
              <a:rPr lang="es-ES" sz="2000" b="1">
                <a:latin typeface="Arial Narrow" pitchFamily="34" charset="0"/>
              </a:rPr>
              <a:t>Dadas las restricciones que obstaculizan los cambios institucionales. ¿ cuál sería el primer paso de acción política y reforma institucional, necesario como precondición para la implementación de la estrategia de mediano y largo plazo encaminado al alcance de los objetivos estratégicos definidos en la pregunta previa? </a:t>
            </a:r>
          </a:p>
          <a:p>
            <a:pPr marL="495300" indent="-495300">
              <a:lnSpc>
                <a:spcPct val="85000"/>
              </a:lnSpc>
            </a:pPr>
            <a:endParaRPr lang="es-ES" sz="2000" b="1">
              <a:latin typeface="Arial Narrow" pitchFamily="34" charset="0"/>
            </a:endParaRPr>
          </a:p>
          <a:p>
            <a:pPr marL="495300" indent="-495300" algn="l">
              <a:lnSpc>
                <a:spcPct val="85000"/>
              </a:lnSpc>
              <a:buFontTx/>
              <a:buChar char="•"/>
            </a:pPr>
            <a:r>
              <a:rPr lang="es-ES" sz="2400">
                <a:latin typeface="Arial Narrow" pitchFamily="34" charset="0"/>
              </a:rPr>
              <a:t>Promoción de acuerdos sobre conceptos y abordajes de la pobreza.</a:t>
            </a:r>
          </a:p>
          <a:p>
            <a:pPr marL="495300" indent="-495300" algn="l">
              <a:lnSpc>
                <a:spcPct val="85000"/>
              </a:lnSpc>
              <a:buFontTx/>
              <a:buChar char="•"/>
            </a:pPr>
            <a:r>
              <a:rPr lang="es-MX" sz="2400">
                <a:latin typeface="Arial Narrow" pitchFamily="34" charset="0"/>
              </a:rPr>
              <a:t>Desarrollo de sinergias entre los subsistemas nacional y subnacional:</a:t>
            </a:r>
          </a:p>
          <a:p>
            <a:pPr marL="952500" lvl="1" indent="-495300" algn="l">
              <a:lnSpc>
                <a:spcPct val="85000"/>
              </a:lnSpc>
              <a:buFont typeface="Arial Narrow" pitchFamily="34" charset="0"/>
              <a:buChar char="−"/>
            </a:pPr>
            <a:r>
              <a:rPr lang="es-MX" sz="2400">
                <a:latin typeface="Arial Narrow" pitchFamily="34" charset="0"/>
              </a:rPr>
              <a:t>En Gobierno y coordinación.</a:t>
            </a:r>
          </a:p>
          <a:p>
            <a:pPr marL="952500" lvl="1" indent="-495300" algn="l">
              <a:lnSpc>
                <a:spcPct val="85000"/>
              </a:lnSpc>
              <a:buFont typeface="Arial Narrow" pitchFamily="34" charset="0"/>
              <a:buChar char="−"/>
            </a:pPr>
            <a:r>
              <a:rPr lang="es-MX" sz="2400">
                <a:latin typeface="Arial Narrow" pitchFamily="34" charset="0"/>
              </a:rPr>
              <a:t>En Cofinanciación.</a:t>
            </a:r>
          </a:p>
          <a:p>
            <a:pPr marL="952500" lvl="1" indent="-495300" algn="l">
              <a:lnSpc>
                <a:spcPct val="85000"/>
              </a:lnSpc>
              <a:buFont typeface="Arial Narrow" pitchFamily="34" charset="0"/>
              <a:buChar char="−"/>
            </a:pPr>
            <a:r>
              <a:rPr lang="es-MX" sz="2400">
                <a:latin typeface="Arial Narrow" pitchFamily="34" charset="0"/>
              </a:rPr>
              <a:t>En Formalización de acuerdos.</a:t>
            </a:r>
          </a:p>
          <a:p>
            <a:pPr marL="952500" lvl="1" indent="-495300" algn="l">
              <a:lnSpc>
                <a:spcPct val="85000"/>
              </a:lnSpc>
              <a:buFont typeface="Arial Narrow" pitchFamily="34" charset="0"/>
              <a:buChar char="−"/>
            </a:pPr>
            <a:r>
              <a:rPr lang="es-MX" sz="2400">
                <a:latin typeface="Arial Narrow" pitchFamily="34" charset="0"/>
              </a:rPr>
              <a:t>En Publicidad de la información y rendición de cuentas</a:t>
            </a:r>
            <a:r>
              <a:rPr lang="es-ES" sz="2000"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5795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45796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45797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5798" name="Text Box 6"/>
          <p:cNvSpPr txBox="1">
            <a:spLocks noChangeArrowheads="1"/>
          </p:cNvSpPr>
          <p:nvPr/>
        </p:nvSpPr>
        <p:spPr bwMode="auto">
          <a:xfrm>
            <a:off x="395288" y="1287463"/>
            <a:ext cx="8424862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3600" b="1">
                <a:latin typeface="Arial Narrow" pitchFamily="34" charset="0"/>
              </a:rPr>
              <a:t>Contenido: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s-CO" sz="2800" b="1">
                <a:latin typeface="Arial Narrow" pitchFamily="34" charset="0"/>
              </a:rPr>
              <a:t>Autodiagnóstico:</a:t>
            </a:r>
          </a:p>
          <a:p>
            <a:pPr marL="914400" lvl="1" indent="-457200" algn="l">
              <a:spcBef>
                <a:spcPct val="50000"/>
              </a:spcBef>
              <a:buFontTx/>
              <a:buChar char="•"/>
            </a:pPr>
            <a:r>
              <a:rPr lang="es-CO" sz="2400" b="1">
                <a:latin typeface="Arial Narrow" pitchFamily="34" charset="0"/>
              </a:rPr>
              <a:t>Componentes de la lucha contra la pobreza: PND 2002-2006</a:t>
            </a:r>
          </a:p>
          <a:p>
            <a:pPr marL="914400" lvl="1" indent="-457200" algn="l">
              <a:spcBef>
                <a:spcPct val="50000"/>
              </a:spcBef>
              <a:buFontTx/>
              <a:buChar char="•"/>
            </a:pPr>
            <a:r>
              <a:rPr lang="es-CO" sz="2400" b="1">
                <a:latin typeface="Arial Narrow" pitchFamily="34" charset="0"/>
              </a:rPr>
              <a:t>Sistema de Combate a la Pobreza: Gobierno y Coordinación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s-CO" sz="2800" b="1">
                <a:latin typeface="Arial Narrow" pitchFamily="34" charset="0"/>
              </a:rPr>
              <a:t>Análisis estratégico:</a:t>
            </a:r>
          </a:p>
          <a:p>
            <a:pPr marL="914400" lvl="1" indent="-457200" algn="l">
              <a:spcBef>
                <a:spcPct val="50000"/>
              </a:spcBef>
              <a:buFontTx/>
              <a:buChar char="•"/>
            </a:pPr>
            <a:r>
              <a:rPr lang="es-CO" sz="2400" b="1">
                <a:latin typeface="Arial Narrow" pitchFamily="34" charset="0"/>
              </a:rPr>
              <a:t>Oportunidades y obstáculos</a:t>
            </a:r>
          </a:p>
          <a:p>
            <a:pPr marL="914400" lvl="1" indent="-457200" algn="l">
              <a:spcBef>
                <a:spcPct val="50000"/>
              </a:spcBef>
              <a:buFontTx/>
              <a:buChar char="•"/>
            </a:pPr>
            <a:r>
              <a:rPr lang="es-CO" sz="2400" b="1">
                <a:latin typeface="Arial Narrow" pitchFamily="34" charset="0"/>
              </a:rPr>
              <a:t>Objetivos para el fortalecimiento institucional</a:t>
            </a:r>
          </a:p>
          <a:p>
            <a:pPr marL="914400" lvl="1" indent="-457200" algn="l">
              <a:spcBef>
                <a:spcPct val="50000"/>
              </a:spcBef>
            </a:pPr>
            <a:endParaRPr lang="es-CO" sz="2400" b="1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123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7124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17125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126" name="Text Box 6"/>
          <p:cNvSpPr txBox="1">
            <a:spLocks noChangeArrowheads="1"/>
          </p:cNvSpPr>
          <p:nvPr/>
        </p:nvSpPr>
        <p:spPr bwMode="auto">
          <a:xfrm>
            <a:off x="2341563" y="2997200"/>
            <a:ext cx="4535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s-CO" sz="3600" b="1">
                <a:latin typeface="Arial" pitchFamily="34" charset="0"/>
              </a:rPr>
              <a:t>Autodiagnóstico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681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46820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46821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6822" name="Text Box 6"/>
          <p:cNvSpPr txBox="1">
            <a:spLocks noChangeArrowheads="1"/>
          </p:cNvSpPr>
          <p:nvPr/>
        </p:nvSpPr>
        <p:spPr bwMode="auto">
          <a:xfrm>
            <a:off x="250825" y="307975"/>
            <a:ext cx="669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Componentes de la lucha contra la pobreza</a:t>
            </a:r>
          </a:p>
        </p:txBody>
      </p:sp>
      <p:sp>
        <p:nvSpPr>
          <p:cNvPr id="546823" name="Text Box 7"/>
          <p:cNvSpPr txBox="1">
            <a:spLocks noChangeArrowheads="1"/>
          </p:cNvSpPr>
          <p:nvPr/>
        </p:nvSpPr>
        <p:spPr bwMode="auto">
          <a:xfrm>
            <a:off x="468313" y="993775"/>
            <a:ext cx="8424862" cy="551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s-MX" sz="2400">
                <a:latin typeface="Arial" pitchFamily="34" charset="0"/>
              </a:rPr>
              <a:t>El Plan Nacional de Desarrollo 2002 – 2006 contempla 7 ejes de reactivación social:</a:t>
            </a:r>
          </a:p>
          <a:p>
            <a:pPr marL="457200" indent="-457200"/>
            <a:endParaRPr lang="es-MX" sz="2400">
              <a:latin typeface="Arial" pitchFamily="34" charset="0"/>
            </a:endParaRP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r>
              <a:rPr lang="es-CO" sz="2000">
                <a:latin typeface="Arial" pitchFamily="34" charset="0"/>
              </a:rPr>
              <a:t> Revolución educativa</a:t>
            </a: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r>
              <a:rPr lang="es-CO" sz="2000">
                <a:latin typeface="Arial" pitchFamily="34" charset="0"/>
              </a:rPr>
              <a:t> Ampliación y mejoramiento de la protección y la seguridad social</a:t>
            </a: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r>
              <a:rPr lang="es-CO" sz="2000">
                <a:latin typeface="Arial" pitchFamily="34" charset="0"/>
              </a:rPr>
              <a:t> Manejo social del campo</a:t>
            </a: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r>
              <a:rPr lang="es-CO" sz="2000">
                <a:latin typeface="Arial" pitchFamily="34" charset="0"/>
              </a:rPr>
              <a:t> Impulso a la economía solidaria</a:t>
            </a: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r>
              <a:rPr lang="es-CO" sz="2000">
                <a:latin typeface="Arial" pitchFamily="34" charset="0"/>
              </a:rPr>
              <a:t> Manejo social de los servicios públicos</a:t>
            </a: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r>
              <a:rPr lang="es-CO" sz="2000">
                <a:latin typeface="Arial" pitchFamily="34" charset="0"/>
              </a:rPr>
              <a:t> País de propietarios</a:t>
            </a: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r>
              <a:rPr lang="es-CO" sz="2000">
                <a:latin typeface="Arial" pitchFamily="34" charset="0"/>
              </a:rPr>
              <a:t> Mejorar la calidad de vida urbana</a:t>
            </a:r>
          </a:p>
          <a:p>
            <a:pPr marL="457200" indent="-457200" algn="l">
              <a:lnSpc>
                <a:spcPct val="115000"/>
              </a:lnSpc>
              <a:buFontTx/>
              <a:buAutoNum type="arabicPeriod"/>
            </a:pPr>
            <a:endParaRPr lang="es-CO" sz="2000">
              <a:latin typeface="Arial" pitchFamily="34" charset="0"/>
            </a:endParaRPr>
          </a:p>
          <a:p>
            <a:pPr marL="457200" indent="-457200" algn="l"/>
            <a:r>
              <a:rPr lang="es-CO" sz="2000">
                <a:latin typeface="Arial" pitchFamily="34" charset="0"/>
              </a:rPr>
              <a:t>Sin embargo, no define una estrategia específica de lucha contra la pobreza.</a:t>
            </a:r>
          </a:p>
          <a:p>
            <a:pPr marL="457200" indent="-457200" algn="l"/>
            <a:endParaRPr lang="es-CO" sz="2000">
              <a:latin typeface="Arial" pitchFamily="34" charset="0"/>
            </a:endParaRPr>
          </a:p>
          <a:p>
            <a:pPr marL="457200" indent="-457200" algn="l"/>
            <a:r>
              <a:rPr lang="es-CO" sz="2000">
                <a:latin typeface="Arial" pitchFamily="34" charset="0"/>
              </a:rPr>
              <a:t>A partir de 2005 el país lleva a cabo una Misión para el Diseño de una Estrategia para la Reducción de la Pobreza y la Desigualdad (MERPD).</a:t>
            </a:r>
            <a:endParaRPr lang="es-ES" sz="2400"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Oval 2"/>
          <p:cNvSpPr>
            <a:spLocks noChangeArrowheads="1"/>
          </p:cNvSpPr>
          <p:nvPr/>
        </p:nvSpPr>
        <p:spPr bwMode="auto">
          <a:xfrm>
            <a:off x="3059113" y="5157788"/>
            <a:ext cx="1079500" cy="9366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27" name="Oval 3"/>
          <p:cNvSpPr>
            <a:spLocks noChangeArrowheads="1"/>
          </p:cNvSpPr>
          <p:nvPr/>
        </p:nvSpPr>
        <p:spPr bwMode="auto">
          <a:xfrm>
            <a:off x="1979613" y="4941888"/>
            <a:ext cx="1079500" cy="9366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28" name="Oval 4"/>
          <p:cNvSpPr>
            <a:spLocks noChangeArrowheads="1"/>
          </p:cNvSpPr>
          <p:nvPr/>
        </p:nvSpPr>
        <p:spPr bwMode="auto">
          <a:xfrm>
            <a:off x="7524750" y="3573463"/>
            <a:ext cx="1079500" cy="863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29" name="Oval 5"/>
          <p:cNvSpPr>
            <a:spLocks noChangeArrowheads="1"/>
          </p:cNvSpPr>
          <p:nvPr/>
        </p:nvSpPr>
        <p:spPr bwMode="auto">
          <a:xfrm>
            <a:off x="6588125" y="1412875"/>
            <a:ext cx="1079500" cy="935038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0" name="Oval 6"/>
          <p:cNvSpPr>
            <a:spLocks noChangeArrowheads="1"/>
          </p:cNvSpPr>
          <p:nvPr/>
        </p:nvSpPr>
        <p:spPr bwMode="auto">
          <a:xfrm>
            <a:off x="2843213" y="1700213"/>
            <a:ext cx="1009650" cy="9366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1" name="Oval 7"/>
          <p:cNvSpPr>
            <a:spLocks noChangeArrowheads="1"/>
          </p:cNvSpPr>
          <p:nvPr/>
        </p:nvSpPr>
        <p:spPr bwMode="auto">
          <a:xfrm>
            <a:off x="1835150" y="1844675"/>
            <a:ext cx="1009650" cy="9366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287338"/>
            <a:ext cx="7127875" cy="549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CO" sz="2400" b="1">
                <a:latin typeface="Arial" pitchFamily="34" charset="0"/>
              </a:rPr>
              <a:t>Sistema  de Combate a la Pobreza (SCP)</a:t>
            </a:r>
          </a:p>
        </p:txBody>
      </p:sp>
      <p:sp>
        <p:nvSpPr>
          <p:cNvPr id="513033" name="Oval 9"/>
          <p:cNvSpPr>
            <a:spLocks noChangeArrowheads="1"/>
          </p:cNvSpPr>
          <p:nvPr/>
        </p:nvSpPr>
        <p:spPr bwMode="auto">
          <a:xfrm>
            <a:off x="4356100" y="2708275"/>
            <a:ext cx="2232025" cy="216058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s-CO" sz="2000" b="1"/>
          </a:p>
          <a:p>
            <a:endParaRPr lang="es-CO"/>
          </a:p>
        </p:txBody>
      </p:sp>
      <p:sp>
        <p:nvSpPr>
          <p:cNvPr id="513034" name="Oval 10"/>
          <p:cNvSpPr>
            <a:spLocks noChangeArrowheads="1"/>
          </p:cNvSpPr>
          <p:nvPr/>
        </p:nvSpPr>
        <p:spPr bwMode="auto">
          <a:xfrm>
            <a:off x="1258888" y="2636838"/>
            <a:ext cx="1009650" cy="9366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5" name="Oval 11"/>
          <p:cNvSpPr>
            <a:spLocks noChangeArrowheads="1"/>
          </p:cNvSpPr>
          <p:nvPr/>
        </p:nvSpPr>
        <p:spPr bwMode="auto">
          <a:xfrm>
            <a:off x="5364163" y="1341438"/>
            <a:ext cx="1223962" cy="1008062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6" name="Oval 12"/>
          <p:cNvSpPr>
            <a:spLocks noChangeArrowheads="1"/>
          </p:cNvSpPr>
          <p:nvPr/>
        </p:nvSpPr>
        <p:spPr bwMode="auto">
          <a:xfrm>
            <a:off x="7380288" y="2708275"/>
            <a:ext cx="1079500" cy="863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7" name="Oval 13"/>
          <p:cNvSpPr>
            <a:spLocks noChangeArrowheads="1"/>
          </p:cNvSpPr>
          <p:nvPr/>
        </p:nvSpPr>
        <p:spPr bwMode="auto">
          <a:xfrm>
            <a:off x="6372225" y="5300663"/>
            <a:ext cx="1295400" cy="1081087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8" name="Oval 14"/>
          <p:cNvSpPr>
            <a:spLocks noChangeArrowheads="1"/>
          </p:cNvSpPr>
          <p:nvPr/>
        </p:nvSpPr>
        <p:spPr bwMode="auto">
          <a:xfrm>
            <a:off x="4932363" y="5445125"/>
            <a:ext cx="1295400" cy="1081088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39" name="Oval 15"/>
          <p:cNvSpPr>
            <a:spLocks noChangeArrowheads="1"/>
          </p:cNvSpPr>
          <p:nvPr/>
        </p:nvSpPr>
        <p:spPr bwMode="auto">
          <a:xfrm rot="1429785" flipH="1" flipV="1">
            <a:off x="1116013" y="4221163"/>
            <a:ext cx="3313112" cy="18716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40" name="Oval 16"/>
          <p:cNvSpPr>
            <a:spLocks noChangeArrowheads="1"/>
          </p:cNvSpPr>
          <p:nvPr/>
        </p:nvSpPr>
        <p:spPr bwMode="auto">
          <a:xfrm flipV="1">
            <a:off x="4572000" y="5013325"/>
            <a:ext cx="3384550" cy="16557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41" name="Oval 17"/>
          <p:cNvSpPr>
            <a:spLocks noChangeArrowheads="1"/>
          </p:cNvSpPr>
          <p:nvPr/>
        </p:nvSpPr>
        <p:spPr bwMode="auto">
          <a:xfrm>
            <a:off x="6948488" y="2420938"/>
            <a:ext cx="1944687" cy="2519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42" name="Oval 18"/>
          <p:cNvSpPr>
            <a:spLocks noChangeArrowheads="1"/>
          </p:cNvSpPr>
          <p:nvPr/>
        </p:nvSpPr>
        <p:spPr bwMode="auto">
          <a:xfrm flipV="1">
            <a:off x="5219700" y="1125538"/>
            <a:ext cx="2592388" cy="15113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43" name="Oval 19"/>
          <p:cNvSpPr>
            <a:spLocks noChangeArrowheads="1"/>
          </p:cNvSpPr>
          <p:nvPr/>
        </p:nvSpPr>
        <p:spPr bwMode="auto">
          <a:xfrm rot="9324085" flipV="1">
            <a:off x="771525" y="1365250"/>
            <a:ext cx="4440238" cy="23145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44" name="Text Box 20"/>
          <p:cNvSpPr txBox="1">
            <a:spLocks noChangeArrowheads="1"/>
          </p:cNvSpPr>
          <p:nvPr/>
        </p:nvSpPr>
        <p:spPr bwMode="auto">
          <a:xfrm>
            <a:off x="1258888" y="2840038"/>
            <a:ext cx="936625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Ministerio  Educación</a:t>
            </a:r>
          </a:p>
        </p:txBody>
      </p:sp>
      <p:sp>
        <p:nvSpPr>
          <p:cNvPr id="513045" name="Text Box 21"/>
          <p:cNvSpPr txBox="1">
            <a:spLocks noChangeArrowheads="1"/>
          </p:cNvSpPr>
          <p:nvPr/>
        </p:nvSpPr>
        <p:spPr bwMode="auto">
          <a:xfrm>
            <a:off x="1763713" y="1989138"/>
            <a:ext cx="1223962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Ministerio  Protección Social</a:t>
            </a:r>
          </a:p>
        </p:txBody>
      </p:sp>
      <p:sp>
        <p:nvSpPr>
          <p:cNvPr id="513046" name="Text Box 22"/>
          <p:cNvSpPr txBox="1">
            <a:spLocks noChangeArrowheads="1"/>
          </p:cNvSpPr>
          <p:nvPr/>
        </p:nvSpPr>
        <p:spPr bwMode="auto">
          <a:xfrm>
            <a:off x="2843213" y="1903413"/>
            <a:ext cx="1081087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Ministerio  Agricultura</a:t>
            </a:r>
          </a:p>
        </p:txBody>
      </p:sp>
      <p:sp>
        <p:nvSpPr>
          <p:cNvPr id="513047" name="Oval 23"/>
          <p:cNvSpPr>
            <a:spLocks noChangeArrowheads="1"/>
          </p:cNvSpPr>
          <p:nvPr/>
        </p:nvSpPr>
        <p:spPr bwMode="auto">
          <a:xfrm>
            <a:off x="3995738" y="1412875"/>
            <a:ext cx="1008062" cy="935038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48" name="Text Box 24"/>
          <p:cNvSpPr txBox="1">
            <a:spLocks noChangeArrowheads="1"/>
          </p:cNvSpPr>
          <p:nvPr/>
        </p:nvSpPr>
        <p:spPr bwMode="auto">
          <a:xfrm>
            <a:off x="3851275" y="1773238"/>
            <a:ext cx="12954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600"/>
              <a:t>Presidencia</a:t>
            </a:r>
          </a:p>
        </p:txBody>
      </p:sp>
      <p:sp>
        <p:nvSpPr>
          <p:cNvPr id="513049" name="Text Box 25"/>
          <p:cNvSpPr txBox="1">
            <a:spLocks noChangeArrowheads="1"/>
          </p:cNvSpPr>
          <p:nvPr/>
        </p:nvSpPr>
        <p:spPr bwMode="auto">
          <a:xfrm>
            <a:off x="7380288" y="2852738"/>
            <a:ext cx="1081087" cy="623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Subnacional </a:t>
            </a:r>
          </a:p>
          <a:p>
            <a:pPr>
              <a:spcBef>
                <a:spcPct val="50000"/>
              </a:spcBef>
            </a:pPr>
            <a:r>
              <a:rPr lang="es-CO" sz="1400"/>
              <a:t>Localidades</a:t>
            </a:r>
          </a:p>
        </p:txBody>
      </p:sp>
      <p:sp>
        <p:nvSpPr>
          <p:cNvPr id="513050" name="Text Box 26"/>
          <p:cNvSpPr txBox="1">
            <a:spLocks noChangeArrowheads="1"/>
          </p:cNvSpPr>
          <p:nvPr/>
        </p:nvSpPr>
        <p:spPr bwMode="auto">
          <a:xfrm>
            <a:off x="6586538" y="1474788"/>
            <a:ext cx="1081087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Jueces, Magistrados Cortes</a:t>
            </a:r>
          </a:p>
        </p:txBody>
      </p:sp>
      <p:sp>
        <p:nvSpPr>
          <p:cNvPr id="513051" name="Text Box 27"/>
          <p:cNvSpPr txBox="1">
            <a:spLocks noChangeArrowheads="1"/>
          </p:cNvSpPr>
          <p:nvPr/>
        </p:nvSpPr>
        <p:spPr bwMode="auto">
          <a:xfrm>
            <a:off x="5364163" y="1341438"/>
            <a:ext cx="1296987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Senado Cámara  Representantes</a:t>
            </a:r>
          </a:p>
        </p:txBody>
      </p:sp>
      <p:sp>
        <p:nvSpPr>
          <p:cNvPr id="513052" name="Text Box 28"/>
          <p:cNvSpPr txBox="1">
            <a:spLocks noChangeArrowheads="1"/>
          </p:cNvSpPr>
          <p:nvPr/>
        </p:nvSpPr>
        <p:spPr bwMode="auto">
          <a:xfrm>
            <a:off x="3059113" y="5373688"/>
            <a:ext cx="10810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Empresarios</a:t>
            </a:r>
          </a:p>
        </p:txBody>
      </p:sp>
      <p:sp>
        <p:nvSpPr>
          <p:cNvPr id="513053" name="Text Box 29"/>
          <p:cNvSpPr txBox="1">
            <a:spLocks noChangeArrowheads="1"/>
          </p:cNvSpPr>
          <p:nvPr/>
        </p:nvSpPr>
        <p:spPr bwMode="auto">
          <a:xfrm>
            <a:off x="1908175" y="5373688"/>
            <a:ext cx="108108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ONG¨s</a:t>
            </a:r>
          </a:p>
        </p:txBody>
      </p:sp>
      <p:sp>
        <p:nvSpPr>
          <p:cNvPr id="513054" name="Oval 30"/>
          <p:cNvSpPr>
            <a:spLocks noChangeArrowheads="1"/>
          </p:cNvSpPr>
          <p:nvPr/>
        </p:nvSpPr>
        <p:spPr bwMode="auto">
          <a:xfrm>
            <a:off x="1331913" y="4221163"/>
            <a:ext cx="1079500" cy="9366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55" name="Text Box 31"/>
          <p:cNvSpPr txBox="1">
            <a:spLocks noChangeArrowheads="1"/>
          </p:cNvSpPr>
          <p:nvPr/>
        </p:nvSpPr>
        <p:spPr bwMode="auto">
          <a:xfrm>
            <a:off x="1258888" y="4508500"/>
            <a:ext cx="12954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Sindicatos</a:t>
            </a:r>
          </a:p>
        </p:txBody>
      </p:sp>
      <p:sp>
        <p:nvSpPr>
          <p:cNvPr id="513056" name="Text Box 32"/>
          <p:cNvSpPr txBox="1">
            <a:spLocks noChangeArrowheads="1"/>
          </p:cNvSpPr>
          <p:nvPr/>
        </p:nvSpPr>
        <p:spPr bwMode="auto">
          <a:xfrm>
            <a:off x="6372225" y="5575300"/>
            <a:ext cx="1295400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Gobiernos Extranjeros</a:t>
            </a:r>
          </a:p>
        </p:txBody>
      </p:sp>
      <p:sp>
        <p:nvSpPr>
          <p:cNvPr id="513057" name="Text Box 33"/>
          <p:cNvSpPr txBox="1">
            <a:spLocks noChangeArrowheads="1"/>
          </p:cNvSpPr>
          <p:nvPr/>
        </p:nvSpPr>
        <p:spPr bwMode="auto">
          <a:xfrm>
            <a:off x="4932363" y="5719763"/>
            <a:ext cx="1295400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Organismos multilaterales</a:t>
            </a:r>
          </a:p>
        </p:txBody>
      </p:sp>
      <p:sp>
        <p:nvSpPr>
          <p:cNvPr id="513059" name="Text Box 35"/>
          <p:cNvSpPr txBox="1">
            <a:spLocks noChangeArrowheads="1"/>
          </p:cNvSpPr>
          <p:nvPr/>
        </p:nvSpPr>
        <p:spPr bwMode="auto">
          <a:xfrm>
            <a:off x="2771775" y="1196975"/>
            <a:ext cx="12239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2000" b="1"/>
              <a:t>SsPE</a:t>
            </a:r>
          </a:p>
        </p:txBody>
      </p:sp>
      <p:sp>
        <p:nvSpPr>
          <p:cNvPr id="513060" name="Text Box 36"/>
          <p:cNvSpPr txBox="1">
            <a:spLocks noChangeArrowheads="1"/>
          </p:cNvSpPr>
          <p:nvPr/>
        </p:nvSpPr>
        <p:spPr bwMode="auto">
          <a:xfrm>
            <a:off x="5940425" y="2276475"/>
            <a:ext cx="12239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2000" b="1"/>
              <a:t>SsOPG</a:t>
            </a:r>
          </a:p>
        </p:txBody>
      </p:sp>
      <p:sp>
        <p:nvSpPr>
          <p:cNvPr id="513061" name="Text Box 37"/>
          <p:cNvSpPr txBox="1">
            <a:spLocks noChangeArrowheads="1"/>
          </p:cNvSpPr>
          <p:nvPr/>
        </p:nvSpPr>
        <p:spPr bwMode="auto">
          <a:xfrm>
            <a:off x="7524750" y="4508500"/>
            <a:ext cx="12239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2000" b="1"/>
              <a:t>SsJSN</a:t>
            </a:r>
          </a:p>
        </p:txBody>
      </p:sp>
      <p:sp>
        <p:nvSpPr>
          <p:cNvPr id="513062" name="Text Box 38"/>
          <p:cNvSpPr txBox="1">
            <a:spLocks noChangeArrowheads="1"/>
          </p:cNvSpPr>
          <p:nvPr/>
        </p:nvSpPr>
        <p:spPr bwMode="auto">
          <a:xfrm>
            <a:off x="5257800" y="5013325"/>
            <a:ext cx="16192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2000" b="1"/>
              <a:t>SsOMD/GE</a:t>
            </a:r>
          </a:p>
        </p:txBody>
      </p:sp>
      <p:sp>
        <p:nvSpPr>
          <p:cNvPr id="513063" name="Text Box 39"/>
          <p:cNvSpPr txBox="1">
            <a:spLocks noChangeArrowheads="1"/>
          </p:cNvSpPr>
          <p:nvPr/>
        </p:nvSpPr>
        <p:spPr bwMode="auto">
          <a:xfrm>
            <a:off x="2411413" y="4581525"/>
            <a:ext cx="12239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2000" b="1"/>
              <a:t>SsSC</a:t>
            </a:r>
          </a:p>
        </p:txBody>
      </p:sp>
      <p:sp>
        <p:nvSpPr>
          <p:cNvPr id="513064" name="Oval 40"/>
          <p:cNvSpPr>
            <a:spLocks noChangeArrowheads="1"/>
          </p:cNvSpPr>
          <p:nvPr/>
        </p:nvSpPr>
        <p:spPr bwMode="auto">
          <a:xfrm rot="-6664318">
            <a:off x="1543844" y="1185069"/>
            <a:ext cx="2090737" cy="30765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65" name="Oval 41"/>
          <p:cNvSpPr>
            <a:spLocks noChangeArrowheads="1"/>
          </p:cNvSpPr>
          <p:nvPr/>
        </p:nvSpPr>
        <p:spPr bwMode="auto">
          <a:xfrm>
            <a:off x="4714875" y="2708275"/>
            <a:ext cx="1512888" cy="1296988"/>
          </a:xfrm>
          <a:prstGeom prst="ellipse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69" name="Oval 45"/>
          <p:cNvSpPr>
            <a:spLocks noChangeArrowheads="1"/>
          </p:cNvSpPr>
          <p:nvPr/>
        </p:nvSpPr>
        <p:spPr bwMode="auto">
          <a:xfrm>
            <a:off x="5003800" y="2852738"/>
            <a:ext cx="936625" cy="4318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70" name="Text Box 46"/>
          <p:cNvSpPr txBox="1">
            <a:spLocks noChangeArrowheads="1"/>
          </p:cNvSpPr>
          <p:nvPr/>
        </p:nvSpPr>
        <p:spPr bwMode="auto">
          <a:xfrm>
            <a:off x="4932363" y="2908300"/>
            <a:ext cx="10080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Presidencia</a:t>
            </a:r>
          </a:p>
        </p:txBody>
      </p:sp>
      <p:sp>
        <p:nvSpPr>
          <p:cNvPr id="513080" name="Text Box 56"/>
          <p:cNvSpPr txBox="1">
            <a:spLocks noChangeArrowheads="1"/>
          </p:cNvSpPr>
          <p:nvPr/>
        </p:nvSpPr>
        <p:spPr bwMode="auto">
          <a:xfrm>
            <a:off x="4716463" y="3284538"/>
            <a:ext cx="1584325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800" b="1"/>
              <a:t>SsGC </a:t>
            </a:r>
          </a:p>
          <a:p>
            <a:pPr>
              <a:spcBef>
                <a:spcPct val="50000"/>
              </a:spcBef>
            </a:pPr>
            <a:r>
              <a:rPr lang="es-CO" sz="1400" b="1"/>
              <a:t>DNP</a:t>
            </a:r>
          </a:p>
        </p:txBody>
      </p:sp>
      <p:sp>
        <p:nvSpPr>
          <p:cNvPr id="513082" name="Text Box 58"/>
          <p:cNvSpPr txBox="1">
            <a:spLocks noChangeArrowheads="1"/>
          </p:cNvSpPr>
          <p:nvPr/>
        </p:nvSpPr>
        <p:spPr bwMode="auto">
          <a:xfrm>
            <a:off x="4714875" y="3997325"/>
            <a:ext cx="1657350" cy="655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600" b="1"/>
              <a:t>SsMCP</a:t>
            </a:r>
          </a:p>
          <a:p>
            <a:pPr>
              <a:spcBef>
                <a:spcPct val="50000"/>
              </a:spcBef>
            </a:pPr>
            <a:r>
              <a:rPr lang="es-CO" sz="1400" b="1"/>
              <a:t>DNP</a:t>
            </a:r>
          </a:p>
        </p:txBody>
      </p:sp>
      <p:sp>
        <p:nvSpPr>
          <p:cNvPr id="513085" name="Line 61"/>
          <p:cNvSpPr>
            <a:spLocks noChangeShapeType="1"/>
          </p:cNvSpPr>
          <p:nvPr/>
        </p:nvSpPr>
        <p:spPr bwMode="auto">
          <a:xfrm flipV="1">
            <a:off x="3563938" y="4076700"/>
            <a:ext cx="7921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86" name="Line 62"/>
          <p:cNvSpPr>
            <a:spLocks noChangeShapeType="1"/>
          </p:cNvSpPr>
          <p:nvPr/>
        </p:nvSpPr>
        <p:spPr bwMode="auto">
          <a:xfrm>
            <a:off x="3563938" y="3573463"/>
            <a:ext cx="792162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89" name="Line 65"/>
          <p:cNvSpPr>
            <a:spLocks noChangeShapeType="1"/>
          </p:cNvSpPr>
          <p:nvPr/>
        </p:nvSpPr>
        <p:spPr bwMode="auto">
          <a:xfrm flipH="1">
            <a:off x="3419475" y="3573463"/>
            <a:ext cx="7302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91" name="Line 67"/>
          <p:cNvSpPr>
            <a:spLocks noChangeShapeType="1"/>
          </p:cNvSpPr>
          <p:nvPr/>
        </p:nvSpPr>
        <p:spPr bwMode="auto">
          <a:xfrm flipV="1">
            <a:off x="6804025" y="4508500"/>
            <a:ext cx="360363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93" name="Line 69"/>
          <p:cNvSpPr>
            <a:spLocks noChangeShapeType="1"/>
          </p:cNvSpPr>
          <p:nvPr/>
        </p:nvSpPr>
        <p:spPr bwMode="auto">
          <a:xfrm>
            <a:off x="6084888" y="4652963"/>
            <a:ext cx="358775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95" name="Line 71"/>
          <p:cNvSpPr>
            <a:spLocks noChangeShapeType="1"/>
          </p:cNvSpPr>
          <p:nvPr/>
        </p:nvSpPr>
        <p:spPr bwMode="auto">
          <a:xfrm flipH="1">
            <a:off x="3635375" y="1557338"/>
            <a:ext cx="5048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96" name="Line 72"/>
          <p:cNvSpPr>
            <a:spLocks noChangeShapeType="1"/>
          </p:cNvSpPr>
          <p:nvPr/>
        </p:nvSpPr>
        <p:spPr bwMode="auto">
          <a:xfrm flipV="1">
            <a:off x="6443663" y="2636838"/>
            <a:ext cx="288925" cy="6477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98" name="Text Box 74"/>
          <p:cNvSpPr txBox="1">
            <a:spLocks noChangeArrowheads="1"/>
          </p:cNvSpPr>
          <p:nvPr/>
        </p:nvSpPr>
        <p:spPr bwMode="auto">
          <a:xfrm>
            <a:off x="7524750" y="3716338"/>
            <a:ext cx="1081088" cy="623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O" sz="1400"/>
              <a:t>Subnacional</a:t>
            </a:r>
          </a:p>
          <a:p>
            <a:pPr>
              <a:spcBef>
                <a:spcPct val="50000"/>
              </a:spcBef>
            </a:pPr>
            <a:r>
              <a:rPr lang="es-CO" sz="1400"/>
              <a:t>Regiones</a:t>
            </a:r>
          </a:p>
        </p:txBody>
      </p:sp>
      <p:sp>
        <p:nvSpPr>
          <p:cNvPr id="513099" name="Oval 75"/>
          <p:cNvSpPr>
            <a:spLocks noChangeArrowheads="1"/>
          </p:cNvSpPr>
          <p:nvPr/>
        </p:nvSpPr>
        <p:spPr bwMode="auto">
          <a:xfrm>
            <a:off x="2338388" y="2708275"/>
            <a:ext cx="1009650" cy="9366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3100" name="Text Box 76"/>
          <p:cNvSpPr txBox="1">
            <a:spLocks noChangeArrowheads="1"/>
          </p:cNvSpPr>
          <p:nvPr/>
        </p:nvSpPr>
        <p:spPr bwMode="auto">
          <a:xfrm>
            <a:off x="2339975" y="2932113"/>
            <a:ext cx="1079500" cy="496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CO" sz="1400"/>
              <a:t>Ministerio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CO" sz="1400"/>
              <a:t>Hacienda</a:t>
            </a:r>
          </a:p>
        </p:txBody>
      </p:sp>
      <p:sp>
        <p:nvSpPr>
          <p:cNvPr id="513102" name="Line 78"/>
          <p:cNvSpPr>
            <a:spLocks noChangeShapeType="1"/>
          </p:cNvSpPr>
          <p:nvPr/>
        </p:nvSpPr>
        <p:spPr bwMode="auto">
          <a:xfrm flipV="1">
            <a:off x="6588125" y="40767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103" name="Line 79"/>
          <p:cNvSpPr>
            <a:spLocks noChangeShapeType="1"/>
          </p:cNvSpPr>
          <p:nvPr/>
        </p:nvSpPr>
        <p:spPr bwMode="auto">
          <a:xfrm>
            <a:off x="4787900" y="2565400"/>
            <a:ext cx="2449513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0915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50916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50917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0918" name="Text Box 6"/>
          <p:cNvSpPr txBox="1">
            <a:spLocks noChangeArrowheads="1"/>
          </p:cNvSpPr>
          <p:nvPr/>
        </p:nvSpPr>
        <p:spPr bwMode="auto">
          <a:xfrm>
            <a:off x="539750" y="1484313"/>
            <a:ext cx="8135938" cy="465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Departamento Nacional de Planeación – DNP</a:t>
            </a:r>
          </a:p>
          <a:p>
            <a:pPr marL="495300" indent="-495300">
              <a:spcBef>
                <a:spcPct val="50000"/>
              </a:spcBef>
            </a:pPr>
            <a:endParaRPr lang="es-CO" sz="2400" b="1">
              <a:latin typeface="Arial" pitchFamily="34" charset="0"/>
            </a:endParaRPr>
          </a:p>
          <a:p>
            <a:pPr marL="495300" indent="-495300" algn="just">
              <a:spcBef>
                <a:spcPct val="50000"/>
              </a:spcBef>
              <a:buFontTx/>
              <a:buAutoNum type="romanLcPeriod"/>
            </a:pPr>
            <a:r>
              <a:rPr lang="es-CO" sz="2400">
                <a:latin typeface="Arial" pitchFamily="34" charset="0"/>
              </a:rPr>
              <a:t>Organismo técnico adscrito a la Presidencia de la República.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/>
            </a:pPr>
            <a:r>
              <a:rPr lang="es-CO" sz="2400">
                <a:latin typeface="Arial" pitchFamily="34" charset="0"/>
              </a:rPr>
              <a:t>Define e impulsa la implementación de la visión estratégica del país a través del Plan Nacional de Desarrollo.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/>
            </a:pPr>
            <a:r>
              <a:rPr lang="es-CO" sz="2400">
                <a:latin typeface="Arial" pitchFamily="34" charset="0"/>
              </a:rPr>
              <a:t>Funciones dentro del poder ejecutivo </a:t>
            </a:r>
            <a:r>
              <a:rPr lang="es-CO" sz="2400" i="1">
                <a:latin typeface="Arial" pitchFamily="34" charset="0"/>
              </a:rPr>
              <a:t>similares</a:t>
            </a:r>
            <a:r>
              <a:rPr lang="es-CO" sz="2400">
                <a:latin typeface="Arial" pitchFamily="34" charset="0"/>
              </a:rPr>
              <a:t> a la función de Gobierno y Coordinación en el SCP.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/>
            </a:pPr>
            <a:endParaRPr lang="es-CO" sz="2400" b="1">
              <a:latin typeface="Arial" pitchFamily="34" charset="0"/>
            </a:endParaRPr>
          </a:p>
        </p:txBody>
      </p:sp>
      <p:sp>
        <p:nvSpPr>
          <p:cNvPr id="550919" name="Text Box 7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7843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47844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47845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7846" name="Text Box 6"/>
          <p:cNvSpPr txBox="1">
            <a:spLocks noChangeArrowheads="1"/>
          </p:cNvSpPr>
          <p:nvPr/>
        </p:nvSpPr>
        <p:spPr bwMode="auto">
          <a:xfrm>
            <a:off x="539750" y="1196975"/>
            <a:ext cx="8135938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 algn="l">
              <a:spcBef>
                <a:spcPct val="50000"/>
              </a:spcBef>
            </a:pPr>
            <a:r>
              <a:rPr lang="es-CO" sz="2400" b="1" i="1">
                <a:latin typeface="Arial" pitchFamily="34" charset="0"/>
              </a:rPr>
              <a:t>Gobierno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/>
            </a:pPr>
            <a:r>
              <a:rPr lang="es-ES" sz="2400">
                <a:latin typeface="Arial" pitchFamily="34" charset="0"/>
              </a:rPr>
              <a:t>Diseñar el Plan Nacional de Desarrollo: Diseño técnico y </a:t>
            </a:r>
            <a:r>
              <a:rPr lang="es-ES" sz="2400" i="1">
                <a:latin typeface="Arial" pitchFamily="34" charset="0"/>
              </a:rPr>
              <a:t>concertación</a:t>
            </a:r>
            <a:r>
              <a:rPr lang="es-ES" sz="2400">
                <a:latin typeface="Arial" pitchFamily="34" charset="0"/>
              </a:rPr>
              <a:t> (Presidencia, ministerios, Consejo Nacional de Planeación, Congreso).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/>
            </a:pPr>
            <a:r>
              <a:rPr lang="es-ES" sz="2400">
                <a:latin typeface="Arial" pitchFamily="34" charset="0"/>
              </a:rPr>
              <a:t>Preparación, seguimiento a la ejecución y evaluación de las políticas, planes generales, programas y proyectos: diseño, análisis y concepto de viabilidad – sostenibilidad.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/>
            </a:pPr>
            <a:r>
              <a:rPr lang="es-ES" sz="2400">
                <a:latin typeface="Arial" pitchFamily="34" charset="0"/>
              </a:rPr>
              <a:t>Priorizar los programas y proyectos del Plan Operativo Anual de Inversiones (POAI) para su inclusión en la Ley Anual del Presupuesto </a:t>
            </a:r>
            <a:endParaRPr lang="es-CO" sz="2400">
              <a:latin typeface="Arial" pitchFamily="34" charset="0"/>
            </a:endParaRPr>
          </a:p>
        </p:txBody>
      </p:sp>
      <p:sp>
        <p:nvSpPr>
          <p:cNvPr id="547847" name="Text Box 7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8867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48868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48869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8870" name="Text Box 6"/>
          <p:cNvSpPr txBox="1">
            <a:spLocks noChangeArrowheads="1"/>
          </p:cNvSpPr>
          <p:nvPr/>
        </p:nvSpPr>
        <p:spPr bwMode="auto">
          <a:xfrm>
            <a:off x="539750" y="1397000"/>
            <a:ext cx="8135938" cy="484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 algn="l">
              <a:spcBef>
                <a:spcPct val="50000"/>
              </a:spcBef>
            </a:pPr>
            <a:r>
              <a:rPr lang="es-CO" sz="2400" b="1" i="1">
                <a:latin typeface="Arial" pitchFamily="34" charset="0"/>
              </a:rPr>
              <a:t>Gobierno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 startAt="4"/>
            </a:pPr>
            <a:r>
              <a:rPr lang="es-ES" sz="2400">
                <a:latin typeface="Arial" pitchFamily="34" charset="0"/>
              </a:rPr>
              <a:t>Preparar la distribución del Sistema General de Participaciones. Seguimiento y Evaluación a la descentralización.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 startAt="4"/>
            </a:pPr>
            <a:r>
              <a:rPr lang="es-ES" sz="2400">
                <a:latin typeface="Arial" pitchFamily="34" charset="0"/>
              </a:rPr>
              <a:t>Evaluar la inversión nacional y extranjera</a:t>
            </a:r>
            <a:r>
              <a:rPr lang="es-ES"/>
              <a:t> </a:t>
            </a:r>
            <a:r>
              <a:rPr lang="es-ES" sz="2400">
                <a:latin typeface="Arial" pitchFamily="34" charset="0"/>
              </a:rPr>
              <a:t>(crédito).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 startAt="4"/>
            </a:pPr>
            <a:r>
              <a:rPr lang="es-ES" sz="2400">
                <a:latin typeface="Arial" pitchFamily="34" charset="0"/>
              </a:rPr>
              <a:t>Secretaría Técnica del Consejo  Nacional de Política Económica y Social (Conpes).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 startAt="4"/>
            </a:pPr>
            <a:r>
              <a:rPr lang="es-CO" sz="2400">
                <a:latin typeface="Arial" pitchFamily="34" charset="0"/>
              </a:rPr>
              <a:t>Dirige el Programa de Renovación de la Administración Pública (PRAP).</a:t>
            </a:r>
          </a:p>
          <a:p>
            <a:pPr marL="495300" indent="-495300" algn="just">
              <a:spcBef>
                <a:spcPct val="50000"/>
              </a:spcBef>
              <a:buFontTx/>
              <a:buAutoNum type="romanLcPeriod" startAt="4"/>
            </a:pPr>
            <a:endParaRPr lang="es-CO" sz="2400">
              <a:latin typeface="Arial" pitchFamily="34" charset="0"/>
            </a:endParaRPr>
          </a:p>
        </p:txBody>
      </p:sp>
      <p:sp>
        <p:nvSpPr>
          <p:cNvPr id="548871" name="Text Box 7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9891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49892" name="Picture 4" descr="D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61925"/>
            <a:ext cx="1763712" cy="647700"/>
          </a:xfrm>
          <a:prstGeom prst="rect">
            <a:avLst/>
          </a:prstGeom>
          <a:noFill/>
        </p:spPr>
      </p:pic>
      <p:sp>
        <p:nvSpPr>
          <p:cNvPr id="549893" name="Rectangl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539750" y="2000250"/>
            <a:ext cx="81359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5300" indent="-495300" algn="l">
              <a:spcBef>
                <a:spcPct val="50000"/>
              </a:spcBef>
            </a:pPr>
            <a:r>
              <a:rPr lang="es-CO" sz="2400" b="1" i="1">
                <a:latin typeface="Arial" pitchFamily="34" charset="0"/>
              </a:rPr>
              <a:t>Coordinación</a:t>
            </a:r>
          </a:p>
          <a:p>
            <a:pPr marL="495300" indent="-495300" algn="just">
              <a:spcBef>
                <a:spcPct val="50000"/>
              </a:spcBef>
              <a:buClr>
                <a:schemeClr val="tx1"/>
              </a:buClr>
              <a:buSzPct val="100000"/>
              <a:buFontTx/>
              <a:buAutoNum type="romanLcPeriod"/>
            </a:pPr>
            <a:r>
              <a:rPr lang="es-ES" sz="2400">
                <a:latin typeface="Arial" pitchFamily="34" charset="0"/>
              </a:rPr>
              <a:t>Coordinar y procurar el cumplimiento de las políticas de inversión pública para garantizar su coherencia con el PND.</a:t>
            </a:r>
          </a:p>
          <a:p>
            <a:pPr marL="495300" indent="-495300" algn="just">
              <a:spcBef>
                <a:spcPct val="50000"/>
              </a:spcBef>
              <a:buClr>
                <a:schemeClr val="tx1"/>
              </a:buClr>
              <a:buSzPct val="100000"/>
              <a:buFontTx/>
              <a:buAutoNum type="romanLcPeriod"/>
            </a:pPr>
            <a:r>
              <a:rPr lang="es-ES" sz="2400">
                <a:latin typeface="Arial" pitchFamily="34" charset="0"/>
              </a:rPr>
              <a:t>Promover la realización de actividades tendientes a fortalecer los procesos de descentralización y modernización de la gestión pública.</a:t>
            </a:r>
            <a:endParaRPr lang="es-CO" sz="2400">
              <a:latin typeface="Arial" pitchFamily="34" charset="0"/>
            </a:endParaRPr>
          </a:p>
        </p:txBody>
      </p:sp>
      <p:sp>
        <p:nvSpPr>
          <p:cNvPr id="549895" name="Text Box 7"/>
          <p:cNvSpPr txBox="1">
            <a:spLocks noChangeArrowheads="1"/>
          </p:cNvSpPr>
          <p:nvPr/>
        </p:nvSpPr>
        <p:spPr bwMode="auto">
          <a:xfrm>
            <a:off x="0" y="379413"/>
            <a:ext cx="709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CO" sz="2400" b="1">
                <a:latin typeface="Arial" pitchFamily="34" charset="0"/>
              </a:rPr>
              <a:t>Subsistema Gobierno y Coordinación  (SsGC)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12507</TotalTime>
  <Words>1097</Words>
  <Application>Microsoft Office PowerPoint</Application>
  <PresentationFormat>On-screen Show (4:3)</PresentationFormat>
  <Paragraphs>151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Times New Roman</vt:lpstr>
      <vt:lpstr>Arial Narrow</vt:lpstr>
      <vt:lpstr>Arial</vt:lpstr>
      <vt:lpstr>Wingdings</vt:lpstr>
      <vt:lpstr>Blank</vt:lpstr>
      <vt:lpstr>CorelDRAW 10.0 Gráfico</vt:lpstr>
      <vt:lpstr>Slide 1</vt:lpstr>
      <vt:lpstr>Slide 2</vt:lpstr>
      <vt:lpstr>Slide 3</vt:lpstr>
      <vt:lpstr>Slide 4</vt:lpstr>
      <vt:lpstr>Sistema  de Combate a la Pobreza (SCP)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Administrador</dc:creator>
  <cp:lastModifiedBy>anarod</cp:lastModifiedBy>
  <cp:revision>471</cp:revision>
  <dcterms:created xsi:type="dcterms:W3CDTF">2002-10-22T21:54:22Z</dcterms:created>
  <dcterms:modified xsi:type="dcterms:W3CDTF">2010-07-11T14:35:35Z</dcterms:modified>
</cp:coreProperties>
</file>