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24" r:id="rId2"/>
    <p:sldId id="351" r:id="rId3"/>
    <p:sldId id="352" r:id="rId4"/>
    <p:sldId id="353" r:id="rId5"/>
    <p:sldId id="361" r:id="rId6"/>
    <p:sldId id="354" r:id="rId7"/>
    <p:sldId id="356" r:id="rId8"/>
    <p:sldId id="372" r:id="rId9"/>
    <p:sldId id="373" r:id="rId10"/>
    <p:sldId id="362" r:id="rId11"/>
    <p:sldId id="312" r:id="rId12"/>
    <p:sldId id="325" r:id="rId13"/>
    <p:sldId id="369" r:id="rId14"/>
    <p:sldId id="336" r:id="rId15"/>
    <p:sldId id="377" r:id="rId16"/>
    <p:sldId id="376" r:id="rId17"/>
    <p:sldId id="326" r:id="rId18"/>
    <p:sldId id="327" r:id="rId19"/>
    <p:sldId id="328" r:id="rId20"/>
    <p:sldId id="331" r:id="rId21"/>
    <p:sldId id="332" r:id="rId22"/>
    <p:sldId id="380" r:id="rId23"/>
    <p:sldId id="387" r:id="rId24"/>
    <p:sldId id="389" r:id="rId25"/>
    <p:sldId id="390" r:id="rId26"/>
    <p:sldId id="386" r:id="rId27"/>
    <p:sldId id="383" r:id="rId28"/>
    <p:sldId id="379" r:id="rId29"/>
    <p:sldId id="333" r:id="rId30"/>
    <p:sldId id="367" r:id="rId31"/>
    <p:sldId id="370" r:id="rId32"/>
    <p:sldId id="365" r:id="rId33"/>
    <p:sldId id="363" r:id="rId34"/>
    <p:sldId id="364" r:id="rId35"/>
    <p:sldId id="346" r:id="rId36"/>
    <p:sldId id="384" r:id="rId37"/>
    <p:sldId id="378" r:id="rId38"/>
    <p:sldId id="382" r:id="rId39"/>
    <p:sldId id="381" r:id="rId40"/>
  </p:sldIdLst>
  <p:sldSz cx="9144000" cy="6858000" type="screen4x3"/>
  <p:notesSz cx="6858000" cy="9144000"/>
  <p:embeddedFontLst>
    <p:embeddedFont>
      <p:font typeface="Book Antiqua" pitchFamily="18" charset="0"/>
      <p:regular r:id="rId43"/>
      <p:bold r:id="rId44"/>
      <p:italic r:id="rId45"/>
      <p:boldItalic r:id="rId46"/>
    </p:embeddedFont>
    <p:embeddedFont>
      <p:font typeface="Garamond" pitchFamily="18" charset="0"/>
      <p:regular r:id="rId47"/>
      <p:bold r:id="rId48"/>
      <p:italic r:id="rId49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</p:showPr>
  <p:clrMru>
    <a:srgbClr val="FF0000"/>
    <a:srgbClr val="CCECFF"/>
    <a:srgbClr val="0000FF"/>
    <a:srgbClr val="0000CC"/>
    <a:srgbClr val="008000"/>
    <a:srgbClr val="CCCCFF"/>
    <a:srgbClr val="FFFF66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4" autoAdjust="0"/>
    <p:restoredTop sz="93111" autoAdjust="0"/>
  </p:normalViewPr>
  <p:slideViewPr>
    <p:cSldViewPr>
      <p:cViewPr>
        <p:scale>
          <a:sx n="50" d="100"/>
          <a:sy n="50" d="100"/>
        </p:scale>
        <p:origin x="-930" y="-372"/>
      </p:cViewPr>
      <p:guideLst>
        <p:guide orient="horz" pos="124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font" Target="fonts/font5.fntdata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3.fntdata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font" Target="fonts/font6.fntdata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1.xml"/><Relationship Id="rId1" Type="http://schemas.openxmlformats.org/officeDocument/2006/relationships/slide" Target="slides/slide20.xml"/><Relationship Id="rId4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1EBE2F-2181-4D47-86D3-BBDDAA62249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986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8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98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260DA2-C2EC-43AF-9A4E-5ED46E11FDFE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21C62-AA94-41FA-BB8D-DD0C9F9E9DE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FD619-801E-47B6-86D6-BBD165AD62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784F8-B192-464D-9E6A-BCD5C878A83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67930-27A6-443B-83DF-6511DB35EB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A3741-94D3-47D8-B3EB-1AD5DD89F8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1F7E5-88E0-448D-A750-8EB58062CFB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C68B3-7864-4D83-AD1F-DA10BB8D5EC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F191F-28BA-414E-9404-ECFD2F98E1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91F37-2BAA-4F9E-A0FF-515BC757479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6461A-4650-4BB5-AAB7-A62328AADD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DE2A9-6C5A-454D-8AA8-FB3B2C48D1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50000">
              <a:srgbClr val="3399FF"/>
            </a:gs>
            <a:gs pos="100000">
              <a:srgbClr val="0000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769EE4-B980-44ED-960C-911D651AA47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image" Target="file:///C:\Beatriz\Presupuesto%20Chile%20Solidario\LOGOjpg.jp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file:///C:\Beatriz\Presupuesto%20Chile%20Solidario\LOGOjpg.jpg" TargetMode="Externa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Beatriz\Presupuesto%20Chile%20Solidario\LOGOjpg.jpg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Microsoft_Office_Excel_97-2003_Worksheet6.xls"/><Relationship Id="rId4" Type="http://schemas.openxmlformats.org/officeDocument/2006/relationships/image" Target="file:///C:\Beatriz\Presupuesto%20Chile%20Solidario\LOGOjpg.jpg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file:///C:\Beatriz\Presupuesto%20Chile%20Solidario\LOGOjp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3733800"/>
            <a:ext cx="7239000" cy="1841500"/>
          </a:xfrm>
        </p:spPr>
        <p:txBody>
          <a:bodyPr/>
          <a:lstStyle/>
          <a:p>
            <a:r>
              <a:rPr lang="es-MX" sz="32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Sistema Chile Solidario</a:t>
            </a:r>
            <a:r>
              <a:rPr lang="es-MX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es-MX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es-MX" sz="2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MX" sz="2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MX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Protección Social Integral a las 225.000 Familias </a:t>
            </a:r>
            <a:br>
              <a:rPr lang="es-MX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es-MX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más Pobres del País</a:t>
            </a:r>
            <a:r>
              <a:rPr lang="es-MX" sz="2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s-ES" sz="24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6380163"/>
            <a:ext cx="4572000" cy="477837"/>
          </a:xfrm>
        </p:spPr>
        <p:txBody>
          <a:bodyPr/>
          <a:lstStyle/>
          <a:p>
            <a:r>
              <a:rPr lang="es-MX" sz="1800" b="1">
                <a:solidFill>
                  <a:schemeClr val="bg1"/>
                </a:solidFill>
                <a:latin typeface="Arial" pitchFamily="34" charset="0"/>
              </a:rPr>
              <a:t>Octubre, 2002</a:t>
            </a:r>
            <a:endParaRPr lang="es-ES" sz="1800" b="1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35172" name="Picture 4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3810000" y="304800"/>
            <a:ext cx="2286000" cy="31702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/>
          <a:p>
            <a:r>
              <a:rPr lang="es-MX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DISEÑO Y AVANCES DE UNA ESTRATEGIA DE REDUCCIÓN DE LA EXTREMA POBREZA</a:t>
            </a:r>
            <a:endParaRPr lang="es-ES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185348" name="Picture 4" descr="C:\Beatriz\Presupuesto Chile Solidario\LOGOjpg.jpg"/>
          <p:cNvPicPr>
            <a:picLocks noChangeAspect="1" noChangeArrowheads="1"/>
          </p:cNvPicPr>
          <p:nvPr>
            <p:ph type="ctrTitle"/>
          </p:nvPr>
        </p:nvPicPr>
        <p:blipFill>
          <a:blip r:embed="rId2" r:link="rId3" cstate="print"/>
          <a:srcRect t="5301" r="47557" b="66235"/>
          <a:stretch>
            <a:fillRect/>
          </a:stretch>
        </p:blipFill>
        <p:spPr>
          <a:xfrm>
            <a:off x="3170238" y="914400"/>
            <a:ext cx="2416175" cy="3352800"/>
          </a:xfrm>
          <a:noFill/>
          <a:ln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3517900" y="1519238"/>
            <a:ext cx="1311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000066"/>
            </a:outerShdw>
          </a:effec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>
                <a:solidFill>
                  <a:srgbClr val="FFCC00"/>
                </a:solidFill>
                <a:latin typeface="Arial" pitchFamily="34" charset="0"/>
              </a:rPr>
              <a:t>Misión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152400" y="1524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143000" y="2676525"/>
            <a:ext cx="6629400" cy="409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20000"/>
              </a:spcBef>
              <a:buClr>
                <a:srgbClr val="FFFF00"/>
              </a:buClr>
            </a:pPr>
            <a:r>
              <a:rPr lang="es-MX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“Incorporar a las familias en extrema pobreza a la red de protección social del Estado, de modo que éstas adquieran capacidades económicas y sociales que les permitan superar su situación socio-económica.”</a:t>
            </a:r>
            <a:endParaRPr lang="es-ES" b="1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rgbClr val="FFFF00"/>
              </a:buClr>
            </a:pPr>
            <a:endParaRPr lang="es-ES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s-ES" sz="2000">
              <a:solidFill>
                <a:schemeClr val="bg1"/>
              </a:solidFill>
            </a:endParaRPr>
          </a:p>
        </p:txBody>
      </p:sp>
      <p:pic>
        <p:nvPicPr>
          <p:cNvPr id="120840" name="Picture 8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/>
          <a:lstStyle/>
          <a:p>
            <a:r>
              <a:rPr lang="es-MX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Sistema Chile Solidario</a:t>
            </a:r>
            <a:r>
              <a:rPr lang="es-MX" sz="2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es-MX" sz="24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endParaRPr lang="es-ES" sz="32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609600" y="1752600"/>
            <a:ext cx="7467600" cy="607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just">
              <a:spcBef>
                <a:spcPct val="50000"/>
              </a:spcBef>
              <a:buClr>
                <a:schemeClr val="bg1"/>
              </a:buClr>
              <a:buSzPct val="65000"/>
              <a:buFontTx/>
              <a:buChar char="•"/>
              <a:tabLst>
                <a:tab pos="0" algn="l"/>
              </a:tabLst>
            </a:pPr>
            <a:r>
              <a:rPr lang="es-CL" sz="2800">
                <a:solidFill>
                  <a:schemeClr val="bg1"/>
                </a:solidFill>
                <a:latin typeface="Arial" pitchFamily="34" charset="0"/>
              </a:rPr>
              <a:t>Combina asistencia y promoción, promoviendo la habilitación e integración social de las familias extremadamente pobres</a:t>
            </a:r>
          </a:p>
          <a:p>
            <a:pPr marL="609600" indent="-609600" algn="just">
              <a:spcBef>
                <a:spcPct val="50000"/>
              </a:spcBef>
              <a:buClr>
                <a:schemeClr val="bg1"/>
              </a:buClr>
              <a:buSzPct val="65000"/>
              <a:buFontTx/>
              <a:buChar char="•"/>
              <a:tabLst>
                <a:tab pos="0" algn="l"/>
              </a:tabLst>
            </a:pPr>
            <a:endParaRPr lang="es-CL" sz="2800">
              <a:solidFill>
                <a:schemeClr val="bg1"/>
              </a:solidFill>
              <a:latin typeface="Arial" pitchFamily="34" charset="0"/>
            </a:endParaRPr>
          </a:p>
          <a:p>
            <a:pPr marL="609600" indent="-609600" algn="just">
              <a:spcBef>
                <a:spcPct val="50000"/>
              </a:spcBef>
              <a:buClr>
                <a:schemeClr val="bg1"/>
              </a:buClr>
              <a:buSzPct val="65000"/>
              <a:buFontTx/>
              <a:buChar char="•"/>
              <a:tabLst>
                <a:tab pos="0" algn="l"/>
              </a:tabLst>
            </a:pPr>
            <a:r>
              <a:rPr lang="es-CL" sz="2800">
                <a:solidFill>
                  <a:schemeClr val="bg1"/>
                </a:solidFill>
                <a:latin typeface="Arial" pitchFamily="34" charset="0"/>
              </a:rPr>
              <a:t>Coordina </a:t>
            </a:r>
            <a:r>
              <a:rPr lang="es-ES_tradnl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y focaliza en las familias integradas al Sistema todos los programas públicos de promoción social dirigidos a familias en extrema pobreza.</a:t>
            </a:r>
          </a:p>
          <a:p>
            <a:pPr marL="609600" indent="-609600" algn="just">
              <a:lnSpc>
                <a:spcPct val="150000"/>
              </a:lnSpc>
              <a:spcBef>
                <a:spcPct val="50000"/>
              </a:spcBef>
              <a:buClr>
                <a:schemeClr val="bg1"/>
              </a:buClr>
              <a:buSzPct val="65000"/>
              <a:buFontTx/>
              <a:buChar char="•"/>
              <a:tabLst>
                <a:tab pos="0" algn="l"/>
              </a:tabLst>
            </a:pPr>
            <a:endParaRPr lang="es-CL" sz="2800">
              <a:solidFill>
                <a:schemeClr val="bg1"/>
              </a:solidFill>
              <a:latin typeface="Arial" pitchFamily="34" charset="0"/>
            </a:endParaRPr>
          </a:p>
          <a:p>
            <a:pPr marL="609600" indent="-609600" algn="just">
              <a:lnSpc>
                <a:spcPct val="150000"/>
              </a:lnSpc>
              <a:spcBef>
                <a:spcPct val="50000"/>
              </a:spcBef>
              <a:buClr>
                <a:schemeClr val="bg1"/>
              </a:buClr>
              <a:buSzPct val="65000"/>
              <a:buFontTx/>
              <a:buChar char="•"/>
              <a:tabLst>
                <a:tab pos="0" algn="l"/>
              </a:tabLst>
            </a:pPr>
            <a:endParaRPr lang="es-ES_tradnl" sz="2800" b="1">
              <a:solidFill>
                <a:schemeClr val="bg1"/>
              </a:solidFill>
            </a:endParaRPr>
          </a:p>
        </p:txBody>
      </p:sp>
      <p:pic>
        <p:nvPicPr>
          <p:cNvPr id="136197" name="Picture 5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228600"/>
            <a:ext cx="990600" cy="1066800"/>
          </a:xfrm>
          <a:prstGeom prst="rect">
            <a:avLst/>
          </a:prstGeom>
          <a:noFill/>
        </p:spPr>
      </p:pic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839200" cy="990600"/>
          </a:xfrm>
        </p:spPr>
        <p:txBody>
          <a:bodyPr/>
          <a:lstStyle/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/>
            </a:r>
            <a:b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</a:br>
            <a:r>
              <a:rPr lang="es-MX" sz="3600" b="1">
                <a:solidFill>
                  <a:srgbClr val="FFCC00"/>
                </a:solidFill>
                <a:latin typeface="Garamond" pitchFamily="18" charset="0"/>
              </a:rPr>
              <a:t>                    </a:t>
            </a:r>
            <a:br>
              <a:rPr lang="es-MX" sz="3600" b="1">
                <a:solidFill>
                  <a:srgbClr val="FFCC00"/>
                </a:solidFill>
                <a:latin typeface="Garamond" pitchFamily="18" charset="0"/>
              </a:rPr>
            </a:br>
            <a:r>
              <a:rPr lang="es-MX" sz="3600" b="1">
                <a:solidFill>
                  <a:srgbClr val="FFCC00"/>
                </a:solidFill>
                <a:latin typeface="Garamond" pitchFamily="18" charset="0"/>
              </a:rPr>
              <a:t>       Dimensiones </a:t>
            </a:r>
            <a:br>
              <a:rPr lang="es-MX" sz="3600" b="1">
                <a:solidFill>
                  <a:srgbClr val="FFCC00"/>
                </a:solidFill>
                <a:latin typeface="Garamond" pitchFamily="18" charset="0"/>
              </a:rPr>
            </a:br>
            <a:r>
              <a:rPr lang="es-MX" sz="3600" b="1">
                <a:solidFill>
                  <a:srgbClr val="FFCC00"/>
                </a:solidFill>
                <a:latin typeface="Garamond" pitchFamily="18" charset="0"/>
              </a:rPr>
              <a:t>de la Pobreza abordadas</a:t>
            </a:r>
            <a:endParaRPr lang="es-ES" sz="3600" b="1">
              <a:solidFill>
                <a:srgbClr val="FFCC00"/>
              </a:solidFill>
              <a:latin typeface="Garamond" pitchFamily="18" charset="0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sz="1800" b="1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s-MX" sz="24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Se abordan </a:t>
            </a:r>
            <a:r>
              <a:rPr lang="es-MX" sz="24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simultáneamente</a:t>
            </a:r>
            <a:r>
              <a:rPr lang="es-MX" sz="24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las cuatro dimensiones básicas de la extrema pobreza: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65000"/>
            </a:pPr>
            <a:r>
              <a:rPr lang="es-MX" sz="2800" b="1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Ingresos</a:t>
            </a:r>
            <a:r>
              <a:rPr lang="es-MX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: vía Subsidios Monetarios e Inserción Laboral 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65000"/>
            </a:pPr>
            <a:r>
              <a:rPr lang="es-MX" sz="2800" b="1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Capital Humano</a:t>
            </a:r>
            <a:r>
              <a:rPr lang="es-MX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: vía acceso preferente a educación, salud, capacitación, vivienda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65000"/>
            </a:pPr>
            <a:r>
              <a:rPr lang="es-MX" sz="2800" b="1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Capital Social</a:t>
            </a:r>
            <a:r>
              <a:rPr lang="es-MX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: vía integración a redes locales disponibles</a:t>
            </a:r>
          </a:p>
          <a:p>
            <a:pPr marL="457200" indent="-457200" algn="just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65000"/>
            </a:pPr>
            <a:r>
              <a:rPr lang="es-MX" sz="2800" b="1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Vulnerabilidad ante Siniestros</a:t>
            </a:r>
            <a:r>
              <a:rPr lang="es-MX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: vía Previsión</a:t>
            </a:r>
            <a:endParaRPr lang="es-ES" sz="28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193540" name="Picture 4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0" y="2057400"/>
            <a:ext cx="868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342900" algn="just">
              <a:spcBef>
                <a:spcPct val="20000"/>
              </a:spcBef>
              <a:buFontTx/>
              <a:buChar char="•"/>
            </a:pPr>
            <a:r>
              <a:rPr lang="es-ES_tradnl" sz="28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Acción dirigida a la Familia:  </a:t>
            </a:r>
          </a:p>
          <a:p>
            <a:pPr marL="571500" indent="-342900" algn="just">
              <a:spcBef>
                <a:spcPct val="20000"/>
              </a:spcBef>
              <a:buFontTx/>
              <a:buChar char="•"/>
            </a:pPr>
            <a:endParaRPr lang="es-ES_tradnl" sz="2800" b="1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571500" indent="-342900" algn="just">
              <a:spcBef>
                <a:spcPct val="20000"/>
              </a:spcBef>
            </a:pPr>
            <a:r>
              <a:rPr lang="es-MX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Constituye un espacio privilegiado para generar procesos que dan cumplimiento a objetivos de promoción y desarrollo para superar la extrema pobreza.</a:t>
            </a:r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  <a:endParaRPr lang="es-ES_tradnl" sz="28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457200" y="3352800"/>
            <a:ext cx="80851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endParaRPr lang="es-ES_tradnl" sz="16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685800" y="9906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000066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>
                <a:solidFill>
                  <a:srgbClr val="FFCC00"/>
                </a:solidFill>
                <a:latin typeface="Arial" pitchFamily="34" charset="0"/>
              </a:rPr>
              <a:t>Ejes Estratégicos del Sistema</a:t>
            </a:r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0" y="4648200"/>
            <a:ext cx="80851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s-ES_tradnl" sz="16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50538" name="Rectangle 10"/>
          <p:cNvSpPr>
            <a:spLocks noChangeArrowheads="1"/>
          </p:cNvSpPr>
          <p:nvPr/>
        </p:nvSpPr>
        <p:spPr bwMode="auto">
          <a:xfrm>
            <a:off x="152400" y="1524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150540" name="Picture 12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228600" y="2057400"/>
            <a:ext cx="8458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342900" algn="just">
              <a:spcBef>
                <a:spcPct val="20000"/>
              </a:spcBef>
              <a:buFontTx/>
              <a:buChar char="•"/>
            </a:pPr>
            <a:r>
              <a:rPr lang="es-ES_tradnl" sz="28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Trabajo articulado sobre la base de redes institucionales: </a:t>
            </a:r>
          </a:p>
          <a:p>
            <a:pPr marL="571500" indent="-342900" algn="just">
              <a:spcBef>
                <a:spcPct val="20000"/>
              </a:spcBef>
              <a:buFontTx/>
              <a:buChar char="•"/>
            </a:pPr>
            <a:endParaRPr lang="es-ES_tradnl" sz="2800" b="1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571500" indent="-342900" algn="just">
              <a:spcBef>
                <a:spcPct val="20000"/>
              </a:spcBef>
            </a:pPr>
            <a:r>
              <a:rPr lang="es-ES_tradnl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L</a:t>
            </a:r>
            <a:r>
              <a:rPr lang="es-MX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as redes dan cuenta del efecto sinérgico que se produce cuando se combinan integral y complementariamente distintos recursos desde el nivel local al nacional.</a:t>
            </a:r>
          </a:p>
          <a:p>
            <a:pPr marL="571500" indent="-342900" algn="just">
              <a:spcBef>
                <a:spcPct val="20000"/>
              </a:spcBef>
            </a:pPr>
            <a:r>
              <a:rPr lang="es-ES_tradnl" sz="22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457200" y="3352800"/>
            <a:ext cx="80851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endParaRPr lang="es-ES_tradnl" sz="16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685800" y="9906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000066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>
                <a:solidFill>
                  <a:srgbClr val="FFCC00"/>
                </a:solidFill>
                <a:latin typeface="Arial" pitchFamily="34" charset="0"/>
              </a:rPr>
              <a:t>Ejes Estratégicos del Sistema</a:t>
            </a:r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0" y="4648200"/>
            <a:ext cx="80851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s-ES_tradnl" sz="16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152400" y="1524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204807" name="Picture 7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0" y="2057400"/>
            <a:ext cx="8686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71500" indent="-342900" algn="just">
              <a:spcBef>
                <a:spcPct val="20000"/>
              </a:spcBef>
              <a:buFontTx/>
              <a:buChar char="•"/>
            </a:pPr>
            <a:r>
              <a:rPr lang="es-ES_tradnl" sz="28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Estado Proactivo: </a:t>
            </a:r>
          </a:p>
          <a:p>
            <a:pPr marL="571500" indent="-342900" algn="just">
              <a:spcBef>
                <a:spcPct val="20000"/>
              </a:spcBef>
              <a:buFontTx/>
              <a:buChar char="•"/>
            </a:pPr>
            <a:endParaRPr lang="es-ES_tradnl" sz="2800" b="1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571500" indent="-342900" algn="just">
              <a:spcBef>
                <a:spcPct val="20000"/>
              </a:spcBef>
            </a:pPr>
            <a:r>
              <a:rPr lang="es-CL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Las</a:t>
            </a:r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prestaciones públicas, </a:t>
            </a:r>
            <a:r>
              <a:rPr lang="es-CL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se ofrecen </a:t>
            </a:r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de acuerdo a las necesidades específicas de </a:t>
            </a:r>
            <a:r>
              <a:rPr lang="es-ES_tradnl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las familias</a:t>
            </a:r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, mediante un trabajo directo y personalizado con cada una de ellas. </a:t>
            </a:r>
            <a:endParaRPr lang="es-ES_tradnl" sz="28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457200" y="3352800"/>
            <a:ext cx="80851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endParaRPr lang="es-ES_tradnl" sz="16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685800" y="9906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000066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>
                <a:solidFill>
                  <a:srgbClr val="FFCC00"/>
                </a:solidFill>
                <a:latin typeface="Arial" pitchFamily="34" charset="0"/>
              </a:rPr>
              <a:t>Ejes Estratégicos del Sistema</a:t>
            </a:r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0" y="4648200"/>
            <a:ext cx="80851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endParaRPr lang="es-ES_tradnl" sz="16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152400" y="1524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203783" name="Picture 7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371600"/>
          </a:xfrm>
        </p:spPr>
        <p:txBody>
          <a:bodyPr/>
          <a:lstStyle/>
          <a:p>
            <a:r>
              <a:rPr lang="es-MX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Componentes del Sistema</a:t>
            </a:r>
            <a:endParaRPr lang="es-ES" sz="2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457200" y="1752600"/>
            <a:ext cx="8001000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5113" indent="-265113" algn="just">
              <a:spcBef>
                <a:spcPct val="50000"/>
              </a:spcBef>
              <a:buClr>
                <a:schemeClr val="bg1"/>
              </a:buClr>
              <a:tabLst>
                <a:tab pos="2857500" algn="l"/>
              </a:tabLst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</a:t>
            </a:r>
          </a:p>
          <a:p>
            <a:pPr marL="265113" indent="-265113" algn="just">
              <a:spcBef>
                <a:spcPct val="50000"/>
              </a:spcBef>
              <a:buClr>
                <a:schemeClr val="bg1"/>
              </a:buClr>
              <a:tabLst>
                <a:tab pos="2857500" algn="l"/>
              </a:tabLst>
            </a:pPr>
            <a:r>
              <a:rPr lang="es-MX" sz="22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Componente 1     :  	</a:t>
            </a:r>
            <a:r>
              <a:rPr lang="es-MX" sz="22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Apoyo Psicosocial personalizado                       	y Aporte Solidario a la Familia (Bono)	Componente temporal (FOSIS)</a:t>
            </a:r>
          </a:p>
          <a:p>
            <a:pPr marL="265113" indent="-265113" algn="just">
              <a:spcBef>
                <a:spcPct val="50000"/>
              </a:spcBef>
              <a:buClr>
                <a:schemeClr val="bg1"/>
              </a:buClr>
              <a:tabLst>
                <a:tab pos="2857500" algn="l"/>
              </a:tabLst>
            </a:pPr>
            <a:endParaRPr lang="es-MX" sz="2200" b="1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265113" indent="-265113" algn="just">
              <a:spcBef>
                <a:spcPct val="50000"/>
              </a:spcBef>
              <a:buClr>
                <a:schemeClr val="bg1"/>
              </a:buClr>
              <a:tabLst>
                <a:tab pos="2857500" algn="l"/>
              </a:tabLst>
            </a:pPr>
            <a:r>
              <a:rPr lang="es-MX" sz="22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Componente  2   :</a:t>
            </a:r>
            <a:r>
              <a:rPr lang="es-MX" sz="22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	Subsidios Monetarios </a:t>
            </a:r>
          </a:p>
          <a:p>
            <a:pPr marL="265113" indent="-265113" algn="just">
              <a:spcBef>
                <a:spcPct val="50000"/>
              </a:spcBef>
              <a:buClr>
                <a:schemeClr val="bg1"/>
              </a:buClr>
              <a:tabLst>
                <a:tab pos="2857500" algn="l"/>
              </a:tabLst>
            </a:pPr>
            <a:r>
              <a:rPr lang="es-MX" sz="22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</a:t>
            </a:r>
          </a:p>
          <a:p>
            <a:pPr marL="265113" indent="-265113" algn="just">
              <a:spcBef>
                <a:spcPct val="50000"/>
              </a:spcBef>
              <a:buClr>
                <a:schemeClr val="bg1"/>
              </a:buClr>
              <a:tabLst>
                <a:tab pos="2857500" algn="l"/>
              </a:tabLst>
            </a:pPr>
            <a:r>
              <a:rPr lang="es-MX" sz="22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Componente  3   :</a:t>
            </a:r>
            <a:r>
              <a:rPr lang="es-MX" sz="22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Acceso Preferente a Programas de 	Promoción Social</a:t>
            </a: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152400" y="1524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137224" name="Picture 8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7772400" cy="1143000"/>
          </a:xfrm>
        </p:spPr>
        <p:txBody>
          <a:bodyPr/>
          <a:lstStyle/>
          <a:p>
            <a:r>
              <a:rPr lang="es-MX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Primer Componente</a:t>
            </a:r>
            <a:endParaRPr lang="es-ES" sz="2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762000" y="2133600"/>
            <a:ext cx="73152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  <a:buFontTx/>
              <a:buChar char="•"/>
              <a:tabLst>
                <a:tab pos="450850" algn="l"/>
              </a:tabLst>
            </a:pPr>
            <a:r>
              <a:rPr lang="es-MX" sz="20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Apoyo Psicosocial</a:t>
            </a: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personalizado durante 24 meses a través del Programa Puente. </a:t>
            </a:r>
          </a:p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  <a:buFontTx/>
              <a:buChar char="•"/>
              <a:tabLst>
                <a:tab pos="450850" algn="l"/>
              </a:tabLst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Un profesional o técnico sirve de Apoyo Familiar, manteniendo un vínculo permanente con la familia a través de visitas periódicas en su domicilio</a:t>
            </a:r>
            <a:r>
              <a:rPr lang="es-MX" sz="2000">
                <a:solidFill>
                  <a:schemeClr val="bg1"/>
                </a:solidFill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  <a:buFontTx/>
              <a:buChar char="•"/>
              <a:tabLst>
                <a:tab pos="450850" algn="l"/>
              </a:tabLst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Las familias establecen compromisos en las siguientes dimensiones: </a:t>
            </a:r>
            <a:r>
              <a:rPr lang="es-MX" sz="2000">
                <a:solidFill>
                  <a:srgbClr val="FFFF66"/>
                </a:solidFill>
                <a:latin typeface="Arial" pitchFamily="34" charset="0"/>
                <a:cs typeface="Times New Roman" pitchFamily="18" charset="0"/>
              </a:rPr>
              <a:t>Identificación; Salud; Educación; Dinámica Familiar; Trabajo; Ingresos; y Habitabilidad y Calidad de Vida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152400" y="1524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138248" name="Picture 8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0" y="1679575"/>
            <a:ext cx="9144000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buFontTx/>
              <a:buChar char="•"/>
              <a:tabLst>
                <a:tab pos="4000500" algn="l"/>
              </a:tabLst>
            </a:pPr>
            <a:r>
              <a:rPr lang="es-MX" sz="20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Aporte Solidario a la Familia (Bono</a:t>
            </a:r>
            <a:r>
              <a:rPr lang="es-MX" sz="2000" b="1" i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)</a:t>
            </a:r>
            <a:r>
              <a:rPr lang="es-MX" sz="20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: </a:t>
            </a: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Apoyo monetario por 24 meses, ligado a la participación en el Programa Puente y al cumplimiento de una Declaración de Compromiso. Los montos del Aporte Solidario (Bono) corresponden a:</a:t>
            </a:r>
          </a:p>
          <a:p>
            <a:pPr marL="457200" indent="-457200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buFontTx/>
              <a:buChar char="•"/>
              <a:tabLst>
                <a:tab pos="4000500" algn="l"/>
              </a:tabLst>
            </a:pPr>
            <a:endParaRPr lang="es-MX" sz="20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457200" indent="-457200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tabLst>
                <a:tab pos="4000500" algn="l"/>
              </a:tabLst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 Primer Año:        $ 10.500 mensual por 6 meses</a:t>
            </a:r>
          </a:p>
          <a:p>
            <a:pPr marL="457200" indent="-457200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tabLst>
                <a:tab pos="4000500" algn="l"/>
              </a:tabLst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                            $  8.000 mensual por 6 meses </a:t>
            </a:r>
          </a:p>
          <a:p>
            <a:pPr marL="457200" indent="-457200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tabLst>
                <a:tab pos="4000500" algn="l"/>
              </a:tabLst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 Segundo Año:    $  5.500 mensual por 6 meses</a:t>
            </a:r>
          </a:p>
          <a:p>
            <a:pPr marL="457200" indent="-457200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tabLst>
                <a:tab pos="4000500" algn="l"/>
              </a:tabLst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                          Los últimos 6 meses el equivalente a un SUF mensual </a:t>
            </a:r>
          </a:p>
          <a:p>
            <a:pPr marL="457200" indent="-457200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tabLst>
                <a:tab pos="4000500" algn="l"/>
              </a:tabLst>
            </a:pPr>
            <a:endParaRPr lang="es-MX" sz="20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457200" indent="-457200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tabLst>
                <a:tab pos="4000500" algn="l"/>
              </a:tabLst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Aquellas familias egresadas exitosamente recibirán un Bono de Egreso por el valor de un SUF por un período de tres años.</a:t>
            </a: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152400" y="1524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39273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  <a:noFill/>
          <a:ln/>
        </p:spPr>
        <p:txBody>
          <a:bodyPr/>
          <a:lstStyle/>
          <a:p>
            <a:r>
              <a:rPr lang="es-MX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Primer Componente</a:t>
            </a:r>
            <a:endParaRPr lang="es-ES" sz="2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139274" name="Picture 10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6248400" y="228600"/>
            <a:ext cx="251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s-ES_tradnl" sz="2000">
              <a:solidFill>
                <a:schemeClr val="accent2"/>
              </a:solidFill>
            </a:endParaRP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4191000" y="19812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Blip>
                <a:blip r:embed="rId2"/>
              </a:buBlip>
            </a:pPr>
            <a:r>
              <a:rPr kumimoji="1" lang="en-US" sz="2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Total: 756.626 Km2 en el continente, 1.250.000 Km2 en la Antártica.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Blip>
                <a:blip r:embed="rId2"/>
              </a:buBlip>
            </a:pPr>
            <a:r>
              <a:rPr kumimoji="1" lang="en-US" sz="2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Organización Política – Administrativa:</a:t>
            </a:r>
            <a:r>
              <a:rPr kumimoji="1" lang="en-US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Blip>
                <a:blip r:embed="rId3"/>
              </a:buBlip>
            </a:pPr>
            <a:r>
              <a:rPr kumimoji="1" lang="en-US">
                <a:solidFill>
                  <a:srgbClr val="3333FF"/>
                </a:solidFill>
                <a:latin typeface="Arial" pitchFamily="34" charset="0"/>
              </a:rPr>
              <a:t>     </a:t>
            </a:r>
            <a:r>
              <a:rPr kumimoji="1" lang="en-US">
                <a:solidFill>
                  <a:schemeClr val="accent2"/>
                </a:solidFill>
                <a:latin typeface="Arial" pitchFamily="34" charset="0"/>
              </a:rPr>
              <a:t>13 regiones,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Blip>
                <a:blip r:embed="rId3"/>
              </a:buBlip>
            </a:pPr>
            <a:r>
              <a:rPr kumimoji="1" lang="en-US">
                <a:solidFill>
                  <a:schemeClr val="accent2"/>
                </a:solidFill>
                <a:latin typeface="Arial" pitchFamily="34" charset="0"/>
              </a:rPr>
              <a:t>     51 provincias,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Blip>
                <a:blip r:embed="rId3"/>
              </a:buBlip>
            </a:pPr>
            <a:r>
              <a:rPr kumimoji="1" lang="en-US">
                <a:solidFill>
                  <a:schemeClr val="accent2"/>
                </a:solidFill>
                <a:latin typeface="Arial" pitchFamily="34" charset="0"/>
              </a:rPr>
              <a:t>    341 comunas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4953000" y="457200"/>
            <a:ext cx="281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kumimoji="1" lang="en-US" sz="72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Chile</a:t>
            </a:r>
            <a:endParaRPr kumimoji="1" lang="en-US" sz="7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3061" name="Picture 5" descr="C:\Mis documentos\Chi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0"/>
            <a:ext cx="3908425" cy="6858000"/>
          </a:xfrm>
          <a:prstGeom prst="rect">
            <a:avLst/>
          </a:prstGeom>
          <a:noFill/>
        </p:spPr>
      </p:pic>
      <p:sp>
        <p:nvSpPr>
          <p:cNvPr id="173062" name="AutoShape 6"/>
          <p:cNvSpPr>
            <a:spLocks noChangeArrowheads="1"/>
          </p:cNvSpPr>
          <p:nvPr/>
        </p:nvSpPr>
        <p:spPr bwMode="auto">
          <a:xfrm rot="21480764" flipH="1">
            <a:off x="1371600" y="609600"/>
            <a:ext cx="1216025" cy="5867400"/>
          </a:xfrm>
          <a:prstGeom prst="parallelogram">
            <a:avLst>
              <a:gd name="adj" fmla="val 25000"/>
            </a:avLst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7696200" y="1447800"/>
            <a:ext cx="1447800" cy="357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s-MX" sz="900" b="1">
                <a:solidFill>
                  <a:schemeClr val="accent2"/>
                </a:solidFill>
                <a:latin typeface="FrizQuadrata BT" charset="0"/>
              </a:rPr>
              <a:t>GOBIERNO DE CHILE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s-MX" sz="600" b="1">
                <a:solidFill>
                  <a:schemeClr val="accent2"/>
                </a:solidFill>
                <a:latin typeface="FrizQuadrata BT" charset="0"/>
              </a:rPr>
              <a:t>MINISTERIO DE 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s-MX" sz="600" b="1">
                <a:solidFill>
                  <a:schemeClr val="accent2"/>
                </a:solidFill>
                <a:latin typeface="FrizQuadrata BT" charset="0"/>
              </a:rPr>
              <a:t>PLANIFICACIÓN Y COOPERACIÓN</a:t>
            </a:r>
            <a:endParaRPr lang="es-ES" sz="600" b="1">
              <a:solidFill>
                <a:schemeClr val="accent2"/>
              </a:solidFill>
              <a:latin typeface="FrizQuadrata BT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533400" y="1981200"/>
            <a:ext cx="8305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Prestaciones monetarias tradicionales</a:t>
            </a: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. Estas prestaciones se asignarán dentro de los primeros 12 meses de integración al Sistema. Esto incluye:</a:t>
            </a:r>
          </a:p>
          <a:p>
            <a:pPr algn="just"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endParaRPr lang="es-MX" sz="20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808038" lvl="1" indent="-341313" algn="just"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es-MX" sz="20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Subsidio Unico Familiar</a:t>
            </a: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s-MX" sz="20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(SUF)</a:t>
            </a: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a menores de 18 años, sujeto a atención escolar. ($3.607) </a:t>
            </a:r>
          </a:p>
          <a:p>
            <a:pPr marL="808038" lvl="1" indent="-341313" algn="just"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es-MX" sz="20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Pensión Asistencial (PASIS)</a:t>
            </a: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de Vejez y/o Invalidez, sujeto a controles periódicos de salud. ($36.388)</a:t>
            </a:r>
          </a:p>
          <a:p>
            <a:pPr marL="808038" lvl="1" indent="-341313" algn="just"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es-MX" sz="20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Subsidio al Consumo de Agua Potable (SAP)</a:t>
            </a: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de 100% de la cuenta por hasta 15 metros cúbicos, para las familias con conexión a la red pública.</a:t>
            </a:r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1143000"/>
          </a:xfrm>
          <a:noFill/>
          <a:ln/>
        </p:spPr>
        <p:txBody>
          <a:bodyPr/>
          <a:lstStyle/>
          <a:p>
            <a:r>
              <a:rPr lang="es-MX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Segundo Componente</a:t>
            </a:r>
            <a:endParaRPr lang="es-ES" sz="2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152400" y="1524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142346" name="Picture 10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228600" y="1828800"/>
            <a:ext cx="8583613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6200" indent="-76200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Acceso preferente a Programas de Promoción Social, mejorando la focalización y distribución de los beneficios</a:t>
            </a:r>
          </a:p>
          <a:p>
            <a:pPr marL="76200" indent="-76200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	Sólo mencionando algunos:</a:t>
            </a:r>
          </a:p>
          <a:p>
            <a:pPr marL="1431925" lvl="2" indent="-479425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Capacitación e Inserción Laboral</a:t>
            </a:r>
          </a:p>
          <a:p>
            <a:pPr marL="1431925" lvl="2" indent="-479425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Nivelación de Estudios y/o de Competencias Laborales</a:t>
            </a:r>
          </a:p>
          <a:p>
            <a:pPr marL="1431925" lvl="2" indent="-479425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Ayudas Técnicas para personas con discapacidad</a:t>
            </a:r>
          </a:p>
          <a:p>
            <a:pPr marL="1431925" lvl="2" indent="-479425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Prevención y Rehabilitación de Drogas</a:t>
            </a:r>
          </a:p>
          <a:p>
            <a:pPr marL="1431925" lvl="2" indent="-479425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Atención de Niños y Niñas en Situación de Riesgo</a:t>
            </a:r>
          </a:p>
          <a:p>
            <a:pPr marL="1431925" lvl="2" indent="-479425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Prevención y Apoyo ante Situaciones de Violencia Intrafamiliar</a:t>
            </a:r>
          </a:p>
          <a:p>
            <a:pPr marL="1431925" lvl="2" indent="-479425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buFontTx/>
              <a:buChar char="-"/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Subsidio Preferente a la Contratación</a:t>
            </a:r>
            <a:endParaRPr lang="es-MX" sz="2000" i="1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1431925" lvl="2" indent="-479425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</a:pPr>
            <a:endParaRPr lang="es-MX" sz="20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152400" y="1524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43369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772400" cy="1143000"/>
          </a:xfrm>
          <a:noFill/>
          <a:ln/>
        </p:spPr>
        <p:txBody>
          <a:bodyPr/>
          <a:lstStyle/>
          <a:p>
            <a:r>
              <a:rPr lang="es-MX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Tercer Componente</a:t>
            </a:r>
            <a:endParaRPr lang="es-ES" sz="2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143370" name="Picture 10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>
                <a:solidFill>
                  <a:srgbClr val="FFCC00"/>
                </a:solidFill>
              </a:rPr>
              <a:t>Pertinencia Étnica </a:t>
            </a:r>
            <a:br>
              <a:rPr lang="es-ES_tradnl" b="1">
                <a:solidFill>
                  <a:srgbClr val="FFCC00"/>
                </a:solidFill>
              </a:rPr>
            </a:br>
            <a:r>
              <a:rPr lang="es-ES_tradnl" b="1">
                <a:solidFill>
                  <a:srgbClr val="FFCC00"/>
                </a:solidFill>
              </a:rPr>
              <a:t>del Sistema</a:t>
            </a:r>
            <a:endParaRPr lang="es-ES" b="1">
              <a:solidFill>
                <a:srgbClr val="FFCC00"/>
              </a:solidFill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 sz="28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Especial atención merece la pertinencia de la oferta pública hacia la población indígena de zonas rurales</a:t>
            </a:r>
            <a:r>
              <a:rPr lang="es-ES_tradnl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. </a:t>
            </a:r>
          </a:p>
          <a:p>
            <a:r>
              <a:rPr lang="es-ES_tradnl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E</a:t>
            </a:r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s ésta la que conserva con mayor fuerza su cultura y cuyo sistema de organización está basado en la </a:t>
            </a:r>
            <a:r>
              <a:rPr lang="es-ES" sz="28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comunidad, </a:t>
            </a:r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la cual</a:t>
            </a:r>
            <a:r>
              <a:rPr lang="es-ES" sz="2800" b="1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constituye una compleja red de relaciones sociales. </a:t>
            </a:r>
            <a:endParaRPr lang="es-ES_tradnl" sz="28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endParaRPr lang="es-ES" sz="28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algn="just"/>
            <a:endParaRPr lang="es-ES_tradnl" sz="2800">
              <a:solidFill>
                <a:schemeClr val="bg1"/>
              </a:solidFill>
            </a:endParaRPr>
          </a:p>
          <a:p>
            <a:endParaRPr lang="es-ES_tradnl" sz="2400" b="1"/>
          </a:p>
          <a:p>
            <a:endParaRPr lang="es-ES_tradnl" sz="2400" b="1"/>
          </a:p>
          <a:p>
            <a:endParaRPr lang="es-ES" sz="2400" b="1"/>
          </a:p>
        </p:txBody>
      </p:sp>
      <p:pic>
        <p:nvPicPr>
          <p:cNvPr id="208900" name="Picture 4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>
                <a:solidFill>
                  <a:srgbClr val="FFCC00"/>
                </a:solidFill>
              </a:rPr>
              <a:t>Pertinencia Étnica </a:t>
            </a:r>
            <a:br>
              <a:rPr lang="es-ES_tradnl" b="1">
                <a:solidFill>
                  <a:srgbClr val="FFCC00"/>
                </a:solidFill>
              </a:rPr>
            </a:br>
            <a:r>
              <a:rPr lang="es-ES_tradnl" b="1">
                <a:solidFill>
                  <a:srgbClr val="FFCC00"/>
                </a:solidFill>
              </a:rPr>
              <a:t>del Sistema</a:t>
            </a:r>
            <a:endParaRPr lang="es-ES" b="1">
              <a:solidFill>
                <a:srgbClr val="FFCC00"/>
              </a:solidFill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S_tradnl" sz="28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algn="just"/>
            <a:r>
              <a:rPr lang="es-ES_tradnl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El</a:t>
            </a:r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Sistema Chile Solidario </a:t>
            </a:r>
            <a:r>
              <a:rPr lang="es-ES_tradnl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busca</a:t>
            </a:r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fortalecer y desarrollar el capital social de las familias beneficiarias</a:t>
            </a:r>
            <a:r>
              <a:rPr lang="es-ES_tradnl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, adecuando su implementación a</a:t>
            </a:r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 la cultura y formas de vida particulares de las familias indígenas. </a:t>
            </a:r>
            <a:r>
              <a:rPr lang="es-ES_tradnl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(Principalmente Aymara y Mapuches)</a:t>
            </a:r>
            <a:endParaRPr lang="es-ES" sz="28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algn="just"/>
            <a:endParaRPr lang="es-ES" sz="28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endParaRPr lang="es-ES"/>
          </a:p>
        </p:txBody>
      </p:sp>
      <p:pic>
        <p:nvPicPr>
          <p:cNvPr id="219140" name="Picture 4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200" b="1">
                <a:solidFill>
                  <a:srgbClr val="FFCC00"/>
                </a:solidFill>
              </a:rPr>
              <a:t>Situación de pobreza según condición étnica y zona. Chile (Casen 2000)</a:t>
            </a:r>
            <a:endParaRPr lang="es-ES" sz="3200" b="1">
              <a:solidFill>
                <a:srgbClr val="FFCC00"/>
              </a:solidFill>
            </a:endParaRPr>
          </a:p>
        </p:txBody>
      </p:sp>
      <p:pic>
        <p:nvPicPr>
          <p:cNvPr id="221188" name="Picture 4" descr="C:\Beatriz\Presupuesto Chile Solidario\LOGOjpg.jpg"/>
          <p:cNvPicPr>
            <a:picLocks noChangeAspect="1" noChangeArrowheads="1"/>
          </p:cNvPicPr>
          <p:nvPr/>
        </p:nvPicPr>
        <p:blipFill>
          <a:blip r:embed="rId3" r:link="rId4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  <p:graphicFrame>
        <p:nvGraphicFramePr>
          <p:cNvPr id="221192" name="Object 8"/>
          <p:cNvGraphicFramePr>
            <a:graphicFrameLocks noChangeAspect="1"/>
          </p:cNvGraphicFramePr>
          <p:nvPr>
            <p:ph type="body" idx="1"/>
          </p:nvPr>
        </p:nvGraphicFramePr>
        <p:xfrm>
          <a:off x="685800" y="2471738"/>
          <a:ext cx="7772400" cy="3132137"/>
        </p:xfrm>
        <a:graphic>
          <a:graphicData uri="http://schemas.openxmlformats.org/presentationml/2006/ole">
            <p:oleObj spid="_x0000_s221192" name="Hoja de cálculo" r:id="rId5" imgW="4324621" imgH="1743437" progId="Excel.Sheet.8">
              <p:embed/>
            </p:oleObj>
          </a:graphicData>
        </a:graphic>
      </p:graphicFrame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72400" cy="1143000"/>
          </a:xfrm>
        </p:spPr>
        <p:txBody>
          <a:bodyPr/>
          <a:lstStyle/>
          <a:p>
            <a:r>
              <a:rPr lang="es-ES_tradnl" sz="2800" b="1">
                <a:solidFill>
                  <a:srgbClr val="FFCC00"/>
                </a:solidFill>
              </a:rPr>
              <a:t>Población Indígena en situación de indigencia según condición étnica  en 5 regiones del país</a:t>
            </a:r>
            <a:br>
              <a:rPr lang="es-ES_tradnl" sz="2800" b="1">
                <a:solidFill>
                  <a:srgbClr val="FFCC00"/>
                </a:solidFill>
              </a:rPr>
            </a:br>
            <a:r>
              <a:rPr lang="es-ES_tradnl" sz="2800" b="1">
                <a:solidFill>
                  <a:srgbClr val="FFCC00"/>
                </a:solidFill>
              </a:rPr>
              <a:t>(Casen 2000)</a:t>
            </a:r>
            <a:endParaRPr lang="es-ES" sz="2800" b="1">
              <a:solidFill>
                <a:srgbClr val="FFCC00"/>
              </a:solidFill>
            </a:endParaRPr>
          </a:p>
        </p:txBody>
      </p:sp>
      <p:graphicFrame>
        <p:nvGraphicFramePr>
          <p:cNvPr id="222212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1595438" y="2057400"/>
          <a:ext cx="6100762" cy="4056063"/>
        </p:xfrm>
        <a:graphic>
          <a:graphicData uri="http://schemas.openxmlformats.org/presentationml/2006/ole">
            <p:oleObj spid="_x0000_s222212" name="Hoja de cálculo" r:id="rId3" imgW="4734151" imgH="3210166" progId="Excel.Sheet.8">
              <p:embed/>
            </p:oleObj>
          </a:graphicData>
        </a:graphic>
      </p:graphicFrame>
      <p:pic>
        <p:nvPicPr>
          <p:cNvPr id="222213" name="Picture 5" descr="C:\Beatriz\Presupuesto Chile Solidario\LOGOjpg.jpg"/>
          <p:cNvPicPr>
            <a:picLocks noChangeAspect="1" noChangeArrowheads="1"/>
          </p:cNvPicPr>
          <p:nvPr/>
        </p:nvPicPr>
        <p:blipFill>
          <a:blip r:embed="rId4" r:link="rId5" cstate="print"/>
          <a:srcRect t="5301" r="47557" b="66235"/>
          <a:stretch>
            <a:fillRect/>
          </a:stretch>
        </p:blipFill>
        <p:spPr bwMode="auto">
          <a:xfrm>
            <a:off x="8153400" y="228600"/>
            <a:ext cx="990600" cy="1066800"/>
          </a:xfrm>
          <a:prstGeom prst="rect">
            <a:avLst/>
          </a:prstGeom>
          <a:noFill/>
        </p:spPr>
      </p:pic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>
                <a:solidFill>
                  <a:srgbClr val="FFCC00"/>
                </a:solidFill>
              </a:rPr>
              <a:t>Pertinencia Étnica </a:t>
            </a:r>
            <a:br>
              <a:rPr lang="es-ES_tradnl" b="1">
                <a:solidFill>
                  <a:srgbClr val="FFCC00"/>
                </a:solidFill>
              </a:rPr>
            </a:br>
            <a:r>
              <a:rPr lang="es-ES_tradnl" b="1">
                <a:solidFill>
                  <a:srgbClr val="FFCC00"/>
                </a:solidFill>
              </a:rPr>
              <a:t>del Sistema</a:t>
            </a:r>
            <a:endParaRPr lang="es-ES" b="1">
              <a:solidFill>
                <a:srgbClr val="FFCC00"/>
              </a:solidFill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D</a:t>
            </a:r>
            <a:r>
              <a:rPr lang="es-ES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iseñ</a:t>
            </a:r>
            <a:r>
              <a:rPr lang="es-ES_tradnl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o de</a:t>
            </a:r>
            <a:r>
              <a:rPr lang="es-ES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una estrategia de instalación del Sistema que tenga presente las particularidades culturales de las familias indígenas que serán beneficiarias del Sistema</a:t>
            </a:r>
            <a:endParaRPr lang="es-ES_tradnl" sz="20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s-ES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  <a:endParaRPr lang="es-ES_tradnl" sz="20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lvl="2"/>
            <a:r>
              <a:rPr lang="es-ES_tradnl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Conformación de Mesas de Pertinencia Étnica Nacional y Regionales del sistema</a:t>
            </a:r>
          </a:p>
          <a:p>
            <a:pPr lvl="2"/>
            <a:r>
              <a:rPr lang="es-ES_tradnl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Pertinencia cultural de metodología. Capacitación a apoyos familiares y Adecuación metodológica</a:t>
            </a:r>
          </a:p>
          <a:p>
            <a:pPr lvl="2"/>
            <a:r>
              <a:rPr lang="es-ES_tradnl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Estrategia de llegada a familias indígenas adecuada al nivel local, considerando la estructura organizacional de comunidades</a:t>
            </a:r>
          </a:p>
          <a:p>
            <a:endParaRPr lang="es-ES_tradnl" sz="2000">
              <a:solidFill>
                <a:schemeClr val="bg1"/>
              </a:solidFill>
              <a:latin typeface="Arial" pitchFamily="34" charset="0"/>
            </a:endParaRPr>
          </a:p>
          <a:p>
            <a:endParaRPr lang="es-ES" sz="2400">
              <a:latin typeface="Arial" pitchFamily="34" charset="0"/>
            </a:endParaRP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 b="1">
                <a:solidFill>
                  <a:srgbClr val="FFCC00"/>
                </a:solidFill>
              </a:rPr>
              <a:t>Condiciones mínimas para </a:t>
            </a:r>
            <a:br>
              <a:rPr lang="es-ES_tradnl" sz="4000" b="1">
                <a:solidFill>
                  <a:srgbClr val="FFCC00"/>
                </a:solidFill>
              </a:rPr>
            </a:br>
            <a:r>
              <a:rPr lang="es-ES_tradnl" sz="4000" b="1">
                <a:solidFill>
                  <a:srgbClr val="FFCC00"/>
                </a:solidFill>
              </a:rPr>
              <a:t>salir de la indigencia</a:t>
            </a:r>
            <a:endParaRPr lang="es-ES" sz="4000" b="1">
              <a:solidFill>
                <a:srgbClr val="FFCC00"/>
              </a:solidFill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53 condiciones agrupadas en las siguientes dimensiones:</a:t>
            </a:r>
          </a:p>
          <a:p>
            <a:pPr lvl="4"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Identificación</a:t>
            </a:r>
          </a:p>
          <a:p>
            <a:pPr lvl="4"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Salud</a:t>
            </a:r>
          </a:p>
          <a:p>
            <a:pPr lvl="4"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Educación</a:t>
            </a:r>
          </a:p>
          <a:p>
            <a:pPr lvl="4"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Dinámica Familiar</a:t>
            </a:r>
          </a:p>
          <a:p>
            <a:pPr lvl="4"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Habitabilidad</a:t>
            </a:r>
          </a:p>
          <a:p>
            <a:pPr lvl="4"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Trabajo</a:t>
            </a:r>
          </a:p>
          <a:p>
            <a:pPr lvl="4"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Ingresos</a:t>
            </a:r>
            <a:endParaRPr lang="es-ES" sz="2800">
              <a:solidFill>
                <a:schemeClr val="bg1"/>
              </a:solidFill>
            </a:endParaRPr>
          </a:p>
        </p:txBody>
      </p:sp>
      <p:pic>
        <p:nvPicPr>
          <p:cNvPr id="214020" name="Picture 4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  <p:sp>
        <p:nvSpPr>
          <p:cNvPr id="214021" name="Rectangle 5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b="1">
                <a:solidFill>
                  <a:srgbClr val="FFCC00"/>
                </a:solidFill>
                <a:latin typeface="Garamond" pitchFamily="18" charset="0"/>
              </a:rPr>
              <a:t>Resultados esperados del</a:t>
            </a:r>
            <a:br>
              <a:rPr lang="es-ES_tradnl" sz="3600" b="1">
                <a:solidFill>
                  <a:srgbClr val="FFCC00"/>
                </a:solidFill>
                <a:latin typeface="Garamond" pitchFamily="18" charset="0"/>
              </a:rPr>
            </a:br>
            <a:r>
              <a:rPr lang="es-ES_tradnl" sz="3600" b="1">
                <a:solidFill>
                  <a:srgbClr val="FFCC00"/>
                </a:solidFill>
                <a:latin typeface="Garamond" pitchFamily="18" charset="0"/>
              </a:rPr>
              <a:t> trabajo con las  Familias</a:t>
            </a:r>
            <a:r>
              <a:rPr lang="es-ES_tradnl"/>
              <a:t> </a:t>
            </a:r>
            <a:endParaRPr lang="es-E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spcBef>
                <a:spcPct val="50000"/>
              </a:spcBef>
              <a:buFontTx/>
              <a:buAutoNum type="arabicPeriod"/>
            </a:pPr>
            <a:r>
              <a:rPr kumimoji="1" lang="es-MX" sz="2400" b="1">
                <a:solidFill>
                  <a:schemeClr val="bg1"/>
                </a:solidFill>
                <a:latin typeface="Arial" pitchFamily="34" charset="0"/>
              </a:rPr>
              <a:t>Que al menos el 70% de las familias participantes alcancen condiciones mínimas de calidad de vida, incluidos ingresos por un monto superior a la línea de la indigencia.</a:t>
            </a:r>
          </a:p>
          <a:p>
            <a:pPr marL="609600" indent="-609600" algn="just">
              <a:spcBef>
                <a:spcPct val="50000"/>
              </a:spcBef>
              <a:buFontTx/>
              <a:buAutoNum type="arabicPeriod"/>
            </a:pPr>
            <a:r>
              <a:rPr kumimoji="1" lang="es-MX" sz="2400" b="1">
                <a:solidFill>
                  <a:schemeClr val="bg1"/>
                </a:solidFill>
                <a:latin typeface="Arial" pitchFamily="34" charset="0"/>
              </a:rPr>
              <a:t>Que al menos el 90% de las familias participantes conozcan las redes locales de servicios y beneficios a su disposición.</a:t>
            </a:r>
          </a:p>
          <a:p>
            <a:pPr marL="609600" indent="-609600" algn="just">
              <a:spcBef>
                <a:spcPct val="50000"/>
              </a:spcBef>
              <a:buFontTx/>
              <a:buAutoNum type="arabicPeriod"/>
            </a:pPr>
            <a:r>
              <a:rPr kumimoji="1" lang="es-MX" sz="2400" b="1">
                <a:solidFill>
                  <a:schemeClr val="bg1"/>
                </a:solidFill>
                <a:latin typeface="Arial" pitchFamily="34" charset="0"/>
              </a:rPr>
              <a:t>Que el 100% sean invitadas a participar de un Programa de Gobierno dirigido específicamente a ellas.</a:t>
            </a:r>
          </a:p>
          <a:p>
            <a:pPr marL="609600" indent="-609600"/>
            <a:endParaRPr lang="es-ES" sz="2400" b="1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207876" name="Picture 4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685800" y="1600200"/>
            <a:ext cx="8099425" cy="631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buSzPct val="65000"/>
              <a:buFontTx/>
              <a:buChar char="•"/>
            </a:pPr>
            <a:endParaRPr lang="es-MX" sz="900">
              <a:solidFill>
                <a:schemeClr val="bg1"/>
              </a:solidFill>
              <a:cs typeface="Times New Roman" pitchFamily="18" charset="0"/>
            </a:endParaRPr>
          </a:p>
          <a:p>
            <a:pPr marL="609600" indent="-609600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buSzPct val="65000"/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	El Sistema es responsabilidad de MIDEPLAN, el que tendrá entre sus funciones:</a:t>
            </a:r>
          </a:p>
          <a:p>
            <a:pPr marL="609600" indent="-609600" algn="just">
              <a:lnSpc>
                <a:spcPct val="105000"/>
              </a:lnSpc>
              <a:spcBef>
                <a:spcPct val="50000"/>
              </a:spcBef>
              <a:buClr>
                <a:schemeClr val="bg1"/>
              </a:buClr>
              <a:buSzPct val="65000"/>
            </a:pPr>
            <a:endParaRPr lang="es-MX" sz="20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609600" indent="-609600" algn="just">
              <a:lnSpc>
                <a:spcPct val="105000"/>
              </a:lnSpc>
              <a:spcBef>
                <a:spcPct val="50000"/>
              </a:spcBef>
              <a:buClr>
                <a:srgbClr val="FFCC66"/>
              </a:buClr>
              <a:buFontTx/>
              <a:buAutoNum type="romanUcPeriod"/>
            </a:pPr>
            <a:r>
              <a:rPr lang="es-ES_tradnl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Reunir y actualizar información de las familias integradas al Sistema</a:t>
            </a:r>
            <a:endParaRPr lang="es-MX" sz="20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609600" indent="-609600" algn="just">
              <a:lnSpc>
                <a:spcPct val="105000"/>
              </a:lnSpc>
              <a:spcBef>
                <a:spcPct val="50000"/>
              </a:spcBef>
              <a:buClr>
                <a:srgbClr val="FFCC66"/>
              </a:buClr>
              <a:buFontTx/>
              <a:buAutoNum type="romanUcPeriod" startAt="2"/>
            </a:pP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Monitorear  y evaluar el desarrollo del Sistema.</a:t>
            </a:r>
          </a:p>
          <a:p>
            <a:pPr marL="609600" indent="-609600" algn="just">
              <a:lnSpc>
                <a:spcPct val="120000"/>
              </a:lnSpc>
              <a:spcBef>
                <a:spcPct val="50000"/>
              </a:spcBef>
              <a:buClr>
                <a:srgbClr val="FFCC66"/>
              </a:buClr>
              <a:buFontTx/>
              <a:buAutoNum type="romanUcPeriod" startAt="2"/>
            </a:pPr>
            <a:r>
              <a:rPr lang="es-ES_tradnl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Es</a:t>
            </a:r>
            <a:r>
              <a:rPr lang="es-MX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tablecer, coordinar y supervisar redes nacionales, regionales y locales de apoyo a las familias más pobres.</a:t>
            </a:r>
          </a:p>
          <a:p>
            <a:pPr marL="609600" indent="-609600" algn="just">
              <a:lnSpc>
                <a:spcPct val="120000"/>
              </a:lnSpc>
              <a:spcBef>
                <a:spcPct val="50000"/>
              </a:spcBef>
              <a:buClr>
                <a:srgbClr val="FFCC66"/>
              </a:buClr>
              <a:buFontTx/>
              <a:buAutoNum type="romanUcPeriod" startAt="2"/>
            </a:pPr>
            <a:r>
              <a:rPr lang="es-ES_tradnl" sz="20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Coordinar y focalizar en las familias y sus miembros integrados al Sistema todos los programas públicos de promoción social dirigidos a la extrema pobreza.</a:t>
            </a:r>
          </a:p>
          <a:p>
            <a:pPr marL="609600" indent="-609600" algn="just">
              <a:lnSpc>
                <a:spcPct val="105000"/>
              </a:lnSpc>
              <a:spcBef>
                <a:spcPct val="50000"/>
              </a:spcBef>
              <a:buClr>
                <a:srgbClr val="FFCC66"/>
              </a:buClr>
              <a:buFontTx/>
              <a:buAutoNum type="romanUcPeriod" startAt="2"/>
            </a:pPr>
            <a:endParaRPr lang="es-ES" sz="20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609600" indent="-609600" algn="just">
              <a:lnSpc>
                <a:spcPct val="105000"/>
              </a:lnSpc>
              <a:spcBef>
                <a:spcPct val="50000"/>
              </a:spcBef>
              <a:buClr>
                <a:srgbClr val="FFCC66"/>
              </a:buClr>
              <a:buFontTx/>
              <a:buAutoNum type="romanUcPeriod"/>
            </a:pPr>
            <a:endParaRPr lang="es-ES_tradnl" sz="20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marL="609600" indent="-609600" algn="just">
              <a:lnSpc>
                <a:spcPct val="105000"/>
              </a:lnSpc>
              <a:spcBef>
                <a:spcPct val="50000"/>
              </a:spcBef>
              <a:buClr>
                <a:srgbClr val="FFCC66"/>
              </a:buClr>
            </a:pPr>
            <a:endParaRPr lang="es-ES_tradnl" sz="200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1143000"/>
          </a:xfrm>
          <a:noFill/>
          <a:ln/>
        </p:spPr>
        <p:txBody>
          <a:bodyPr/>
          <a:lstStyle/>
          <a:p>
            <a:r>
              <a:rPr lang="es-MX" sz="2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Institucionalidad</a:t>
            </a:r>
            <a:endParaRPr lang="es-ES" sz="2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152400" y="1524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144394" name="Picture 10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6248400" y="228600"/>
            <a:ext cx="251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s-ES_tradnl" sz="2000">
              <a:solidFill>
                <a:schemeClr val="accent2"/>
              </a:solidFill>
            </a:endParaRP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1371600" y="2063750"/>
            <a:ext cx="7086600" cy="4152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s-ES_tradnl" sz="2800">
                <a:solidFill>
                  <a:schemeClr val="bg1"/>
                </a:solidFill>
                <a:latin typeface="Arial" pitchFamily="34" charset="0"/>
              </a:rPr>
              <a:t>Población total: 			15.211.308</a:t>
            </a:r>
          </a:p>
          <a:p>
            <a:pPr>
              <a:spcBef>
                <a:spcPct val="50000"/>
              </a:spcBef>
            </a:pPr>
            <a:r>
              <a:rPr kumimoji="1" lang="es-ES_tradnl" sz="2800">
                <a:solidFill>
                  <a:schemeClr val="bg1"/>
                </a:solidFill>
                <a:latin typeface="Arial" pitchFamily="34" charset="0"/>
              </a:rPr>
              <a:t>Proporción femenina: 			50,5</a:t>
            </a:r>
          </a:p>
          <a:p>
            <a:pPr>
              <a:spcBef>
                <a:spcPct val="50000"/>
              </a:spcBef>
            </a:pPr>
            <a:r>
              <a:rPr kumimoji="1" lang="es-ES_tradnl" sz="2800">
                <a:solidFill>
                  <a:schemeClr val="bg1"/>
                </a:solidFill>
                <a:latin typeface="Arial" pitchFamily="34" charset="0"/>
              </a:rPr>
              <a:t>Crecimiento Vegetativo:		 1,5</a:t>
            </a:r>
          </a:p>
          <a:p>
            <a:pPr>
              <a:spcBef>
                <a:spcPct val="50000"/>
              </a:spcBef>
            </a:pPr>
            <a:r>
              <a:rPr kumimoji="1" lang="es-ES_tradnl" sz="2800">
                <a:solidFill>
                  <a:schemeClr val="bg1"/>
                </a:solidFill>
                <a:latin typeface="Arial" pitchFamily="34" charset="0"/>
              </a:rPr>
              <a:t>Esperanza de Vida 2000-2005:</a:t>
            </a:r>
          </a:p>
          <a:p>
            <a:pPr>
              <a:spcBef>
                <a:spcPct val="50000"/>
              </a:spcBef>
            </a:pPr>
            <a:r>
              <a:rPr kumimoji="1" lang="es-ES_tradnl" sz="2800">
                <a:solidFill>
                  <a:schemeClr val="bg1"/>
                </a:solidFill>
                <a:latin typeface="Arial" pitchFamily="34" charset="0"/>
              </a:rPr>
              <a:t>			Mujeres:		79,0</a:t>
            </a:r>
          </a:p>
          <a:p>
            <a:pPr>
              <a:spcBef>
                <a:spcPct val="50000"/>
              </a:spcBef>
            </a:pPr>
            <a:r>
              <a:rPr kumimoji="1" lang="es-ES_tradnl" sz="2800">
                <a:solidFill>
                  <a:schemeClr val="bg1"/>
                </a:solidFill>
                <a:latin typeface="Arial" pitchFamily="34" charset="0"/>
              </a:rPr>
              <a:t>			Hombres		73,0	</a:t>
            </a:r>
            <a:r>
              <a:rPr kumimoji="1" lang="es-ES_tradnl" sz="2800">
                <a:solidFill>
                  <a:srgbClr val="FF9900"/>
                </a:solidFill>
                <a:latin typeface="Arial" pitchFamily="34" charset="0"/>
              </a:rPr>
              <a:t>			</a:t>
            </a:r>
            <a:endParaRPr kumimoji="1" lang="es-ES" sz="2800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981200" y="685800"/>
            <a:ext cx="58674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s-ES_tradnl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Antecedentes Demográficos Chile 2000</a:t>
            </a:r>
            <a:endParaRPr kumimoji="1" lang="es-ES" sz="40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7696200" y="1447800"/>
            <a:ext cx="1447800" cy="357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s-MX" sz="900" b="1">
                <a:solidFill>
                  <a:schemeClr val="accent2"/>
                </a:solidFill>
                <a:latin typeface="FrizQuadrata BT" charset="0"/>
              </a:rPr>
              <a:t>GOBIERNO DE CHILE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s-MX" sz="600" b="1">
                <a:solidFill>
                  <a:schemeClr val="accent2"/>
                </a:solidFill>
                <a:latin typeface="FrizQuadrata BT" charset="0"/>
              </a:rPr>
              <a:t>MINISTERIO DE 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s-MX" sz="600" b="1">
                <a:solidFill>
                  <a:schemeClr val="accent2"/>
                </a:solidFill>
                <a:latin typeface="FrizQuadrata BT" charset="0"/>
              </a:rPr>
              <a:t>PLANIFICACIÓN Y COOPERACIÓN</a:t>
            </a:r>
            <a:endParaRPr lang="es-ES" sz="600" b="1">
              <a:solidFill>
                <a:schemeClr val="accent2"/>
              </a:solidFill>
              <a:latin typeface="FrizQuadrata BT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486400" y="0"/>
            <a:ext cx="3657600" cy="685800"/>
          </a:xfrm>
        </p:spPr>
        <p:txBody>
          <a:bodyPr/>
          <a:lstStyle/>
          <a:p>
            <a:r>
              <a:rPr lang="es-MX" sz="25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INSTITUCIONALIDAD</a:t>
            </a:r>
            <a:endParaRPr lang="es-ES" sz="2500" b="1"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191491" name="AutoShape 1027"/>
          <p:cNvSpPr>
            <a:spLocks noChangeArrowheads="1"/>
          </p:cNvSpPr>
          <p:nvPr/>
        </p:nvSpPr>
        <p:spPr bwMode="auto">
          <a:xfrm>
            <a:off x="2057400" y="381000"/>
            <a:ext cx="3505200" cy="6096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508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ES" sz="26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MIDEPLAN</a:t>
            </a:r>
            <a:endParaRPr kumimoji="1" lang="es-ES" sz="20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191492" name="AutoShape 1028"/>
          <p:cNvSpPr>
            <a:spLocks noChangeArrowheads="1"/>
          </p:cNvSpPr>
          <p:nvPr/>
        </p:nvSpPr>
        <p:spPr bwMode="auto">
          <a:xfrm>
            <a:off x="2743200" y="2286000"/>
            <a:ext cx="1905000" cy="1524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508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MX" sz="2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Redes</a:t>
            </a:r>
          </a:p>
          <a:p>
            <a:pPr algn="ctr"/>
            <a:r>
              <a:rPr kumimoji="1" lang="es-MX" sz="2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Locales de </a:t>
            </a:r>
          </a:p>
          <a:p>
            <a:pPr algn="ctr"/>
            <a:r>
              <a:rPr kumimoji="1" lang="es-MX" sz="2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Promoción</a:t>
            </a:r>
          </a:p>
          <a:p>
            <a:pPr algn="ctr"/>
            <a:r>
              <a:rPr kumimoji="1" lang="es-MX" sz="2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 Social</a:t>
            </a:r>
            <a:endParaRPr kumimoji="1" lang="es-ES" sz="22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191493" name="AutoShape 1029"/>
          <p:cNvSpPr>
            <a:spLocks noChangeArrowheads="1"/>
          </p:cNvSpPr>
          <p:nvPr/>
        </p:nvSpPr>
        <p:spPr bwMode="auto">
          <a:xfrm>
            <a:off x="2133600" y="6172200"/>
            <a:ext cx="3352800" cy="685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508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ES" sz="26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FAMILIAS</a:t>
            </a:r>
            <a:endParaRPr kumimoji="1" lang="es-ES" sz="20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191494" name="AutoShape 1030"/>
          <p:cNvSpPr>
            <a:spLocks noChangeArrowheads="1"/>
          </p:cNvSpPr>
          <p:nvPr/>
        </p:nvSpPr>
        <p:spPr bwMode="auto">
          <a:xfrm>
            <a:off x="2819400" y="990600"/>
            <a:ext cx="685800" cy="1371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kumimoji="1" lang="es-MX" sz="1800">
                <a:solidFill>
                  <a:schemeClr val="tx2"/>
                </a:solidFill>
              </a:rPr>
              <a:t>Coordinación</a:t>
            </a:r>
            <a:endParaRPr kumimoji="1" lang="es-ES" sz="1800">
              <a:solidFill>
                <a:schemeClr val="tx2"/>
              </a:solidFill>
            </a:endParaRPr>
          </a:p>
        </p:txBody>
      </p:sp>
      <p:sp>
        <p:nvSpPr>
          <p:cNvPr id="191495" name="AutoShape 1031"/>
          <p:cNvSpPr>
            <a:spLocks noChangeArrowheads="1"/>
          </p:cNvSpPr>
          <p:nvPr/>
        </p:nvSpPr>
        <p:spPr bwMode="auto">
          <a:xfrm>
            <a:off x="4038600" y="4800600"/>
            <a:ext cx="838200" cy="1447800"/>
          </a:xfrm>
          <a:prstGeom prst="upArrow">
            <a:avLst>
              <a:gd name="adj1" fmla="val 50000"/>
              <a:gd name="adj2" fmla="val 43182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lnSpc>
                <a:spcPct val="75000"/>
              </a:lnSpc>
            </a:pPr>
            <a:r>
              <a:rPr kumimoji="1" lang="es-MX" sz="1800">
                <a:solidFill>
                  <a:schemeClr val="tx2"/>
                </a:solidFill>
              </a:rPr>
              <a:t>Contrato </a:t>
            </a:r>
          </a:p>
          <a:p>
            <a:pPr algn="ctr">
              <a:lnSpc>
                <a:spcPct val="75000"/>
              </a:lnSpc>
            </a:pPr>
            <a:r>
              <a:rPr kumimoji="1" lang="es-MX" sz="1800">
                <a:solidFill>
                  <a:schemeClr val="tx2"/>
                </a:solidFill>
              </a:rPr>
              <a:t>Familiar</a:t>
            </a:r>
            <a:endParaRPr kumimoji="1" lang="es-ES" sz="1800">
              <a:solidFill>
                <a:schemeClr val="tx2"/>
              </a:solidFill>
            </a:endParaRPr>
          </a:p>
        </p:txBody>
      </p:sp>
      <p:sp>
        <p:nvSpPr>
          <p:cNvPr id="191496" name="AutoShape 1032"/>
          <p:cNvSpPr>
            <a:spLocks noChangeArrowheads="1"/>
          </p:cNvSpPr>
          <p:nvPr/>
        </p:nvSpPr>
        <p:spPr bwMode="auto">
          <a:xfrm>
            <a:off x="5562600" y="609600"/>
            <a:ext cx="3581400" cy="1981200"/>
          </a:xfrm>
          <a:prstGeom prst="wedgeRoundRectCallout">
            <a:avLst>
              <a:gd name="adj1" fmla="val -59796"/>
              <a:gd name="adj2" fmla="val -36139"/>
              <a:gd name="adj3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36000" rIns="54000" bIns="36000"/>
          <a:lstStyle/>
          <a:p>
            <a:pPr algn="just">
              <a:buFontTx/>
              <a:buChar char="•"/>
            </a:pPr>
            <a:r>
              <a:rPr kumimoji="1" lang="es-MX" sz="1900">
                <a:solidFill>
                  <a:schemeClr val="tx2"/>
                </a:solidFill>
              </a:rPr>
              <a:t>Coordina Ejecución Sistema</a:t>
            </a:r>
          </a:p>
          <a:p>
            <a:pPr algn="just">
              <a:buFontTx/>
              <a:buChar char="•"/>
            </a:pPr>
            <a:r>
              <a:rPr kumimoji="1" lang="es-MX" sz="1900">
                <a:solidFill>
                  <a:schemeClr val="tx2"/>
                </a:solidFill>
              </a:rPr>
              <a:t>Centraliza Información  Familia</a:t>
            </a:r>
          </a:p>
          <a:p>
            <a:pPr algn="just">
              <a:buFontTx/>
              <a:buChar char="•"/>
            </a:pPr>
            <a:r>
              <a:rPr kumimoji="1" lang="es-MX" sz="1900">
                <a:solidFill>
                  <a:schemeClr val="tx2"/>
                </a:solidFill>
              </a:rPr>
              <a:t>Certifica Elegibilidad</a:t>
            </a:r>
          </a:p>
          <a:p>
            <a:pPr algn="just">
              <a:buFontTx/>
              <a:buChar char="•"/>
            </a:pPr>
            <a:r>
              <a:rPr kumimoji="1" lang="es-MX" sz="1900">
                <a:solidFill>
                  <a:schemeClr val="tx2"/>
                </a:solidFill>
              </a:rPr>
              <a:t>Suscribe Convenios con Agentes Locales</a:t>
            </a:r>
          </a:p>
          <a:p>
            <a:pPr algn="just">
              <a:buFontTx/>
              <a:buChar char="•"/>
            </a:pPr>
            <a:r>
              <a:rPr kumimoji="1" lang="es-MX" sz="1900">
                <a:solidFill>
                  <a:schemeClr val="tx2"/>
                </a:solidFill>
              </a:rPr>
              <a:t>Supervisa Sistema Promoción</a:t>
            </a:r>
            <a:endParaRPr kumimoji="1" lang="es-ES" sz="1900">
              <a:solidFill>
                <a:schemeClr val="tx2"/>
              </a:solidFill>
            </a:endParaRPr>
          </a:p>
        </p:txBody>
      </p:sp>
      <p:sp>
        <p:nvSpPr>
          <p:cNvPr id="191497" name="AutoShape 1033"/>
          <p:cNvSpPr>
            <a:spLocks noChangeArrowheads="1"/>
          </p:cNvSpPr>
          <p:nvPr/>
        </p:nvSpPr>
        <p:spPr bwMode="auto">
          <a:xfrm>
            <a:off x="5562600" y="2667000"/>
            <a:ext cx="3581400" cy="1676400"/>
          </a:xfrm>
          <a:prstGeom prst="wedgeRoundRectCallout">
            <a:avLst>
              <a:gd name="adj1" fmla="val -79699"/>
              <a:gd name="adj2" fmla="val -4431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36000" rIns="54000" bIns="36000"/>
          <a:lstStyle/>
          <a:p>
            <a:pPr algn="just">
              <a:buFontTx/>
              <a:buChar char="•"/>
            </a:pPr>
            <a:r>
              <a:rPr kumimoji="1" lang="es-MX" sz="2000">
                <a:solidFill>
                  <a:schemeClr val="tx2"/>
                </a:solidFill>
              </a:rPr>
              <a:t>Administra Acceso al Sistema</a:t>
            </a:r>
          </a:p>
          <a:p>
            <a:pPr algn="just">
              <a:buFontTx/>
              <a:buChar char="•"/>
            </a:pPr>
            <a:r>
              <a:rPr kumimoji="1" lang="es-MX" sz="2000">
                <a:solidFill>
                  <a:schemeClr val="tx2"/>
                </a:solidFill>
              </a:rPr>
              <a:t>Gestión de Promoción Social</a:t>
            </a:r>
          </a:p>
          <a:p>
            <a:pPr algn="just">
              <a:buFontTx/>
              <a:buChar char="•"/>
            </a:pPr>
            <a:r>
              <a:rPr kumimoji="1" lang="es-MX" sz="2000">
                <a:solidFill>
                  <a:schemeClr val="tx2"/>
                </a:solidFill>
              </a:rPr>
              <a:t>Mantiene Información de las Familias Incorporadas.</a:t>
            </a:r>
          </a:p>
          <a:p>
            <a:pPr algn="just">
              <a:buFontTx/>
              <a:buChar char="•"/>
            </a:pPr>
            <a:r>
              <a:rPr kumimoji="1" lang="es-MX" sz="2000">
                <a:solidFill>
                  <a:schemeClr val="tx2"/>
                </a:solidFill>
              </a:rPr>
              <a:t>Suscribe y cumple Convenio </a:t>
            </a:r>
          </a:p>
        </p:txBody>
      </p:sp>
      <p:sp>
        <p:nvSpPr>
          <p:cNvPr id="191498" name="AutoShape 1034"/>
          <p:cNvSpPr>
            <a:spLocks noChangeArrowheads="1"/>
          </p:cNvSpPr>
          <p:nvPr/>
        </p:nvSpPr>
        <p:spPr bwMode="auto">
          <a:xfrm>
            <a:off x="3886200" y="914400"/>
            <a:ext cx="762000" cy="1371600"/>
          </a:xfrm>
          <a:prstGeom prst="upArrow">
            <a:avLst>
              <a:gd name="adj1" fmla="val 50000"/>
              <a:gd name="adj2" fmla="val 4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kumimoji="1" lang="es-MX" sz="1800">
                <a:solidFill>
                  <a:schemeClr val="tx2"/>
                </a:solidFill>
              </a:rPr>
              <a:t>Convenio</a:t>
            </a:r>
            <a:endParaRPr kumimoji="1" lang="es-ES" sz="1800">
              <a:solidFill>
                <a:schemeClr val="tx2"/>
              </a:solidFill>
            </a:endParaRPr>
          </a:p>
        </p:txBody>
      </p:sp>
      <p:sp>
        <p:nvSpPr>
          <p:cNvPr id="191499" name="AutoShape 1035"/>
          <p:cNvSpPr>
            <a:spLocks noChangeArrowheads="1"/>
          </p:cNvSpPr>
          <p:nvPr/>
        </p:nvSpPr>
        <p:spPr bwMode="auto">
          <a:xfrm>
            <a:off x="5562600" y="4419600"/>
            <a:ext cx="3581400" cy="1676400"/>
          </a:xfrm>
          <a:prstGeom prst="wedgeRoundRectCallout">
            <a:avLst>
              <a:gd name="adj1" fmla="val -85417"/>
              <a:gd name="adj2" fmla="val -4507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36000" rIns="54000" bIns="36000"/>
          <a:lstStyle/>
          <a:p>
            <a:pPr algn="just">
              <a:buFontTx/>
              <a:buChar char="•"/>
            </a:pPr>
            <a:r>
              <a:rPr kumimoji="1" lang="es-MX" sz="2000">
                <a:solidFill>
                  <a:schemeClr val="tx2"/>
                </a:solidFill>
              </a:rPr>
              <a:t>Mantener Vínculo Directo con la Familia. </a:t>
            </a:r>
          </a:p>
          <a:p>
            <a:pPr algn="just">
              <a:buFontTx/>
              <a:buChar char="•"/>
            </a:pPr>
            <a:r>
              <a:rPr kumimoji="1" lang="es-MX" sz="2000">
                <a:solidFill>
                  <a:schemeClr val="tx2"/>
                </a:solidFill>
              </a:rPr>
              <a:t>Seguimiento de la Familia</a:t>
            </a:r>
          </a:p>
          <a:p>
            <a:pPr algn="just">
              <a:buFontTx/>
              <a:buChar char="•"/>
            </a:pPr>
            <a:r>
              <a:rPr kumimoji="1" lang="es-MX" sz="2000">
                <a:solidFill>
                  <a:schemeClr val="tx2"/>
                </a:solidFill>
              </a:rPr>
              <a:t>Recomendación Actividades de Promoción </a:t>
            </a:r>
          </a:p>
        </p:txBody>
      </p:sp>
      <p:sp>
        <p:nvSpPr>
          <p:cNvPr id="191500" name="AutoShape 1036"/>
          <p:cNvSpPr>
            <a:spLocks noChangeArrowheads="1"/>
          </p:cNvSpPr>
          <p:nvPr/>
        </p:nvSpPr>
        <p:spPr bwMode="auto">
          <a:xfrm>
            <a:off x="1600200" y="457200"/>
            <a:ext cx="685800" cy="6400800"/>
          </a:xfrm>
          <a:prstGeom prst="curvedRightArrow">
            <a:avLst>
              <a:gd name="adj1" fmla="val 62049"/>
              <a:gd name="adj2" fmla="val 222704"/>
              <a:gd name="adj3" fmla="val 21769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kumimoji="1" lang="en-US">
              <a:solidFill>
                <a:schemeClr val="tx2"/>
              </a:solidFill>
            </a:endParaRPr>
          </a:p>
        </p:txBody>
      </p:sp>
      <p:sp>
        <p:nvSpPr>
          <p:cNvPr id="191501" name="AutoShape 1037"/>
          <p:cNvSpPr>
            <a:spLocks noChangeArrowheads="1"/>
          </p:cNvSpPr>
          <p:nvPr/>
        </p:nvSpPr>
        <p:spPr bwMode="auto">
          <a:xfrm>
            <a:off x="838200" y="4495800"/>
            <a:ext cx="1371600" cy="9144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508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MX" sz="1900" b="1">
                <a:solidFill>
                  <a:schemeClr val="tx2"/>
                </a:solidFill>
                <a:latin typeface="Garamond" pitchFamily="18" charset="0"/>
              </a:rPr>
              <a:t>Prestaciones</a:t>
            </a:r>
          </a:p>
          <a:p>
            <a:pPr algn="ctr"/>
            <a:r>
              <a:rPr kumimoji="1" lang="es-MX" sz="1900" b="1">
                <a:solidFill>
                  <a:schemeClr val="tx2"/>
                </a:solidFill>
                <a:latin typeface="Garamond" pitchFamily="18" charset="0"/>
              </a:rPr>
              <a:t>Garantizadas</a:t>
            </a:r>
          </a:p>
        </p:txBody>
      </p:sp>
      <p:sp>
        <p:nvSpPr>
          <p:cNvPr id="191502" name="AutoShape 1038"/>
          <p:cNvSpPr>
            <a:spLocks noChangeArrowheads="1"/>
          </p:cNvSpPr>
          <p:nvPr/>
        </p:nvSpPr>
        <p:spPr bwMode="auto">
          <a:xfrm>
            <a:off x="2514600" y="4114800"/>
            <a:ext cx="23622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508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MX" sz="2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Profesional de </a:t>
            </a:r>
          </a:p>
          <a:p>
            <a:pPr algn="ctr"/>
            <a:r>
              <a:rPr kumimoji="1" lang="es-MX" sz="2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Apoyo a la Familia</a:t>
            </a:r>
            <a:endParaRPr kumimoji="1" lang="es-ES" sz="22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191503" name="AutoShape 1039"/>
          <p:cNvSpPr>
            <a:spLocks noChangeArrowheads="1"/>
          </p:cNvSpPr>
          <p:nvPr/>
        </p:nvSpPr>
        <p:spPr bwMode="auto">
          <a:xfrm>
            <a:off x="3581400" y="3733800"/>
            <a:ext cx="228600" cy="457200"/>
          </a:xfrm>
          <a:prstGeom prst="upDownArrow">
            <a:avLst>
              <a:gd name="adj1" fmla="val 50000"/>
              <a:gd name="adj2" fmla="val 40000"/>
            </a:avLst>
          </a:prstGeom>
          <a:gradFill rotWithShape="0">
            <a:gsLst>
              <a:gs pos="0">
                <a:srgbClr val="FFFF99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504" name="AutoShape 1040"/>
          <p:cNvSpPr>
            <a:spLocks noChangeArrowheads="1"/>
          </p:cNvSpPr>
          <p:nvPr/>
        </p:nvSpPr>
        <p:spPr bwMode="auto">
          <a:xfrm>
            <a:off x="3276600" y="4876800"/>
            <a:ext cx="533400" cy="1371600"/>
          </a:xfrm>
          <a:prstGeom prst="downArrow">
            <a:avLst>
              <a:gd name="adj1" fmla="val 50000"/>
              <a:gd name="adj2" fmla="val 64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kumimoji="1" lang="es-MX" sz="1800">
                <a:solidFill>
                  <a:schemeClr val="tx2"/>
                </a:solidFill>
              </a:rPr>
              <a:t>Apoyo</a:t>
            </a:r>
            <a:endParaRPr kumimoji="1" lang="es-ES" sz="1800">
              <a:solidFill>
                <a:schemeClr val="tx2"/>
              </a:solidFill>
            </a:endParaRPr>
          </a:p>
        </p:txBody>
      </p:sp>
      <p:sp>
        <p:nvSpPr>
          <p:cNvPr id="191505" name="AutoShape 1041"/>
          <p:cNvSpPr>
            <a:spLocks noChangeArrowheads="1"/>
          </p:cNvSpPr>
          <p:nvPr/>
        </p:nvSpPr>
        <p:spPr bwMode="auto">
          <a:xfrm>
            <a:off x="0" y="685800"/>
            <a:ext cx="1219200" cy="31242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508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es-MX" sz="1900" b="1">
                <a:solidFill>
                  <a:schemeClr val="tx2"/>
                </a:solidFill>
                <a:latin typeface="Garamond" pitchFamily="18" charset="0"/>
              </a:rPr>
              <a:t>Red </a:t>
            </a:r>
          </a:p>
          <a:p>
            <a:pPr algn="ctr"/>
            <a:r>
              <a:rPr kumimoji="1" lang="es-MX" sz="1900" b="1">
                <a:solidFill>
                  <a:schemeClr val="tx2"/>
                </a:solidFill>
                <a:latin typeface="Garamond" pitchFamily="18" charset="0"/>
              </a:rPr>
              <a:t>Protección </a:t>
            </a:r>
          </a:p>
          <a:p>
            <a:pPr algn="ctr"/>
            <a:r>
              <a:rPr kumimoji="1" lang="es-MX" sz="1900" b="1">
                <a:solidFill>
                  <a:schemeClr val="tx2"/>
                </a:solidFill>
                <a:latin typeface="Garamond" pitchFamily="18" charset="0"/>
              </a:rPr>
              <a:t>Social</a:t>
            </a:r>
          </a:p>
        </p:txBody>
      </p:sp>
      <p:sp>
        <p:nvSpPr>
          <p:cNvPr id="191506" name="AutoShape 1042"/>
          <p:cNvSpPr>
            <a:spLocks noChangeArrowheads="1"/>
          </p:cNvSpPr>
          <p:nvPr/>
        </p:nvSpPr>
        <p:spPr bwMode="auto">
          <a:xfrm rot="2400000">
            <a:off x="914400" y="0"/>
            <a:ext cx="685800" cy="1752600"/>
          </a:xfrm>
          <a:prstGeom prst="curvedRightArrow">
            <a:avLst>
              <a:gd name="adj1" fmla="val 51111"/>
              <a:gd name="adj2" fmla="val 102222"/>
              <a:gd name="adj3" fmla="val 33333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507" name="AutoShape 1043"/>
          <p:cNvSpPr>
            <a:spLocks noChangeArrowheads="1"/>
          </p:cNvSpPr>
          <p:nvPr/>
        </p:nvSpPr>
        <p:spPr bwMode="auto">
          <a:xfrm>
            <a:off x="990600" y="3048000"/>
            <a:ext cx="1752600" cy="304800"/>
          </a:xfrm>
          <a:prstGeom prst="rightArrow">
            <a:avLst>
              <a:gd name="adj1" fmla="val 50000"/>
              <a:gd name="adj2" fmla="val 14375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508" name="AutoShape 1044"/>
          <p:cNvSpPr>
            <a:spLocks noChangeArrowheads="1"/>
          </p:cNvSpPr>
          <p:nvPr/>
        </p:nvSpPr>
        <p:spPr bwMode="auto">
          <a:xfrm>
            <a:off x="5562600" y="6172200"/>
            <a:ext cx="3581400" cy="685800"/>
          </a:xfrm>
          <a:prstGeom prst="wedgeRoundRectCallout">
            <a:avLst>
              <a:gd name="adj1" fmla="val -71542"/>
              <a:gd name="adj2" fmla="val 4167"/>
              <a:gd name="adj3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4000" tIns="36000" rIns="54000" bIns="36000"/>
          <a:lstStyle/>
          <a:p>
            <a:pPr algn="just">
              <a:buFontTx/>
              <a:buChar char="•"/>
            </a:pPr>
            <a:r>
              <a:rPr kumimoji="1" lang="es-MX" sz="2000">
                <a:solidFill>
                  <a:schemeClr val="tx2"/>
                </a:solidFill>
              </a:rPr>
              <a:t>Suscripción y cumplimiento de Contrato Familiar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1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1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1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1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1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1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1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1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1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animBg="1" autoUpdateAnimBg="0"/>
      <p:bldP spid="191492" grpId="0" animBg="1" autoUpdateAnimBg="0"/>
      <p:bldP spid="191493" grpId="0" animBg="1" autoUpdateAnimBg="0"/>
      <p:bldP spid="191494" grpId="0" animBg="1" autoUpdateAnimBg="0"/>
      <p:bldP spid="191495" grpId="0" animBg="1" autoUpdateAnimBg="0"/>
      <p:bldP spid="191496" grpId="0" animBg="1" autoUpdateAnimBg="0"/>
      <p:bldP spid="191497" grpId="0" animBg="1" autoUpdateAnimBg="0"/>
      <p:bldP spid="191498" grpId="0" animBg="1" autoUpdateAnimBg="0"/>
      <p:bldP spid="191499" grpId="0" animBg="1" autoUpdateAnimBg="0"/>
      <p:bldP spid="191500" grpId="0" animBg="1" autoUpdateAnimBg="0"/>
      <p:bldP spid="191501" grpId="0" animBg="1" autoUpdateAnimBg="0"/>
      <p:bldP spid="191502" grpId="0" animBg="1" autoUpdateAnimBg="0"/>
      <p:bldP spid="191503" grpId="0" animBg="1"/>
      <p:bldP spid="191504" grpId="0" animBg="1" autoUpdateAnimBg="0"/>
      <p:bldP spid="191505" grpId="0" animBg="1" autoUpdateAnimBg="0"/>
      <p:bldP spid="191506" grpId="0" animBg="1"/>
      <p:bldP spid="191507" grpId="0" animBg="1"/>
      <p:bldP spid="191508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b="1">
                <a:solidFill>
                  <a:srgbClr val="FFCC00"/>
                </a:solidFill>
                <a:latin typeface="Garamond" pitchFamily="18" charset="0"/>
              </a:rPr>
              <a:t>Identificación</a:t>
            </a:r>
            <a:r>
              <a:rPr lang="es-ES_tradnl" sz="4000">
                <a:solidFill>
                  <a:srgbClr val="FFFF66"/>
                </a:solidFill>
                <a:latin typeface="Arial" pitchFamily="34" charset="0"/>
              </a:rPr>
              <a:t> </a:t>
            </a:r>
            <a:r>
              <a:rPr lang="es-ES_tradnl" sz="3600" b="1">
                <a:solidFill>
                  <a:srgbClr val="FFCC00"/>
                </a:solidFill>
                <a:latin typeface="Garamond" pitchFamily="18" charset="0"/>
              </a:rPr>
              <a:t>y selección</a:t>
            </a:r>
            <a:br>
              <a:rPr lang="es-ES_tradnl" sz="3600" b="1">
                <a:solidFill>
                  <a:srgbClr val="FFCC00"/>
                </a:solidFill>
                <a:latin typeface="Garamond" pitchFamily="18" charset="0"/>
              </a:rPr>
            </a:br>
            <a:r>
              <a:rPr lang="es-ES_tradnl" sz="3600" b="1">
                <a:solidFill>
                  <a:srgbClr val="FFCC00"/>
                </a:solidFill>
                <a:latin typeface="Garamond" pitchFamily="18" charset="0"/>
              </a:rPr>
              <a:t> de familias beneficiarias</a:t>
            </a:r>
            <a:endParaRPr lang="es-ES" sz="3600" b="1">
              <a:solidFill>
                <a:srgbClr val="FFCC00"/>
              </a:solidFill>
              <a:latin typeface="Garamond" pitchFamily="18" charset="0"/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400" b="1">
                <a:solidFill>
                  <a:schemeClr val="bg1"/>
                </a:solidFill>
                <a:latin typeface="Arial" pitchFamily="34" charset="0"/>
              </a:rPr>
              <a:t>Para identificar  a las familias beneficiarias se utilizó un instrumento que permite identificar y orientar beneficios hacia familias en extrema pobreza (Encuesta CAS)</a:t>
            </a:r>
          </a:p>
          <a:p>
            <a:pPr>
              <a:lnSpc>
                <a:spcPct val="90000"/>
              </a:lnSpc>
            </a:pPr>
            <a:endParaRPr lang="es-ES_tradnl" sz="2400" b="1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sz="2400" b="1">
                <a:solidFill>
                  <a:schemeClr val="bg1"/>
                </a:solidFill>
                <a:latin typeface="Arial" pitchFamily="34" charset="0"/>
              </a:rPr>
              <a:t>Encuesta CAS (1987) : instrumento único y estandarizado que contiene variables relativas a Vivienda, educación, ocupación, ingresos y patrimonio </a:t>
            </a:r>
          </a:p>
          <a:p>
            <a:pPr>
              <a:lnSpc>
                <a:spcPct val="90000"/>
              </a:lnSpc>
            </a:pPr>
            <a:endParaRPr lang="es-ES_tradnl" sz="2400" b="1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s-ES_tradnl" sz="2400" b="1">
                <a:solidFill>
                  <a:schemeClr val="bg1"/>
                </a:solidFill>
                <a:latin typeface="Arial" pitchFamily="34" charset="0"/>
              </a:rPr>
              <a:t>Para la selección se efectuó una homologación de la línea de indigencia con puntajes obtenidos por esta encuesta</a:t>
            </a:r>
          </a:p>
          <a:p>
            <a:pPr>
              <a:lnSpc>
                <a:spcPct val="90000"/>
              </a:lnSpc>
            </a:pPr>
            <a:endParaRPr lang="es-ES_tradnl" sz="2400" b="1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es-ES_tradnl" sz="2400" b="1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94564" name="Picture 4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>
                <a:solidFill>
                  <a:srgbClr val="FFFF66"/>
                </a:solidFill>
                <a:latin typeface="Garamond" pitchFamily="18" charset="0"/>
              </a:rPr>
              <a:t>SISTEMA CHILE SOLIDARIO</a:t>
            </a:r>
            <a:br>
              <a:rPr lang="es-MX" sz="3200" b="1">
                <a:solidFill>
                  <a:srgbClr val="FFFF66"/>
                </a:solidFill>
                <a:latin typeface="Garamond" pitchFamily="18" charset="0"/>
              </a:rPr>
            </a:br>
            <a:r>
              <a:rPr lang="es-MX" sz="2800" b="1">
                <a:solidFill>
                  <a:srgbClr val="FFFF66"/>
                </a:solidFill>
                <a:latin typeface="Garamond" pitchFamily="18" charset="0"/>
              </a:rPr>
              <a:t>Cobertura del Sistema</a:t>
            </a:r>
            <a:endParaRPr lang="es-ES" sz="2800" b="1">
              <a:solidFill>
                <a:srgbClr val="FFFF66"/>
              </a:solidFill>
              <a:latin typeface="Garamond" pitchFamily="18" charset="0"/>
            </a:endParaRPr>
          </a:p>
        </p:txBody>
      </p:sp>
      <p:pic>
        <p:nvPicPr>
          <p:cNvPr id="189446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981200"/>
            <a:ext cx="7315200" cy="4419600"/>
          </a:xfrm>
          <a:solidFill>
            <a:srgbClr val="FFCC99"/>
          </a:solidFill>
          <a:ln w="19050">
            <a:solidFill>
              <a:srgbClr val="FFCC00"/>
            </a:solidFill>
          </a:ln>
        </p:spPr>
      </p:pic>
      <p:pic>
        <p:nvPicPr>
          <p:cNvPr id="189447" name="Picture 7" descr="C:\Beatriz\Presupuesto Chile Solidario\LOGOjpg.jpg"/>
          <p:cNvPicPr>
            <a:picLocks noChangeAspect="1" noChangeArrowheads="1"/>
          </p:cNvPicPr>
          <p:nvPr/>
        </p:nvPicPr>
        <p:blipFill>
          <a:blip r:embed="rId3" r:link="rId4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</p:spPr>
      </p:pic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1752600"/>
          </a:xfrm>
        </p:spPr>
        <p:txBody>
          <a:bodyPr/>
          <a:lstStyle/>
          <a:p>
            <a:pPr algn="l"/>
            <a:r>
              <a:rPr lang="es-ES_tradnl" sz="3600">
                <a:solidFill>
                  <a:srgbClr val="FFFF66"/>
                </a:solidFill>
              </a:rPr>
              <a:t>Componente 1: Apoyo psicosocial brindado por profesionales y técnicos,  iniciado en el mes de agosto de 2002</a:t>
            </a:r>
            <a:endParaRPr lang="es-ES" sz="3600">
              <a:solidFill>
                <a:srgbClr val="FFFF66"/>
              </a:solidFill>
            </a:endParaRPr>
          </a:p>
        </p:txBody>
      </p:sp>
      <p:graphicFrame>
        <p:nvGraphicFramePr>
          <p:cNvPr id="187395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685800" y="2971800"/>
          <a:ext cx="7772400" cy="3278188"/>
        </p:xfrm>
        <a:graphic>
          <a:graphicData uri="http://schemas.openxmlformats.org/presentationml/2006/ole">
            <p:oleObj spid="_x0000_s187395" name="Hoja de cálculo" r:id="rId3" imgW="1981561" imgH="933932" progId="Excel.Sheet.8">
              <p:embed/>
            </p:oleObj>
          </a:graphicData>
        </a:graphic>
      </p:graphicFrame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r>
              <a:rPr lang="es-ES_tradnl" sz="4000">
                <a:solidFill>
                  <a:srgbClr val="FFFF66"/>
                </a:solidFill>
              </a:rPr>
              <a:t>Estado de avance del ingreso de familias al sistema</a:t>
            </a:r>
            <a:r>
              <a:rPr lang="es-ES_tradnl" sz="4000"/>
              <a:t> </a:t>
            </a:r>
            <a:r>
              <a:rPr lang="es-ES_tradnl" sz="4000">
                <a:solidFill>
                  <a:srgbClr val="FFFF66"/>
                </a:solidFill>
              </a:rPr>
              <a:t>(Componente Nº 1: Programa Puente)</a:t>
            </a:r>
            <a:endParaRPr lang="es-ES" sz="4000">
              <a:solidFill>
                <a:srgbClr val="FFFF66"/>
              </a:solidFill>
            </a:endParaRPr>
          </a:p>
        </p:txBody>
      </p:sp>
      <p:graphicFrame>
        <p:nvGraphicFramePr>
          <p:cNvPr id="188420" name="Object 4"/>
          <p:cNvGraphicFramePr>
            <a:graphicFrameLocks noChangeAspect="1"/>
          </p:cNvGraphicFramePr>
          <p:nvPr>
            <p:ph type="body" idx="1"/>
          </p:nvPr>
        </p:nvGraphicFramePr>
        <p:xfrm>
          <a:off x="533400" y="2667000"/>
          <a:ext cx="8153400" cy="3276600"/>
        </p:xfrm>
        <a:graphic>
          <a:graphicData uri="http://schemas.openxmlformats.org/presentationml/2006/ole">
            <p:oleObj spid="_x0000_s188420" name="Hoja de cálculo" r:id="rId3" imgW="4496161" imgH="1657712" progId="Excel.Sheet.8">
              <p:embed/>
            </p:oleObj>
          </a:graphicData>
        </a:graphic>
      </p:graphicFrame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4" name="Picture 2" descr="C:\Beatriz\Presupuesto Chile Solidario\LOGOjpg.jpg"/>
          <p:cNvPicPr>
            <a:picLocks noChangeAspect="1" noChangeArrowheads="1"/>
          </p:cNvPicPr>
          <p:nvPr/>
        </p:nvPicPr>
        <p:blipFill>
          <a:blip r:embed="rId3" r:link="rId4" cstate="print"/>
          <a:srcRect t="5301" r="47557" b="66235"/>
          <a:stretch>
            <a:fillRect/>
          </a:stretch>
        </p:blipFill>
        <p:spPr bwMode="auto">
          <a:xfrm>
            <a:off x="7848600" y="304800"/>
            <a:ext cx="990600" cy="106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1752600" y="228600"/>
            <a:ext cx="5486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>
                <a:solidFill>
                  <a:srgbClr val="FFCC00"/>
                </a:solidFill>
              </a:rPr>
              <a:t>Familias abordadas por Región</a:t>
            </a:r>
          </a:p>
          <a:p>
            <a:pPr algn="ctr">
              <a:spcBef>
                <a:spcPct val="50000"/>
              </a:spcBef>
            </a:pPr>
            <a:r>
              <a:rPr lang="es-ES_tradnl" b="1">
                <a:solidFill>
                  <a:srgbClr val="FFCC00"/>
                </a:solidFill>
              </a:rPr>
              <a:t>(Programa Puente al 30 de octubre 2002)</a:t>
            </a:r>
            <a:endParaRPr lang="es-ES" b="1">
              <a:solidFill>
                <a:srgbClr val="FFCC00"/>
              </a:solidFill>
            </a:endParaRPr>
          </a:p>
        </p:txBody>
      </p:sp>
      <p:graphicFrame>
        <p:nvGraphicFramePr>
          <p:cNvPr id="166919" name="Object 7"/>
          <p:cNvGraphicFramePr>
            <a:graphicFrameLocks noChangeAspect="1"/>
          </p:cNvGraphicFramePr>
          <p:nvPr/>
        </p:nvGraphicFramePr>
        <p:xfrm>
          <a:off x="990600" y="1684338"/>
          <a:ext cx="6781800" cy="4405312"/>
        </p:xfrm>
        <a:graphic>
          <a:graphicData uri="http://schemas.openxmlformats.org/presentationml/2006/ole">
            <p:oleObj spid="_x0000_s166919" name="Hoja de cálculo" r:id="rId5" imgW="4077242" imgH="2648432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r>
              <a:rPr lang="es-ES_tradnl" sz="3200">
                <a:solidFill>
                  <a:srgbClr val="FFCC00"/>
                </a:solidFill>
              </a:rPr>
              <a:t>Avances Componente 3:  Acceso </a:t>
            </a:r>
            <a:br>
              <a:rPr lang="es-ES_tradnl" sz="3200">
                <a:solidFill>
                  <a:srgbClr val="FFCC00"/>
                </a:solidFill>
              </a:rPr>
            </a:br>
            <a:r>
              <a:rPr lang="es-ES_tradnl" sz="3200">
                <a:solidFill>
                  <a:srgbClr val="FFCC00"/>
                </a:solidFill>
              </a:rPr>
              <a:t>preferente a programas de promoción social</a:t>
            </a:r>
            <a:endParaRPr lang="es-ES" sz="3200">
              <a:solidFill>
                <a:srgbClr val="FFCC00"/>
              </a:solidFill>
            </a:endParaRPr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Conformación de  Comités Nacionales y Regionales de coordinación de instituciones</a:t>
            </a:r>
          </a:p>
          <a:p>
            <a:pPr>
              <a:lnSpc>
                <a:spcPct val="90000"/>
              </a:lnSpc>
            </a:pPr>
            <a:endParaRPr lang="es-ES_tradnl" sz="2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s-ES_tradnl" sz="2800">
                <a:solidFill>
                  <a:schemeClr val="bg1"/>
                </a:solidFill>
              </a:rPr>
              <a:t>Convenios con Ministerios y Servicios Públicos focalización oferta: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1800">
                <a:solidFill>
                  <a:schemeClr val="bg1"/>
                </a:solidFill>
              </a:rPr>
              <a:t>	</a:t>
            </a:r>
            <a:r>
              <a:rPr lang="es-ES_tradnl" sz="2000">
                <a:solidFill>
                  <a:schemeClr val="bg1"/>
                </a:solidFill>
              </a:rPr>
              <a:t>Ministerios de:  Interior;  Educación;  Gobierno;  Salud; Trabajo y Previsión Social;  Justicia;  Bienes Nacionales; Consejo Nacional de Control de estupefacientes; ; Junta Nacional de Auxilio Escolar y Becas; Junta Nacional de Jardiones Infantiles; Programa Chile Barrio; Servicio de Registro Civil e Identificación; Servicio Nacional de Menores; Instituto Nacional de desarrollo Agropecuario; Servicio Nacional de la Mujer; Instituto de la Juventud; Corporación Nacional de Desarrollo Indígena; Fondo Nacional de la Discapacidad</a:t>
            </a:r>
          </a:p>
          <a:p>
            <a:pPr lvl="4">
              <a:lnSpc>
                <a:spcPct val="90000"/>
              </a:lnSpc>
            </a:pPr>
            <a:endParaRPr lang="es-ES">
              <a:solidFill>
                <a:schemeClr val="bg1"/>
              </a:solidFill>
            </a:endParaRPr>
          </a:p>
        </p:txBody>
      </p:sp>
      <p:pic>
        <p:nvPicPr>
          <p:cNvPr id="215044" name="Picture 1028" descr="C:\Beatriz\Presupuesto Chile Solidario\LOGOjpg.jpg"/>
          <p:cNvPicPr>
            <a:picLocks noChangeAspect="1" noChangeArrowheads="1"/>
          </p:cNvPicPr>
          <p:nvPr/>
        </p:nvPicPr>
        <p:blipFill>
          <a:blip r:embed="rId2" r:link="rId3" cstate="print"/>
          <a:srcRect t="5301" r="47557" b="66235"/>
          <a:stretch>
            <a:fillRect/>
          </a:stretch>
        </p:blipFill>
        <p:spPr bwMode="auto">
          <a:xfrm>
            <a:off x="7848600" y="228600"/>
            <a:ext cx="990600" cy="106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15045" name="Rectangle 1029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>
                <a:solidFill>
                  <a:srgbClr val="FFCC00"/>
                </a:solidFill>
              </a:rPr>
              <a:t>Algunas lecciones del trabajo con las familias</a:t>
            </a:r>
            <a:endParaRPr lang="es-ES" sz="4000">
              <a:solidFill>
                <a:srgbClr val="FFCC00"/>
              </a:solidFill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Alta valoración por parte de la familia de la relación con el apoyo familiar (promotor/a): Conversación e información</a:t>
            </a:r>
          </a:p>
          <a:p>
            <a:pPr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Trabajo de apoyos familiares es una herramienta de comunicación familiar</a:t>
            </a:r>
          </a:p>
          <a:p>
            <a:pPr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Relación con redes locales facilitan el acceso y personalizan la atención con las familias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>
                <a:solidFill>
                  <a:srgbClr val="FFCC00"/>
                </a:solidFill>
              </a:rPr>
              <a:t>Algunas lecciones del trabajo con las familias</a:t>
            </a:r>
            <a:endParaRPr lang="es-ES" sz="4000">
              <a:solidFill>
                <a:srgbClr val="FFCC00"/>
              </a:solidFill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>
                <a:solidFill>
                  <a:schemeClr val="bg1"/>
                </a:solidFill>
              </a:rPr>
              <a:t>Alta valoración de bilateralidad de compromisos (Estado – Familia)</a:t>
            </a:r>
          </a:p>
          <a:p>
            <a:endParaRPr lang="es-ES_tradnl">
              <a:solidFill>
                <a:schemeClr val="bg1"/>
              </a:solidFill>
            </a:endParaRPr>
          </a:p>
          <a:p>
            <a:r>
              <a:rPr lang="es-ES_tradnl">
                <a:solidFill>
                  <a:schemeClr val="bg1"/>
                </a:solidFill>
              </a:rPr>
              <a:t>Las familias presentan mayores carencias en las dimensiones de: habitabilidad y dinámica familiar</a:t>
            </a:r>
          </a:p>
          <a:p>
            <a:pPr>
              <a:buFontTx/>
              <a:buNone/>
            </a:pPr>
            <a:endParaRPr lang="es-ES">
              <a:solidFill>
                <a:schemeClr val="bg1"/>
              </a:solidFill>
            </a:endParaRPr>
          </a:p>
          <a:p>
            <a:endParaRPr lang="es-ES"/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947" name="Picture 3" descr="C:\Mis documentos\chilesolidario\credencial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4788" y="990600"/>
            <a:ext cx="3825875" cy="5105400"/>
          </a:xfrm>
          <a:prstGeom prst="rect">
            <a:avLst/>
          </a:prstGeom>
          <a:noFill/>
        </p:spPr>
      </p:pic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0" y="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r>
              <a:rPr lang="es-ES_tradnl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Ministerio de Planificación y Cooperación, MIDEPLAN</a:t>
            </a:r>
          </a:p>
          <a:p>
            <a:endParaRPr lang="es-ES_tradnl" sz="2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85800"/>
            <a:ext cx="6705600" cy="1066800"/>
          </a:xfrm>
        </p:spPr>
        <p:txBody>
          <a:bodyPr/>
          <a:lstStyle/>
          <a:p>
            <a:r>
              <a:rPr lang="es-CL" sz="3600" b="1">
                <a:solidFill>
                  <a:srgbClr val="FFCC00"/>
                </a:solidFill>
                <a:latin typeface="Arial" pitchFamily="34" charset="0"/>
              </a:rPr>
              <a:t>Contexto Chile Solidario</a:t>
            </a:r>
            <a:endParaRPr lang="es-ES" sz="3600" b="1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endParaRPr lang="es-CL" sz="3600">
              <a:solidFill>
                <a:schemeClr val="bg1"/>
              </a:solidFill>
              <a:latin typeface="Arial" pitchFamily="34" charset="0"/>
            </a:endParaRPr>
          </a:p>
          <a:p>
            <a:pPr algn="just"/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El crecimiento económico sostenido experimentado por el país desde mediados de los 80 hasta 1998, permitió una importante y sostenida disminución</a:t>
            </a:r>
            <a:r>
              <a:rPr lang="es-ES_tradnl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de la pobreza </a:t>
            </a:r>
            <a:r>
              <a:rPr lang="es-CL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y la</a:t>
            </a:r>
            <a:r>
              <a:rPr lang="es-ES" sz="280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indigencia</a:t>
            </a:r>
            <a:r>
              <a:rPr lang="es-ES_tradnl" sz="2800">
                <a:solidFill>
                  <a:schemeClr val="bg1"/>
                </a:solidFill>
                <a:latin typeface="Arial" pitchFamily="34" charset="0"/>
              </a:rPr>
              <a:t>, asociado al impacto del crecimiento económico en el mercado laboral</a:t>
            </a:r>
          </a:p>
          <a:p>
            <a:pPr algn="just"/>
            <a:endParaRPr lang="es-CL" sz="2800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75108" name="Picture 4" descr="C:\Usuarios\biggest\logo_109x132.jpg"/>
          <p:cNvPicPr>
            <a:picLocks noChangeAspect="1" noChangeArrowheads="1"/>
          </p:cNvPicPr>
          <p:nvPr/>
        </p:nvPicPr>
        <p:blipFill>
          <a:blip r:embed="rId2" cstate="print">
            <a:lum contrast="14000"/>
          </a:blip>
          <a:srcRect b="22728"/>
          <a:stretch>
            <a:fillRect/>
          </a:stretch>
        </p:blipFill>
        <p:spPr bwMode="auto">
          <a:xfrm>
            <a:off x="304800" y="76200"/>
            <a:ext cx="13843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1026"/>
          <p:cNvSpPr>
            <a:spLocks noChangeArrowheads="1"/>
          </p:cNvSpPr>
          <p:nvPr/>
        </p:nvSpPr>
        <p:spPr bwMode="auto">
          <a:xfrm>
            <a:off x="6248400" y="228600"/>
            <a:ext cx="2514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s-ES_tradnl" sz="2000">
              <a:solidFill>
                <a:schemeClr val="accent2"/>
              </a:solidFill>
            </a:endParaRPr>
          </a:p>
        </p:txBody>
      </p:sp>
      <p:graphicFrame>
        <p:nvGraphicFramePr>
          <p:cNvPr id="183299" name="Object 1027"/>
          <p:cNvGraphicFramePr>
            <a:graphicFrameLocks noChangeAspect="1"/>
          </p:cNvGraphicFramePr>
          <p:nvPr/>
        </p:nvGraphicFramePr>
        <p:xfrm>
          <a:off x="228600" y="1828800"/>
          <a:ext cx="8229600" cy="3605213"/>
        </p:xfrm>
        <a:graphic>
          <a:graphicData uri="http://schemas.openxmlformats.org/presentationml/2006/ole">
            <p:oleObj spid="_x0000_s183299" name="Gráfico" r:id="rId3" imgW="4153442" imgH="2191232" progId="Excel.Chart.8">
              <p:embed/>
            </p:oleObj>
          </a:graphicData>
        </a:graphic>
      </p:graphicFrame>
      <p:sp>
        <p:nvSpPr>
          <p:cNvPr id="183300" name="Rectangle 1028"/>
          <p:cNvSpPr>
            <a:spLocks noChangeArrowheads="1"/>
          </p:cNvSpPr>
          <p:nvPr/>
        </p:nvSpPr>
        <p:spPr bwMode="auto">
          <a:xfrm>
            <a:off x="419100" y="5562600"/>
            <a:ext cx="87249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kumimoji="1" lang="es-ES_tradnl" b="1">
                <a:solidFill>
                  <a:srgbClr val="FF9966"/>
                </a:solidFill>
                <a:latin typeface="Arial" pitchFamily="34" charset="0"/>
              </a:rPr>
              <a:t>El ingreso promedio percápita de la población aumenta de US$ 2.315 en 1990 a US$ 4.603 en el año 2000</a:t>
            </a:r>
            <a:endParaRPr kumimoji="1" lang="es-ES" b="1">
              <a:solidFill>
                <a:srgbClr val="FF9966"/>
              </a:solidFill>
              <a:latin typeface="Arial" pitchFamily="34" charset="0"/>
            </a:endParaRPr>
          </a:p>
        </p:txBody>
      </p:sp>
      <p:sp>
        <p:nvSpPr>
          <p:cNvPr id="183301" name="Text Box 1029"/>
          <p:cNvSpPr txBox="1">
            <a:spLocks noChangeArrowheads="1"/>
          </p:cNvSpPr>
          <p:nvPr/>
        </p:nvSpPr>
        <p:spPr bwMode="auto">
          <a:xfrm>
            <a:off x="1447800" y="762000"/>
            <a:ext cx="72390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kumimoji="1" lang="es-ES_tradnl" sz="32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Evolución del ingreso 1990-2000</a:t>
            </a:r>
          </a:p>
          <a:p>
            <a:pPr algn="ctr"/>
            <a:r>
              <a:rPr kumimoji="1" lang="es-ES_tradnl" sz="32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US$ percápita</a:t>
            </a:r>
            <a:endParaRPr kumimoji="1" lang="es-ES" sz="3200" b="1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09600"/>
            <a:ext cx="6629400" cy="1066800"/>
          </a:xfrm>
        </p:spPr>
        <p:txBody>
          <a:bodyPr/>
          <a:lstStyle/>
          <a:p>
            <a:r>
              <a:rPr lang="es-CL" sz="3600" b="1">
                <a:solidFill>
                  <a:srgbClr val="FFCC00"/>
                </a:solidFill>
                <a:latin typeface="Arial" pitchFamily="34" charset="0"/>
              </a:rPr>
              <a:t>Contexto Chile Solidario</a:t>
            </a:r>
            <a:endParaRPr lang="es-ES" sz="3600" b="1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CL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Desde</a:t>
            </a:r>
            <a:r>
              <a:rPr lang="es-ES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1998 y hasta la fecha, las tasas de desempleo han</a:t>
            </a:r>
            <a:r>
              <a:rPr lang="es-CL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 significativamente mayores a las observadas en los años anteriores</a:t>
            </a:r>
            <a:r>
              <a:rPr lang="es-ES_tradnl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la década, incidiendo en parte en un </a:t>
            </a:r>
            <a:r>
              <a:rPr lang="es-ES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menor ritmo de disminución de las tasas de pobreza</a:t>
            </a:r>
            <a:r>
              <a:rPr lang="es-ES_tradnl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s-ES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así como </a:t>
            </a:r>
            <a:r>
              <a:rPr lang="es-ES_tradnl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</a:t>
            </a:r>
            <a:r>
              <a:rPr lang="es-ES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leve incremento de la incidencia de la indigencia.</a:t>
            </a:r>
            <a:endParaRPr lang="es-ES_tradnl" sz="24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endParaRPr lang="es-ES_tradnl" sz="24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 b="1" i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Entre</a:t>
            </a:r>
            <a:r>
              <a:rPr lang="es-ES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1996 y 2000 la pobreza se redujo de 23.2% a 20.6%, mientras que la indigencia varió desde 5.</a:t>
            </a:r>
            <a:r>
              <a:rPr lang="es-ES_tradnl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s-ES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 a 5.7%.</a:t>
            </a:r>
          </a:p>
        </p:txBody>
      </p:sp>
      <p:pic>
        <p:nvPicPr>
          <p:cNvPr id="176132" name="Picture 4" descr="C:\Usuarios\biggest\logo_109x132.jpg"/>
          <p:cNvPicPr>
            <a:picLocks noChangeAspect="1" noChangeArrowheads="1"/>
          </p:cNvPicPr>
          <p:nvPr/>
        </p:nvPicPr>
        <p:blipFill>
          <a:blip r:embed="rId2" cstate="print">
            <a:lum contrast="14000"/>
          </a:blip>
          <a:srcRect b="22728"/>
          <a:stretch>
            <a:fillRect/>
          </a:stretch>
        </p:blipFill>
        <p:spPr bwMode="auto">
          <a:xfrm>
            <a:off x="304800" y="76200"/>
            <a:ext cx="1384300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050"/>
          <p:cNvSpPr>
            <a:spLocks noChangeArrowheads="1"/>
          </p:cNvSpPr>
          <p:nvPr/>
        </p:nvSpPr>
        <p:spPr bwMode="auto">
          <a:xfrm>
            <a:off x="0" y="1447800"/>
            <a:ext cx="1828800" cy="357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s-MX" sz="900" b="1">
                <a:solidFill>
                  <a:srgbClr val="2C1AB0"/>
                </a:solidFill>
                <a:latin typeface="FrizQuadrata BT" charset="0"/>
              </a:rPr>
              <a:t>GOBIERNO DE CHILE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s-MX" sz="600" b="1">
                <a:solidFill>
                  <a:srgbClr val="2C1AB0"/>
                </a:solidFill>
                <a:latin typeface="FrizQuadrata BT" charset="0"/>
              </a:rPr>
              <a:t>MINISTERIO DE 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s-MX" sz="600" b="1">
                <a:solidFill>
                  <a:srgbClr val="2C1AB0"/>
                </a:solidFill>
                <a:latin typeface="FrizQuadrata BT" charset="0"/>
              </a:rPr>
              <a:t>PLANIFICACIÓN Y COOPERACIÓN</a:t>
            </a:r>
            <a:endParaRPr lang="es-ES" sz="600" b="1">
              <a:solidFill>
                <a:srgbClr val="2C1AB0"/>
              </a:solidFill>
              <a:latin typeface="FrizQuadrata BT" charset="0"/>
            </a:endParaRPr>
          </a:p>
        </p:txBody>
      </p:sp>
      <p:sp>
        <p:nvSpPr>
          <p:cNvPr id="178179" name="Rectangle 2051"/>
          <p:cNvSpPr>
            <a:spLocks noChangeArrowheads="1"/>
          </p:cNvSpPr>
          <p:nvPr/>
        </p:nvSpPr>
        <p:spPr bwMode="auto">
          <a:xfrm>
            <a:off x="0" y="1447800"/>
            <a:ext cx="1828800" cy="357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s-MX" sz="900" b="1">
                <a:solidFill>
                  <a:srgbClr val="2C1AB0"/>
                </a:solidFill>
                <a:latin typeface="FrizQuadrata BT" charset="0"/>
              </a:rPr>
              <a:t>GOBIERNO DE CHILE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s-MX" sz="600" b="1">
                <a:solidFill>
                  <a:srgbClr val="2C1AB0"/>
                </a:solidFill>
                <a:latin typeface="FrizQuadrata BT" charset="0"/>
              </a:rPr>
              <a:t>MINISTERIO DE </a:t>
            </a:r>
          </a:p>
          <a:p>
            <a:pPr algn="ctr" eaLnBrk="0" hangingPunct="0">
              <a:lnSpc>
                <a:spcPct val="55000"/>
              </a:lnSpc>
              <a:spcBef>
                <a:spcPct val="50000"/>
              </a:spcBef>
            </a:pPr>
            <a:r>
              <a:rPr lang="es-MX" sz="600" b="1">
                <a:solidFill>
                  <a:srgbClr val="2C1AB0"/>
                </a:solidFill>
                <a:latin typeface="FrizQuadrata BT" charset="0"/>
              </a:rPr>
              <a:t>PLANIFICACIÓN Y COOPERACIÓN</a:t>
            </a:r>
            <a:endParaRPr lang="es-ES" sz="600" b="1">
              <a:solidFill>
                <a:srgbClr val="2C1AB0"/>
              </a:solidFill>
              <a:latin typeface="FrizQuadrata BT" charset="0"/>
            </a:endParaRPr>
          </a:p>
        </p:txBody>
      </p:sp>
      <p:pic>
        <p:nvPicPr>
          <p:cNvPr id="178180" name="Picture 2052" descr="C:\Usuarios\biggest\logo_109x132.jpg"/>
          <p:cNvPicPr>
            <a:picLocks noChangeAspect="1" noChangeArrowheads="1"/>
          </p:cNvPicPr>
          <p:nvPr/>
        </p:nvPicPr>
        <p:blipFill>
          <a:blip r:embed="rId2" cstate="print">
            <a:lum contrast="14000"/>
          </a:blip>
          <a:srcRect b="22728"/>
          <a:stretch>
            <a:fillRect/>
          </a:stretch>
        </p:blipFill>
        <p:spPr bwMode="auto">
          <a:xfrm>
            <a:off x="304800" y="76200"/>
            <a:ext cx="1384300" cy="1295400"/>
          </a:xfrm>
          <a:prstGeom prst="rect">
            <a:avLst/>
          </a:prstGeom>
          <a:noFill/>
        </p:spPr>
      </p:pic>
      <p:sp>
        <p:nvSpPr>
          <p:cNvPr id="178181" name="Rectangle 2053"/>
          <p:cNvSpPr>
            <a:spLocks noChangeArrowheads="1"/>
          </p:cNvSpPr>
          <p:nvPr/>
        </p:nvSpPr>
        <p:spPr bwMode="auto">
          <a:xfrm>
            <a:off x="1274763" y="4592638"/>
            <a:ext cx="769937" cy="884237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82" name="Rectangle 2054"/>
          <p:cNvSpPr>
            <a:spLocks noChangeArrowheads="1"/>
          </p:cNvSpPr>
          <p:nvPr/>
        </p:nvSpPr>
        <p:spPr bwMode="auto">
          <a:xfrm>
            <a:off x="2517775" y="4876800"/>
            <a:ext cx="788988" cy="600075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83" name="Rectangle 2055"/>
          <p:cNvSpPr>
            <a:spLocks noChangeArrowheads="1"/>
          </p:cNvSpPr>
          <p:nvPr/>
        </p:nvSpPr>
        <p:spPr bwMode="auto">
          <a:xfrm>
            <a:off x="3781425" y="4953000"/>
            <a:ext cx="766763" cy="523875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84" name="Rectangle 2056"/>
          <p:cNvSpPr>
            <a:spLocks noChangeArrowheads="1"/>
          </p:cNvSpPr>
          <p:nvPr/>
        </p:nvSpPr>
        <p:spPr bwMode="auto">
          <a:xfrm>
            <a:off x="5021263" y="5072063"/>
            <a:ext cx="773112" cy="404812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85" name="Rectangle 2057"/>
          <p:cNvSpPr>
            <a:spLocks noChangeArrowheads="1"/>
          </p:cNvSpPr>
          <p:nvPr/>
        </p:nvSpPr>
        <p:spPr bwMode="auto">
          <a:xfrm>
            <a:off x="6264275" y="5087938"/>
            <a:ext cx="787400" cy="388937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86" name="Rectangle 2058"/>
          <p:cNvSpPr>
            <a:spLocks noChangeArrowheads="1"/>
          </p:cNvSpPr>
          <p:nvPr/>
        </p:nvSpPr>
        <p:spPr bwMode="auto">
          <a:xfrm>
            <a:off x="7527925" y="5087938"/>
            <a:ext cx="766763" cy="388937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87" name="Rectangle 2059"/>
          <p:cNvSpPr>
            <a:spLocks noChangeArrowheads="1"/>
          </p:cNvSpPr>
          <p:nvPr/>
        </p:nvSpPr>
        <p:spPr bwMode="auto">
          <a:xfrm>
            <a:off x="1274763" y="2808288"/>
            <a:ext cx="769937" cy="1784350"/>
          </a:xfrm>
          <a:prstGeom prst="rect">
            <a:avLst/>
          </a:prstGeom>
          <a:solidFill>
            <a:srgbClr val="CCCC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188" name="Rectangle 2060"/>
          <p:cNvSpPr>
            <a:spLocks noChangeArrowheads="1"/>
          </p:cNvSpPr>
          <p:nvPr/>
        </p:nvSpPr>
        <p:spPr bwMode="auto">
          <a:xfrm>
            <a:off x="2517775" y="3227388"/>
            <a:ext cx="788988" cy="1649412"/>
          </a:xfrm>
          <a:prstGeom prst="rect">
            <a:avLst/>
          </a:prstGeom>
          <a:solidFill>
            <a:srgbClr val="CC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89" name="Rectangle 2061"/>
          <p:cNvSpPr>
            <a:spLocks noChangeArrowheads="1"/>
          </p:cNvSpPr>
          <p:nvPr/>
        </p:nvSpPr>
        <p:spPr bwMode="auto">
          <a:xfrm>
            <a:off x="3781425" y="3589338"/>
            <a:ext cx="766763" cy="1363662"/>
          </a:xfrm>
          <a:prstGeom prst="rect">
            <a:avLst/>
          </a:prstGeom>
          <a:solidFill>
            <a:srgbClr val="CC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90" name="Rectangle 2062"/>
          <p:cNvSpPr>
            <a:spLocks noChangeArrowheads="1"/>
          </p:cNvSpPr>
          <p:nvPr/>
        </p:nvSpPr>
        <p:spPr bwMode="auto">
          <a:xfrm>
            <a:off x="5021263" y="3871913"/>
            <a:ext cx="773112" cy="1200150"/>
          </a:xfrm>
          <a:prstGeom prst="rect">
            <a:avLst/>
          </a:prstGeom>
          <a:solidFill>
            <a:srgbClr val="CC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91" name="Rectangle 2063"/>
          <p:cNvSpPr>
            <a:spLocks noChangeArrowheads="1"/>
          </p:cNvSpPr>
          <p:nvPr/>
        </p:nvSpPr>
        <p:spPr bwMode="auto">
          <a:xfrm>
            <a:off x="6264275" y="3978275"/>
            <a:ext cx="787400" cy="1109663"/>
          </a:xfrm>
          <a:prstGeom prst="rect">
            <a:avLst/>
          </a:prstGeom>
          <a:solidFill>
            <a:srgbClr val="CC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92" name="Rectangle 2064"/>
          <p:cNvSpPr>
            <a:spLocks noChangeArrowheads="1"/>
          </p:cNvSpPr>
          <p:nvPr/>
        </p:nvSpPr>
        <p:spPr bwMode="auto">
          <a:xfrm>
            <a:off x="7527925" y="4052888"/>
            <a:ext cx="766763" cy="1035050"/>
          </a:xfrm>
          <a:prstGeom prst="rect">
            <a:avLst/>
          </a:prstGeom>
          <a:solidFill>
            <a:srgbClr val="CC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93" name="Line 2065"/>
          <p:cNvSpPr>
            <a:spLocks noChangeShapeType="1"/>
          </p:cNvSpPr>
          <p:nvPr/>
        </p:nvSpPr>
        <p:spPr bwMode="auto">
          <a:xfrm>
            <a:off x="1041400" y="2717800"/>
            <a:ext cx="3175" cy="2759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94" name="Line 2066"/>
          <p:cNvSpPr>
            <a:spLocks noChangeShapeType="1"/>
          </p:cNvSpPr>
          <p:nvPr/>
        </p:nvSpPr>
        <p:spPr bwMode="auto">
          <a:xfrm>
            <a:off x="944563" y="5476875"/>
            <a:ext cx="9683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95" name="Line 2067"/>
          <p:cNvSpPr>
            <a:spLocks noChangeShapeType="1"/>
          </p:cNvSpPr>
          <p:nvPr/>
        </p:nvSpPr>
        <p:spPr bwMode="auto">
          <a:xfrm>
            <a:off x="944563" y="5130800"/>
            <a:ext cx="96837" cy="3175"/>
          </a:xfrm>
          <a:prstGeom prst="line">
            <a:avLst/>
          </a:prstGeom>
          <a:noFill/>
          <a:ln w="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96" name="Line 2068"/>
          <p:cNvSpPr>
            <a:spLocks noChangeShapeType="1"/>
          </p:cNvSpPr>
          <p:nvPr/>
        </p:nvSpPr>
        <p:spPr bwMode="auto">
          <a:xfrm>
            <a:off x="944563" y="4784725"/>
            <a:ext cx="9683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97" name="Line 2069"/>
          <p:cNvSpPr>
            <a:spLocks noChangeShapeType="1"/>
          </p:cNvSpPr>
          <p:nvPr/>
        </p:nvSpPr>
        <p:spPr bwMode="auto">
          <a:xfrm>
            <a:off x="944563" y="4443413"/>
            <a:ext cx="9683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98" name="Line 2070"/>
          <p:cNvSpPr>
            <a:spLocks noChangeShapeType="1"/>
          </p:cNvSpPr>
          <p:nvPr/>
        </p:nvSpPr>
        <p:spPr bwMode="auto">
          <a:xfrm>
            <a:off x="944563" y="4098925"/>
            <a:ext cx="9683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199" name="Line 2071"/>
          <p:cNvSpPr>
            <a:spLocks noChangeShapeType="1"/>
          </p:cNvSpPr>
          <p:nvPr/>
        </p:nvSpPr>
        <p:spPr bwMode="auto">
          <a:xfrm>
            <a:off x="944563" y="3749675"/>
            <a:ext cx="9683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00" name="Line 2072"/>
          <p:cNvSpPr>
            <a:spLocks noChangeShapeType="1"/>
          </p:cNvSpPr>
          <p:nvPr/>
        </p:nvSpPr>
        <p:spPr bwMode="auto">
          <a:xfrm>
            <a:off x="944563" y="3408363"/>
            <a:ext cx="9683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01" name="Line 2073"/>
          <p:cNvSpPr>
            <a:spLocks noChangeShapeType="1"/>
          </p:cNvSpPr>
          <p:nvPr/>
        </p:nvSpPr>
        <p:spPr bwMode="auto">
          <a:xfrm>
            <a:off x="944563" y="3062288"/>
            <a:ext cx="968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02" name="Line 2074"/>
          <p:cNvSpPr>
            <a:spLocks noChangeShapeType="1"/>
          </p:cNvSpPr>
          <p:nvPr/>
        </p:nvSpPr>
        <p:spPr bwMode="auto">
          <a:xfrm>
            <a:off x="944563" y="2717800"/>
            <a:ext cx="9683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03" name="Line 2075"/>
          <p:cNvSpPr>
            <a:spLocks noChangeShapeType="1"/>
          </p:cNvSpPr>
          <p:nvPr/>
        </p:nvSpPr>
        <p:spPr bwMode="auto">
          <a:xfrm>
            <a:off x="1041400" y="5476875"/>
            <a:ext cx="7489825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04" name="Line 2076"/>
          <p:cNvSpPr>
            <a:spLocks noChangeShapeType="1"/>
          </p:cNvSpPr>
          <p:nvPr/>
        </p:nvSpPr>
        <p:spPr bwMode="auto">
          <a:xfrm flipV="1">
            <a:off x="1041400" y="5476875"/>
            <a:ext cx="3175" cy="889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05" name="Line 2077"/>
          <p:cNvSpPr>
            <a:spLocks noChangeShapeType="1"/>
          </p:cNvSpPr>
          <p:nvPr/>
        </p:nvSpPr>
        <p:spPr bwMode="auto">
          <a:xfrm flipV="1">
            <a:off x="2284413" y="5476875"/>
            <a:ext cx="0" cy="889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06" name="Line 2078"/>
          <p:cNvSpPr>
            <a:spLocks noChangeShapeType="1"/>
          </p:cNvSpPr>
          <p:nvPr/>
        </p:nvSpPr>
        <p:spPr bwMode="auto">
          <a:xfrm flipV="1">
            <a:off x="3541713" y="5476875"/>
            <a:ext cx="3175" cy="889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07" name="Line 2079"/>
          <p:cNvSpPr>
            <a:spLocks noChangeShapeType="1"/>
          </p:cNvSpPr>
          <p:nvPr/>
        </p:nvSpPr>
        <p:spPr bwMode="auto">
          <a:xfrm flipV="1">
            <a:off x="4784725" y="5476875"/>
            <a:ext cx="3175" cy="889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08" name="Line 2080"/>
          <p:cNvSpPr>
            <a:spLocks noChangeShapeType="1"/>
          </p:cNvSpPr>
          <p:nvPr/>
        </p:nvSpPr>
        <p:spPr bwMode="auto">
          <a:xfrm flipV="1">
            <a:off x="6030913" y="5476875"/>
            <a:ext cx="3175" cy="889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09" name="Line 2081"/>
          <p:cNvSpPr>
            <a:spLocks noChangeShapeType="1"/>
          </p:cNvSpPr>
          <p:nvPr/>
        </p:nvSpPr>
        <p:spPr bwMode="auto">
          <a:xfrm flipV="1">
            <a:off x="7288213" y="5476875"/>
            <a:ext cx="0" cy="889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10" name="Line 2082"/>
          <p:cNvSpPr>
            <a:spLocks noChangeShapeType="1"/>
          </p:cNvSpPr>
          <p:nvPr/>
        </p:nvSpPr>
        <p:spPr bwMode="auto">
          <a:xfrm flipV="1">
            <a:off x="8531225" y="5476875"/>
            <a:ext cx="3175" cy="889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11" name="Rectangle 2083"/>
          <p:cNvSpPr>
            <a:spLocks noChangeArrowheads="1"/>
          </p:cNvSpPr>
          <p:nvPr/>
        </p:nvSpPr>
        <p:spPr bwMode="auto">
          <a:xfrm>
            <a:off x="1417638" y="4887913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3399"/>
                </a:solidFill>
              </a:rPr>
              <a:t>12,9</a:t>
            </a:r>
          </a:p>
        </p:txBody>
      </p:sp>
      <p:sp>
        <p:nvSpPr>
          <p:cNvPr id="178212" name="Rectangle 2084"/>
          <p:cNvSpPr>
            <a:spLocks noChangeArrowheads="1"/>
          </p:cNvSpPr>
          <p:nvPr/>
        </p:nvSpPr>
        <p:spPr bwMode="auto">
          <a:xfrm>
            <a:off x="2722563" y="5026025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3399"/>
                </a:solidFill>
              </a:rPr>
              <a:t>8,8</a:t>
            </a:r>
          </a:p>
        </p:txBody>
      </p:sp>
      <p:sp>
        <p:nvSpPr>
          <p:cNvPr id="178213" name="Rectangle 2085"/>
          <p:cNvSpPr>
            <a:spLocks noChangeArrowheads="1"/>
          </p:cNvSpPr>
          <p:nvPr/>
        </p:nvSpPr>
        <p:spPr bwMode="auto">
          <a:xfrm>
            <a:off x="3984625" y="5072063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3399"/>
                </a:solidFill>
              </a:rPr>
              <a:t>7,6</a:t>
            </a:r>
          </a:p>
        </p:txBody>
      </p:sp>
      <p:sp>
        <p:nvSpPr>
          <p:cNvPr id="178214" name="Rectangle 2086"/>
          <p:cNvSpPr>
            <a:spLocks noChangeArrowheads="1"/>
          </p:cNvSpPr>
          <p:nvPr/>
        </p:nvSpPr>
        <p:spPr bwMode="auto">
          <a:xfrm>
            <a:off x="5224463" y="51308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3399"/>
                </a:solidFill>
              </a:rPr>
              <a:t>5,8</a:t>
            </a:r>
          </a:p>
        </p:txBody>
      </p:sp>
      <p:sp>
        <p:nvSpPr>
          <p:cNvPr id="178215" name="Rectangle 2087"/>
          <p:cNvSpPr>
            <a:spLocks noChangeArrowheads="1"/>
          </p:cNvSpPr>
          <p:nvPr/>
        </p:nvSpPr>
        <p:spPr bwMode="auto">
          <a:xfrm>
            <a:off x="6469063" y="51308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3399"/>
                </a:solidFill>
              </a:rPr>
              <a:t>5,6</a:t>
            </a:r>
          </a:p>
        </p:txBody>
      </p:sp>
      <p:sp>
        <p:nvSpPr>
          <p:cNvPr id="178216" name="Rectangle 2088"/>
          <p:cNvSpPr>
            <a:spLocks noChangeArrowheads="1"/>
          </p:cNvSpPr>
          <p:nvPr/>
        </p:nvSpPr>
        <p:spPr bwMode="auto">
          <a:xfrm>
            <a:off x="7727950" y="5130800"/>
            <a:ext cx="317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3399"/>
                </a:solidFill>
              </a:rPr>
              <a:t>5,7</a:t>
            </a:r>
          </a:p>
        </p:txBody>
      </p:sp>
      <p:sp>
        <p:nvSpPr>
          <p:cNvPr id="178217" name="Rectangle 2089"/>
          <p:cNvSpPr>
            <a:spLocks noChangeArrowheads="1"/>
          </p:cNvSpPr>
          <p:nvPr/>
        </p:nvSpPr>
        <p:spPr bwMode="auto">
          <a:xfrm>
            <a:off x="1417638" y="3556000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3399"/>
                </a:solidFill>
              </a:rPr>
              <a:t>25,7</a:t>
            </a:r>
          </a:p>
        </p:txBody>
      </p:sp>
      <p:sp>
        <p:nvSpPr>
          <p:cNvPr id="178218" name="Rectangle 2090"/>
          <p:cNvSpPr>
            <a:spLocks noChangeArrowheads="1"/>
          </p:cNvSpPr>
          <p:nvPr/>
        </p:nvSpPr>
        <p:spPr bwMode="auto">
          <a:xfrm>
            <a:off x="2660650" y="3902075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3399"/>
                </a:solidFill>
              </a:rPr>
              <a:t>23,8</a:t>
            </a:r>
          </a:p>
        </p:txBody>
      </p:sp>
      <p:sp>
        <p:nvSpPr>
          <p:cNvPr id="178219" name="Rectangle 2091"/>
          <p:cNvSpPr>
            <a:spLocks noChangeArrowheads="1"/>
          </p:cNvSpPr>
          <p:nvPr/>
        </p:nvSpPr>
        <p:spPr bwMode="auto">
          <a:xfrm>
            <a:off x="3919538" y="4127500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3399"/>
                </a:solidFill>
              </a:rPr>
              <a:t>19,9</a:t>
            </a:r>
          </a:p>
        </p:txBody>
      </p:sp>
      <p:sp>
        <p:nvSpPr>
          <p:cNvPr id="178220" name="Rectangle 2092"/>
          <p:cNvSpPr>
            <a:spLocks noChangeArrowheads="1"/>
          </p:cNvSpPr>
          <p:nvPr/>
        </p:nvSpPr>
        <p:spPr bwMode="auto">
          <a:xfrm>
            <a:off x="5091113" y="4283075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3399"/>
                </a:solidFill>
              </a:rPr>
              <a:t>17,4</a:t>
            </a:r>
          </a:p>
        </p:txBody>
      </p:sp>
      <p:sp>
        <p:nvSpPr>
          <p:cNvPr id="178221" name="Rectangle 2093"/>
          <p:cNvSpPr>
            <a:spLocks noChangeArrowheads="1"/>
          </p:cNvSpPr>
          <p:nvPr/>
        </p:nvSpPr>
        <p:spPr bwMode="auto">
          <a:xfrm>
            <a:off x="6411913" y="4383088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3399"/>
                </a:solidFill>
              </a:rPr>
              <a:t>16,1</a:t>
            </a:r>
          </a:p>
        </p:txBody>
      </p:sp>
      <p:sp>
        <p:nvSpPr>
          <p:cNvPr id="178222" name="Rectangle 2094"/>
          <p:cNvSpPr>
            <a:spLocks noChangeArrowheads="1"/>
          </p:cNvSpPr>
          <p:nvPr/>
        </p:nvSpPr>
        <p:spPr bwMode="auto">
          <a:xfrm>
            <a:off x="7667625" y="4427538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3399"/>
                </a:solidFill>
              </a:rPr>
              <a:t>14,9</a:t>
            </a:r>
          </a:p>
        </p:txBody>
      </p:sp>
      <p:sp>
        <p:nvSpPr>
          <p:cNvPr id="178223" name="Rectangle 2095"/>
          <p:cNvSpPr>
            <a:spLocks noChangeArrowheads="1"/>
          </p:cNvSpPr>
          <p:nvPr/>
        </p:nvSpPr>
        <p:spPr bwMode="auto">
          <a:xfrm>
            <a:off x="631825" y="5314950"/>
            <a:ext cx="12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178224" name="Rectangle 2096"/>
          <p:cNvSpPr>
            <a:spLocks noChangeArrowheads="1"/>
          </p:cNvSpPr>
          <p:nvPr/>
        </p:nvSpPr>
        <p:spPr bwMode="auto">
          <a:xfrm>
            <a:off x="631825" y="4965700"/>
            <a:ext cx="12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178225" name="Rectangle 2097"/>
          <p:cNvSpPr>
            <a:spLocks noChangeArrowheads="1"/>
          </p:cNvSpPr>
          <p:nvPr/>
        </p:nvSpPr>
        <p:spPr bwMode="auto">
          <a:xfrm>
            <a:off x="457200" y="4621213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178226" name="Rectangle 2098"/>
          <p:cNvSpPr>
            <a:spLocks noChangeArrowheads="1"/>
          </p:cNvSpPr>
          <p:nvPr/>
        </p:nvSpPr>
        <p:spPr bwMode="auto">
          <a:xfrm>
            <a:off x="457200" y="4278313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15</a:t>
            </a:r>
          </a:p>
        </p:txBody>
      </p:sp>
      <p:sp>
        <p:nvSpPr>
          <p:cNvPr id="178227" name="Rectangle 2099"/>
          <p:cNvSpPr>
            <a:spLocks noChangeArrowheads="1"/>
          </p:cNvSpPr>
          <p:nvPr/>
        </p:nvSpPr>
        <p:spPr bwMode="auto">
          <a:xfrm>
            <a:off x="457200" y="3933825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20</a:t>
            </a:r>
          </a:p>
        </p:txBody>
      </p:sp>
      <p:sp>
        <p:nvSpPr>
          <p:cNvPr id="178228" name="Rectangle 2100"/>
          <p:cNvSpPr>
            <a:spLocks noChangeArrowheads="1"/>
          </p:cNvSpPr>
          <p:nvPr/>
        </p:nvSpPr>
        <p:spPr bwMode="auto">
          <a:xfrm>
            <a:off x="457200" y="3589338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25</a:t>
            </a:r>
          </a:p>
        </p:txBody>
      </p:sp>
      <p:sp>
        <p:nvSpPr>
          <p:cNvPr id="178229" name="Rectangle 2101"/>
          <p:cNvSpPr>
            <a:spLocks noChangeArrowheads="1"/>
          </p:cNvSpPr>
          <p:nvPr/>
        </p:nvSpPr>
        <p:spPr bwMode="auto">
          <a:xfrm>
            <a:off x="457200" y="3246438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30</a:t>
            </a:r>
          </a:p>
        </p:txBody>
      </p:sp>
      <p:sp>
        <p:nvSpPr>
          <p:cNvPr id="178230" name="Rectangle 2102"/>
          <p:cNvSpPr>
            <a:spLocks noChangeArrowheads="1"/>
          </p:cNvSpPr>
          <p:nvPr/>
        </p:nvSpPr>
        <p:spPr bwMode="auto">
          <a:xfrm>
            <a:off x="457200" y="2898775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35</a:t>
            </a:r>
          </a:p>
        </p:txBody>
      </p:sp>
      <p:sp>
        <p:nvSpPr>
          <p:cNvPr id="178231" name="Rectangle 2103"/>
          <p:cNvSpPr>
            <a:spLocks noChangeArrowheads="1"/>
          </p:cNvSpPr>
          <p:nvPr/>
        </p:nvSpPr>
        <p:spPr bwMode="auto">
          <a:xfrm>
            <a:off x="457200" y="2555875"/>
            <a:ext cx="25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40</a:t>
            </a:r>
          </a:p>
        </p:txBody>
      </p:sp>
      <p:sp>
        <p:nvSpPr>
          <p:cNvPr id="178232" name="Rectangle 2104"/>
          <p:cNvSpPr>
            <a:spLocks noChangeArrowheads="1"/>
          </p:cNvSpPr>
          <p:nvPr/>
        </p:nvSpPr>
        <p:spPr bwMode="auto">
          <a:xfrm>
            <a:off x="1323975" y="57324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1990</a:t>
            </a:r>
          </a:p>
        </p:txBody>
      </p:sp>
      <p:sp>
        <p:nvSpPr>
          <p:cNvPr id="178233" name="Rectangle 2105"/>
          <p:cNvSpPr>
            <a:spLocks noChangeArrowheads="1"/>
          </p:cNvSpPr>
          <p:nvPr/>
        </p:nvSpPr>
        <p:spPr bwMode="auto">
          <a:xfrm>
            <a:off x="2566988" y="57324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1992</a:t>
            </a:r>
          </a:p>
        </p:txBody>
      </p:sp>
      <p:sp>
        <p:nvSpPr>
          <p:cNvPr id="178234" name="Rectangle 2106"/>
          <p:cNvSpPr>
            <a:spLocks noChangeArrowheads="1"/>
          </p:cNvSpPr>
          <p:nvPr/>
        </p:nvSpPr>
        <p:spPr bwMode="auto">
          <a:xfrm>
            <a:off x="3810000" y="57324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1994</a:t>
            </a:r>
          </a:p>
        </p:txBody>
      </p:sp>
      <p:sp>
        <p:nvSpPr>
          <p:cNvPr id="178235" name="Rectangle 2107"/>
          <p:cNvSpPr>
            <a:spLocks noChangeArrowheads="1"/>
          </p:cNvSpPr>
          <p:nvPr/>
        </p:nvSpPr>
        <p:spPr bwMode="auto">
          <a:xfrm>
            <a:off x="5072063" y="57324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1996</a:t>
            </a:r>
          </a:p>
        </p:txBody>
      </p:sp>
      <p:sp>
        <p:nvSpPr>
          <p:cNvPr id="178236" name="Rectangle 2108"/>
          <p:cNvSpPr>
            <a:spLocks noChangeArrowheads="1"/>
          </p:cNvSpPr>
          <p:nvPr/>
        </p:nvSpPr>
        <p:spPr bwMode="auto">
          <a:xfrm>
            <a:off x="6315075" y="57324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1998</a:t>
            </a:r>
          </a:p>
        </p:txBody>
      </p:sp>
      <p:sp>
        <p:nvSpPr>
          <p:cNvPr id="178237" name="Rectangle 2109"/>
          <p:cNvSpPr>
            <a:spLocks noChangeArrowheads="1"/>
          </p:cNvSpPr>
          <p:nvPr/>
        </p:nvSpPr>
        <p:spPr bwMode="auto">
          <a:xfrm>
            <a:off x="7556500" y="573246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2000</a:t>
            </a:r>
          </a:p>
        </p:txBody>
      </p:sp>
      <p:sp>
        <p:nvSpPr>
          <p:cNvPr id="178238" name="Rectangle 2110"/>
          <p:cNvSpPr>
            <a:spLocks noChangeArrowheads="1"/>
          </p:cNvSpPr>
          <p:nvPr/>
        </p:nvSpPr>
        <p:spPr bwMode="auto">
          <a:xfrm flipV="1">
            <a:off x="2514600" y="6167438"/>
            <a:ext cx="152400" cy="152400"/>
          </a:xfrm>
          <a:prstGeom prst="rect">
            <a:avLst/>
          </a:prstGeom>
          <a:solidFill>
            <a:srgbClr val="CC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39" name="Rectangle 2111"/>
          <p:cNvSpPr>
            <a:spLocks noChangeArrowheads="1"/>
          </p:cNvSpPr>
          <p:nvPr/>
        </p:nvSpPr>
        <p:spPr bwMode="auto">
          <a:xfrm>
            <a:off x="2690813" y="6096000"/>
            <a:ext cx="224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Pobres no</a:t>
            </a:r>
            <a:r>
              <a:rPr lang="es-ES_tradnl" sz="2000" b="1">
                <a:solidFill>
                  <a:srgbClr val="FFFF00"/>
                </a:solidFill>
              </a:rPr>
              <a:t> indigentes</a:t>
            </a:r>
            <a:endParaRPr lang="es-ES" sz="2000" b="1">
              <a:solidFill>
                <a:srgbClr val="FFFF00"/>
              </a:solidFill>
            </a:endParaRPr>
          </a:p>
        </p:txBody>
      </p:sp>
      <p:sp>
        <p:nvSpPr>
          <p:cNvPr id="178240" name="Rectangle 2112"/>
          <p:cNvSpPr>
            <a:spLocks noChangeArrowheads="1"/>
          </p:cNvSpPr>
          <p:nvPr/>
        </p:nvSpPr>
        <p:spPr bwMode="auto">
          <a:xfrm flipH="1" flipV="1">
            <a:off x="4953000" y="6167438"/>
            <a:ext cx="201613" cy="150812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8241" name="Rectangle 2113"/>
          <p:cNvSpPr>
            <a:spLocks noChangeArrowheads="1"/>
          </p:cNvSpPr>
          <p:nvPr/>
        </p:nvSpPr>
        <p:spPr bwMode="auto">
          <a:xfrm>
            <a:off x="5197475" y="6096000"/>
            <a:ext cx="1127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FFFF00"/>
                </a:solidFill>
              </a:rPr>
              <a:t>Indigentes</a:t>
            </a:r>
          </a:p>
        </p:txBody>
      </p:sp>
      <p:sp>
        <p:nvSpPr>
          <p:cNvPr id="178242" name="Rectangle 2114"/>
          <p:cNvSpPr>
            <a:spLocks noChangeArrowheads="1"/>
          </p:cNvSpPr>
          <p:nvPr/>
        </p:nvSpPr>
        <p:spPr bwMode="auto">
          <a:xfrm>
            <a:off x="1460500" y="2438400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MX" sz="2000" b="1">
                <a:solidFill>
                  <a:srgbClr val="FFFF00"/>
                </a:solidFill>
              </a:rPr>
              <a:t>38,6</a:t>
            </a:r>
            <a:endParaRPr lang="es-ES" sz="2000" b="1">
              <a:solidFill>
                <a:srgbClr val="FFFF00"/>
              </a:solidFill>
            </a:endParaRPr>
          </a:p>
        </p:txBody>
      </p:sp>
      <p:sp>
        <p:nvSpPr>
          <p:cNvPr id="178243" name="Rectangle 2115"/>
          <p:cNvSpPr>
            <a:spLocks noChangeArrowheads="1"/>
          </p:cNvSpPr>
          <p:nvPr/>
        </p:nvSpPr>
        <p:spPr bwMode="auto">
          <a:xfrm>
            <a:off x="2679700" y="2809875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MX" sz="2000" b="1">
                <a:solidFill>
                  <a:srgbClr val="FFFF00"/>
                </a:solidFill>
              </a:rPr>
              <a:t>32,6</a:t>
            </a:r>
            <a:endParaRPr lang="es-ES" sz="2000" b="1">
              <a:solidFill>
                <a:srgbClr val="FFFF00"/>
              </a:solidFill>
            </a:endParaRPr>
          </a:p>
        </p:txBody>
      </p:sp>
      <p:sp>
        <p:nvSpPr>
          <p:cNvPr id="178244" name="Rectangle 2116"/>
          <p:cNvSpPr>
            <a:spLocks noChangeArrowheads="1"/>
          </p:cNvSpPr>
          <p:nvPr/>
        </p:nvSpPr>
        <p:spPr bwMode="auto">
          <a:xfrm>
            <a:off x="3978275" y="3186113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MX" sz="2000" b="1">
                <a:solidFill>
                  <a:srgbClr val="FFFF00"/>
                </a:solidFill>
              </a:rPr>
              <a:t>27,5</a:t>
            </a:r>
            <a:endParaRPr lang="es-ES" sz="2000" b="1">
              <a:solidFill>
                <a:srgbClr val="FFFF00"/>
              </a:solidFill>
            </a:endParaRPr>
          </a:p>
        </p:txBody>
      </p:sp>
      <p:sp>
        <p:nvSpPr>
          <p:cNvPr id="178245" name="Rectangle 2117"/>
          <p:cNvSpPr>
            <a:spLocks noChangeArrowheads="1"/>
          </p:cNvSpPr>
          <p:nvPr/>
        </p:nvSpPr>
        <p:spPr bwMode="auto">
          <a:xfrm>
            <a:off x="5194300" y="3484563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MX" sz="2000" b="1">
                <a:solidFill>
                  <a:srgbClr val="FFFF00"/>
                </a:solidFill>
              </a:rPr>
              <a:t>23,2</a:t>
            </a:r>
            <a:endParaRPr lang="es-ES" sz="2000" b="1">
              <a:solidFill>
                <a:srgbClr val="FFFF00"/>
              </a:solidFill>
            </a:endParaRPr>
          </a:p>
        </p:txBody>
      </p:sp>
      <p:sp>
        <p:nvSpPr>
          <p:cNvPr id="178246" name="Rectangle 2118"/>
          <p:cNvSpPr>
            <a:spLocks noChangeArrowheads="1"/>
          </p:cNvSpPr>
          <p:nvPr/>
        </p:nvSpPr>
        <p:spPr bwMode="auto">
          <a:xfrm>
            <a:off x="6402388" y="3560763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MX" sz="2000" b="1">
                <a:solidFill>
                  <a:srgbClr val="FFFF00"/>
                </a:solidFill>
              </a:rPr>
              <a:t>21,7</a:t>
            </a:r>
            <a:endParaRPr lang="es-ES" sz="2000" b="1">
              <a:solidFill>
                <a:srgbClr val="FFFF00"/>
              </a:solidFill>
            </a:endParaRPr>
          </a:p>
        </p:txBody>
      </p:sp>
      <p:sp>
        <p:nvSpPr>
          <p:cNvPr id="178247" name="Rectangle 2119"/>
          <p:cNvSpPr>
            <a:spLocks noChangeArrowheads="1"/>
          </p:cNvSpPr>
          <p:nvPr/>
        </p:nvSpPr>
        <p:spPr bwMode="auto">
          <a:xfrm>
            <a:off x="7640638" y="3633788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MX" sz="2000" b="1">
                <a:solidFill>
                  <a:srgbClr val="FFFF00"/>
                </a:solidFill>
              </a:rPr>
              <a:t>20,6</a:t>
            </a:r>
            <a:endParaRPr lang="es-ES" sz="2000" b="1">
              <a:solidFill>
                <a:srgbClr val="FFFF00"/>
              </a:solidFill>
            </a:endParaRPr>
          </a:p>
        </p:txBody>
      </p:sp>
      <p:sp>
        <p:nvSpPr>
          <p:cNvPr id="178248" name="Text Box 2120"/>
          <p:cNvSpPr txBox="1">
            <a:spLocks noChangeArrowheads="1"/>
          </p:cNvSpPr>
          <p:nvPr/>
        </p:nvSpPr>
        <p:spPr bwMode="auto">
          <a:xfrm>
            <a:off x="1752600" y="457200"/>
            <a:ext cx="716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MX" b="1">
                <a:solidFill>
                  <a:srgbClr val="FFFF00"/>
                </a:solidFill>
              </a:rPr>
              <a:t>Evolución de la incidencia de la pobreza y de la indigencia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MX" b="1">
                <a:solidFill>
                  <a:srgbClr val="FFFF00"/>
                </a:solidFill>
              </a:rPr>
              <a:t>1990-2000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MX" sz="2000" b="1">
                <a:solidFill>
                  <a:srgbClr val="FFFF00"/>
                </a:solidFill>
              </a:rPr>
              <a:t>(Porcentaje de la población*)</a:t>
            </a:r>
            <a:endParaRPr lang="es-ES" sz="2000" b="1">
              <a:solidFill>
                <a:srgbClr val="FFFF00"/>
              </a:solidFill>
            </a:endParaRPr>
          </a:p>
        </p:txBody>
      </p:sp>
      <p:sp>
        <p:nvSpPr>
          <p:cNvPr id="178249" name="Text Box 2121"/>
          <p:cNvSpPr txBox="1">
            <a:spLocks noChangeArrowheads="1"/>
          </p:cNvSpPr>
          <p:nvPr/>
        </p:nvSpPr>
        <p:spPr bwMode="auto">
          <a:xfrm>
            <a:off x="76200" y="6400800"/>
            <a:ext cx="80772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55000"/>
              </a:lnSpc>
              <a:spcBef>
                <a:spcPct val="50000"/>
              </a:spcBef>
            </a:pPr>
            <a:r>
              <a:rPr lang="es-MX" sz="1200">
                <a:solidFill>
                  <a:srgbClr val="FFFF00"/>
                </a:solidFill>
              </a:rPr>
              <a:t>* Se excluye al servicio doméstico puertas adentro y su núcleo familiar.</a:t>
            </a:r>
          </a:p>
          <a:p>
            <a:pPr algn="just">
              <a:lnSpc>
                <a:spcPct val="55000"/>
              </a:lnSpc>
              <a:spcBef>
                <a:spcPct val="50000"/>
              </a:spcBef>
            </a:pPr>
            <a:r>
              <a:rPr lang="es-MX" sz="1200">
                <a:solidFill>
                  <a:srgbClr val="FFFF00"/>
                </a:solidFill>
              </a:rPr>
              <a:t>Fuente: MIDEPLAN, Encuesta CASEN 1990, 1992, 1994, 1996, 1998 y 2000.</a:t>
            </a:r>
            <a:endParaRPr lang="es-ES" sz="12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sz="3600" b="1">
                <a:solidFill>
                  <a:srgbClr val="FFCC00"/>
                </a:solidFill>
                <a:latin typeface="Arial" pitchFamily="34" charset="0"/>
              </a:rPr>
              <a:t>Contexto Chile Solidario</a:t>
            </a:r>
            <a:endParaRPr lang="es-ES" sz="3600" b="1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196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lang="es-CL" sz="2400" b="1">
                <a:solidFill>
                  <a:schemeClr val="bg1"/>
                </a:solidFill>
                <a:latin typeface="Arial" pitchFamily="34" charset="0"/>
              </a:rPr>
              <a:t>Cada vez es más difícil abordar la disminución de la indigencia por la complejidad de los factores que la componen y la mantienen.</a:t>
            </a:r>
          </a:p>
          <a:p>
            <a:pPr algn="just">
              <a:spcBef>
                <a:spcPct val="50000"/>
              </a:spcBef>
              <a:buClr>
                <a:srgbClr val="FFCC00"/>
              </a:buClr>
              <a:buFont typeface="Wingdings" pitchFamily="2" charset="2"/>
              <a:buChar char="Ø"/>
            </a:pPr>
            <a:endParaRPr lang="es-CL" sz="2400" b="1">
              <a:solidFill>
                <a:schemeClr val="bg1"/>
              </a:solidFill>
              <a:latin typeface="Arial" pitchFamily="34" charset="0"/>
            </a:endParaRPr>
          </a:p>
          <a:p>
            <a:pPr algn="just">
              <a:spcBef>
                <a:spcPct val="5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lang="es-CL" sz="2400" b="1">
                <a:solidFill>
                  <a:schemeClr val="bg1"/>
                </a:solidFill>
                <a:latin typeface="Arial" pitchFamily="34" charset="0"/>
              </a:rPr>
              <a:t>Se trata de 850.000 personas cuyo ingreso per cápita mensual no alcanza a financiar una canasta básica de alimentos. Representan el 5,7% de la población nacional.</a:t>
            </a:r>
          </a:p>
          <a:p>
            <a:pPr algn="just">
              <a:spcBef>
                <a:spcPct val="50000"/>
              </a:spcBef>
              <a:buClr>
                <a:srgbClr val="FFCC00"/>
              </a:buClr>
              <a:buFont typeface="Wingdings" pitchFamily="2" charset="2"/>
              <a:buChar char="Ø"/>
            </a:pPr>
            <a:endParaRPr lang="es-ES" sz="2400" b="1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96612" name="Picture 1028" descr="C:\Usuarios\biggest\logo_109x132.jpg"/>
          <p:cNvPicPr>
            <a:picLocks noChangeAspect="1" noChangeArrowheads="1"/>
          </p:cNvPicPr>
          <p:nvPr/>
        </p:nvPicPr>
        <p:blipFill>
          <a:blip r:embed="rId2" cstate="print">
            <a:lum contrast="14000"/>
          </a:blip>
          <a:srcRect b="22728"/>
          <a:stretch>
            <a:fillRect/>
          </a:stretch>
        </p:blipFill>
        <p:spPr bwMode="auto">
          <a:xfrm>
            <a:off x="304800" y="76200"/>
            <a:ext cx="1384300" cy="1295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L" sz="3600" b="1">
                <a:solidFill>
                  <a:srgbClr val="FFCC00"/>
                </a:solidFill>
                <a:latin typeface="Arial" pitchFamily="34" charset="0"/>
              </a:rPr>
              <a:t>Contexto Chile Solidario</a:t>
            </a:r>
            <a:endParaRPr lang="es-ES" sz="3600" b="1">
              <a:solidFill>
                <a:srgbClr val="FFCC00"/>
              </a:solidFill>
              <a:latin typeface="Arial" pitchFamily="34" charset="0"/>
            </a:endParaRP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lang="es-CL" sz="2400" b="1">
                <a:solidFill>
                  <a:schemeClr val="bg1"/>
                </a:solidFill>
                <a:latin typeface="Arial" pitchFamily="34" charset="0"/>
              </a:rPr>
              <a:t>Contamos con una oferta pública de servicios y beneficios a los pobres amplia y diversificada, pero organizada a partir de la demanda. </a:t>
            </a:r>
          </a:p>
          <a:p>
            <a:pPr algn="just">
              <a:spcBef>
                <a:spcPct val="50000"/>
              </a:spcBef>
              <a:buClr>
                <a:srgbClr val="FFCC00"/>
              </a:buClr>
              <a:buFont typeface="Wingdings" pitchFamily="2" charset="2"/>
              <a:buChar char="Ø"/>
            </a:pPr>
            <a:endParaRPr lang="es-CL" sz="2400" b="1">
              <a:solidFill>
                <a:schemeClr val="bg1"/>
              </a:solidFill>
              <a:latin typeface="Arial" pitchFamily="34" charset="0"/>
            </a:endParaRPr>
          </a:p>
          <a:p>
            <a:pPr algn="just">
              <a:spcBef>
                <a:spcPct val="5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lang="es-CL" sz="2400" b="1">
                <a:solidFill>
                  <a:schemeClr val="bg1"/>
                </a:solidFill>
                <a:latin typeface="Arial" pitchFamily="34" charset="0"/>
              </a:rPr>
              <a:t>Este modelo, centrado en la demanda, no accede a las personas indigentes dada su desvinculación con las redes sociales existentes.</a:t>
            </a:r>
          </a:p>
          <a:p>
            <a:endParaRPr lang="es-ES"/>
          </a:p>
        </p:txBody>
      </p:sp>
      <p:pic>
        <p:nvPicPr>
          <p:cNvPr id="200708" name="Picture 4" descr="C:\Usuarios\biggest\logo_109x132.jpg"/>
          <p:cNvPicPr>
            <a:picLocks noChangeAspect="1" noChangeArrowheads="1"/>
          </p:cNvPicPr>
          <p:nvPr/>
        </p:nvPicPr>
        <p:blipFill>
          <a:blip r:embed="rId2" cstate="print">
            <a:lum contrast="14000"/>
          </a:blip>
          <a:srcRect b="22728"/>
          <a:stretch>
            <a:fillRect/>
          </a:stretch>
        </p:blipFill>
        <p:spPr bwMode="auto">
          <a:xfrm>
            <a:off x="304800" y="76200"/>
            <a:ext cx="1384300" cy="1295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2613</TotalTime>
  <Words>1550</Words>
  <Application>Microsoft Office PowerPoint</Application>
  <PresentationFormat>On-screen Show (4:3)</PresentationFormat>
  <Paragraphs>297</Paragraphs>
  <Slides>39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Times New Roman</vt:lpstr>
      <vt:lpstr>Arial</vt:lpstr>
      <vt:lpstr>Wingdings</vt:lpstr>
      <vt:lpstr>FrizQuadrata BT</vt:lpstr>
      <vt:lpstr>Book Antiqua</vt:lpstr>
      <vt:lpstr>Garamond</vt:lpstr>
      <vt:lpstr>Diseño predeterminado</vt:lpstr>
      <vt:lpstr>Gráfico de Microsoft Excel</vt:lpstr>
      <vt:lpstr>Hoja de cálculo de Microsoft Excel</vt:lpstr>
      <vt:lpstr>Sistema Chile Solidario  Protección Social Integral a las 225.000 Familias  más Pobres del País </vt:lpstr>
      <vt:lpstr>Slide 2</vt:lpstr>
      <vt:lpstr>Slide 3</vt:lpstr>
      <vt:lpstr>Contexto Chile Solidario</vt:lpstr>
      <vt:lpstr>Slide 5</vt:lpstr>
      <vt:lpstr>Contexto Chile Solidario</vt:lpstr>
      <vt:lpstr>Slide 7</vt:lpstr>
      <vt:lpstr>Contexto Chile Solidario</vt:lpstr>
      <vt:lpstr>Contexto Chile Solidario</vt:lpstr>
      <vt:lpstr>Slide 10</vt:lpstr>
      <vt:lpstr>Slide 11</vt:lpstr>
      <vt:lpstr>Sistema Chile Solidario </vt:lpstr>
      <vt:lpstr>                             Dimensiones  de la Pobreza abordadas</vt:lpstr>
      <vt:lpstr>Slide 14</vt:lpstr>
      <vt:lpstr>Slide 15</vt:lpstr>
      <vt:lpstr>Slide 16</vt:lpstr>
      <vt:lpstr>Componentes del Sistema</vt:lpstr>
      <vt:lpstr>Primer Componente</vt:lpstr>
      <vt:lpstr>Primer Componente</vt:lpstr>
      <vt:lpstr>Segundo Componente</vt:lpstr>
      <vt:lpstr>Tercer Componente</vt:lpstr>
      <vt:lpstr>Pertinencia Étnica  del Sistema</vt:lpstr>
      <vt:lpstr>Pertinencia Étnica  del Sistema</vt:lpstr>
      <vt:lpstr>Situación de pobreza según condición étnica y zona. Chile (Casen 2000)</vt:lpstr>
      <vt:lpstr>Población Indígena en situación de indigencia según condición étnica  en 5 regiones del país (Casen 2000)</vt:lpstr>
      <vt:lpstr>Pertinencia Étnica  del Sistema</vt:lpstr>
      <vt:lpstr>Condiciones mínimas para  salir de la indigencia</vt:lpstr>
      <vt:lpstr>Resultados esperados del  trabajo con las  Familias </vt:lpstr>
      <vt:lpstr>Institucionalidad</vt:lpstr>
      <vt:lpstr>INSTITUCIONALIDAD</vt:lpstr>
      <vt:lpstr>Identificación y selección  de familias beneficiarias</vt:lpstr>
      <vt:lpstr>SISTEMA CHILE SOLIDARIO Cobertura del Sistema</vt:lpstr>
      <vt:lpstr>Componente 1: Apoyo psicosocial brindado por profesionales y técnicos,  iniciado en el mes de agosto de 2002</vt:lpstr>
      <vt:lpstr>Estado de avance del ingreso de familias al sistema (Componente Nº 1: Programa Puente)</vt:lpstr>
      <vt:lpstr>Slide 35</vt:lpstr>
      <vt:lpstr>Avances Componente 3:  Acceso  preferente a programas de promoción social</vt:lpstr>
      <vt:lpstr>Algunas lecciones del trabajo con las familias</vt:lpstr>
      <vt:lpstr>Algunas lecciones del trabajo con las familias</vt:lpstr>
      <vt:lpstr>Slide 39</vt:lpstr>
    </vt:vector>
  </TitlesOfParts>
  <Company>Mideplan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Sectorial por Subtitul</dc:title>
  <dc:creator>mideplan</dc:creator>
  <cp:lastModifiedBy>anarod</cp:lastModifiedBy>
  <cp:revision>198</cp:revision>
  <dcterms:created xsi:type="dcterms:W3CDTF">2001-10-05T13:31:20Z</dcterms:created>
  <dcterms:modified xsi:type="dcterms:W3CDTF">2010-07-12T01:20:51Z</dcterms:modified>
</cp:coreProperties>
</file>