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75" r:id="rId4"/>
    <p:sldId id="276" r:id="rId5"/>
    <p:sldId id="258" r:id="rId6"/>
    <p:sldId id="289" r:id="rId7"/>
    <p:sldId id="291" r:id="rId8"/>
    <p:sldId id="262" r:id="rId9"/>
    <p:sldId id="278" r:id="rId10"/>
    <p:sldId id="286" r:id="rId11"/>
    <p:sldId id="282" r:id="rId12"/>
    <p:sldId id="281" r:id="rId13"/>
    <p:sldId id="266" r:id="rId14"/>
    <p:sldId id="279" r:id="rId15"/>
    <p:sldId id="264" r:id="rId16"/>
    <p:sldId id="259" r:id="rId17"/>
    <p:sldId id="280" r:id="rId18"/>
    <p:sldId id="273" r:id="rId19"/>
    <p:sldId id="283" r:id="rId20"/>
    <p:sldId id="274" r:id="rId21"/>
    <p:sldId id="292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accent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accent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accent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accent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accent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27F45817-A5CC-46A2-9981-0A31970103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57BD2D4F-F61C-469A-B55E-81EEECC4EA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54AE4E-3E8B-43CA-AB97-C8685A0E67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2231" name="Picture 7" descr="OEASELLO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828675" y="381000"/>
            <a:ext cx="12795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352800" y="2819400"/>
            <a:ext cx="527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0" y="457200"/>
            <a:ext cx="594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400"/>
              <a:t>Organización de los Estados Americanos</a:t>
            </a:r>
            <a:br>
              <a:rPr lang="es-ES_tradnl" sz="2400"/>
            </a:br>
            <a:r>
              <a:rPr lang="es-ES_tradnl" sz="2000"/>
              <a:t>Secretaría Ejecutiva para el Desarrollo Integral</a:t>
            </a:r>
            <a:br>
              <a:rPr lang="es-ES_tradnl" sz="2000"/>
            </a:br>
            <a:r>
              <a:rPr lang="es-ES_tradnl" sz="2000"/>
              <a:t>Oficina de Comercio, Crecimiento y Competitividad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E22E1-F471-460C-AEDE-3CE0B9DA2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83BE-305C-4C01-B799-7CDD37E7B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14D90-BD3D-448F-A34F-26E536ECF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CA54E-9C1A-43DC-A294-F6C8ECAE4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D404F-F80D-42B2-B05F-E2941C044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0453A-C860-473F-B5B5-35F5A780D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23FA1-3271-481C-B053-B9E7131A4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7B66F-88F2-4650-A693-3D9778AF4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C40A0-8D72-42A2-96D0-30698D776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17CB9-96FA-4249-8D77-410B40AFB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09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24840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1B8A2661-1AC1-48ED-8710-D1FDC5CDDC1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207" name="Picture 7" descr="OEASELLO"/>
          <p:cNvPicPr>
            <a:picLocks noChangeAspect="1" noChangeArrowheads="1"/>
          </p:cNvPicPr>
          <p:nvPr/>
        </p:nvPicPr>
        <p:blipFill>
          <a:blip r:embed="rId13" cstate="print">
            <a:lum bright="10000"/>
          </a:blip>
          <a:srcRect/>
          <a:stretch>
            <a:fillRect/>
          </a:stretch>
        </p:blipFill>
        <p:spPr bwMode="auto">
          <a:xfrm>
            <a:off x="8153400" y="6096000"/>
            <a:ext cx="496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352800" y="2819400"/>
            <a:ext cx="527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7391400" y="6172200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OEA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066800"/>
          </a:xfrm>
          <a:ln/>
        </p:spPr>
        <p:txBody>
          <a:bodyPr/>
          <a:lstStyle/>
          <a:p>
            <a:pPr algn="ctr"/>
            <a:r>
              <a:rPr lang="es-ES_tradnl" sz="2000"/>
              <a:t>BID-FOMIN</a:t>
            </a:r>
            <a:br>
              <a:rPr lang="es-ES_tradnl" sz="2000"/>
            </a:br>
            <a:r>
              <a:rPr lang="es-ES_tradnl" sz="2000"/>
              <a:t>Departamento de Desarrollo Sostenible</a:t>
            </a:r>
            <a:br>
              <a:rPr lang="es-ES_tradnl" sz="2000"/>
            </a:br>
            <a:r>
              <a:rPr lang="es-ES_tradnl" sz="2000"/>
              <a:t>División de Tecnología de Información y Comunicaciones (TIC)</a:t>
            </a:r>
            <a:endParaRPr lang="en-US" sz="2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029200"/>
            <a:ext cx="8001000" cy="8382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s-ES_tradnl" sz="2000"/>
              <a:t>Instituto Tecnológico y de Estudios Superiores de Monterrey (ITESM)</a:t>
            </a:r>
          </a:p>
          <a:p>
            <a:pPr algn="r">
              <a:lnSpc>
                <a:spcPct val="90000"/>
              </a:lnSpc>
            </a:pPr>
            <a:r>
              <a:rPr lang="es-ES_tradnl" sz="2000"/>
              <a:t>Monterrey, México  -  3 y 4 de mayo de 2005    </a:t>
            </a:r>
            <a:endParaRPr lang="en-US" sz="20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1676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s-ES_tradnl" sz="2800">
                <a:solidFill>
                  <a:schemeClr val="bg1"/>
                </a:solidFill>
              </a:rPr>
              <a:t>Reunión del Cluster de Tecnología de Información y Comunicaciones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CO" sz="3600"/>
              <a:t>La MIPYME: El eje central del Proyecto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2743200" cy="914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320040"/>
          <a:lstStyle/>
          <a:p>
            <a:r>
              <a:rPr lang="es-CO" sz="2400" b="1">
                <a:solidFill>
                  <a:schemeClr val="tx1"/>
                </a:solidFill>
              </a:rPr>
              <a:t>Gobierno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941638" y="4953000"/>
            <a:ext cx="2620962" cy="1036638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2400" b="1">
                <a:solidFill>
                  <a:schemeClr val="tx1"/>
                </a:solidFill>
              </a:rPr>
              <a:t>Asociaciones de</a:t>
            </a:r>
          </a:p>
          <a:p>
            <a:r>
              <a:rPr lang="es-CO" sz="2400" b="1">
                <a:solidFill>
                  <a:schemeClr val="tx1"/>
                </a:solidFill>
              </a:rPr>
              <a:t>Empresas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264150" y="1676400"/>
            <a:ext cx="3498850" cy="1036638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2400" b="1">
                <a:solidFill>
                  <a:schemeClr val="tx1"/>
                </a:solidFill>
              </a:rPr>
              <a:t>Organismos de apoyo </a:t>
            </a:r>
          </a:p>
          <a:p>
            <a:r>
              <a:rPr lang="es-CO" sz="2400" b="1">
                <a:solidFill>
                  <a:schemeClr val="tx1"/>
                </a:solidFill>
              </a:rPr>
              <a:t>a la MIPYME</a:t>
            </a: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2971800" y="2997200"/>
            <a:ext cx="2482850" cy="812800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b="1"/>
              <a:t>MIPYME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 rot="1800000">
            <a:off x="1600200" y="2895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10" name="AutoShape 22"/>
          <p:cNvSpPr>
            <a:spLocks noChangeArrowheads="1"/>
          </p:cNvSpPr>
          <p:nvPr/>
        </p:nvSpPr>
        <p:spPr bwMode="auto">
          <a:xfrm rot="16200000">
            <a:off x="3771900" y="4191000"/>
            <a:ext cx="952500" cy="419100"/>
          </a:xfrm>
          <a:prstGeom prst="rightArrow">
            <a:avLst>
              <a:gd name="adj1" fmla="val 50000"/>
              <a:gd name="adj2" fmla="val 56818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12" name="AutoShape 24"/>
          <p:cNvSpPr>
            <a:spLocks noChangeArrowheads="1"/>
          </p:cNvSpPr>
          <p:nvPr/>
        </p:nvSpPr>
        <p:spPr bwMode="auto">
          <a:xfrm rot="9000000">
            <a:off x="5791200" y="2971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CO"/>
              <a:t>Apoyo en Internet a la MIPYME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267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Establecimiento de Empresas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Asociación y Encadenamiento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Apoyo a las Exportaciones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Compras Gubernamentales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Trámites recurrentes: Impuestos, registros, permisos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Financiamiento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Comercialización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" sz="2400" b="1"/>
              <a:t>Apoyo técnico mediante información, asesoría y capacitación en línea para la gestión empresarial, calidad, productividad, innovación tecnológica</a:t>
            </a:r>
          </a:p>
          <a:p>
            <a:pPr lvl="3">
              <a:lnSpc>
                <a:spcPct val="90000"/>
              </a:lnSpc>
            </a:pPr>
            <a:endParaRPr lang="es-ES" b="1"/>
          </a:p>
          <a:p>
            <a:pPr lvl="3">
              <a:lnSpc>
                <a:spcPct val="90000"/>
              </a:lnSpc>
              <a:buFontTx/>
              <a:buNone/>
            </a:pPr>
            <a:endParaRPr lang="es-ES" b="1"/>
          </a:p>
          <a:p>
            <a:pPr lvl="3">
              <a:lnSpc>
                <a:spcPct val="90000"/>
              </a:lnSpc>
              <a:buFontTx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CO" sz="3600"/>
              <a:t>Mecánica del trabajo: Identificación de  elementos de solución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543800" cy="4144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CO"/>
              <a:t>Analizando:</a:t>
            </a:r>
          </a:p>
          <a:p>
            <a:pPr lvl="2">
              <a:lnSpc>
                <a:spcPct val="90000"/>
              </a:lnSpc>
            </a:pPr>
            <a:r>
              <a:rPr lang="es-CO" sz="2800"/>
              <a:t>Lecciones aprendidas localmente</a:t>
            </a:r>
          </a:p>
          <a:p>
            <a:pPr lvl="2">
              <a:lnSpc>
                <a:spcPct val="90000"/>
              </a:lnSpc>
            </a:pPr>
            <a:r>
              <a:rPr lang="es-CO" sz="2800"/>
              <a:t>Lecciones aprendidas en otros países</a:t>
            </a:r>
          </a:p>
          <a:p>
            <a:pPr lvl="2">
              <a:lnSpc>
                <a:spcPct val="90000"/>
              </a:lnSpc>
            </a:pPr>
            <a:r>
              <a:rPr lang="es-CO" sz="2800"/>
              <a:t>Mejores prácticas</a:t>
            </a:r>
          </a:p>
          <a:p>
            <a:pPr lvl="2">
              <a:lnSpc>
                <a:spcPct val="90000"/>
              </a:lnSpc>
            </a:pPr>
            <a:r>
              <a:rPr lang="es-CO" sz="2800"/>
              <a:t>El panorama actual </a:t>
            </a:r>
          </a:p>
          <a:p>
            <a:pPr lvl="2">
              <a:lnSpc>
                <a:spcPct val="90000"/>
              </a:lnSpc>
            </a:pPr>
            <a:r>
              <a:rPr lang="es-CO" sz="2800"/>
              <a:t>Los recursos existentes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s-CO" sz="2800"/>
          </a:p>
          <a:p>
            <a:pPr>
              <a:lnSpc>
                <a:spcPct val="90000"/>
              </a:lnSpc>
              <a:buFontTx/>
              <a:buNone/>
            </a:pPr>
            <a:r>
              <a:rPr lang="es-CO"/>
              <a:t>Aprendiendo en la acción</a:t>
            </a:r>
          </a:p>
          <a:p>
            <a:pPr lvl="2">
              <a:lnSpc>
                <a:spcPct val="90000"/>
              </a:lnSpc>
            </a:pPr>
            <a:endParaRPr lang="es-CO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600"/>
              <a:t>Ejemplos de portales y servicios para la MIPYME de Centroamérica</a:t>
            </a:r>
            <a:endParaRPr lang="en-US" sz="36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Sitios incluidos en el directorio electrónico para Centroamérica elaborado por el Programa E-MIPYME de la OEA.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200"/>
          </a:p>
          <a:p>
            <a:pPr>
              <a:lnSpc>
                <a:spcPct val="90000"/>
              </a:lnSpc>
            </a:pPr>
            <a:r>
              <a:rPr lang="es-ES_tradnl" sz="2800"/>
              <a:t>Sitios en otros países de América incluyendo SEBRAE de Brasil, SERCOTEC de Chile, NAFIN de México, SBA de los Estados Unidos.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200"/>
          </a:p>
          <a:p>
            <a:pPr>
              <a:lnSpc>
                <a:spcPct val="90000"/>
              </a:lnSpc>
            </a:pPr>
            <a:r>
              <a:rPr lang="es-ES_tradnl" sz="2800"/>
              <a:t>Sitios en otras regiones del mundo, incluyendo España e Irlanda.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600"/>
              <a:t>Buenas prácticas en Centroamérica</a:t>
            </a:r>
            <a:endParaRPr lang="en-US" sz="36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/>
              <a:t>Caja de herramientas de CONAMYPE en El Salvador</a:t>
            </a:r>
          </a:p>
          <a:p>
            <a:pPr>
              <a:lnSpc>
                <a:spcPct val="90000"/>
              </a:lnSpc>
            </a:pPr>
            <a:r>
              <a:rPr lang="es-ES_tradnl"/>
              <a:t>Compras gubernamentales del Ministerio de Hacienda en Costa Rica</a:t>
            </a:r>
          </a:p>
          <a:p>
            <a:pPr>
              <a:lnSpc>
                <a:spcPct val="90000"/>
              </a:lnSpc>
            </a:pPr>
            <a:r>
              <a:rPr lang="es-ES_tradnl"/>
              <a:t>Apoyo al exportador de AGEXPRONT en Guatemala</a:t>
            </a:r>
          </a:p>
          <a:p>
            <a:pPr>
              <a:lnSpc>
                <a:spcPct val="90000"/>
              </a:lnSpc>
            </a:pPr>
            <a:r>
              <a:rPr lang="es-ES_tradnl"/>
              <a:t>Apoyo al inversionista en Nicaragua</a:t>
            </a:r>
          </a:p>
          <a:p>
            <a:pPr>
              <a:lnSpc>
                <a:spcPct val="90000"/>
              </a:lnSpc>
            </a:pPr>
            <a:r>
              <a:rPr lang="es-ES_tradnl"/>
              <a:t>Apoyo a exportaciones de la Secretaría de Industria y Comercio de Honduras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600"/>
              <a:t>Ejemplos de nuevas iniciativas en Centroamérica</a:t>
            </a:r>
            <a:endParaRPr lang="en-US" sz="36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r>
              <a:rPr lang="es-ES_tradnl"/>
              <a:t>AGEXPRONT, CONAMYPE y CRProvee en el ámbito nacional y ahora subregional.</a:t>
            </a:r>
          </a:p>
          <a:p>
            <a:endParaRPr lang="es-ES_tradnl" sz="1600"/>
          </a:p>
          <a:p>
            <a:r>
              <a:rPr lang="es-ES_tradnl"/>
              <a:t>CAATEC y Fundación Omar Dengo en el ámbito subregional.</a:t>
            </a:r>
          </a:p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2900"/>
              <a:t>Fortalecimiento del marco institucional que apoya a la MIPYME en el uso de recursos E</a:t>
            </a:r>
            <a:endParaRPr lang="en-US" sz="29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3429000"/>
          </a:xfrm>
        </p:spPr>
        <p:txBody>
          <a:bodyPr/>
          <a:lstStyle/>
          <a:p>
            <a:r>
              <a:rPr lang="es-ES_tradnl"/>
              <a:t>Preparación E de la MIPYME</a:t>
            </a:r>
          </a:p>
          <a:p>
            <a:pPr lvl="1"/>
            <a:r>
              <a:rPr lang="es-ES_tradnl"/>
              <a:t>Conexión a Internet </a:t>
            </a:r>
          </a:p>
          <a:p>
            <a:pPr lvl="1"/>
            <a:r>
              <a:rPr lang="es-ES_tradnl"/>
              <a:t>Conocimiento de las herramientas</a:t>
            </a:r>
          </a:p>
          <a:p>
            <a:pPr lvl="1"/>
            <a:r>
              <a:rPr lang="es-ES_tradnl"/>
              <a:t>Conocimiento de contenidos</a:t>
            </a:r>
          </a:p>
          <a:p>
            <a:pPr lvl="1">
              <a:buFontTx/>
              <a:buNone/>
            </a:pPr>
            <a:endParaRPr lang="es-ES_tradnl" sz="1600"/>
          </a:p>
          <a:p>
            <a:r>
              <a:rPr lang="es-ES_tradnl"/>
              <a:t>Limites para el uso directo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600"/>
              <a:t>Tiempo disponible en la MIPYME y economías de especialización</a:t>
            </a:r>
            <a:endParaRPr lang="en-US" sz="36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r>
              <a:rPr lang="es-ES_tradnl" sz="2800"/>
              <a:t>Muchos empresarios saben usar Internet pero no tienen tiempo de realizar  la búsqueda de información y servicios.</a:t>
            </a:r>
          </a:p>
          <a:p>
            <a:pPr>
              <a:buFontTx/>
              <a:buNone/>
            </a:pPr>
            <a:endParaRPr lang="es-ES_tradnl" sz="1000"/>
          </a:p>
          <a:p>
            <a:r>
              <a:rPr lang="es-ES_tradnl" sz="2800"/>
              <a:t>Las entidades que ofrecen servicios se pueden especializar para mejorar calidad, reducir costos y aumentar su alcance mediante Internet.</a:t>
            </a:r>
          </a:p>
          <a:p>
            <a:endParaRPr lang="es-ES_tradnl" sz="800"/>
          </a:p>
          <a:p>
            <a:r>
              <a:rPr lang="es-ES_tradnl" sz="2800"/>
              <a:t>Servicios especializados pueden transformarse en MIPYME y sustentarse en el mercado.</a:t>
            </a:r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2800"/>
              <a:t>Instituciones que pueden apoyar a la MIPYME para usar recursos en Internet</a:t>
            </a:r>
            <a:endParaRPr lang="en-US" sz="28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66294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/>
              <a:t>Asociaciones de empresas</a:t>
            </a:r>
          </a:p>
          <a:p>
            <a:pPr>
              <a:lnSpc>
                <a:spcPct val="80000"/>
              </a:lnSpc>
            </a:pPr>
            <a:endParaRPr lang="es-ES_tradnl" sz="1600"/>
          </a:p>
          <a:p>
            <a:pPr>
              <a:lnSpc>
                <a:spcPct val="80000"/>
              </a:lnSpc>
            </a:pPr>
            <a:r>
              <a:rPr lang="es-ES_tradnl" sz="2400"/>
              <a:t>Entidades públicas y privadas que proporcionan servicios de información, asesoría y capacitación a la MIPYME</a:t>
            </a:r>
            <a:endParaRPr lang="en-US" sz="2400"/>
          </a:p>
          <a:p>
            <a:pPr>
              <a:lnSpc>
                <a:spcPct val="80000"/>
              </a:lnSpc>
            </a:pPr>
            <a:endParaRPr lang="es-ES_tradnl" sz="1400"/>
          </a:p>
          <a:p>
            <a:pPr>
              <a:lnSpc>
                <a:spcPct val="80000"/>
              </a:lnSpc>
            </a:pPr>
            <a:r>
              <a:rPr lang="es-ES_tradnl" sz="2400"/>
              <a:t>Entidades de gobierno responsables del fomento del desarrollo de la MIPYME</a:t>
            </a:r>
          </a:p>
          <a:p>
            <a:pPr>
              <a:lnSpc>
                <a:spcPct val="80000"/>
              </a:lnSpc>
            </a:pPr>
            <a:endParaRPr lang="es-ES_tradnl" sz="1400"/>
          </a:p>
          <a:p>
            <a:pPr>
              <a:lnSpc>
                <a:spcPct val="80000"/>
              </a:lnSpc>
            </a:pPr>
            <a:r>
              <a:rPr lang="es-ES_tradnl" sz="2400"/>
              <a:t>Entidades de gobierno responsables de la gestión de compras</a:t>
            </a:r>
          </a:p>
          <a:p>
            <a:pPr>
              <a:lnSpc>
                <a:spcPct val="80000"/>
              </a:lnSpc>
            </a:pPr>
            <a:endParaRPr lang="es-ES_tradnl" sz="1400"/>
          </a:p>
          <a:p>
            <a:pPr>
              <a:lnSpc>
                <a:spcPct val="80000"/>
              </a:lnSpc>
            </a:pPr>
            <a:r>
              <a:rPr lang="es-ES_tradnl" sz="2400"/>
              <a:t>Organizaciones vinculadas al desarrollo de la conectividad</a:t>
            </a:r>
          </a:p>
          <a:p>
            <a:pPr>
              <a:lnSpc>
                <a:spcPct val="80000"/>
              </a:lnSpc>
            </a:pPr>
            <a:endParaRPr lang="es-ES_tradn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828800"/>
          </a:xfrm>
          <a:ln/>
        </p:spPr>
        <p:txBody>
          <a:bodyPr/>
          <a:lstStyle/>
          <a:p>
            <a:r>
              <a:rPr lang="es-CO" sz="3200"/>
              <a:t>Mayor uso de los recursos en Internet por  las instituciones que apoyan a la MIPYME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352800"/>
          </a:xfrm>
          <a:noFill/>
        </p:spPr>
        <p:txBody>
          <a:bodyPr bIns="0"/>
          <a:lstStyle/>
          <a:p>
            <a:pPr>
              <a:lnSpc>
                <a:spcPct val="90000"/>
              </a:lnSpc>
            </a:pPr>
            <a:r>
              <a:rPr lang="es-CO" sz="2400"/>
              <a:t>Instituciones pueden llegar a más MIPYMES con menores costos unitarios, en lugares más remotos.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CO" sz="1600"/>
          </a:p>
          <a:p>
            <a:pPr>
              <a:lnSpc>
                <a:spcPct val="90000"/>
              </a:lnSpc>
            </a:pPr>
            <a:r>
              <a:rPr lang="es-CO" sz="2400"/>
              <a:t>La MIPYME recibe mejor apoyo y usa recursos en línea cada vez más en todas sus actividades.</a:t>
            </a:r>
          </a:p>
          <a:p>
            <a:pPr>
              <a:lnSpc>
                <a:spcPct val="90000"/>
              </a:lnSpc>
            </a:pPr>
            <a:endParaRPr lang="es-CO" sz="900"/>
          </a:p>
          <a:p>
            <a:pPr>
              <a:lnSpc>
                <a:spcPct val="90000"/>
              </a:lnSpc>
            </a:pPr>
            <a:r>
              <a:rPr lang="es-CO" sz="2400"/>
              <a:t>Se amplían las oportunidades para pequeñas empresas que ofrecen servicios especializados de apoyo a la MIPYME.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  <a:ln/>
        </p:spPr>
        <p:txBody>
          <a:bodyPr/>
          <a:lstStyle/>
          <a:p>
            <a:pPr algn="ctr"/>
            <a:r>
              <a:rPr lang="es-ES_tradnl" sz="3200"/>
              <a:t>Papel del Gobierno para la difusión del uso de TIC en las PYMES: El caso de Centroamérica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343400"/>
            <a:ext cx="6400800" cy="11430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s-ES_tradnl" sz="2800" i="1"/>
              <a:t>Orlando Mason</a:t>
            </a:r>
          </a:p>
          <a:p>
            <a:pPr algn="r">
              <a:lnSpc>
                <a:spcPct val="80000"/>
              </a:lnSpc>
            </a:pPr>
            <a:r>
              <a:rPr lang="es-ES_tradnl" sz="2000" i="1"/>
              <a:t>Jefe de División</a:t>
            </a:r>
          </a:p>
          <a:p>
            <a:pPr algn="r">
              <a:lnSpc>
                <a:spcPct val="80000"/>
              </a:lnSpc>
            </a:pPr>
            <a:r>
              <a:rPr lang="es-ES_tradnl" sz="2000" i="1"/>
              <a:t>Turismo y Pequeña Empresa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200"/>
              <a:t>Proyecto E-MIPYME en Centroamérica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Establecimiento de empresas, Gestión de exportaciones, Asociación-Encadenamiento.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600"/>
          </a:p>
          <a:p>
            <a:pPr>
              <a:lnSpc>
                <a:spcPct val="90000"/>
              </a:lnSpc>
            </a:pPr>
            <a:r>
              <a:rPr lang="es-ES_tradnl" sz="2800"/>
              <a:t>Se agrega Participación de la MIPYME en E-Compras Gubernamentales </a:t>
            </a:r>
          </a:p>
          <a:p>
            <a:pPr>
              <a:lnSpc>
                <a:spcPct val="90000"/>
              </a:lnSpc>
            </a:pPr>
            <a:endParaRPr lang="es-ES_tradnl" sz="1600"/>
          </a:p>
          <a:p>
            <a:pPr>
              <a:lnSpc>
                <a:spcPct val="90000"/>
              </a:lnSpc>
            </a:pPr>
            <a:r>
              <a:rPr lang="es-ES_tradnl" sz="2800"/>
              <a:t>Primer año: Fortalecimiento de capacidades para apoyar a la MIPYME</a:t>
            </a:r>
          </a:p>
          <a:p>
            <a:pPr>
              <a:lnSpc>
                <a:spcPct val="90000"/>
              </a:lnSpc>
            </a:pPr>
            <a:endParaRPr lang="es-ES_tradnl" sz="1600"/>
          </a:p>
          <a:p>
            <a:pPr>
              <a:lnSpc>
                <a:spcPct val="90000"/>
              </a:lnSpc>
            </a:pPr>
            <a:r>
              <a:rPr lang="es-ES_tradnl" sz="2800"/>
              <a:t>Segundo año: Aprendizaje en la acción para adaptar los contenidos y servicios en cada país. </a:t>
            </a: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/>
              <a:t>Actividades con recursos 2004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162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Dos reuniones subregionales de coordinación del Proyecto a nivel Viceministerial.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400"/>
          </a:p>
          <a:p>
            <a:pPr>
              <a:lnSpc>
                <a:spcPct val="90000"/>
              </a:lnSpc>
            </a:pPr>
            <a:r>
              <a:rPr lang="es-ES_tradnl" sz="2800"/>
              <a:t>Tres talleres subregionales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400"/>
          </a:p>
          <a:p>
            <a:pPr>
              <a:lnSpc>
                <a:spcPct val="90000"/>
              </a:lnSpc>
            </a:pPr>
            <a:r>
              <a:rPr lang="es-ES_tradnl" sz="2800"/>
              <a:t>Cinco talleres nacionales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400"/>
          </a:p>
          <a:p>
            <a:pPr>
              <a:lnSpc>
                <a:spcPct val="90000"/>
              </a:lnSpc>
            </a:pPr>
            <a:r>
              <a:rPr lang="es-ES_tradnl" sz="2800"/>
              <a:t>Taller para Portal E-MIPYME Centroamérica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ln/>
        </p:spPr>
        <p:txBody>
          <a:bodyPr/>
          <a:lstStyle/>
          <a:p>
            <a:r>
              <a:rPr lang="es-ES_tradnl" sz="3600"/>
              <a:t>Mandatos asociados al Proyecto </a:t>
            </a:r>
            <a:br>
              <a:rPr lang="es-ES_tradnl" sz="3600"/>
            </a:br>
            <a:r>
              <a:rPr lang="es-ES_tradnl" sz="3600"/>
              <a:t>E-MIPYME de Centroamérica</a:t>
            </a:r>
            <a:endParaRPr lang="en-US" sz="36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505200"/>
          </a:xfrm>
        </p:spPr>
        <p:txBody>
          <a:bodyPr/>
          <a:lstStyle/>
          <a:p>
            <a:r>
              <a:rPr lang="es-ES_tradnl"/>
              <a:t>Cooperación para el fortalecimiento de capacidades en el marco de CAFTA.</a:t>
            </a:r>
          </a:p>
          <a:p>
            <a:endParaRPr lang="es-ES_tradnl" sz="1600"/>
          </a:p>
          <a:p>
            <a:r>
              <a:rPr lang="es-ES_tradnl"/>
              <a:t>Programa de Cooperación Hemisférico para el Comercio y Desarrollo</a:t>
            </a:r>
          </a:p>
          <a:p>
            <a:pPr>
              <a:buFontTx/>
              <a:buNone/>
            </a:pPr>
            <a:endParaRPr lang="es-ES_tradnl" sz="1800"/>
          </a:p>
          <a:p>
            <a:r>
              <a:rPr lang="es-ES_tradnl"/>
              <a:t>Declaración de Nuevo León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600"/>
              <a:t>Proyecto presentado por los países Centroamericanos a la OEA </a:t>
            </a:r>
            <a:endParaRPr lang="en-US" sz="36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“Fortalecimiento  de las capacidades de la micro, pequeñas y medianas empresas (MIPYMES) de Centroamérica para que se puedan beneficiar del Tratado de Libre Comercio Centroamérica-Estados Unidos y del ALCA” (Proyecto E-MIPYME)</a:t>
            </a:r>
          </a:p>
          <a:p>
            <a:pPr>
              <a:lnSpc>
                <a:spcPct val="90000"/>
              </a:lnSpc>
            </a:pPr>
            <a:endParaRPr lang="es-ES_tradnl" sz="1800"/>
          </a:p>
          <a:p>
            <a:pPr>
              <a:lnSpc>
                <a:spcPct val="90000"/>
              </a:lnSpc>
            </a:pPr>
            <a:r>
              <a:rPr lang="es-ES_tradnl" sz="2800"/>
              <a:t>Se busca complementación con otros proyectos OEA y con la acción de otros organismos internacionales.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sz="3200"/>
              <a:t>Competitividad, E-Gobierno y E-MIPYME</a:t>
            </a:r>
            <a:endParaRPr lang="en-US" sz="32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70388"/>
          </a:xfrm>
        </p:spPr>
        <p:txBody>
          <a:bodyPr/>
          <a:lstStyle/>
          <a:p>
            <a:r>
              <a:rPr lang="es-ES_tradnl"/>
              <a:t>Competitividad:  Eficacia, eficiencia y transparencia en la gestión pública y privada.</a:t>
            </a:r>
          </a:p>
          <a:p>
            <a:r>
              <a:rPr lang="es-ES_tradnl"/>
              <a:t>Desarrollo de E-Gobierno</a:t>
            </a:r>
          </a:p>
          <a:p>
            <a:r>
              <a:rPr lang="es-ES_tradnl"/>
              <a:t>Mecanismos de apoyo a la MIPYME que se están fortaleciendo con E-Gobierno</a:t>
            </a:r>
          </a:p>
          <a:p>
            <a:r>
              <a:rPr lang="es-ES_tradnl"/>
              <a:t>Desarrollo de la E-MIPYME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CO" sz="3600"/>
              <a:t>Esfuerzos para aumentar la Competitividad del sector Productivo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4343400" cy="220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CO"/>
              <a:t>+ Gestión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/>
              <a:t>+ Calidad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/>
              <a:t>+ Productividad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CO"/>
              <a:t>+ Cambio tecnológico</a:t>
            </a:r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4191000" y="3657600"/>
            <a:ext cx="838200" cy="762000"/>
            <a:chOff x="2880" y="1968"/>
            <a:chExt cx="528" cy="480"/>
          </a:xfrm>
        </p:grpSpPr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>
              <a:off x="2880" y="2208"/>
              <a:ext cx="528" cy="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>
              <a:off x="3120" y="1968"/>
              <a:ext cx="0" cy="48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33400" y="1905000"/>
            <a:ext cx="19002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s-CO" sz="3200" u="sng">
                <a:solidFill>
                  <a:schemeClr val="tx1"/>
                </a:solidFill>
              </a:rPr>
              <a:t>MIPYME: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5715000" y="1905000"/>
            <a:ext cx="19653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s-CO" sz="3200" u="sng">
                <a:solidFill>
                  <a:schemeClr val="tx1"/>
                </a:solidFill>
              </a:rPr>
              <a:t>Gobierno:</a:t>
            </a:r>
            <a:endParaRPr lang="es-CO" sz="3200" u="sng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5715000" y="3352800"/>
            <a:ext cx="426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s-CO" sz="3200">
                <a:solidFill>
                  <a:schemeClr val="tx1"/>
                </a:solidFill>
              </a:rPr>
              <a:t>+ Transparencia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s-CO" sz="3200">
                <a:solidFill>
                  <a:schemeClr val="tx1"/>
                </a:solidFill>
              </a:rPr>
              <a:t>+ Eficacia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s-CO" sz="3200">
                <a:solidFill>
                  <a:schemeClr val="tx1"/>
                </a:solidFill>
              </a:rPr>
              <a:t>+ Eficiencia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CO" sz="3600"/>
              <a:t>Incorporación de la Tecnología de Información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O" sz="2800"/>
              <a:t>Apoya los procesos de innovación organizacional en la MIPYME</a:t>
            </a:r>
          </a:p>
          <a:p>
            <a:pPr>
              <a:lnSpc>
                <a:spcPct val="90000"/>
              </a:lnSpc>
              <a:buFontTx/>
              <a:buNone/>
            </a:pPr>
            <a:endParaRPr lang="es-CO" sz="1800"/>
          </a:p>
          <a:p>
            <a:pPr>
              <a:lnSpc>
                <a:spcPct val="90000"/>
              </a:lnSpc>
            </a:pPr>
            <a:r>
              <a:rPr lang="es-CO" sz="2800"/>
              <a:t>Facilita las operaciones internas, las relaciones entre empresas y las relaciones entre ellas y las entidades del gobierno.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CO" sz="1800"/>
          </a:p>
          <a:p>
            <a:pPr>
              <a:lnSpc>
                <a:spcPct val="90000"/>
              </a:lnSpc>
            </a:pPr>
            <a:r>
              <a:rPr lang="es-CO" sz="2800"/>
              <a:t>Permite el acceso a recursos que tanto el sector público como privado están poniendo al alcance de la MIPYME a través de Internet.</a:t>
            </a:r>
          </a:p>
          <a:p>
            <a:pPr>
              <a:lnSpc>
                <a:spcPct val="90000"/>
              </a:lnSpc>
              <a:buFontTx/>
              <a:buNone/>
            </a:pPr>
            <a:endParaRPr lang="es-CO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/>
              <a:t>Desarrollo de la E-MIPYME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pPr>
              <a:buFontTx/>
              <a:buNone/>
            </a:pPr>
            <a:r>
              <a:rPr lang="es-ES_tradnl"/>
              <a:t>	</a:t>
            </a:r>
          </a:p>
          <a:p>
            <a:pPr>
              <a:buFontTx/>
              <a:buNone/>
            </a:pPr>
            <a:r>
              <a:rPr lang="es-ES_tradnl"/>
              <a:t>	Desarrollo de la capacidad de las MIPYMES para usar recursos en Internet y TIC para mejorar sus operaciones internas y sus relaciones con clientes, otras empresas, gobierno, instituciones académicas y técnicas y la sociedad civil.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Oficina de Comercio, Crecimiento y Competitividad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/>
              <a:t>Orientación del proyecto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/>
              <a:t>Fortalecimiento de la competitividad de la MIPYME para el comercio y desarrollo.</a:t>
            </a:r>
          </a:p>
          <a:p>
            <a:pPr>
              <a:lnSpc>
                <a:spcPct val="90000"/>
              </a:lnSpc>
            </a:pPr>
            <a:endParaRPr lang="es-ES_tradnl" sz="600"/>
          </a:p>
          <a:p>
            <a:pPr>
              <a:lnSpc>
                <a:spcPct val="90000"/>
              </a:lnSpc>
            </a:pPr>
            <a:r>
              <a:rPr lang="es-ES_tradnl" sz="2400"/>
              <a:t>Uso de recursos accesibles a través de la Internet y de TIC para fortalecer la competitividad.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800"/>
          </a:p>
          <a:p>
            <a:pPr>
              <a:lnSpc>
                <a:spcPct val="90000"/>
              </a:lnSpc>
            </a:pPr>
            <a:r>
              <a:rPr lang="es-ES_tradnl" sz="2400"/>
              <a:t>Cooperación multinacional para la gestión de conocimientos en apoyo a un aprendizaje en la acción en Centroamérica. </a:t>
            </a:r>
          </a:p>
          <a:p>
            <a:pPr>
              <a:lnSpc>
                <a:spcPct val="90000"/>
              </a:lnSpc>
            </a:pPr>
            <a:endParaRPr lang="en-US" sz="800"/>
          </a:p>
          <a:p>
            <a:pPr>
              <a:lnSpc>
                <a:spcPct val="90000"/>
              </a:lnSpc>
            </a:pPr>
            <a:r>
              <a:rPr lang="es-ES_tradnl" sz="2400"/>
              <a:t>Trabajo con asociaciones empresariales y grupos técnicos de Centroamérica.</a:t>
            </a:r>
          </a:p>
          <a:p>
            <a:pPr>
              <a:lnSpc>
                <a:spcPct val="90000"/>
              </a:lnSpc>
            </a:pPr>
            <a:endParaRPr lang="es-ES_tradnl" sz="800"/>
          </a:p>
          <a:p>
            <a:pPr>
              <a:lnSpc>
                <a:spcPct val="90000"/>
              </a:lnSpc>
            </a:pPr>
            <a:r>
              <a:rPr lang="es-ES_tradnl" sz="2400"/>
              <a:t>Complementación entre esfuerzos de E-MIPYME y E-Gobierno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AS Master">
  <a:themeElements>
    <a:clrScheme name="1_OAS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AS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OAS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S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S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S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S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S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S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S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S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S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S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S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OAS OCCC</Template>
  <TotalTime>2407</TotalTime>
  <Words>1013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1_OAS Master</vt:lpstr>
      <vt:lpstr>BID-FOMIN Departamento de Desarrollo Sostenible División de Tecnología de Información y Comunicaciones (TIC)</vt:lpstr>
      <vt:lpstr>Papel del Gobierno para la difusión del uso de TIC en las PYMES: El caso de Centroamérica</vt:lpstr>
      <vt:lpstr>Mandatos asociados al Proyecto  E-MIPYME de Centroamérica</vt:lpstr>
      <vt:lpstr>Proyecto presentado por los países Centroamericanos a la OEA </vt:lpstr>
      <vt:lpstr>Competitividad, E-Gobierno y E-MIPYME</vt:lpstr>
      <vt:lpstr>Esfuerzos para aumentar la Competitividad del sector Productivo</vt:lpstr>
      <vt:lpstr>Incorporación de la Tecnología de Información</vt:lpstr>
      <vt:lpstr>Desarrollo de la E-MIPYME</vt:lpstr>
      <vt:lpstr>Orientación del proyecto</vt:lpstr>
      <vt:lpstr>La MIPYME: El eje central del Proyecto</vt:lpstr>
      <vt:lpstr>Apoyo en Internet a la MIPYME</vt:lpstr>
      <vt:lpstr>Mecánica del trabajo: Identificación de  elementos de solución</vt:lpstr>
      <vt:lpstr>Ejemplos de portales y servicios para la MIPYME de Centroamérica</vt:lpstr>
      <vt:lpstr>Buenas prácticas en Centroamérica</vt:lpstr>
      <vt:lpstr>Ejemplos de nuevas iniciativas en Centroamérica</vt:lpstr>
      <vt:lpstr>Fortalecimiento del marco institucional que apoya a la MIPYME en el uso de recursos E</vt:lpstr>
      <vt:lpstr>Tiempo disponible en la MIPYME y economías de especialización</vt:lpstr>
      <vt:lpstr>Instituciones que pueden apoyar a la MIPYME para usar recursos en Internet</vt:lpstr>
      <vt:lpstr>Mayor uso de los recursos en Internet por  las instituciones que apoyan a la MIPYME</vt:lpstr>
      <vt:lpstr>Proyecto E-MIPYME en Centroamérica</vt:lpstr>
      <vt:lpstr>Actividades con recursos 2004</vt:lpstr>
    </vt:vector>
  </TitlesOfParts>
  <Company>0AS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Fortalecimiento de la competitividad del sector MIPYME para el comercio y desarrollo mediante el uso de recursos basados en la Internet</dc:title>
  <dc:creator>user</dc:creator>
  <cp:lastModifiedBy>anarod</cp:lastModifiedBy>
  <cp:revision>69</cp:revision>
  <dcterms:created xsi:type="dcterms:W3CDTF">2004-05-31T22:48:27Z</dcterms:created>
  <dcterms:modified xsi:type="dcterms:W3CDTF">2010-07-13T12:46:44Z</dcterms:modified>
</cp:coreProperties>
</file>