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9" r:id="rId2"/>
    <p:sldId id="452" r:id="rId3"/>
    <p:sldId id="453" r:id="rId4"/>
    <p:sldId id="454" r:id="rId5"/>
    <p:sldId id="455" r:id="rId6"/>
    <p:sldId id="450" r:id="rId7"/>
    <p:sldId id="449" r:id="rId8"/>
    <p:sldId id="464" r:id="rId9"/>
    <p:sldId id="470" r:id="rId10"/>
    <p:sldId id="471" r:id="rId11"/>
    <p:sldId id="472" r:id="rId12"/>
    <p:sldId id="466" r:id="rId13"/>
    <p:sldId id="467" r:id="rId14"/>
    <p:sldId id="468" r:id="rId15"/>
    <p:sldId id="463" r:id="rId16"/>
  </p:sldIdLst>
  <p:sldSz cx="9144000" cy="6858000" type="screen4x3"/>
  <p:notesSz cx="6858000" cy="9144000"/>
  <p:embeddedFontLst>
    <p:embeddedFont>
      <p:font typeface="Tahoma" pitchFamily="34" charset="0"/>
      <p:regular r:id="rId19"/>
      <p:bold r:id="rId20"/>
    </p:embeddedFont>
  </p:embeddedFontLst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336699"/>
    <a:srgbClr val="006699"/>
    <a:srgbClr val="EAEAEA"/>
    <a:srgbClr val="DDDDDD"/>
    <a:srgbClr val="660033"/>
    <a:srgbClr val="990033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41866" autoAdjust="0"/>
    <p:restoredTop sz="98848" autoAdjust="0"/>
  </p:normalViewPr>
  <p:slideViewPr>
    <p:cSldViewPr>
      <p:cViewPr>
        <p:scale>
          <a:sx n="75" d="100"/>
          <a:sy n="75" d="100"/>
        </p:scale>
        <p:origin x="-6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GT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GT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GT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B53F95-2DA3-438E-A0C0-46694FA3B45A}" type="slidenum">
              <a:rPr lang="es-GT"/>
              <a:pPr/>
              <a:t>‹#›</a:t>
            </a:fld>
            <a:endParaRPr lang="es-G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1776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117764" name="Rectangle 1028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776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177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177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5B4401-D7A4-4001-8806-7642C87ADFF0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2FBE6-F4EF-4BDA-A1F7-7141158ECE5F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0C7E4-EB6B-4798-8E92-D38810CA2626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D3E4F1-3FB9-4957-9F71-AA3BB8395697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26604-CF67-478C-8A72-4E1378554A65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70397-5FDB-4FDB-B214-B5AF965707F0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FC21C-4778-4992-9F0C-A87285543513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0A65F2-F7FC-4BEB-947B-ABC2345E3F71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5AEEA-817A-4979-BC6C-C0F977AA3B00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26F150-5D7E-4139-9430-EDB36ADE4C7C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B1E187-124E-4276-BB2B-B3BCEDDFAD9C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E4DC4-760C-43D0-B2E1-4EDB46F4A6FC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_trad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_trad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E349CDB-F1CC-4463-AAFD-5DF463C41C49}" type="slidenum">
              <a:rPr lang="es-ES_tradnl"/>
              <a:pPr/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458200" cy="1447800"/>
          </a:xfrm>
        </p:spPr>
        <p:txBody>
          <a:bodyPr/>
          <a:lstStyle/>
          <a:p>
            <a:r>
              <a:rPr lang="es-GT" sz="4000" b="1" i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GT" sz="4000" b="1" i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GT" sz="4000" b="1" i="1">
                <a:solidFill>
                  <a:srgbClr val="FFCC00"/>
                </a:solidFill>
              </a:rPr>
              <a:t/>
            </a:r>
            <a:br>
              <a:rPr lang="es-GT" sz="4000" b="1" i="1">
                <a:solidFill>
                  <a:srgbClr val="FFCC00"/>
                </a:solidFill>
              </a:rPr>
            </a:br>
            <a:r>
              <a:rPr lang="es-GT" sz="4000" b="1" i="1">
                <a:solidFill>
                  <a:srgbClr val="FFCC00"/>
                </a:solidFill>
              </a:rPr>
              <a:t>Cámara de Comercio de Guatemala</a:t>
            </a:r>
            <a:r>
              <a:rPr lang="es-GT" sz="3600" b="1" i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GT" sz="3600" b="1" i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s-GT" sz="3600" b="1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590800"/>
            <a:ext cx="8229600" cy="3276600"/>
          </a:xfrm>
        </p:spPr>
        <p:txBody>
          <a:bodyPr/>
          <a:lstStyle/>
          <a:p>
            <a:pPr algn="ctr">
              <a:lnSpc>
                <a:spcPct val="110000"/>
              </a:lnSpc>
              <a:buClr>
                <a:schemeClr val="tx1"/>
              </a:buClr>
              <a:buFontTx/>
              <a:buNone/>
            </a:pPr>
            <a:r>
              <a:rPr lang="es-GT" sz="2800" b="1" i="1" u="sng"/>
              <a:t>Retos de las PYME en la Era Digital </a:t>
            </a:r>
          </a:p>
          <a:p>
            <a:pPr algn="ctr">
              <a:lnSpc>
                <a:spcPct val="110000"/>
              </a:lnSpc>
              <a:buClr>
                <a:schemeClr val="tx1"/>
              </a:buClr>
              <a:buFontTx/>
              <a:buNone/>
            </a:pPr>
            <a:r>
              <a:rPr lang="es-GT" sz="2800" b="1" i="1" u="sng"/>
              <a:t>“ Rol de las Asociaciones de Empresas”</a:t>
            </a:r>
          </a:p>
          <a:p>
            <a:pPr algn="ctr">
              <a:lnSpc>
                <a:spcPct val="110000"/>
              </a:lnSpc>
              <a:buClr>
                <a:schemeClr val="tx1"/>
              </a:buClr>
              <a:buFontTx/>
              <a:buNone/>
            </a:pPr>
            <a:r>
              <a:rPr lang="es-GT" sz="2800" b="1" i="1" u="sng"/>
              <a:t>Proyecto de Apoyo al Desarrollo del Comercio Electrónico en Guatemala</a:t>
            </a:r>
          </a:p>
          <a:p>
            <a:pPr algn="ctr">
              <a:lnSpc>
                <a:spcPct val="110000"/>
              </a:lnSpc>
              <a:buClr>
                <a:schemeClr val="tx1"/>
              </a:buClr>
              <a:buFontTx/>
              <a:buNone/>
            </a:pPr>
            <a:r>
              <a:rPr lang="es-GT" sz="2800" b="1" i="1" u="sng"/>
              <a:t>BID/FOMIN No.: ATN/ME-9031-GU</a:t>
            </a:r>
          </a:p>
          <a:p>
            <a:pPr algn="ctr">
              <a:lnSpc>
                <a:spcPct val="110000"/>
              </a:lnSpc>
              <a:buClr>
                <a:schemeClr val="tx1"/>
              </a:buClr>
              <a:buFontTx/>
              <a:buNone/>
            </a:pPr>
            <a:r>
              <a:rPr lang="es-GT" sz="2400" b="1" i="1"/>
              <a:t>Cartagena - Noviembre del 2006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Tx/>
              <a:buNone/>
            </a:pPr>
            <a:endParaRPr lang="es-GT" sz="2000" b="1" i="1"/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>
            <a:off x="533400" y="2286000"/>
            <a:ext cx="8305800" cy="0"/>
          </a:xfrm>
          <a:prstGeom prst="line">
            <a:avLst/>
          </a:prstGeom>
          <a:noFill/>
          <a:ln w="762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0" y="61722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ES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txBody>
          <a:bodyPr/>
          <a:lstStyle/>
          <a:p>
            <a:r>
              <a:rPr lang="es-GT" sz="4000" b="1" i="1">
                <a:solidFill>
                  <a:srgbClr val="FFCC00"/>
                </a:solidFill>
              </a:rPr>
              <a:t>Retos del e-comercio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00213"/>
            <a:ext cx="8686800" cy="3916362"/>
          </a:xfrm>
        </p:spPr>
        <p:txBody>
          <a:bodyPr/>
          <a:lstStyle/>
          <a:p>
            <a:pPr marL="1168400" lvl="1" indent="-711200">
              <a:lnSpc>
                <a:spcPct val="90000"/>
              </a:lnSpc>
            </a:pPr>
            <a:r>
              <a:rPr lang="es-GT" sz="2400" b="1"/>
              <a:t>Crear un ambiente favorable a la innovaci</a:t>
            </a:r>
            <a:r>
              <a:rPr lang="es-GT" sz="2400" b="1">
                <a:latin typeface="Tahoma"/>
              </a:rPr>
              <a:t>ó</a:t>
            </a:r>
            <a:r>
              <a:rPr lang="es-GT" sz="2400" b="1"/>
              <a:t>n y promover la generaci</a:t>
            </a:r>
            <a:r>
              <a:rPr lang="es-GT" sz="2400" b="1">
                <a:latin typeface="Tahoma"/>
              </a:rPr>
              <a:t>ó</a:t>
            </a:r>
            <a:r>
              <a:rPr lang="es-GT" sz="2400" b="1"/>
              <a:t>n de mecanismos de est</a:t>
            </a:r>
            <a:r>
              <a:rPr lang="es-GT" sz="2400" b="1">
                <a:latin typeface="Tahoma"/>
              </a:rPr>
              <a:t>í</a:t>
            </a:r>
            <a:r>
              <a:rPr lang="es-GT" sz="2400" b="1"/>
              <a:t>mulo a la concepci</a:t>
            </a:r>
            <a:r>
              <a:rPr lang="es-GT" sz="2400" b="1">
                <a:latin typeface="Tahoma"/>
              </a:rPr>
              <a:t>ó</a:t>
            </a:r>
            <a:r>
              <a:rPr lang="es-GT" sz="2400" b="1"/>
              <a:t>n y desarrollo de proyectos y productos y servicios en esta </a:t>
            </a:r>
            <a:r>
              <a:rPr lang="es-GT" sz="2400" b="1">
                <a:latin typeface="Tahoma"/>
              </a:rPr>
              <a:t>á</a:t>
            </a:r>
            <a:r>
              <a:rPr lang="es-GT" sz="2400" b="1"/>
              <a:t>rea.</a:t>
            </a:r>
          </a:p>
          <a:p>
            <a:pPr marL="1168400" lvl="1" indent="-711200">
              <a:lnSpc>
                <a:spcPct val="90000"/>
              </a:lnSpc>
            </a:pPr>
            <a:r>
              <a:rPr lang="es-GT" sz="2400" b="1"/>
              <a:t>Apoyar la formaci</a:t>
            </a:r>
            <a:r>
              <a:rPr lang="es-GT" sz="2400" b="1">
                <a:latin typeface="Tahoma"/>
              </a:rPr>
              <a:t>ó</a:t>
            </a:r>
            <a:r>
              <a:rPr lang="es-GT" sz="2400" b="1"/>
              <a:t>n de recurso humano calificado para trabajar en esta </a:t>
            </a:r>
            <a:r>
              <a:rPr lang="es-GT" sz="2400" b="1">
                <a:latin typeface="Tahoma"/>
              </a:rPr>
              <a:t>á</a:t>
            </a:r>
            <a:r>
              <a:rPr lang="es-GT" sz="2400" b="1"/>
              <a:t>rea y  para la investigaci</a:t>
            </a:r>
            <a:r>
              <a:rPr lang="es-GT" sz="2400" b="1">
                <a:latin typeface="Tahoma"/>
              </a:rPr>
              <a:t>ó</a:t>
            </a:r>
            <a:r>
              <a:rPr lang="es-GT" sz="2400" b="1"/>
              <a:t>n y desarrollo.</a:t>
            </a:r>
          </a:p>
          <a:p>
            <a:pPr marL="1168400" lvl="1" indent="-711200">
              <a:lnSpc>
                <a:spcPct val="90000"/>
              </a:lnSpc>
            </a:pPr>
            <a:r>
              <a:rPr lang="es-GT" sz="2400" b="1"/>
              <a:t>Promover mecanismos de exportaci</a:t>
            </a:r>
            <a:r>
              <a:rPr lang="es-GT" sz="2400" b="1">
                <a:latin typeface="Tahoma"/>
              </a:rPr>
              <a:t>ó</a:t>
            </a:r>
            <a:r>
              <a:rPr lang="es-GT" sz="2400" b="1"/>
              <a:t>n de productos nacionales por comercio electr</a:t>
            </a:r>
            <a:r>
              <a:rPr lang="es-GT" sz="2400" b="1">
                <a:latin typeface="Tahoma"/>
              </a:rPr>
              <a:t>ó</a:t>
            </a:r>
            <a:r>
              <a:rPr lang="es-GT" sz="2400" b="1"/>
              <a:t>nico y para la exportaci</a:t>
            </a:r>
            <a:r>
              <a:rPr lang="es-GT" sz="2400" b="1">
                <a:latin typeface="Tahoma"/>
              </a:rPr>
              <a:t>ó</a:t>
            </a:r>
            <a:r>
              <a:rPr lang="es-GT" sz="2400" b="1"/>
              <a:t>n de software.</a:t>
            </a:r>
          </a:p>
          <a:p>
            <a:pPr marL="1168400" lvl="1" indent="-711200">
              <a:lnSpc>
                <a:spcPct val="90000"/>
              </a:lnSpc>
            </a:pPr>
            <a:r>
              <a:rPr lang="es-GT" sz="2400" b="1"/>
              <a:t>Promover el uso de Internet como herramienta de trabajo.</a:t>
            </a:r>
          </a:p>
          <a:p>
            <a:pPr marL="1168400" lvl="1" indent="-711200">
              <a:lnSpc>
                <a:spcPct val="90000"/>
              </a:lnSpc>
            </a:pPr>
            <a:endParaRPr lang="es-GT" sz="2400" b="1"/>
          </a:p>
        </p:txBody>
      </p:sp>
      <p:sp>
        <p:nvSpPr>
          <p:cNvPr id="275460" name="Line 4"/>
          <p:cNvSpPr>
            <a:spLocks noChangeShapeType="1"/>
          </p:cNvSpPr>
          <p:nvPr/>
        </p:nvSpPr>
        <p:spPr bwMode="auto">
          <a:xfrm>
            <a:off x="323850" y="1341438"/>
            <a:ext cx="8305800" cy="0"/>
          </a:xfrm>
          <a:prstGeom prst="line">
            <a:avLst/>
          </a:prstGeom>
          <a:noFill/>
          <a:ln w="762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458200" cy="1447800"/>
          </a:xfrm>
        </p:spPr>
        <p:txBody>
          <a:bodyPr/>
          <a:lstStyle/>
          <a:p>
            <a:r>
              <a:rPr lang="es-GT" sz="4000" b="1" i="1">
                <a:solidFill>
                  <a:srgbClr val="FFCC00"/>
                </a:solidFill>
              </a:rPr>
              <a:t>	</a:t>
            </a:r>
            <a:endParaRPr lang="es-GT" sz="3600" b="1">
              <a:solidFill>
                <a:schemeClr val="folHlink"/>
              </a:solidFill>
            </a:endParaRP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20900"/>
            <a:ext cx="7772400" cy="3841750"/>
          </a:xfrm>
        </p:spPr>
        <p:txBody>
          <a:bodyPr/>
          <a:lstStyle/>
          <a:p>
            <a:pPr marL="609600" indent="-609600">
              <a:lnSpc>
                <a:spcPct val="110000"/>
              </a:lnSpc>
              <a:buClr>
                <a:schemeClr val="tx1"/>
              </a:buClr>
              <a:buFont typeface="Symbol" pitchFamily="18" charset="2"/>
              <a:buChar char="·"/>
            </a:pPr>
            <a:r>
              <a:rPr lang="es-GT" b="1"/>
              <a:t>Financiamiento </a:t>
            </a:r>
          </a:p>
          <a:p>
            <a:pPr marL="609600" indent="-609600"/>
            <a:r>
              <a:rPr lang="es-GT" b="1"/>
              <a:t>Asesoramiento </a:t>
            </a:r>
          </a:p>
          <a:p>
            <a:pPr marL="609600" indent="-609600"/>
            <a:r>
              <a:rPr lang="es-GT" b="1"/>
              <a:t>Capacitación </a:t>
            </a:r>
          </a:p>
          <a:p>
            <a:pPr marL="609600" indent="-609600"/>
            <a:r>
              <a:rPr lang="es-GT" b="1"/>
              <a:t>Generación de ámbitos de mediación para la resolución de conflictos</a:t>
            </a:r>
          </a:p>
          <a:p>
            <a:pPr marL="609600" indent="-609600"/>
            <a:r>
              <a:rPr lang="es-GT" b="1"/>
              <a:t>Proyectos conjuntos</a:t>
            </a:r>
            <a:endParaRPr lang="es-GT"/>
          </a:p>
        </p:txBody>
      </p:sp>
      <p:sp>
        <p:nvSpPr>
          <p:cNvPr id="276484" name="Rectangle 4"/>
          <p:cNvSpPr>
            <a:spLocks noChangeArrowheads="1"/>
          </p:cNvSpPr>
          <p:nvPr/>
        </p:nvSpPr>
        <p:spPr bwMode="auto">
          <a:xfrm>
            <a:off x="368300" y="520700"/>
            <a:ext cx="8458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_tradnl" sz="4000" b="1" i="1">
                <a:solidFill>
                  <a:srgbClr val="FFCC00"/>
                </a:solidFill>
              </a:rPr>
              <a:t/>
            </a:r>
            <a:br>
              <a:rPr lang="es-ES_tradnl" sz="4000" b="1" i="1">
                <a:solidFill>
                  <a:srgbClr val="FFCC00"/>
                </a:solidFill>
              </a:rPr>
            </a:br>
            <a:r>
              <a:rPr lang="es-ES_tradnl" sz="4000" b="1" i="1">
                <a:solidFill>
                  <a:srgbClr val="FFCC00"/>
                </a:solidFill>
              </a:rPr>
              <a:t>Áreas ya en desarrollo:</a:t>
            </a:r>
            <a:r>
              <a:rPr lang="es-ES_tradnl" sz="3600" b="1" i="1">
                <a:solidFill>
                  <a:srgbClr val="FFCC00"/>
                </a:solidFill>
              </a:rPr>
              <a:t/>
            </a:r>
            <a:br>
              <a:rPr lang="es-ES_tradnl" sz="3600" b="1" i="1">
                <a:solidFill>
                  <a:srgbClr val="FFCC00"/>
                </a:solidFill>
              </a:rPr>
            </a:br>
            <a:endParaRPr lang="es-ES_tradnl" sz="3600" b="1">
              <a:solidFill>
                <a:schemeClr val="folHlink"/>
              </a:solidFill>
            </a:endParaRPr>
          </a:p>
        </p:txBody>
      </p:sp>
      <p:sp>
        <p:nvSpPr>
          <p:cNvPr id="276485" name="Line 5"/>
          <p:cNvSpPr>
            <a:spLocks noChangeShapeType="1"/>
          </p:cNvSpPr>
          <p:nvPr/>
        </p:nvSpPr>
        <p:spPr bwMode="auto">
          <a:xfrm>
            <a:off x="395288" y="1844675"/>
            <a:ext cx="8305800" cy="0"/>
          </a:xfrm>
          <a:prstGeom prst="line">
            <a:avLst/>
          </a:prstGeom>
          <a:noFill/>
          <a:ln w="762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458200" cy="1447800"/>
          </a:xfrm>
        </p:spPr>
        <p:txBody>
          <a:bodyPr/>
          <a:lstStyle/>
          <a:p>
            <a:r>
              <a:rPr lang="es-GT" sz="4000" b="1" i="1">
                <a:solidFill>
                  <a:srgbClr val="FFCC00"/>
                </a:solidFill>
              </a:rPr>
              <a:t/>
            </a:r>
            <a:br>
              <a:rPr lang="es-GT" sz="4000" b="1" i="1">
                <a:solidFill>
                  <a:srgbClr val="FFCC00"/>
                </a:solidFill>
              </a:rPr>
            </a:br>
            <a:r>
              <a:rPr lang="es-GT" sz="4000" b="1" i="1">
                <a:solidFill>
                  <a:srgbClr val="FFCC00"/>
                </a:solidFill>
              </a:rPr>
              <a:t/>
            </a:r>
            <a:br>
              <a:rPr lang="es-GT" sz="4000" b="1" i="1">
                <a:solidFill>
                  <a:srgbClr val="FFCC00"/>
                </a:solidFill>
              </a:rPr>
            </a:br>
            <a:r>
              <a:rPr lang="es-GT" sz="4000" b="1" i="1">
                <a:solidFill>
                  <a:srgbClr val="FFCC00"/>
                </a:solidFill>
              </a:rPr>
              <a:t>Actividades en desarrollo en TICs:</a:t>
            </a:r>
            <a:r>
              <a:rPr lang="es-GT" sz="3600" b="1" i="1">
                <a:solidFill>
                  <a:srgbClr val="FFCC00"/>
                </a:solidFill>
              </a:rPr>
              <a:t/>
            </a:r>
            <a:br>
              <a:rPr lang="es-GT" sz="3600" b="1" i="1">
                <a:solidFill>
                  <a:srgbClr val="FFCC00"/>
                </a:solidFill>
              </a:rPr>
            </a:br>
            <a:endParaRPr lang="es-GT" sz="3600" b="1">
              <a:solidFill>
                <a:schemeClr val="folHlink"/>
              </a:solidFill>
            </a:endParaRP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44675"/>
            <a:ext cx="8229600" cy="3806825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s-GT" sz="2000" b="1" i="1" u="sng"/>
              <a:t>Financieras </a:t>
            </a:r>
            <a:endParaRPr lang="es-GT" sz="2000" b="1" i="1"/>
          </a:p>
          <a:p>
            <a:pPr marL="609600" indent="-609600">
              <a:lnSpc>
                <a:spcPct val="80000"/>
              </a:lnSpc>
            </a:pPr>
            <a:r>
              <a:rPr lang="es-GT" sz="2000" b="1" i="1"/>
              <a:t>       Compras conjuntas </a:t>
            </a:r>
          </a:p>
          <a:p>
            <a:pPr marL="609600" indent="-609600">
              <a:lnSpc>
                <a:spcPct val="80000"/>
              </a:lnSpc>
            </a:pPr>
            <a:r>
              <a:rPr lang="es-GT" sz="2000" b="1" i="1"/>
              <a:t>       Inversión conjunta </a:t>
            </a:r>
            <a:endParaRPr lang="es-GT" sz="2000" b="1" i="1" u="sng"/>
          </a:p>
          <a:p>
            <a:pPr marL="609600" indent="-609600">
              <a:lnSpc>
                <a:spcPct val="80000"/>
              </a:lnSpc>
            </a:pPr>
            <a:r>
              <a:rPr lang="es-GT" sz="2000" b="1" i="1" u="sng"/>
              <a:t>  De comercialización </a:t>
            </a:r>
            <a:endParaRPr lang="es-GT" sz="2000" b="1" i="1"/>
          </a:p>
          <a:p>
            <a:pPr marL="609600" indent="-609600">
              <a:lnSpc>
                <a:spcPct val="80000"/>
              </a:lnSpc>
            </a:pPr>
            <a:r>
              <a:rPr lang="es-GT" sz="2000" b="1" i="1"/>
              <a:t>       Lanzamiento de nuevos productos al mercado </a:t>
            </a:r>
          </a:p>
          <a:p>
            <a:pPr marL="609600" indent="-609600">
              <a:lnSpc>
                <a:spcPct val="80000"/>
              </a:lnSpc>
            </a:pPr>
            <a:r>
              <a:rPr lang="es-GT" sz="2000" b="1" i="1"/>
              <a:t>       Apertura de nuevos mercados </a:t>
            </a:r>
          </a:p>
          <a:p>
            <a:pPr marL="609600" indent="-609600">
              <a:lnSpc>
                <a:spcPct val="80000"/>
              </a:lnSpc>
            </a:pPr>
            <a:r>
              <a:rPr lang="es-GT" sz="2000" b="1" i="1"/>
              <a:t>       Intercambio de información comercial </a:t>
            </a:r>
          </a:p>
          <a:p>
            <a:pPr marL="609600" indent="-609600">
              <a:lnSpc>
                <a:spcPct val="80000"/>
              </a:lnSpc>
            </a:pPr>
            <a:r>
              <a:rPr lang="es-GT" sz="2000" b="1" i="1"/>
              <a:t>       Investigación de mercados </a:t>
            </a:r>
          </a:p>
          <a:p>
            <a:pPr marL="609600" indent="-609600">
              <a:lnSpc>
                <a:spcPct val="80000"/>
              </a:lnSpc>
            </a:pPr>
            <a:r>
              <a:rPr lang="es-GT" sz="2000" b="1" i="1"/>
              <a:t>       Alianzas para vender </a:t>
            </a:r>
          </a:p>
          <a:p>
            <a:pPr marL="609600" indent="-609600">
              <a:lnSpc>
                <a:spcPct val="80000"/>
              </a:lnSpc>
            </a:pPr>
            <a:r>
              <a:rPr lang="es-GT" sz="2000" b="1" i="1"/>
              <a:t>       Servicios post venta conjuntos </a:t>
            </a:r>
          </a:p>
          <a:p>
            <a:pPr marL="609600" indent="-609600">
              <a:lnSpc>
                <a:spcPct val="80000"/>
              </a:lnSpc>
            </a:pPr>
            <a:r>
              <a:rPr lang="es-GT" sz="2000" b="1" i="1"/>
              <a:t>       Inversión conjunta </a:t>
            </a:r>
          </a:p>
          <a:p>
            <a:pPr marL="609600" indent="-609600">
              <a:lnSpc>
                <a:spcPct val="80000"/>
              </a:lnSpc>
            </a:pPr>
            <a:r>
              <a:rPr lang="es-GT" sz="2000" b="1" i="1"/>
              <a:t>       Logística y distribución</a:t>
            </a:r>
            <a:r>
              <a:rPr lang="es-GT" sz="2000"/>
              <a:t> </a:t>
            </a:r>
            <a:endParaRPr lang="es-GT" sz="2000" b="1" i="1"/>
          </a:p>
          <a:p>
            <a:pPr marL="609600" indent="-609600">
              <a:lnSpc>
                <a:spcPct val="110000"/>
              </a:lnSpc>
              <a:buClr>
                <a:schemeClr val="tx1"/>
              </a:buClr>
              <a:buFontTx/>
              <a:buNone/>
            </a:pPr>
            <a:endParaRPr lang="es-GT" sz="2000" b="1" i="1"/>
          </a:p>
          <a:p>
            <a:pPr marL="609600" indent="-609600">
              <a:lnSpc>
                <a:spcPct val="110000"/>
              </a:lnSpc>
              <a:buClr>
                <a:schemeClr val="tx1"/>
              </a:buClr>
              <a:buFontTx/>
              <a:buNone/>
            </a:pPr>
            <a:endParaRPr lang="es-GT" sz="2000" b="1" i="1"/>
          </a:p>
          <a:p>
            <a:pPr marL="609600" indent="-609600">
              <a:lnSpc>
                <a:spcPct val="110000"/>
              </a:lnSpc>
              <a:buClr>
                <a:schemeClr val="tx1"/>
              </a:buClr>
              <a:buFontTx/>
              <a:buNone/>
            </a:pPr>
            <a:endParaRPr lang="es-GT" sz="2000" b="1" i="1"/>
          </a:p>
          <a:p>
            <a:pPr marL="609600" indent="-609600">
              <a:lnSpc>
                <a:spcPct val="110000"/>
              </a:lnSpc>
              <a:buClr>
                <a:schemeClr val="tx1"/>
              </a:buClr>
            </a:pPr>
            <a:endParaRPr lang="es-GT" sz="2000" b="1" i="1"/>
          </a:p>
        </p:txBody>
      </p:sp>
      <p:sp>
        <p:nvSpPr>
          <p:cNvPr id="270340" name="Line 4"/>
          <p:cNvSpPr>
            <a:spLocks noChangeShapeType="1"/>
          </p:cNvSpPr>
          <p:nvPr/>
        </p:nvSpPr>
        <p:spPr bwMode="auto">
          <a:xfrm>
            <a:off x="395288" y="1844675"/>
            <a:ext cx="8305800" cy="0"/>
          </a:xfrm>
          <a:prstGeom prst="line">
            <a:avLst/>
          </a:prstGeom>
          <a:noFill/>
          <a:ln w="762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458200" cy="1447800"/>
          </a:xfrm>
        </p:spPr>
        <p:txBody>
          <a:bodyPr/>
          <a:lstStyle/>
          <a:p>
            <a:r>
              <a:rPr lang="es-GT" sz="4000" b="1" i="1">
                <a:solidFill>
                  <a:srgbClr val="FFCC00"/>
                </a:solidFill>
              </a:rPr>
              <a:t/>
            </a:r>
            <a:br>
              <a:rPr lang="es-GT" sz="4000" b="1" i="1">
                <a:solidFill>
                  <a:srgbClr val="FFCC00"/>
                </a:solidFill>
              </a:rPr>
            </a:br>
            <a:r>
              <a:rPr lang="es-GT" sz="4000" b="1" i="1">
                <a:solidFill>
                  <a:srgbClr val="FFCC00"/>
                </a:solidFill>
              </a:rPr>
              <a:t>Actividades en desarrollo en TICs:</a:t>
            </a:r>
            <a:r>
              <a:rPr lang="es-GT" sz="3600" b="1" i="1">
                <a:solidFill>
                  <a:srgbClr val="FFCC00"/>
                </a:solidFill>
              </a:rPr>
              <a:t/>
            </a:r>
            <a:br>
              <a:rPr lang="es-GT" sz="3600" b="1" i="1">
                <a:solidFill>
                  <a:srgbClr val="FFCC00"/>
                </a:solidFill>
              </a:rPr>
            </a:br>
            <a:endParaRPr lang="es-GT" sz="3600" b="1">
              <a:solidFill>
                <a:schemeClr val="folHlink"/>
              </a:solidFill>
            </a:endParaRP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60575"/>
            <a:ext cx="8229600" cy="3806825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s-GT" sz="2000" b="1" i="1" u="sng"/>
              <a:t>  Organizacionales </a:t>
            </a:r>
            <a:endParaRPr lang="es-GT" sz="2000" b="1" i="1"/>
          </a:p>
          <a:p>
            <a:pPr marL="609600" indent="-609600">
              <a:lnSpc>
                <a:spcPct val="80000"/>
              </a:lnSpc>
            </a:pPr>
            <a:r>
              <a:rPr lang="es-GT" sz="2000" b="1" i="1"/>
              <a:t>       Mejora en los procesos productivos </a:t>
            </a:r>
          </a:p>
          <a:p>
            <a:pPr marL="609600" indent="-609600">
              <a:lnSpc>
                <a:spcPct val="80000"/>
              </a:lnSpc>
            </a:pPr>
            <a:r>
              <a:rPr lang="es-GT" sz="2000" b="1" i="1"/>
              <a:t>       Aplicación de nuevas formas de administración </a:t>
            </a:r>
          </a:p>
          <a:p>
            <a:pPr marL="609600" indent="-609600">
              <a:lnSpc>
                <a:spcPct val="80000"/>
              </a:lnSpc>
            </a:pPr>
            <a:r>
              <a:rPr lang="es-GT" sz="2000" b="1" i="1"/>
              <a:t>       Implantación de planeamiento estratégico </a:t>
            </a:r>
          </a:p>
          <a:p>
            <a:pPr marL="609600" indent="-609600">
              <a:lnSpc>
                <a:spcPct val="80000"/>
              </a:lnSpc>
            </a:pPr>
            <a:r>
              <a:rPr lang="es-GT" sz="2000" b="1" i="1"/>
              <a:t>       Intercambio de información productiva o tecnológica </a:t>
            </a:r>
          </a:p>
          <a:p>
            <a:pPr marL="609600" indent="-609600">
              <a:lnSpc>
                <a:spcPct val="80000"/>
              </a:lnSpc>
            </a:pPr>
            <a:r>
              <a:rPr lang="es-GT" sz="2000" b="1" i="1"/>
              <a:t>       Capacitación conjunta </a:t>
            </a:r>
          </a:p>
          <a:p>
            <a:pPr marL="609600" indent="-609600">
              <a:lnSpc>
                <a:spcPct val="80000"/>
              </a:lnSpc>
            </a:pPr>
            <a:r>
              <a:rPr lang="es-GT" sz="2000" b="1" i="1"/>
              <a:t>       Generar economías de escala </a:t>
            </a:r>
          </a:p>
          <a:p>
            <a:pPr marL="609600" indent="-609600">
              <a:lnSpc>
                <a:spcPct val="80000"/>
              </a:lnSpc>
            </a:pPr>
            <a:r>
              <a:rPr lang="es-GT" sz="2000" b="1" i="1"/>
              <a:t>       Acceso a recursos o habilidades críticas </a:t>
            </a:r>
          </a:p>
          <a:p>
            <a:pPr marL="609600" indent="-609600">
              <a:lnSpc>
                <a:spcPct val="80000"/>
              </a:lnSpc>
            </a:pPr>
            <a:r>
              <a:rPr lang="es-GT" sz="2000" b="1" i="1"/>
              <a:t>       Acceso a tecnologías de productos o procesos </a:t>
            </a:r>
          </a:p>
          <a:p>
            <a:pPr marL="609600" indent="-609600">
              <a:lnSpc>
                <a:spcPct val="80000"/>
              </a:lnSpc>
            </a:pPr>
            <a:r>
              <a:rPr lang="es-GT" sz="2000" b="1" i="1"/>
              <a:t>       Aumento del poder de negociación </a:t>
            </a:r>
          </a:p>
          <a:p>
            <a:pPr marL="609600" indent="-609600">
              <a:lnSpc>
                <a:spcPct val="80000"/>
              </a:lnSpc>
            </a:pPr>
            <a:r>
              <a:rPr lang="es-GT" sz="2000" b="1" i="1"/>
              <a:t>       Investigación y desarrollo </a:t>
            </a:r>
            <a:endParaRPr lang="es-GT" sz="2000" b="1" i="1" u="sng"/>
          </a:p>
          <a:p>
            <a:pPr marL="609600" indent="-609600">
              <a:lnSpc>
                <a:spcPct val="110000"/>
              </a:lnSpc>
              <a:buClr>
                <a:schemeClr val="tx1"/>
              </a:buClr>
            </a:pPr>
            <a:endParaRPr lang="es-GT" sz="2000" b="1" i="1"/>
          </a:p>
          <a:p>
            <a:pPr marL="609600" indent="-609600">
              <a:lnSpc>
                <a:spcPct val="110000"/>
              </a:lnSpc>
              <a:buClr>
                <a:schemeClr val="tx1"/>
              </a:buClr>
            </a:pPr>
            <a:endParaRPr lang="es-GT" sz="1800" b="1" i="1"/>
          </a:p>
          <a:p>
            <a:pPr marL="609600" indent="-609600">
              <a:lnSpc>
                <a:spcPct val="110000"/>
              </a:lnSpc>
              <a:buClr>
                <a:schemeClr val="tx1"/>
              </a:buClr>
            </a:pPr>
            <a:endParaRPr lang="es-GT" sz="1800" b="1" i="1"/>
          </a:p>
          <a:p>
            <a:pPr marL="609600" indent="-609600">
              <a:lnSpc>
                <a:spcPct val="110000"/>
              </a:lnSpc>
              <a:buClr>
                <a:schemeClr val="tx1"/>
              </a:buClr>
            </a:pPr>
            <a:endParaRPr lang="es-GT" sz="1800" b="1" i="1"/>
          </a:p>
        </p:txBody>
      </p:sp>
      <p:sp>
        <p:nvSpPr>
          <p:cNvPr id="271364" name="Line 4"/>
          <p:cNvSpPr>
            <a:spLocks noChangeShapeType="1"/>
          </p:cNvSpPr>
          <p:nvPr/>
        </p:nvSpPr>
        <p:spPr bwMode="auto">
          <a:xfrm>
            <a:off x="395288" y="1844675"/>
            <a:ext cx="8305800" cy="0"/>
          </a:xfrm>
          <a:prstGeom prst="line">
            <a:avLst/>
          </a:prstGeom>
          <a:noFill/>
          <a:ln w="762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92150"/>
            <a:ext cx="7772400" cy="1143000"/>
          </a:xfrm>
        </p:spPr>
        <p:txBody>
          <a:bodyPr/>
          <a:lstStyle/>
          <a:p>
            <a:r>
              <a:rPr lang="es-GT" sz="4000" b="1" i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GT" sz="4000" b="1" i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GT" sz="4000" b="1" i="1">
                <a:solidFill>
                  <a:srgbClr val="FFCC00"/>
                </a:solidFill>
              </a:rPr>
              <a:t>Actividades en desarrollo en TICs:</a:t>
            </a:r>
            <a:r>
              <a:rPr lang="es-GT" sz="3600" b="1" i="1">
                <a:solidFill>
                  <a:srgbClr val="FFCC00"/>
                </a:solidFill>
              </a:rPr>
              <a:t/>
            </a:r>
            <a:br>
              <a:rPr lang="es-GT" sz="3600" b="1" i="1">
                <a:solidFill>
                  <a:srgbClr val="FFCC00"/>
                </a:solidFill>
              </a:rPr>
            </a:br>
            <a:endParaRPr lang="es-GT" sz="3600" b="1">
              <a:solidFill>
                <a:schemeClr val="folHlink"/>
              </a:solidFill>
            </a:endParaRP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847013" cy="4327525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s-GT" sz="1800" b="1" i="1" u="sng"/>
              <a:t>Subcontratación y Alianzas estratégicas </a:t>
            </a:r>
            <a:endParaRPr lang="es-GT" sz="1800" b="1" i="1"/>
          </a:p>
          <a:p>
            <a:pPr marL="609600" indent="-609600">
              <a:lnSpc>
                <a:spcPct val="80000"/>
              </a:lnSpc>
            </a:pPr>
            <a:r>
              <a:rPr lang="es-GT" sz="1800" b="1" i="1" u="sng"/>
              <a:t>Núcleos empresariales </a:t>
            </a:r>
            <a:endParaRPr lang="es-GT" sz="1800" b="1" i="1"/>
          </a:p>
          <a:p>
            <a:pPr marL="609600" indent="-609600">
              <a:lnSpc>
                <a:spcPct val="80000"/>
              </a:lnSpc>
            </a:pPr>
            <a:r>
              <a:rPr lang="es-GT" sz="1800" b="1" i="1"/>
              <a:t>Son equipos de trabajo formados por empresarios del mismo rubro o de rubros diferentes con problemas a superar en común, que se unen para compartir experiencias y buscar soluciones en conjunto. </a:t>
            </a:r>
          </a:p>
          <a:p>
            <a:pPr marL="609600" indent="-609600">
              <a:lnSpc>
                <a:spcPct val="80000"/>
              </a:lnSpc>
            </a:pPr>
            <a:r>
              <a:rPr lang="es-GT" sz="1800" b="1" i="1" u="sng"/>
              <a:t>Pools de compra </a:t>
            </a:r>
            <a:endParaRPr lang="es-GT" sz="1800" b="1" i="1"/>
          </a:p>
          <a:p>
            <a:pPr marL="609600" indent="-609600">
              <a:lnSpc>
                <a:spcPct val="80000"/>
              </a:lnSpc>
            </a:pPr>
            <a:r>
              <a:rPr lang="es-GT" sz="1800" b="1" i="1"/>
              <a:t>Son grupos de empresas que necesitan adquirir productos o servicios similares y se reúnen con el objeto de aumentar el poder de negociación frente a los proveedores. </a:t>
            </a:r>
          </a:p>
          <a:p>
            <a:pPr marL="609600" indent="-609600">
              <a:lnSpc>
                <a:spcPct val="80000"/>
              </a:lnSpc>
            </a:pPr>
            <a:r>
              <a:rPr lang="es-GT" sz="1800" b="1" i="1" u="sng"/>
              <a:t>Grupos de exportación – Portales sectoriales de agronegocios, comercial y turismo:</a:t>
            </a:r>
            <a:endParaRPr lang="es-GT" sz="1800" b="1" i="1"/>
          </a:p>
          <a:p>
            <a:pPr marL="609600" indent="-609600">
              <a:lnSpc>
                <a:spcPct val="80000"/>
              </a:lnSpc>
            </a:pPr>
            <a:r>
              <a:rPr lang="es-GT" sz="1800" b="1" i="1"/>
              <a:t>Varias empresas de un mismo sector se agrupan para encarar juntas un proyecto de exportación y cuentan con un coordinador que las va guiando en el trazado de una estrategia que le permita al grupo colocar sus productos en el exterior.</a:t>
            </a:r>
            <a:r>
              <a:rPr lang="es-GT" sz="1600" b="1" i="1"/>
              <a:t>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s-GT" sz="1600" b="1" i="1"/>
          </a:p>
        </p:txBody>
      </p:sp>
      <p:sp>
        <p:nvSpPr>
          <p:cNvPr id="272389" name="Line 5"/>
          <p:cNvSpPr>
            <a:spLocks noChangeShapeType="1"/>
          </p:cNvSpPr>
          <p:nvPr/>
        </p:nvSpPr>
        <p:spPr bwMode="auto">
          <a:xfrm>
            <a:off x="395288" y="1844675"/>
            <a:ext cx="8305800" cy="0"/>
          </a:xfrm>
          <a:prstGeom prst="line">
            <a:avLst/>
          </a:prstGeom>
          <a:noFill/>
          <a:ln w="762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315200" cy="1752600"/>
          </a:xfrm>
        </p:spPr>
        <p:txBody>
          <a:bodyPr/>
          <a:lstStyle/>
          <a:p>
            <a:r>
              <a:rPr lang="es-GT" sz="4000" b="1" i="1">
                <a:solidFill>
                  <a:srgbClr val="FFCC00"/>
                </a:solidFill>
              </a:rPr>
              <a:t>Datos de Contacto: 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11300" y="2006600"/>
            <a:ext cx="6946900" cy="3956050"/>
          </a:xfrm>
        </p:spPr>
        <p:txBody>
          <a:bodyPr/>
          <a:lstStyle/>
          <a:p>
            <a:pPr marL="1168400" lvl="1" indent="-711200"/>
            <a:endParaRPr lang="es-GT" b="1"/>
          </a:p>
          <a:p>
            <a:pPr marL="1168400" lvl="1" indent="-711200" algn="ctr">
              <a:buFontTx/>
              <a:buNone/>
            </a:pPr>
            <a:endParaRPr lang="es-GT" sz="4800" b="1"/>
          </a:p>
        </p:txBody>
      </p:sp>
      <p:sp>
        <p:nvSpPr>
          <p:cNvPr id="267268" name="Line 4"/>
          <p:cNvSpPr>
            <a:spLocks noChangeShapeType="1"/>
          </p:cNvSpPr>
          <p:nvPr/>
        </p:nvSpPr>
        <p:spPr bwMode="auto">
          <a:xfrm>
            <a:off x="250825" y="1700213"/>
            <a:ext cx="8305800" cy="0"/>
          </a:xfrm>
          <a:prstGeom prst="line">
            <a:avLst/>
          </a:prstGeom>
          <a:noFill/>
          <a:ln w="762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7270" name="Rectangle 6"/>
          <p:cNvSpPr>
            <a:spLocks noChangeArrowheads="1"/>
          </p:cNvSpPr>
          <p:nvPr/>
        </p:nvSpPr>
        <p:spPr bwMode="auto">
          <a:xfrm>
            <a:off x="395288" y="2349500"/>
            <a:ext cx="8353425" cy="353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800" b="1">
                <a:latin typeface="Tahoma" pitchFamily="34" charset="0"/>
              </a:rPr>
              <a:t>Proyecto de Apoyo al Desarrollo del Comercio Electrónico en Guatemala</a:t>
            </a:r>
          </a:p>
          <a:p>
            <a:pPr algn="ctr">
              <a:spcBef>
                <a:spcPct val="50000"/>
              </a:spcBef>
            </a:pPr>
            <a:r>
              <a:rPr lang="es-ES" sz="1800" b="1">
                <a:latin typeface="Tahoma" pitchFamily="34" charset="0"/>
              </a:rPr>
              <a:t>BID/FOMIN No.: ATN/ME-9031-GU</a:t>
            </a:r>
          </a:p>
          <a:p>
            <a:pPr algn="ctr">
              <a:spcBef>
                <a:spcPct val="50000"/>
              </a:spcBef>
            </a:pPr>
            <a:r>
              <a:rPr lang="es-ES" sz="1800" b="1">
                <a:latin typeface="Tahoma" pitchFamily="34" charset="0"/>
              </a:rPr>
              <a:t>Coordinación del Proyecto</a:t>
            </a:r>
          </a:p>
          <a:p>
            <a:pPr algn="ctr">
              <a:spcBef>
                <a:spcPct val="50000"/>
              </a:spcBef>
            </a:pPr>
            <a:r>
              <a:rPr lang="es-ES" sz="1800" b="1">
                <a:latin typeface="Tahoma" pitchFamily="34" charset="0"/>
              </a:rPr>
              <a:t>10 calle 3-80 zona 1, Guatemala, Guatemala</a:t>
            </a:r>
          </a:p>
          <a:p>
            <a:pPr algn="ctr">
              <a:spcBef>
                <a:spcPct val="50000"/>
              </a:spcBef>
            </a:pPr>
            <a:r>
              <a:rPr lang="es-ES" sz="1800" b="1">
                <a:latin typeface="Tahoma" pitchFamily="34" charset="0"/>
              </a:rPr>
              <a:t>Tel.: (502) 23268888 / 23848888 ext. 730, Fax: 22209393</a:t>
            </a:r>
          </a:p>
          <a:p>
            <a:pPr algn="ctr">
              <a:spcBef>
                <a:spcPct val="50000"/>
              </a:spcBef>
            </a:pPr>
            <a:r>
              <a:rPr lang="es-ES" sz="1800" b="1">
                <a:latin typeface="Tahoma" pitchFamily="34" charset="0"/>
              </a:rPr>
              <a:t>E-mail: ebusiness@camaradecomercio.org.gt  </a:t>
            </a:r>
          </a:p>
          <a:p>
            <a:pPr algn="ctr">
              <a:spcBef>
                <a:spcPct val="50000"/>
              </a:spcBef>
            </a:pPr>
            <a:r>
              <a:rPr lang="es-ES" sz="1800" b="1">
                <a:latin typeface="Tahoma" pitchFamily="34" charset="0"/>
              </a:rPr>
              <a:t>Sitio Web: www.negociosenguatemala.com/ebusiness</a:t>
            </a:r>
          </a:p>
          <a:p>
            <a:pPr algn="ctr">
              <a:spcBef>
                <a:spcPct val="50000"/>
              </a:spcBef>
            </a:pPr>
            <a:endParaRPr lang="es-ES" sz="1800" b="1"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458200" cy="1447800"/>
          </a:xfrm>
        </p:spPr>
        <p:txBody>
          <a:bodyPr/>
          <a:lstStyle/>
          <a:p>
            <a:r>
              <a:rPr lang="es-GT" sz="4000" b="1" i="1">
                <a:solidFill>
                  <a:srgbClr val="FFCC00"/>
                </a:solidFill>
              </a:rPr>
              <a:t/>
            </a:r>
            <a:br>
              <a:rPr lang="es-GT" sz="4000" b="1" i="1">
                <a:solidFill>
                  <a:srgbClr val="FFCC00"/>
                </a:solidFill>
              </a:rPr>
            </a:br>
            <a:r>
              <a:rPr lang="es-GT" sz="4000" b="1" i="1">
                <a:solidFill>
                  <a:srgbClr val="FFCC00"/>
                </a:solidFill>
              </a:rPr>
              <a:t>Antecedentes:</a:t>
            </a:r>
            <a:r>
              <a:rPr lang="es-GT" sz="3600" b="1" i="1">
                <a:solidFill>
                  <a:srgbClr val="FFCC00"/>
                </a:solidFill>
              </a:rPr>
              <a:t/>
            </a:r>
            <a:br>
              <a:rPr lang="es-GT" sz="3600" b="1" i="1">
                <a:solidFill>
                  <a:srgbClr val="FFCC00"/>
                </a:solidFill>
              </a:rPr>
            </a:br>
            <a:endParaRPr lang="es-GT" sz="3600" b="1">
              <a:solidFill>
                <a:schemeClr val="folHlink"/>
              </a:solidFill>
            </a:endParaRP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229600" cy="3806825"/>
          </a:xfrm>
        </p:spPr>
        <p:txBody>
          <a:bodyPr/>
          <a:lstStyle/>
          <a:p>
            <a:pPr marL="609600" indent="-609600">
              <a:lnSpc>
                <a:spcPct val="110000"/>
              </a:lnSpc>
              <a:buClr>
                <a:schemeClr val="tx1"/>
              </a:buClr>
            </a:pPr>
            <a:endParaRPr lang="es-GT" sz="2800" b="1"/>
          </a:p>
          <a:p>
            <a:pPr marL="609600" indent="-609600">
              <a:lnSpc>
                <a:spcPct val="110000"/>
              </a:lnSpc>
              <a:buClr>
                <a:schemeClr val="tx1"/>
              </a:buClr>
            </a:pPr>
            <a:r>
              <a:rPr lang="es-GT" sz="2800" b="1"/>
              <a:t>Globalizaci</a:t>
            </a:r>
            <a:r>
              <a:rPr lang="es-GT" sz="2800" b="1">
                <a:latin typeface="Tahoma"/>
              </a:rPr>
              <a:t>ó</a:t>
            </a:r>
            <a:r>
              <a:rPr lang="es-GT" sz="2800" b="1"/>
              <a:t>n</a:t>
            </a:r>
          </a:p>
          <a:p>
            <a:pPr marL="609600" indent="-609600">
              <a:lnSpc>
                <a:spcPct val="110000"/>
              </a:lnSpc>
              <a:buClr>
                <a:schemeClr val="tx1"/>
              </a:buClr>
            </a:pPr>
            <a:r>
              <a:rPr lang="es-GT" sz="2800" b="1"/>
              <a:t>TLC (Tratado de Libre Comercio)</a:t>
            </a:r>
          </a:p>
          <a:p>
            <a:pPr marL="609600" indent="-609600">
              <a:lnSpc>
                <a:spcPct val="110000"/>
              </a:lnSpc>
              <a:buClr>
                <a:schemeClr val="tx1"/>
              </a:buClr>
            </a:pPr>
            <a:r>
              <a:rPr lang="es-GT" sz="2800" b="1"/>
              <a:t>TICs (Tecnolog</a:t>
            </a:r>
            <a:r>
              <a:rPr lang="es-GT" sz="2800" b="1">
                <a:latin typeface="Tahoma"/>
              </a:rPr>
              <a:t>í</a:t>
            </a:r>
            <a:r>
              <a:rPr lang="es-GT" sz="2800" b="1"/>
              <a:t>as de Informaci</a:t>
            </a:r>
            <a:r>
              <a:rPr lang="es-GT" sz="2800" b="1">
                <a:latin typeface="Tahoma"/>
              </a:rPr>
              <a:t>ó</a:t>
            </a:r>
            <a:r>
              <a:rPr lang="es-GT" sz="2800" b="1"/>
              <a:t>n y Comunicaci</a:t>
            </a:r>
            <a:r>
              <a:rPr lang="es-GT" sz="2800" b="1">
                <a:latin typeface="Tahoma"/>
              </a:rPr>
              <a:t>ó</a:t>
            </a:r>
            <a:r>
              <a:rPr lang="es-GT" sz="2800" b="1"/>
              <a:t>n)</a:t>
            </a:r>
          </a:p>
          <a:p>
            <a:pPr marL="609600" indent="-609600">
              <a:lnSpc>
                <a:spcPct val="110000"/>
              </a:lnSpc>
              <a:buClr>
                <a:schemeClr val="tx1"/>
              </a:buClr>
            </a:pPr>
            <a:r>
              <a:rPr lang="es-GT" sz="2800" b="1"/>
              <a:t>Sociedad de la informaci</a:t>
            </a:r>
            <a:r>
              <a:rPr lang="es-GT" sz="2800" b="1">
                <a:latin typeface="Tahoma"/>
              </a:rPr>
              <a:t>ó</a:t>
            </a:r>
            <a:r>
              <a:rPr lang="es-GT" sz="2800" b="1"/>
              <a:t>n a nivel mundial</a:t>
            </a:r>
          </a:p>
          <a:p>
            <a:pPr marL="609600" indent="-609600">
              <a:lnSpc>
                <a:spcPct val="110000"/>
              </a:lnSpc>
              <a:buClr>
                <a:schemeClr val="tx1"/>
              </a:buClr>
            </a:pPr>
            <a:r>
              <a:rPr lang="es-GT" sz="2800" b="1"/>
              <a:t>E-desarrollo</a:t>
            </a:r>
          </a:p>
        </p:txBody>
      </p:sp>
      <p:sp>
        <p:nvSpPr>
          <p:cNvPr id="256004" name="Line 4"/>
          <p:cNvSpPr>
            <a:spLocks noChangeShapeType="1"/>
          </p:cNvSpPr>
          <p:nvPr/>
        </p:nvSpPr>
        <p:spPr bwMode="auto">
          <a:xfrm>
            <a:off x="323850" y="1628775"/>
            <a:ext cx="8305800" cy="0"/>
          </a:xfrm>
          <a:prstGeom prst="line">
            <a:avLst/>
          </a:prstGeom>
          <a:noFill/>
          <a:ln w="762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458200" cy="1447800"/>
          </a:xfrm>
        </p:spPr>
        <p:txBody>
          <a:bodyPr/>
          <a:lstStyle/>
          <a:p>
            <a:r>
              <a:rPr lang="es-GT" sz="4000" b="1" i="1">
                <a:solidFill>
                  <a:srgbClr val="FFCC00"/>
                </a:solidFill>
              </a:rPr>
              <a:t>	</a:t>
            </a:r>
            <a:endParaRPr lang="es-GT" sz="3600" b="1">
              <a:solidFill>
                <a:schemeClr val="folHlink"/>
              </a:solidFill>
            </a:endParaRP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613" y="2205038"/>
            <a:ext cx="5761037" cy="3748087"/>
          </a:xfrm>
        </p:spPr>
        <p:txBody>
          <a:bodyPr/>
          <a:lstStyle/>
          <a:p>
            <a:pPr marL="0" indent="0" algn="ctr">
              <a:lnSpc>
                <a:spcPct val="110000"/>
              </a:lnSpc>
              <a:buClr>
                <a:schemeClr val="tx1"/>
              </a:buClr>
              <a:buFontTx/>
              <a:buNone/>
            </a:pPr>
            <a:r>
              <a:rPr lang="es-GT" sz="2400" b="1"/>
              <a:t>Ser un ente de cooperaci</a:t>
            </a:r>
            <a:r>
              <a:rPr lang="es-GT" sz="2400" b="1">
                <a:latin typeface="Tahoma"/>
              </a:rPr>
              <a:t>ó</a:t>
            </a:r>
            <a:r>
              <a:rPr lang="es-GT" sz="2400" b="1"/>
              <a:t>n entre empresas, en donde cada empresa participante, manteniendo su independencia jur</a:t>
            </a:r>
            <a:r>
              <a:rPr lang="es-GT" sz="2400" b="1">
                <a:latin typeface="Tahoma"/>
              </a:rPr>
              <a:t>í</a:t>
            </a:r>
            <a:r>
              <a:rPr lang="es-GT" sz="2400" b="1"/>
              <a:t>dica y autonom</a:t>
            </a:r>
            <a:r>
              <a:rPr lang="es-GT" sz="2400" b="1">
                <a:latin typeface="Tahoma"/>
              </a:rPr>
              <a:t>í</a:t>
            </a:r>
            <a:r>
              <a:rPr lang="es-GT" sz="2400" b="1"/>
              <a:t>a gerencial, decide voluntariamente participar en un esfuerzo conjunto con los otros participantes para la b</a:t>
            </a:r>
            <a:r>
              <a:rPr lang="es-GT" sz="2400" b="1">
                <a:latin typeface="Tahoma"/>
              </a:rPr>
              <a:t>ú</a:t>
            </a:r>
            <a:r>
              <a:rPr lang="es-GT" sz="2400" b="1"/>
              <a:t>squeda de un objetivo com</a:t>
            </a:r>
            <a:r>
              <a:rPr lang="es-GT" sz="2400" b="1">
                <a:latin typeface="Tahoma"/>
              </a:rPr>
              <a:t>ú</a:t>
            </a:r>
            <a:r>
              <a:rPr lang="es-GT" sz="2400" b="1"/>
              <a:t>n.</a:t>
            </a:r>
          </a:p>
          <a:p>
            <a:pPr marL="1882775" lvl="2" indent="-457200">
              <a:lnSpc>
                <a:spcPct val="110000"/>
              </a:lnSpc>
              <a:buClr>
                <a:schemeClr val="tx1"/>
              </a:buClr>
            </a:pPr>
            <a:endParaRPr lang="es-GT" sz="1800" b="1"/>
          </a:p>
        </p:txBody>
      </p:sp>
      <p:sp>
        <p:nvSpPr>
          <p:cNvPr id="257028" name="Line 4"/>
          <p:cNvSpPr>
            <a:spLocks noChangeShapeType="1"/>
          </p:cNvSpPr>
          <p:nvPr/>
        </p:nvSpPr>
        <p:spPr bwMode="auto">
          <a:xfrm>
            <a:off x="395288" y="1844675"/>
            <a:ext cx="8305800" cy="0"/>
          </a:xfrm>
          <a:prstGeom prst="line">
            <a:avLst/>
          </a:prstGeom>
          <a:noFill/>
          <a:ln w="762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029" name="Rectangle 5"/>
          <p:cNvSpPr>
            <a:spLocks noChangeArrowheads="1"/>
          </p:cNvSpPr>
          <p:nvPr/>
        </p:nvSpPr>
        <p:spPr bwMode="auto">
          <a:xfrm>
            <a:off x="368300" y="520700"/>
            <a:ext cx="8458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_tradnl" sz="4000" b="1" i="1">
                <a:solidFill>
                  <a:srgbClr val="FFCC00"/>
                </a:solidFill>
              </a:rPr>
              <a:t/>
            </a:r>
            <a:br>
              <a:rPr lang="es-ES_tradnl" sz="4000" b="1" i="1">
                <a:solidFill>
                  <a:srgbClr val="FFCC00"/>
                </a:solidFill>
              </a:rPr>
            </a:br>
            <a:r>
              <a:rPr lang="es-ES_tradnl" sz="4000" b="1" i="1">
                <a:solidFill>
                  <a:srgbClr val="FFCC00"/>
                </a:solidFill>
              </a:rPr>
              <a:t>Rol de las Asociaciones:</a:t>
            </a:r>
            <a:r>
              <a:rPr lang="es-ES_tradnl" sz="3600" b="1" i="1">
                <a:solidFill>
                  <a:srgbClr val="FFCC00"/>
                </a:solidFill>
              </a:rPr>
              <a:t/>
            </a:r>
            <a:br>
              <a:rPr lang="es-ES_tradnl" sz="3600" b="1" i="1">
                <a:solidFill>
                  <a:srgbClr val="FFCC00"/>
                </a:solidFill>
              </a:rPr>
            </a:br>
            <a:endParaRPr lang="es-ES_tradnl" sz="3600" b="1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458200" cy="1447800"/>
          </a:xfrm>
        </p:spPr>
        <p:txBody>
          <a:bodyPr/>
          <a:lstStyle/>
          <a:p>
            <a:r>
              <a:rPr lang="es-GT" sz="4000" b="1" i="1">
                <a:solidFill>
                  <a:srgbClr val="FFCC00"/>
                </a:solidFill>
              </a:rPr>
              <a:t>	</a:t>
            </a:r>
            <a:endParaRPr lang="es-GT" sz="3600" b="1">
              <a:solidFill>
                <a:schemeClr val="folHlink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229600" cy="3806825"/>
          </a:xfrm>
        </p:spPr>
        <p:txBody>
          <a:bodyPr/>
          <a:lstStyle/>
          <a:p>
            <a:pPr marL="609600" indent="-609600">
              <a:lnSpc>
                <a:spcPct val="110000"/>
              </a:lnSpc>
              <a:buClr>
                <a:schemeClr val="tx1"/>
              </a:buClr>
              <a:buFontTx/>
              <a:buNone/>
            </a:pPr>
            <a:r>
              <a:rPr lang="es-GT" sz="1400" b="1"/>
              <a:t>PERMITE RESOLVER PROBLEMAS CONJUNTOS MANTENIENDO LA AUTONOM</a:t>
            </a:r>
            <a:r>
              <a:rPr lang="es-GT" sz="1400" b="1">
                <a:latin typeface="Tahoma"/>
              </a:rPr>
              <a:t>Í</a:t>
            </a:r>
            <a:r>
              <a:rPr lang="es-GT" sz="1400" b="1"/>
              <a:t>A GERENCIAL DE LOS PARTICIPANTES:  la manera de emplear los recursos o beneficios obtenidos es de la incumbencia exclusiva de cada empresa.</a:t>
            </a:r>
          </a:p>
          <a:p>
            <a:pPr marL="609600" indent="-609600">
              <a:lnSpc>
                <a:spcPct val="110000"/>
              </a:lnSpc>
              <a:buClr>
                <a:schemeClr val="tx1"/>
              </a:buClr>
              <a:buFontTx/>
              <a:buNone/>
            </a:pPr>
            <a:endParaRPr lang="es-GT" sz="1400" b="1"/>
          </a:p>
          <a:p>
            <a:pPr marL="609600" indent="-609600">
              <a:lnSpc>
                <a:spcPct val="110000"/>
              </a:lnSpc>
              <a:buClr>
                <a:schemeClr val="tx1"/>
              </a:buClr>
              <a:buFontTx/>
              <a:buNone/>
            </a:pPr>
            <a:r>
              <a:rPr lang="es-GT" sz="1400" b="1"/>
              <a:t>PUEDE ADOPTAR DIVERSAS MODALIDADES JUR</a:t>
            </a:r>
            <a:r>
              <a:rPr lang="es-GT" sz="1400" b="1">
                <a:latin typeface="Tahoma"/>
              </a:rPr>
              <a:t>Í</a:t>
            </a:r>
            <a:r>
              <a:rPr lang="es-GT" sz="1400" b="1"/>
              <a:t>DICAS Y ORGANIZACIONALES: para m</a:t>
            </a:r>
            <a:r>
              <a:rPr lang="es-GT" sz="1400" b="1">
                <a:latin typeface="Tahoma"/>
              </a:rPr>
              <a:t>ú</a:t>
            </a:r>
            <a:r>
              <a:rPr lang="es-GT" sz="1400" b="1"/>
              <a:t>ltiples prop</a:t>
            </a:r>
            <a:r>
              <a:rPr lang="es-GT" sz="1400" b="1">
                <a:latin typeface="Tahoma"/>
              </a:rPr>
              <a:t>ó</a:t>
            </a:r>
            <a:r>
              <a:rPr lang="es-GT" sz="1400" b="1"/>
              <a:t>sitos desde el financiamiento hasta la investigaci</a:t>
            </a:r>
            <a:r>
              <a:rPr lang="es-GT" sz="1400" b="1">
                <a:latin typeface="Tahoma"/>
              </a:rPr>
              <a:t>ó</a:t>
            </a:r>
            <a:r>
              <a:rPr lang="es-GT" sz="1400" b="1"/>
              <a:t>n conjunta de determinado problema y, al mismo tiempo, abarcar las diferentes etapas de los procesos b</a:t>
            </a:r>
            <a:r>
              <a:rPr lang="es-GT" sz="1400" b="1">
                <a:latin typeface="Tahoma"/>
              </a:rPr>
              <a:t>á</a:t>
            </a:r>
            <a:r>
              <a:rPr lang="es-GT" sz="1400" b="1"/>
              <a:t>sicos de las empresas, a saber, dise</a:t>
            </a:r>
            <a:r>
              <a:rPr lang="es-GT" sz="1400" b="1">
                <a:latin typeface="Tahoma"/>
              </a:rPr>
              <a:t>ñ</a:t>
            </a:r>
            <a:r>
              <a:rPr lang="es-GT" sz="1400" b="1"/>
              <a:t>o, manufactura, comercializaci</a:t>
            </a:r>
            <a:r>
              <a:rPr lang="es-GT" sz="1400" b="1">
                <a:latin typeface="Tahoma"/>
              </a:rPr>
              <a:t>ó</a:t>
            </a:r>
            <a:r>
              <a:rPr lang="es-GT" sz="1400" b="1"/>
              <a:t>n, servicio post-venta, entre otros. </a:t>
            </a:r>
          </a:p>
          <a:p>
            <a:pPr marL="609600" indent="-609600">
              <a:lnSpc>
                <a:spcPct val="110000"/>
              </a:lnSpc>
              <a:buClr>
                <a:schemeClr val="tx1"/>
              </a:buClr>
              <a:buFontTx/>
              <a:buNone/>
            </a:pPr>
            <a:endParaRPr lang="es-GT" sz="1400" b="1"/>
          </a:p>
          <a:p>
            <a:pPr marL="609600" indent="-609600">
              <a:lnSpc>
                <a:spcPct val="110000"/>
              </a:lnSpc>
              <a:buClr>
                <a:schemeClr val="tx1"/>
              </a:buClr>
              <a:buFontTx/>
              <a:buNone/>
            </a:pPr>
            <a:r>
              <a:rPr lang="es-GT" sz="1400" b="1"/>
              <a:t>NO EXCLUYE A NINGUNA EMPRESA POR EL TIPO DE MERCADO EN EL CUAL OPERA: otorgan a este mecanismo de cooperaci</a:t>
            </a:r>
            <a:r>
              <a:rPr lang="es-GT" sz="1400" b="1">
                <a:latin typeface="Tahoma"/>
              </a:rPr>
              <a:t>ó</a:t>
            </a:r>
            <a:r>
              <a:rPr lang="es-GT" sz="1400" b="1"/>
              <a:t>n inter-empresas una alta flexibilidad de afiliaci</a:t>
            </a:r>
            <a:r>
              <a:rPr lang="es-GT" sz="1400" b="1">
                <a:latin typeface="Tahoma"/>
              </a:rPr>
              <a:t>ó</a:t>
            </a:r>
            <a:r>
              <a:rPr lang="es-GT" sz="1400" b="1"/>
              <a:t>n, operaci</a:t>
            </a:r>
            <a:r>
              <a:rPr lang="es-GT" sz="1400" b="1">
                <a:latin typeface="Tahoma"/>
              </a:rPr>
              <a:t>ó</a:t>
            </a:r>
            <a:r>
              <a:rPr lang="es-GT" sz="1400" b="1"/>
              <a:t>n y </a:t>
            </a:r>
            <a:r>
              <a:rPr lang="es-GT" sz="1400" b="1">
                <a:latin typeface="Tahoma"/>
              </a:rPr>
              <a:t>á</a:t>
            </a:r>
            <a:r>
              <a:rPr lang="es-GT" sz="1400" b="1"/>
              <a:t>mbito de acci</a:t>
            </a:r>
            <a:r>
              <a:rPr lang="es-GT" sz="1400" b="1">
                <a:latin typeface="Tahoma"/>
              </a:rPr>
              <a:t>ó</a:t>
            </a:r>
            <a:r>
              <a:rPr lang="es-GT" sz="1400" b="1"/>
              <a:t>n que puede ser empleado tanto por empresas insertadas en redes verticales u horizontales, o incluso para aqu</a:t>
            </a:r>
            <a:r>
              <a:rPr lang="es-GT" sz="1400" b="1">
                <a:latin typeface="Tahoma"/>
              </a:rPr>
              <a:t>é</a:t>
            </a:r>
            <a:r>
              <a:rPr lang="es-GT" sz="1400" b="1"/>
              <a:t>llas que no pertenezcan a ninguna red.</a:t>
            </a:r>
          </a:p>
          <a:p>
            <a:pPr marL="609600" indent="-609600">
              <a:lnSpc>
                <a:spcPct val="110000"/>
              </a:lnSpc>
              <a:buClr>
                <a:schemeClr val="tx1"/>
              </a:buClr>
              <a:buFontTx/>
              <a:buNone/>
            </a:pPr>
            <a:endParaRPr lang="es-GT" sz="1400" b="1"/>
          </a:p>
          <a:p>
            <a:pPr marL="609600" indent="-609600">
              <a:lnSpc>
                <a:spcPct val="110000"/>
              </a:lnSpc>
              <a:buClr>
                <a:schemeClr val="tx1"/>
              </a:buClr>
              <a:buFontTx/>
              <a:buNone/>
            </a:pPr>
            <a:endParaRPr lang="es-GT" sz="1400" b="1"/>
          </a:p>
          <a:p>
            <a:pPr marL="609600" indent="-609600">
              <a:lnSpc>
                <a:spcPct val="110000"/>
              </a:lnSpc>
              <a:buClr>
                <a:schemeClr val="tx1"/>
              </a:buClr>
              <a:buFontTx/>
              <a:buNone/>
            </a:pPr>
            <a:endParaRPr lang="es-GT" sz="1400" b="1"/>
          </a:p>
        </p:txBody>
      </p:sp>
      <p:sp>
        <p:nvSpPr>
          <p:cNvPr id="258052" name="Rectangle 4"/>
          <p:cNvSpPr>
            <a:spLocks noChangeArrowheads="1"/>
          </p:cNvSpPr>
          <p:nvPr/>
        </p:nvSpPr>
        <p:spPr bwMode="auto">
          <a:xfrm>
            <a:off x="368300" y="520700"/>
            <a:ext cx="8458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_tradnl" sz="4000" b="1" i="1">
                <a:solidFill>
                  <a:srgbClr val="FFCC00"/>
                </a:solidFill>
              </a:rPr>
              <a:t/>
            </a:r>
            <a:br>
              <a:rPr lang="es-ES_tradnl" sz="4000" b="1" i="1">
                <a:solidFill>
                  <a:srgbClr val="FFCC00"/>
                </a:solidFill>
              </a:rPr>
            </a:br>
            <a:r>
              <a:rPr lang="es-ES_tradnl" sz="4000" b="1" i="1">
                <a:solidFill>
                  <a:srgbClr val="FFCC00"/>
                </a:solidFill>
              </a:rPr>
              <a:t>Características principales:</a:t>
            </a:r>
            <a:r>
              <a:rPr lang="es-ES_tradnl" sz="3600" b="1" i="1">
                <a:solidFill>
                  <a:srgbClr val="FFCC00"/>
                </a:solidFill>
              </a:rPr>
              <a:t/>
            </a:r>
            <a:br>
              <a:rPr lang="es-ES_tradnl" sz="3600" b="1" i="1">
                <a:solidFill>
                  <a:srgbClr val="FFCC00"/>
                </a:solidFill>
              </a:rPr>
            </a:br>
            <a:endParaRPr lang="es-ES_tradnl" sz="3600" b="1">
              <a:solidFill>
                <a:schemeClr val="folHlink"/>
              </a:solidFill>
            </a:endParaRPr>
          </a:p>
        </p:txBody>
      </p:sp>
      <p:sp>
        <p:nvSpPr>
          <p:cNvPr id="258053" name="Line 5"/>
          <p:cNvSpPr>
            <a:spLocks noChangeShapeType="1"/>
          </p:cNvSpPr>
          <p:nvPr/>
        </p:nvSpPr>
        <p:spPr bwMode="auto">
          <a:xfrm>
            <a:off x="395288" y="1844675"/>
            <a:ext cx="8305800" cy="0"/>
          </a:xfrm>
          <a:prstGeom prst="line">
            <a:avLst/>
          </a:prstGeom>
          <a:noFill/>
          <a:ln w="762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458200" cy="1447800"/>
          </a:xfrm>
        </p:spPr>
        <p:txBody>
          <a:bodyPr/>
          <a:lstStyle/>
          <a:p>
            <a:r>
              <a:rPr lang="es-GT" sz="4000" b="1" i="1">
                <a:solidFill>
                  <a:srgbClr val="FFCC00"/>
                </a:solidFill>
              </a:rPr>
              <a:t>	</a:t>
            </a:r>
            <a:endParaRPr lang="es-GT" sz="3600" b="1">
              <a:solidFill>
                <a:schemeClr val="folHlink"/>
              </a:solidFill>
            </a:endParaRP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20900"/>
            <a:ext cx="7772400" cy="3484563"/>
          </a:xfrm>
        </p:spPr>
        <p:txBody>
          <a:bodyPr/>
          <a:lstStyle/>
          <a:p>
            <a:pPr marL="609600" indent="-609600" algn="ctr">
              <a:lnSpc>
                <a:spcPct val="110000"/>
              </a:lnSpc>
              <a:buClr>
                <a:schemeClr val="tx1"/>
              </a:buClr>
              <a:buFontTx/>
              <a:buNone/>
            </a:pPr>
            <a:r>
              <a:rPr lang="es-GT" sz="2400" b="1"/>
              <a:t>Fundada en 1894</a:t>
            </a:r>
          </a:p>
          <a:p>
            <a:pPr marL="609600" indent="-609600" algn="ctr">
              <a:lnSpc>
                <a:spcPct val="110000"/>
              </a:lnSpc>
              <a:buClr>
                <a:schemeClr val="tx1"/>
              </a:buClr>
              <a:buFontTx/>
              <a:buNone/>
            </a:pPr>
            <a:r>
              <a:rPr lang="es-GT" sz="2400" b="1"/>
              <a:t>8000 afiliados</a:t>
            </a:r>
          </a:p>
          <a:p>
            <a:pPr marL="609600" indent="-609600" algn="ctr">
              <a:lnSpc>
                <a:spcPct val="110000"/>
              </a:lnSpc>
              <a:buClr>
                <a:schemeClr val="tx1"/>
              </a:buClr>
              <a:buFontTx/>
              <a:buNone/>
            </a:pPr>
            <a:r>
              <a:rPr lang="es-GT" sz="2400" b="1"/>
              <a:t>32 gremiales y filiales en toda Guatemala</a:t>
            </a:r>
          </a:p>
          <a:p>
            <a:pPr marL="609600" indent="-609600" algn="ctr">
              <a:lnSpc>
                <a:spcPct val="110000"/>
              </a:lnSpc>
              <a:buClr>
                <a:schemeClr val="tx1"/>
              </a:buClr>
              <a:buFontTx/>
              <a:buNone/>
            </a:pPr>
            <a:r>
              <a:rPr lang="es-GT" sz="2400" b="1"/>
              <a:t>60% son PYMES en el </a:t>
            </a:r>
            <a:r>
              <a:rPr lang="es-GT" sz="2400" b="1">
                <a:latin typeface="Tahoma"/>
              </a:rPr>
              <a:t>á</a:t>
            </a:r>
            <a:r>
              <a:rPr lang="es-GT" sz="2400" b="1"/>
              <a:t>rea rural</a:t>
            </a:r>
          </a:p>
          <a:p>
            <a:pPr marL="609600" indent="-609600" algn="ctr">
              <a:lnSpc>
                <a:spcPct val="110000"/>
              </a:lnSpc>
              <a:buClr>
                <a:schemeClr val="tx1"/>
              </a:buClr>
              <a:buFontTx/>
              <a:buNone/>
            </a:pPr>
            <a:r>
              <a:rPr lang="es-GT" sz="2400" b="1"/>
              <a:t>Entre sus objetivos primordiales est</a:t>
            </a:r>
            <a:r>
              <a:rPr lang="es-GT" sz="2400" b="1">
                <a:latin typeface="Tahoma"/>
              </a:rPr>
              <a:t>á</a:t>
            </a:r>
            <a:r>
              <a:rPr lang="es-GT" sz="2400" b="1"/>
              <a:t> la promoci</a:t>
            </a:r>
            <a:r>
              <a:rPr lang="es-GT" sz="2400" b="1">
                <a:latin typeface="Tahoma"/>
              </a:rPr>
              <a:t>ó</a:t>
            </a:r>
            <a:r>
              <a:rPr lang="es-GT" sz="2400" b="1"/>
              <a:t>n, el desarrollo y la defensa de los intereses generales del comercio y la producci</a:t>
            </a:r>
            <a:r>
              <a:rPr lang="es-GT" sz="2400" b="1">
                <a:latin typeface="Tahoma"/>
              </a:rPr>
              <a:t>ó</a:t>
            </a:r>
            <a:r>
              <a:rPr lang="es-GT" sz="2400" b="1"/>
              <a:t>n del pa</a:t>
            </a:r>
            <a:r>
              <a:rPr lang="es-GT" sz="2400" b="1">
                <a:latin typeface="Tahoma"/>
              </a:rPr>
              <a:t>í</a:t>
            </a:r>
            <a:r>
              <a:rPr lang="es-GT" sz="2400" b="1"/>
              <a:t>s.</a:t>
            </a:r>
          </a:p>
        </p:txBody>
      </p:sp>
      <p:sp>
        <p:nvSpPr>
          <p:cNvPr id="259076" name="Rectangle 4"/>
          <p:cNvSpPr>
            <a:spLocks noChangeArrowheads="1"/>
          </p:cNvSpPr>
          <p:nvPr/>
        </p:nvSpPr>
        <p:spPr bwMode="auto">
          <a:xfrm>
            <a:off x="368300" y="520700"/>
            <a:ext cx="8458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_tradnl" sz="4000" b="1" i="1">
                <a:solidFill>
                  <a:srgbClr val="FFCC00"/>
                </a:solidFill>
              </a:rPr>
              <a:t/>
            </a:r>
            <a:br>
              <a:rPr lang="es-ES_tradnl" sz="4000" b="1" i="1">
                <a:solidFill>
                  <a:srgbClr val="FFCC00"/>
                </a:solidFill>
              </a:rPr>
            </a:br>
            <a:r>
              <a:rPr lang="es-ES_tradnl" sz="4000" b="1" i="1">
                <a:solidFill>
                  <a:srgbClr val="FFCC00"/>
                </a:solidFill>
              </a:rPr>
              <a:t>Cámara de Comercio:</a:t>
            </a:r>
            <a:r>
              <a:rPr lang="es-ES_tradnl" sz="3600" b="1" i="1">
                <a:solidFill>
                  <a:srgbClr val="FFCC00"/>
                </a:solidFill>
              </a:rPr>
              <a:t/>
            </a:r>
            <a:br>
              <a:rPr lang="es-ES_tradnl" sz="3600" b="1" i="1">
                <a:solidFill>
                  <a:srgbClr val="FFCC00"/>
                </a:solidFill>
              </a:rPr>
            </a:br>
            <a:endParaRPr lang="es-ES_tradnl" sz="3600" b="1">
              <a:solidFill>
                <a:schemeClr val="folHlink"/>
              </a:solidFill>
            </a:endParaRPr>
          </a:p>
        </p:txBody>
      </p:sp>
      <p:sp>
        <p:nvSpPr>
          <p:cNvPr id="259077" name="Line 5"/>
          <p:cNvSpPr>
            <a:spLocks noChangeShapeType="1"/>
          </p:cNvSpPr>
          <p:nvPr/>
        </p:nvSpPr>
        <p:spPr bwMode="auto">
          <a:xfrm>
            <a:off x="395288" y="1844675"/>
            <a:ext cx="8305800" cy="0"/>
          </a:xfrm>
          <a:prstGeom prst="line">
            <a:avLst/>
          </a:prstGeom>
          <a:noFill/>
          <a:ln w="762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458200" cy="1447800"/>
          </a:xfrm>
        </p:spPr>
        <p:txBody>
          <a:bodyPr/>
          <a:lstStyle/>
          <a:p>
            <a:r>
              <a:rPr lang="es-GT" sz="4000" b="1" i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GT" sz="4000" b="1" i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GT" sz="4000" b="1" i="1">
                <a:solidFill>
                  <a:srgbClr val="FFCC00"/>
                </a:solidFill>
              </a:rPr>
              <a:t>Antecedentes del Proyecto de </a:t>
            </a:r>
            <a:br>
              <a:rPr lang="es-GT" sz="4000" b="1" i="1">
                <a:solidFill>
                  <a:srgbClr val="FFCC00"/>
                </a:solidFill>
              </a:rPr>
            </a:br>
            <a:r>
              <a:rPr lang="es-GT" sz="4000" b="1" i="1">
                <a:solidFill>
                  <a:srgbClr val="FFCC00"/>
                </a:solidFill>
              </a:rPr>
              <a:t>e-comercio:</a:t>
            </a:r>
            <a:r>
              <a:rPr lang="es-GT" sz="3600" b="1" i="1">
                <a:solidFill>
                  <a:srgbClr val="FFCC00"/>
                </a:solidFill>
              </a:rPr>
              <a:t/>
            </a:r>
            <a:br>
              <a:rPr lang="es-GT" sz="3600" b="1" i="1">
                <a:solidFill>
                  <a:srgbClr val="FFCC00"/>
                </a:solidFill>
              </a:rPr>
            </a:br>
            <a:endParaRPr lang="es-GT" sz="3600" b="1">
              <a:solidFill>
                <a:schemeClr val="folHlink"/>
              </a:solidFill>
            </a:endParaRP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60575"/>
            <a:ext cx="8229600" cy="3806825"/>
          </a:xfrm>
        </p:spPr>
        <p:txBody>
          <a:bodyPr/>
          <a:lstStyle/>
          <a:p>
            <a:pPr marL="0" indent="0">
              <a:lnSpc>
                <a:spcPct val="110000"/>
              </a:lnSpc>
              <a:buClr>
                <a:schemeClr val="tx1"/>
              </a:buClr>
            </a:pPr>
            <a:r>
              <a:rPr lang="es-GT" sz="2400" b="1" i="1"/>
              <a:t>Contrato firmado en Diciembre del 2004</a:t>
            </a:r>
          </a:p>
          <a:p>
            <a:pPr marL="0" indent="0">
              <a:lnSpc>
                <a:spcPct val="110000"/>
              </a:lnSpc>
              <a:buClr>
                <a:schemeClr val="tx1"/>
              </a:buClr>
            </a:pPr>
            <a:r>
              <a:rPr lang="es-GT" sz="2400" b="1" i="1"/>
              <a:t>Con aval del Ministerio de Finanzas</a:t>
            </a:r>
          </a:p>
          <a:p>
            <a:pPr marL="0" indent="0">
              <a:lnSpc>
                <a:spcPct val="110000"/>
              </a:lnSpc>
              <a:buClr>
                <a:schemeClr val="tx1"/>
              </a:buClr>
            </a:pPr>
            <a:r>
              <a:rPr lang="es-GT" sz="2400" b="1" i="1"/>
              <a:t> 3 años de ejecución</a:t>
            </a:r>
          </a:p>
          <a:p>
            <a:pPr marL="0" indent="0">
              <a:lnSpc>
                <a:spcPct val="110000"/>
              </a:lnSpc>
              <a:buClr>
                <a:schemeClr val="tx1"/>
              </a:buClr>
            </a:pPr>
            <a:r>
              <a:rPr lang="es-GT" sz="2400" b="1" i="1" u="sng"/>
              <a:t>Objetivo:</a:t>
            </a:r>
            <a:r>
              <a:rPr lang="es-GT" sz="2400" b="1" i="1"/>
              <a:t> Fortalecer la competitividad de las pequeñas y medianas empresas a través de la incorporación de TICs a su operación y del incremento del nivel de confianza en el uso de Internet y  comercio electrónico en el país</a:t>
            </a:r>
          </a:p>
          <a:p>
            <a:pPr marL="0" indent="0">
              <a:lnSpc>
                <a:spcPct val="110000"/>
              </a:lnSpc>
              <a:buClr>
                <a:schemeClr val="tx1"/>
              </a:buClr>
              <a:buFontTx/>
              <a:buNone/>
            </a:pPr>
            <a:endParaRPr lang="es-GT" sz="2400" b="1" i="1"/>
          </a:p>
        </p:txBody>
      </p:sp>
      <p:sp>
        <p:nvSpPr>
          <p:cNvPr id="253956" name="Line 4"/>
          <p:cNvSpPr>
            <a:spLocks noChangeShapeType="1"/>
          </p:cNvSpPr>
          <p:nvPr/>
        </p:nvSpPr>
        <p:spPr bwMode="auto">
          <a:xfrm>
            <a:off x="395288" y="1844675"/>
            <a:ext cx="8305800" cy="0"/>
          </a:xfrm>
          <a:prstGeom prst="line">
            <a:avLst/>
          </a:prstGeom>
          <a:noFill/>
          <a:ln w="762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458200" cy="1447800"/>
          </a:xfrm>
        </p:spPr>
        <p:txBody>
          <a:bodyPr/>
          <a:lstStyle/>
          <a:p>
            <a:r>
              <a:rPr lang="es-GT" sz="4000" b="1" i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GT" sz="4000" b="1" i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GT" sz="4000" b="1" i="1">
                <a:solidFill>
                  <a:srgbClr val="FFCC00"/>
                </a:solidFill>
              </a:rPr>
              <a:t>Proyecto de Desarrollo del E-comercio:</a:t>
            </a:r>
            <a:r>
              <a:rPr lang="es-GT" sz="3600" b="1" i="1">
                <a:solidFill>
                  <a:srgbClr val="FFCC00"/>
                </a:solidFill>
              </a:rPr>
              <a:t/>
            </a:r>
            <a:br>
              <a:rPr lang="es-GT" sz="3600" b="1" i="1">
                <a:solidFill>
                  <a:srgbClr val="FFCC00"/>
                </a:solidFill>
              </a:rPr>
            </a:br>
            <a:endParaRPr lang="es-GT" sz="3600" b="1">
              <a:solidFill>
                <a:schemeClr val="folHlink"/>
              </a:solidFill>
            </a:endParaRP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60575"/>
            <a:ext cx="8229600" cy="3806825"/>
          </a:xfrm>
        </p:spPr>
        <p:txBody>
          <a:bodyPr/>
          <a:lstStyle/>
          <a:p>
            <a:pPr marL="609600" indent="-609600" algn="ctr">
              <a:lnSpc>
                <a:spcPct val="80000"/>
              </a:lnSpc>
              <a:buFontTx/>
              <a:buNone/>
            </a:pPr>
            <a:r>
              <a:rPr lang="es-GT" altLang="he-IL" sz="2400" b="1" u="sng"/>
              <a:t>Componente I: </a:t>
            </a:r>
          </a:p>
          <a:p>
            <a:pPr marL="609600" indent="-609600" algn="ctr">
              <a:lnSpc>
                <a:spcPct val="80000"/>
              </a:lnSpc>
              <a:buFontTx/>
              <a:buNone/>
            </a:pPr>
            <a:r>
              <a:rPr lang="es-GT" altLang="he-IL" sz="2400" b="1"/>
              <a:t>Fortalecer la confianza en las transacciones en línea</a:t>
            </a:r>
          </a:p>
          <a:p>
            <a:pPr marL="609600" indent="-609600" algn="ctr">
              <a:lnSpc>
                <a:spcPct val="80000"/>
              </a:lnSpc>
              <a:buFontTx/>
              <a:buNone/>
            </a:pPr>
            <a:endParaRPr lang="es-GT" altLang="he-IL" sz="2400" b="1"/>
          </a:p>
          <a:p>
            <a:pPr marL="609600" indent="-609600" algn="ctr">
              <a:lnSpc>
                <a:spcPct val="80000"/>
              </a:lnSpc>
              <a:buFontTx/>
              <a:buNone/>
            </a:pPr>
            <a:r>
              <a:rPr lang="es-GT" altLang="he-IL" sz="2400" b="1" u="sng"/>
              <a:t>Componente II:</a:t>
            </a:r>
            <a:r>
              <a:rPr lang="es-GT" altLang="he-IL" sz="2400" b="1"/>
              <a:t>  </a:t>
            </a:r>
          </a:p>
          <a:p>
            <a:pPr marL="609600" indent="-609600" algn="ctr">
              <a:lnSpc>
                <a:spcPct val="80000"/>
              </a:lnSpc>
              <a:buFontTx/>
              <a:buNone/>
            </a:pPr>
            <a:r>
              <a:rPr lang="es-GT" altLang="he-IL" sz="2400" b="1"/>
              <a:t>Concienciar y capacitar al personal de la CCG y de las PYMES en TIC y comercio</a:t>
            </a:r>
          </a:p>
          <a:p>
            <a:pPr marL="609600" indent="-609600" algn="ctr">
              <a:lnSpc>
                <a:spcPct val="80000"/>
              </a:lnSpc>
              <a:buFontTx/>
              <a:buNone/>
            </a:pPr>
            <a:endParaRPr lang="es-GT" altLang="he-IL" sz="2400" b="1"/>
          </a:p>
          <a:p>
            <a:pPr marL="609600" indent="-609600" algn="ctr">
              <a:lnSpc>
                <a:spcPct val="80000"/>
              </a:lnSpc>
              <a:buFontTx/>
              <a:buNone/>
            </a:pPr>
            <a:r>
              <a:rPr lang="es-GT" altLang="he-IL" sz="2400" b="1" u="sng"/>
              <a:t>Componente III:</a:t>
            </a:r>
            <a:r>
              <a:rPr lang="es-GT" altLang="he-IL" sz="2400" b="1"/>
              <a:t>  </a:t>
            </a:r>
          </a:p>
          <a:p>
            <a:pPr marL="609600" indent="-609600" algn="ctr">
              <a:lnSpc>
                <a:spcPct val="80000"/>
              </a:lnSpc>
              <a:buFontTx/>
              <a:buNone/>
            </a:pPr>
            <a:r>
              <a:rPr lang="es-GT" altLang="he-IL" sz="2400" b="1">
                <a:solidFill>
                  <a:srgbClr val="FFFF99"/>
                </a:solidFill>
                <a:cs typeface="Times New Roman" pitchFamily="18" charset="0"/>
              </a:rPr>
              <a:t>Asistencia técnica y desarrollo de servicios en el uso de TIC y de comercio electrónico.</a:t>
            </a:r>
            <a:endParaRPr lang="es-GT" sz="2400" b="1">
              <a:solidFill>
                <a:srgbClr val="FFFF99"/>
              </a:solidFill>
              <a:cs typeface="Times New Roman" pitchFamily="18" charset="0"/>
            </a:endParaRPr>
          </a:p>
        </p:txBody>
      </p:sp>
      <p:sp>
        <p:nvSpPr>
          <p:cNvPr id="252932" name="Line 4"/>
          <p:cNvSpPr>
            <a:spLocks noChangeShapeType="1"/>
          </p:cNvSpPr>
          <p:nvPr/>
        </p:nvSpPr>
        <p:spPr bwMode="auto">
          <a:xfrm>
            <a:off x="395288" y="1844675"/>
            <a:ext cx="8305800" cy="0"/>
          </a:xfrm>
          <a:prstGeom prst="line">
            <a:avLst/>
          </a:prstGeom>
          <a:noFill/>
          <a:ln w="762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458200" cy="1447800"/>
          </a:xfrm>
        </p:spPr>
        <p:txBody>
          <a:bodyPr/>
          <a:lstStyle/>
          <a:p>
            <a:r>
              <a:rPr lang="es-GT" sz="4000" b="1" i="1">
                <a:solidFill>
                  <a:srgbClr val="FFCC00"/>
                </a:solidFill>
              </a:rPr>
              <a:t>Retos Generales relacionados a PYMES:</a:t>
            </a:r>
            <a:endParaRPr lang="es-GT" sz="3600" b="1">
              <a:solidFill>
                <a:schemeClr val="folHlink"/>
              </a:solidFill>
            </a:endParaRP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60575"/>
            <a:ext cx="8229600" cy="3806825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s-GT" sz="2800" b="1" i="1"/>
              <a:t>Personal poco calificado o no profesional</a:t>
            </a:r>
          </a:p>
          <a:p>
            <a:pPr marL="609600" indent="-609600">
              <a:lnSpc>
                <a:spcPct val="90000"/>
              </a:lnSpc>
            </a:pPr>
            <a:r>
              <a:rPr lang="es-GT" sz="2800" b="1" i="1"/>
              <a:t>Poca visión estratégica y capacidad para planear a largo plazo</a:t>
            </a:r>
          </a:p>
          <a:p>
            <a:pPr marL="609600" indent="-609600">
              <a:lnSpc>
                <a:spcPct val="90000"/>
              </a:lnSpc>
            </a:pPr>
            <a:r>
              <a:rPr lang="es-GT" sz="2800" b="1" i="1"/>
              <a:t>Falta de información acerca del entorno y el mercado</a:t>
            </a:r>
          </a:p>
          <a:p>
            <a:pPr marL="609600" indent="-609600">
              <a:lnSpc>
                <a:spcPct val="90000"/>
              </a:lnSpc>
            </a:pPr>
            <a:r>
              <a:rPr lang="es-GT" sz="2800" b="1" i="1"/>
              <a:t>Falta de innovación tecnológica</a:t>
            </a:r>
          </a:p>
          <a:p>
            <a:pPr marL="609600" indent="-609600">
              <a:lnSpc>
                <a:spcPct val="90000"/>
              </a:lnSpc>
            </a:pPr>
            <a:r>
              <a:rPr lang="es-GT" sz="2800" b="1" i="1"/>
              <a:t> Falta de políticas de capacitación</a:t>
            </a:r>
          </a:p>
          <a:p>
            <a:pPr marL="609600" indent="-609600">
              <a:lnSpc>
                <a:spcPct val="90000"/>
              </a:lnSpc>
            </a:pPr>
            <a:r>
              <a:rPr lang="es-GT" sz="2800" b="1" i="1"/>
              <a:t> Organización del trabajo anticuada</a:t>
            </a:r>
            <a:endParaRPr lang="es-GT" sz="2800"/>
          </a:p>
        </p:txBody>
      </p:sp>
      <p:sp>
        <p:nvSpPr>
          <p:cNvPr id="268292" name="Line 4"/>
          <p:cNvSpPr>
            <a:spLocks noChangeShapeType="1"/>
          </p:cNvSpPr>
          <p:nvPr/>
        </p:nvSpPr>
        <p:spPr bwMode="auto">
          <a:xfrm>
            <a:off x="395288" y="1844675"/>
            <a:ext cx="8305800" cy="0"/>
          </a:xfrm>
          <a:prstGeom prst="line">
            <a:avLst/>
          </a:prstGeom>
          <a:noFill/>
          <a:ln w="762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txBody>
          <a:bodyPr/>
          <a:lstStyle/>
          <a:p>
            <a:r>
              <a:rPr lang="es-GT" sz="4000" b="1" i="1">
                <a:solidFill>
                  <a:srgbClr val="FFCC00"/>
                </a:solidFill>
              </a:rPr>
              <a:t>Retos del e-comercio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73238"/>
            <a:ext cx="8686800" cy="3916362"/>
          </a:xfrm>
        </p:spPr>
        <p:txBody>
          <a:bodyPr/>
          <a:lstStyle/>
          <a:p>
            <a:pPr marL="1168400" lvl="1" indent="-711200"/>
            <a:r>
              <a:rPr lang="es-GT" b="1"/>
              <a:t>Promover y aumentar el n</a:t>
            </a:r>
            <a:r>
              <a:rPr lang="es-GT" b="1">
                <a:latin typeface="Tahoma"/>
              </a:rPr>
              <a:t>ú</a:t>
            </a:r>
            <a:r>
              <a:rPr lang="es-GT" b="1"/>
              <a:t>mero de usuarios, la cantidad de empresas conectadas a la red, en especial PYMES en el interior</a:t>
            </a:r>
          </a:p>
          <a:p>
            <a:pPr marL="1168400" lvl="1" indent="-711200"/>
            <a:r>
              <a:rPr lang="es-GT" b="1"/>
              <a:t>Implementar medidas de seguridad para la  transmisi</a:t>
            </a:r>
            <a:r>
              <a:rPr lang="es-GT" b="1">
                <a:latin typeface="Tahoma"/>
              </a:rPr>
              <a:t>ó</a:t>
            </a:r>
            <a:r>
              <a:rPr lang="es-GT" b="1"/>
              <a:t>n de informaci</a:t>
            </a:r>
            <a:r>
              <a:rPr lang="es-GT" b="1">
                <a:latin typeface="Tahoma"/>
              </a:rPr>
              <a:t>ó</a:t>
            </a:r>
            <a:r>
              <a:rPr lang="es-GT" b="1"/>
              <a:t>n por la red y para la  log</a:t>
            </a:r>
            <a:r>
              <a:rPr lang="es-GT" b="1">
                <a:latin typeface="Tahoma"/>
              </a:rPr>
              <a:t>í</a:t>
            </a:r>
            <a:r>
              <a:rPr lang="es-GT" b="1"/>
              <a:t>stica de entrega eficiente.</a:t>
            </a:r>
          </a:p>
          <a:p>
            <a:pPr marL="1168400" lvl="1" indent="-711200"/>
            <a:r>
              <a:rPr lang="es-GT" b="1"/>
              <a:t>Fomentar la empresarialidad electr</a:t>
            </a:r>
            <a:r>
              <a:rPr lang="es-GT" b="1">
                <a:latin typeface="Tahoma"/>
              </a:rPr>
              <a:t>ó</a:t>
            </a:r>
            <a:r>
              <a:rPr lang="es-GT" b="1"/>
              <a:t>nica</a:t>
            </a:r>
          </a:p>
        </p:txBody>
      </p:sp>
      <p:sp>
        <p:nvSpPr>
          <p:cNvPr id="274436" name="Line 4"/>
          <p:cNvSpPr>
            <a:spLocks noChangeShapeType="1"/>
          </p:cNvSpPr>
          <p:nvPr/>
        </p:nvSpPr>
        <p:spPr bwMode="auto">
          <a:xfrm>
            <a:off x="468313" y="1341438"/>
            <a:ext cx="8305800" cy="0"/>
          </a:xfrm>
          <a:prstGeom prst="line">
            <a:avLst/>
          </a:prstGeom>
          <a:noFill/>
          <a:ln w="762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">
      <a:dk1>
        <a:srgbClr val="FFFF99"/>
      </a:dk1>
      <a:lt1>
        <a:srgbClr val="FFFFFF"/>
      </a:lt1>
      <a:dk2>
        <a:srgbClr val="FF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DADA82"/>
      </a:accent4>
      <a:accent5>
        <a:srgbClr val="AAE2CA"/>
      </a:accent5>
      <a:accent6>
        <a:srgbClr val="2D2DB9"/>
      </a:accent6>
      <a:hlink>
        <a:srgbClr val="FFFFFF"/>
      </a:hlink>
      <a:folHlink>
        <a:srgbClr val="FFFFFF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4536</TotalTime>
  <Words>760</Words>
  <Application>Microsoft Office PowerPoint</Application>
  <PresentationFormat>On-screen Show (4:3)</PresentationFormat>
  <Paragraphs>113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Times New Roman</vt:lpstr>
      <vt:lpstr>Tahoma</vt:lpstr>
      <vt:lpstr>Symbol</vt:lpstr>
      <vt:lpstr>Diseño predeterminado</vt:lpstr>
      <vt:lpstr>  Cámara de Comercio de Guatemala </vt:lpstr>
      <vt:lpstr> Antecedentes: </vt:lpstr>
      <vt:lpstr> </vt:lpstr>
      <vt:lpstr> </vt:lpstr>
      <vt:lpstr> </vt:lpstr>
      <vt:lpstr> Antecedentes del Proyecto de  e-comercio: </vt:lpstr>
      <vt:lpstr> Proyecto de Desarrollo del E-comercio: </vt:lpstr>
      <vt:lpstr>Retos Generales relacionados a PYMES:</vt:lpstr>
      <vt:lpstr>Retos del e-comercio</vt:lpstr>
      <vt:lpstr>Retos del e-comercio</vt:lpstr>
      <vt:lpstr> </vt:lpstr>
      <vt:lpstr>  Actividades en desarrollo en TICs: </vt:lpstr>
      <vt:lpstr> Actividades en desarrollo en TICs: </vt:lpstr>
      <vt:lpstr> Actividades en desarrollo en TICs: </vt:lpstr>
      <vt:lpstr>Datos de Contacto: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Letty Campollo</dc:creator>
  <cp:lastModifiedBy>anarod</cp:lastModifiedBy>
  <cp:revision>278</cp:revision>
  <cp:lastPrinted>2001-03-29T22:38:54Z</cp:lastPrinted>
  <dcterms:created xsi:type="dcterms:W3CDTF">2001-03-16T04:28:25Z</dcterms:created>
  <dcterms:modified xsi:type="dcterms:W3CDTF">2010-07-11T17:26:47Z</dcterms:modified>
</cp:coreProperties>
</file>