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6" r:id="rId2"/>
    <p:sldId id="425" r:id="rId3"/>
    <p:sldId id="379" r:id="rId4"/>
    <p:sldId id="380" r:id="rId5"/>
    <p:sldId id="382" r:id="rId6"/>
    <p:sldId id="386" r:id="rId7"/>
    <p:sldId id="387" r:id="rId8"/>
    <p:sldId id="390" r:id="rId9"/>
    <p:sldId id="430" r:id="rId10"/>
    <p:sldId id="431" r:id="rId11"/>
    <p:sldId id="401" r:id="rId12"/>
    <p:sldId id="404" r:id="rId13"/>
    <p:sldId id="426" r:id="rId14"/>
    <p:sldId id="434" r:id="rId15"/>
    <p:sldId id="427" r:id="rId16"/>
    <p:sldId id="428" r:id="rId17"/>
    <p:sldId id="405" r:id="rId18"/>
    <p:sldId id="406" r:id="rId19"/>
    <p:sldId id="331" r:id="rId20"/>
    <p:sldId id="432" r:id="rId21"/>
    <p:sldId id="300" r:id="rId22"/>
    <p:sldId id="278" r:id="rId23"/>
    <p:sldId id="280" r:id="rId24"/>
    <p:sldId id="433" r:id="rId25"/>
    <p:sldId id="435" r:id="rId26"/>
    <p:sldId id="436" r:id="rId27"/>
    <p:sldId id="349" r:id="rId28"/>
    <p:sldId id="266" r:id="rId29"/>
    <p:sldId id="348" r:id="rId30"/>
    <p:sldId id="338" r:id="rId31"/>
    <p:sldId id="339" r:id="rId32"/>
    <p:sldId id="420" r:id="rId33"/>
    <p:sldId id="370" r:id="rId34"/>
    <p:sldId id="369" r:id="rId35"/>
    <p:sldId id="371" r:id="rId36"/>
    <p:sldId id="407" r:id="rId37"/>
    <p:sldId id="408" r:id="rId38"/>
    <p:sldId id="344" r:id="rId39"/>
  </p:sldIdLst>
  <p:sldSz cx="9144000" cy="6858000" type="screen4x3"/>
  <p:notesSz cx="6858000" cy="9296400"/>
  <p:embeddedFontLst>
    <p:embeddedFont>
      <p:font typeface="Corbel" pitchFamily="34" charset="0"/>
      <p:regular r:id="rId42"/>
      <p:bold r:id="rId43"/>
      <p:italic r:id="rId44"/>
      <p:boldItalic r:id="rId45"/>
    </p:embeddedFont>
    <p:embeddedFont>
      <p:font typeface="Wingdings 2" pitchFamily="18" charset="2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Arial Unicode MS" pitchFamily="34" charset="-128"/>
      <p:regular r:id="rId51"/>
    </p:embeddedFont>
    <p:embeddedFont>
      <p:font typeface="MS PGothic" pitchFamily="34" charset="-128"/>
      <p:regular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FF00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1" autoAdjust="0"/>
    <p:restoredTop sz="89173" autoAdjust="0"/>
  </p:normalViewPr>
  <p:slideViewPr>
    <p:cSldViewPr>
      <p:cViewPr>
        <p:scale>
          <a:sx n="75" d="100"/>
          <a:sy n="75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\Desktop\MIF\08%2010%2001%20-%202008%20Remittance%20estimates\New%20estimat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Robert%20W.%20Meins\Desktop\08%2003\New%20databas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'M.+Quarterly'!$A$15</c:f>
              <c:strCache>
                <c:ptCount val="1"/>
                <c:pt idx="0">
                  <c:v>TOTAL</c:v>
                </c:pt>
              </c:strCache>
            </c:strRef>
          </c:tx>
          <c:spPr>
            <a:ln w="50800">
              <a:solidFill>
                <a:srgbClr val="FFFF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1"/>
            <c:spPr>
              <a:ln w="50800">
                <a:solidFill>
                  <a:srgbClr val="FFFF00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ln w="50800">
                <a:solidFill>
                  <a:srgbClr val="FFFF00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ln w="50800">
                <a:solidFill>
                  <a:srgbClr val="FFFF00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trendline>
            <c:trendlineType val="poly"/>
            <c:order val="2"/>
          </c:trendline>
          <c:cat>
            <c:strRef>
              <c:f>'M.+Quarterly'!$B$1:$AW$1</c:f>
              <c:strCache>
                <c:ptCount val="48"/>
                <c:pt idx="0">
                  <c:v>Dec</c:v>
                </c:pt>
                <c:pt idx="1">
                  <c:v>Nov</c:v>
                </c:pt>
                <c:pt idx="2">
                  <c:v>Oct</c:v>
                </c:pt>
                <c:pt idx="3">
                  <c:v>Sept</c:v>
                </c:pt>
                <c:pt idx="4">
                  <c:v>Aug</c:v>
                </c:pt>
                <c:pt idx="5">
                  <c:v>July</c:v>
                </c:pt>
                <c:pt idx="6">
                  <c:v>June</c:v>
                </c:pt>
                <c:pt idx="7">
                  <c:v>May</c:v>
                </c:pt>
                <c:pt idx="8">
                  <c:v>Apr</c:v>
                </c:pt>
                <c:pt idx="9">
                  <c:v>Mar</c:v>
                </c:pt>
                <c:pt idx="10">
                  <c:v>Feb</c:v>
                </c:pt>
                <c:pt idx="11">
                  <c:v>2008</c:v>
                </c:pt>
                <c:pt idx="12">
                  <c:v>Dec</c:v>
                </c:pt>
                <c:pt idx="13">
                  <c:v>Nov</c:v>
                </c:pt>
                <c:pt idx="14">
                  <c:v>Oct</c:v>
                </c:pt>
                <c:pt idx="15">
                  <c:v>Sep</c:v>
                </c:pt>
                <c:pt idx="16">
                  <c:v>Aug</c:v>
                </c:pt>
                <c:pt idx="17">
                  <c:v>Jul</c:v>
                </c:pt>
                <c:pt idx="18">
                  <c:v>Jun</c:v>
                </c:pt>
                <c:pt idx="19">
                  <c:v>May</c:v>
                </c:pt>
                <c:pt idx="20">
                  <c:v>Apr</c:v>
                </c:pt>
                <c:pt idx="21">
                  <c:v>Mar</c:v>
                </c:pt>
                <c:pt idx="22">
                  <c:v>Feb</c:v>
                </c:pt>
                <c:pt idx="23">
                  <c:v>2007</c:v>
                </c:pt>
                <c:pt idx="24">
                  <c:v>Dec</c:v>
                </c:pt>
                <c:pt idx="25">
                  <c:v>Nov</c:v>
                </c:pt>
                <c:pt idx="26">
                  <c:v>Oct</c:v>
                </c:pt>
                <c:pt idx="27">
                  <c:v>Sep</c:v>
                </c:pt>
                <c:pt idx="28">
                  <c:v>Aug</c:v>
                </c:pt>
                <c:pt idx="29">
                  <c:v>Jul</c:v>
                </c:pt>
                <c:pt idx="30">
                  <c:v>Jun</c:v>
                </c:pt>
                <c:pt idx="31">
                  <c:v>May</c:v>
                </c:pt>
                <c:pt idx="32">
                  <c:v>Apr</c:v>
                </c:pt>
                <c:pt idx="33">
                  <c:v>Mar</c:v>
                </c:pt>
                <c:pt idx="34">
                  <c:v>Feb</c:v>
                </c:pt>
                <c:pt idx="35">
                  <c:v>2006</c:v>
                </c:pt>
                <c:pt idx="36">
                  <c:v>Dec</c:v>
                </c:pt>
                <c:pt idx="37">
                  <c:v>Nov</c:v>
                </c:pt>
                <c:pt idx="38">
                  <c:v>Oct</c:v>
                </c:pt>
                <c:pt idx="39">
                  <c:v>Sep</c:v>
                </c:pt>
                <c:pt idx="40">
                  <c:v>Aug</c:v>
                </c:pt>
                <c:pt idx="41">
                  <c:v>Jul</c:v>
                </c:pt>
                <c:pt idx="42">
                  <c:v>Jun</c:v>
                </c:pt>
                <c:pt idx="43">
                  <c:v>May</c:v>
                </c:pt>
                <c:pt idx="44">
                  <c:v>Apr</c:v>
                </c:pt>
                <c:pt idx="45">
                  <c:v>Mar</c:v>
                </c:pt>
                <c:pt idx="46">
                  <c:v>Feb</c:v>
                </c:pt>
                <c:pt idx="47">
                  <c:v>2005</c:v>
                </c:pt>
              </c:strCache>
            </c:strRef>
          </c:cat>
          <c:val>
            <c:numRef>
              <c:f>'M.+Quarterly'!$B$15:$AW$15</c:f>
              <c:numCache>
                <c:formatCode>_(* #,##0_);_(* \(#,##0\);_(* "-"??_);_(@_)</c:formatCode>
                <c:ptCount val="48"/>
                <c:pt idx="0">
                  <c:v>4420.4179096867938</c:v>
                </c:pt>
                <c:pt idx="1">
                  <c:v>4303.867650562901</c:v>
                </c:pt>
                <c:pt idx="2">
                  <c:v>4807.3815636213521</c:v>
                </c:pt>
                <c:pt idx="3">
                  <c:v>4410.5278167748174</c:v>
                </c:pt>
                <c:pt idx="4">
                  <c:v>4560.9531483693409</c:v>
                </c:pt>
                <c:pt idx="5">
                  <c:v>4670.5737329608965</c:v>
                </c:pt>
                <c:pt idx="6">
                  <c:v>4596.4011432357029</c:v>
                </c:pt>
                <c:pt idx="7">
                  <c:v>4783.1195076393224</c:v>
                </c:pt>
                <c:pt idx="8">
                  <c:v>4596.1724608586092</c:v>
                </c:pt>
                <c:pt idx="9">
                  <c:v>4480.8955593037736</c:v>
                </c:pt>
                <c:pt idx="10">
                  <c:v>4069.0101820242571</c:v>
                </c:pt>
                <c:pt idx="11">
                  <c:v>4027.2509365832798</c:v>
                </c:pt>
                <c:pt idx="12">
                  <c:v>4452.6353148627832</c:v>
                </c:pt>
                <c:pt idx="13">
                  <c:v>4331.86135934914</c:v>
                </c:pt>
                <c:pt idx="14">
                  <c:v>4791.969551688605</c:v>
                </c:pt>
                <c:pt idx="15">
                  <c:v>4362.1409629171221</c:v>
                </c:pt>
                <c:pt idx="16">
                  <c:v>4786.8608105464</c:v>
                </c:pt>
                <c:pt idx="17">
                  <c:v>4671.3175067150951</c:v>
                </c:pt>
                <c:pt idx="18">
                  <c:v>4433.3782582050972</c:v>
                </c:pt>
                <c:pt idx="19">
                  <c:v>4774.5118389401605</c:v>
                </c:pt>
                <c:pt idx="20">
                  <c:v>4278.5148411901346</c:v>
                </c:pt>
                <c:pt idx="21">
                  <c:v>4367.4139007552212</c:v>
                </c:pt>
                <c:pt idx="22">
                  <c:v>3763.9414827902206</c:v>
                </c:pt>
                <c:pt idx="23">
                  <c:v>3918.3494067563702</c:v>
                </c:pt>
                <c:pt idx="24">
                  <c:v>4255.8338719704798</c:v>
                </c:pt>
                <c:pt idx="25">
                  <c:v>4111.2575356245206</c:v>
                </c:pt>
                <c:pt idx="26">
                  <c:v>4492.2472427543335</c:v>
                </c:pt>
                <c:pt idx="27">
                  <c:v>4181.5874684470746</c:v>
                </c:pt>
                <c:pt idx="28">
                  <c:v>4488.7404510391025</c:v>
                </c:pt>
                <c:pt idx="29">
                  <c:v>4231.2258644280755</c:v>
                </c:pt>
                <c:pt idx="30">
                  <c:v>4363.4624818916873</c:v>
                </c:pt>
                <c:pt idx="31">
                  <c:v>4776.9691055795138</c:v>
                </c:pt>
                <c:pt idx="32">
                  <c:v>3942.3934399453124</c:v>
                </c:pt>
                <c:pt idx="33">
                  <c:v>4208.3279528703515</c:v>
                </c:pt>
                <c:pt idx="34">
                  <c:v>3562.4019615151669</c:v>
                </c:pt>
                <c:pt idx="35">
                  <c:v>3504.2832718718241</c:v>
                </c:pt>
                <c:pt idx="36">
                  <c:v>4004.0403738328037</c:v>
                </c:pt>
                <c:pt idx="37">
                  <c:v>3727.8819586114232</c:v>
                </c:pt>
                <c:pt idx="38">
                  <c:v>3801.3989866989082</c:v>
                </c:pt>
                <c:pt idx="39">
                  <c:v>3638.420616892126</c:v>
                </c:pt>
                <c:pt idx="40">
                  <c:v>3935.3829891268429</c:v>
                </c:pt>
                <c:pt idx="41">
                  <c:v>3547.4315323097626</c:v>
                </c:pt>
                <c:pt idx="42">
                  <c:v>3595.1659634727389</c:v>
                </c:pt>
                <c:pt idx="43">
                  <c:v>3771.0351109341714</c:v>
                </c:pt>
                <c:pt idx="44">
                  <c:v>3380.7876898374407</c:v>
                </c:pt>
                <c:pt idx="45">
                  <c:v>3423.1026175393667</c:v>
                </c:pt>
                <c:pt idx="46">
                  <c:v>2882.8556476315716</c:v>
                </c:pt>
                <c:pt idx="47">
                  <c:v>2883.8508260925432</c:v>
                </c:pt>
              </c:numCache>
            </c:numRef>
          </c:val>
          <c:smooth val="1"/>
        </c:ser>
        <c:marker val="1"/>
        <c:axId val="188270464"/>
        <c:axId val="188272000"/>
      </c:lineChart>
      <c:catAx>
        <c:axId val="188270464"/>
        <c:scaling>
          <c:orientation val="maxMin"/>
        </c:scaling>
        <c:axPos val="b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88272000"/>
        <c:crosses val="autoZero"/>
        <c:auto val="1"/>
        <c:lblAlgn val="ctr"/>
        <c:lblOffset val="100"/>
      </c:catAx>
      <c:valAx>
        <c:axId val="188272000"/>
        <c:scaling>
          <c:orientation val="minMax"/>
          <c:max val="6000"/>
        </c:scaling>
        <c:axPos val="r"/>
        <c:numFmt formatCode="_(* #,##0_);_(* \(#,##0\);_(* &quot;-&quot;??_);_(@_)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8270464"/>
        <c:crosses val="autoZero"/>
        <c:crossBetween val="between"/>
        <c:majorUnit val="1000"/>
      </c:valAx>
      <c:spPr>
        <a:gradFill>
          <a:gsLst>
            <a:gs pos="50000">
              <a:srgbClr val="CC4757">
                <a:tint val="44500"/>
                <a:satMod val="160000"/>
                <a:alpha val="0"/>
              </a:srgbClr>
            </a:gs>
            <a:gs pos="100000">
              <a:srgbClr val="CC4757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noProof="0" dirty="0" smtClean="0"/>
              <a:t>2007 Remesas a  ALC como porcentaje del PIB</a:t>
            </a:r>
            <a:endParaRPr lang="es-ES" noProof="0" dirty="0"/>
          </a:p>
        </c:rich>
      </c:tx>
    </c:title>
    <c:plotArea>
      <c:layout>
        <c:manualLayout>
          <c:layoutTarget val="inner"/>
          <c:xMode val="edge"/>
          <c:yMode val="edge"/>
          <c:x val="7.1059503113732631E-2"/>
          <c:y val="0.15015521766675716"/>
          <c:w val="0.90597703412073494"/>
          <c:h val="0.7087634495637086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4"/>
              <c:dLblPos val="outEnd"/>
              <c:showVal val="1"/>
            </c:dLbl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'LAC map chart data'!$B$1:$B$26</c:f>
              <c:strCache>
                <c:ptCount val="26"/>
                <c:pt idx="0">
                  <c:v>Haiti</c:v>
                </c:pt>
                <c:pt idx="1">
                  <c:v>Jamaica</c:v>
                </c:pt>
                <c:pt idx="2">
                  <c:v>Dom. Rep.</c:v>
                </c:pt>
                <c:pt idx="3">
                  <c:v>Tri. &amp; Tob.</c:v>
                </c:pt>
                <c:pt idx="5">
                  <c:v>Honduras</c:v>
                </c:pt>
                <c:pt idx="6">
                  <c:v>El Salvador</c:v>
                </c:pt>
                <c:pt idx="7">
                  <c:v>Nicaragua</c:v>
                </c:pt>
                <c:pt idx="8">
                  <c:v>Guatemala</c:v>
                </c:pt>
                <c:pt idx="9">
                  <c:v>Belize</c:v>
                </c:pt>
                <c:pt idx="10">
                  <c:v>Mexico</c:v>
                </c:pt>
                <c:pt idx="11">
                  <c:v>Costa Rica</c:v>
                </c:pt>
                <c:pt idx="12">
                  <c:v>Panama</c:v>
                </c:pt>
                <c:pt idx="14">
                  <c:v>Guyana</c:v>
                </c:pt>
                <c:pt idx="15">
                  <c:v>Bolivia</c:v>
                </c:pt>
                <c:pt idx="16">
                  <c:v>Ecuador</c:v>
                </c:pt>
                <c:pt idx="17">
                  <c:v>Paraguay</c:v>
                </c:pt>
                <c:pt idx="18">
                  <c:v>Suriname</c:v>
                </c:pt>
                <c:pt idx="19">
                  <c:v>Peru</c:v>
                </c:pt>
                <c:pt idx="20">
                  <c:v>Colombia</c:v>
                </c:pt>
                <c:pt idx="21">
                  <c:v>Uruguay</c:v>
                </c:pt>
                <c:pt idx="22">
                  <c:v>Brazil</c:v>
                </c:pt>
                <c:pt idx="23">
                  <c:v>Chile</c:v>
                </c:pt>
                <c:pt idx="24">
                  <c:v>Argentina</c:v>
                </c:pt>
                <c:pt idx="25">
                  <c:v>Venezuela</c:v>
                </c:pt>
              </c:strCache>
            </c:strRef>
          </c:cat>
          <c:val>
            <c:numRef>
              <c:f>'LAC map chart data'!$C$1:$C$26</c:f>
              <c:numCache>
                <c:formatCode>0%</c:formatCode>
                <c:ptCount val="26"/>
                <c:pt idx="0">
                  <c:v>0.34551463644948088</c:v>
                </c:pt>
                <c:pt idx="1">
                  <c:v>0.18408185860928103</c:v>
                </c:pt>
                <c:pt idx="2">
                  <c:v>8.7903280838167439E-2</c:v>
                </c:pt>
                <c:pt idx="3">
                  <c:v>6.0253232884720934E-3</c:v>
                </c:pt>
                <c:pt idx="5">
                  <c:v>0.25463763793617522</c:v>
                </c:pt>
                <c:pt idx="6">
                  <c:v>0.18262330730453688</c:v>
                </c:pt>
                <c:pt idx="7">
                  <c:v>0.17444933920704969</c:v>
                </c:pt>
                <c:pt idx="8">
                  <c:v>0.12390178871548622</c:v>
                </c:pt>
                <c:pt idx="9">
                  <c:v>8.0521472392638987E-2</c:v>
                </c:pt>
                <c:pt idx="10">
                  <c:v>2.7050858432766611E-2</c:v>
                </c:pt>
                <c:pt idx="11">
                  <c:v>2.4516242010331847E-2</c:v>
                </c:pt>
                <c:pt idx="12">
                  <c:v>1.6597510373443983E-2</c:v>
                </c:pt>
                <c:pt idx="14">
                  <c:v>0.43332737160531892</c:v>
                </c:pt>
                <c:pt idx="15">
                  <c:v>8.2612116443744499E-2</c:v>
                </c:pt>
                <c:pt idx="16">
                  <c:v>7.0027717139590523E-2</c:v>
                </c:pt>
                <c:pt idx="17">
                  <c:v>6.7652459650140481E-2</c:v>
                </c:pt>
                <c:pt idx="18">
                  <c:v>5.1477170993733314E-2</c:v>
                </c:pt>
                <c:pt idx="19">
                  <c:v>2.8570302648171612E-2</c:v>
                </c:pt>
                <c:pt idx="20">
                  <c:v>2.6319045895653616E-2</c:v>
                </c:pt>
                <c:pt idx="21">
                  <c:v>5.8941194027291432E-3</c:v>
                </c:pt>
                <c:pt idx="22">
                  <c:v>5.4618813390417834E-3</c:v>
                </c:pt>
                <c:pt idx="23">
                  <c:v>5.286595681162346E-3</c:v>
                </c:pt>
                <c:pt idx="24">
                  <c:v>3.7047178776799098E-3</c:v>
                </c:pt>
                <c:pt idx="25">
                  <c:v>1.4542620178078895E-3</c:v>
                </c:pt>
              </c:numCache>
            </c:numRef>
          </c:val>
        </c:ser>
        <c:gapWidth val="65"/>
        <c:axId val="215002496"/>
        <c:axId val="188417152"/>
      </c:barChart>
      <c:catAx>
        <c:axId val="215002496"/>
        <c:scaling>
          <c:orientation val="minMax"/>
        </c:scaling>
        <c:axPos val="b"/>
        <c:numFmt formatCode="_([$€]* #,##0.00_);_([$€]* \(#,##0.00\);_([$€]* &quot;-&quot;??_);_(@_)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8417152"/>
        <c:crosses val="autoZero"/>
        <c:auto val="1"/>
        <c:lblAlgn val="ctr"/>
        <c:lblOffset val="100"/>
      </c:catAx>
      <c:valAx>
        <c:axId val="188417152"/>
        <c:scaling>
          <c:orientation val="minMax"/>
          <c:max val="0.25"/>
          <c:min val="0"/>
        </c:scaling>
        <c:axPos val="l"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5002496"/>
        <c:crosses val="autoZero"/>
        <c:crossBetween val="between"/>
        <c:majorUnit val="0.1"/>
      </c:valAx>
      <c:spPr>
        <a:gradFill>
          <a:gsLst>
            <a:gs pos="0">
              <a:schemeClr val="tx1"/>
            </a:gs>
            <a:gs pos="100000">
              <a:srgbClr val="CC4757">
                <a:tint val="23500"/>
                <a:satMod val="160000"/>
                <a:alpha val="0"/>
              </a:srgbClr>
            </a:gs>
          </a:gsLst>
          <a:lin ang="16200000" scaled="0"/>
        </a:gradFill>
        <a:effectLst/>
      </c:spPr>
    </c:plotArea>
    <c:plotVisOnly val="1"/>
  </c:chart>
  <c:spPr>
    <a:ln>
      <a:noFill/>
    </a:ln>
  </c:spPr>
  <c:txPr>
    <a:bodyPr/>
    <a:lstStyle/>
    <a:p>
      <a:pPr>
        <a:defRPr>
          <a:sym typeface="Wingdings"/>
        </a:defRPr>
      </a:pPr>
      <a:endParaRPr lang="en-US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0.54688</cdr:x>
      <cdr:y>0.077</cdr:y>
    </cdr:from>
    <cdr:to>
      <cdr:x>0.62044</cdr:x>
      <cdr:y>0.14985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00628" y="506539"/>
          <a:ext cx="672632" cy="479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n-lt"/>
            </a:rPr>
            <a:t>43%</a:t>
          </a:r>
        </a:p>
      </cdr:txBody>
    </cdr:sp>
  </cdr:relSizeAnchor>
  <cdr:relSizeAnchor xmlns:cdr="http://schemas.openxmlformats.org/drawingml/2006/chartDrawing">
    <cdr:from>
      <cdr:x>0.05561</cdr:x>
      <cdr:y>0.08041</cdr:y>
    </cdr:from>
    <cdr:to>
      <cdr:x>0.12579</cdr:x>
      <cdr:y>0.12654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82718" y="506539"/>
          <a:ext cx="609214" cy="290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</a:rPr>
            <a:t>35%</a:t>
          </a:r>
        </a:p>
        <a:p xmlns:a="http://schemas.openxmlformats.org/drawingml/2006/main">
          <a:pPr algn="ctr"/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24B678-69CF-406F-9926-9F273D2E7407}" type="datetimeFigureOut">
              <a:rPr lang="en-US"/>
              <a:pPr/>
              <a:t>7/12/2010</a:t>
            </a:fld>
            <a:endParaRPr 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632D1A-C4E5-45A0-BB7D-B93017D4A2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971214-33D8-451E-ABEC-95F718548B22}" type="datetimeFigureOut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A304B2-504B-4E2D-A7ED-A681445FA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31A8FE-330E-4ECD-A5E2-6FDA7E9ECF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R" smtClean="0"/>
              <a:t>We have new players: The commercial Banks</a:t>
            </a:r>
          </a:p>
          <a:p>
            <a:r>
              <a:rPr lang="es-CR" smtClean="0"/>
              <a:t>Why are they intereted 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Remittances are stable, increasing 1.5%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405A88-E952-421D-9498-B8E8B7CE29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Mc]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292D8B-1E98-4832-855A-135D049817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A088B0-D5B7-409E-98B9-D6EB4F55E2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Remittances will come from the region to a greater extent. This diversification of sources will protect recipient economies from adverse shocks in countries.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983D75-4B75-424F-B0EE-3115C63329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35FEE2-99DC-4B6F-B1FA-4CD9AFAC217C}" type="slidenum">
              <a:rPr lang="en-US" sz="1200">
                <a:latin typeface="Calibri" pitchFamily="34" charset="0"/>
              </a:rPr>
              <a:pPr algn="r"/>
              <a:t>34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s-C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R" smtClean="0"/>
              <a:t>The Inter American Development Bank has a long story supporting the microfinance industry.</a:t>
            </a:r>
          </a:p>
          <a:p>
            <a:r>
              <a:rPr lang="es-CR" smtClean="0"/>
              <a:t>En particular el FOMIN a incluido aportes financieros al sector casi por $250 millones</a:t>
            </a:r>
          </a:p>
          <a:p>
            <a:endParaRPr lang="es-C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R" smtClean="0">
                <a:cs typeface="Times New Roman" pitchFamily="18" charset="0"/>
              </a:rPr>
              <a:t>As you can see in this graph, microfinance has grown considerably in the last few years:</a:t>
            </a:r>
          </a:p>
          <a:p>
            <a:pPr algn="just"/>
            <a:r>
              <a:rPr lang="es-CR" smtClean="0"/>
              <a:t>Today microfinance has an estimated total portfolio close to US$ 6 billion with over 6 million clients.</a:t>
            </a:r>
          </a:p>
          <a:p>
            <a:pPr>
              <a:buFontTx/>
              <a:buChar char="•"/>
            </a:pPr>
            <a:r>
              <a:rPr lang="es-CR" smtClean="0"/>
              <a:t>Regarding industry growth, both portfolio and and number of borrowers, have grown at staggering growth rates.</a:t>
            </a:r>
          </a:p>
          <a:p>
            <a:pPr>
              <a:buFontTx/>
              <a:buChar char="•"/>
            </a:pPr>
            <a:r>
              <a:rPr lang="es-CR" smtClean="0"/>
              <a:t> Annual growth rates for portfolio is 46 %. For the number of borrowers, the average annual growth rate is 35 %.</a:t>
            </a:r>
          </a:p>
          <a:p>
            <a:pPr>
              <a:buFontTx/>
              <a:buChar char="•"/>
            </a:pPr>
            <a:r>
              <a:rPr lang="es-CR" smtClean="0"/>
              <a:t>Nonetheless, when we </a:t>
            </a:r>
            <a:r>
              <a:rPr lang="es-CR" u="sng" smtClean="0"/>
              <a:t>only</a:t>
            </a:r>
            <a:r>
              <a:rPr lang="es-CR" smtClean="0"/>
              <a:t> compare information from MFIs that were compared in both periods the average annual growth </a:t>
            </a:r>
          </a:p>
          <a:p>
            <a:r>
              <a:rPr lang="es-CR" smtClean="0"/>
              <a:t>decreases to 36% for portfolio and 27% for number of borrowers.</a:t>
            </a:r>
          </a:p>
          <a:p>
            <a:r>
              <a:rPr lang="es-CR" smtClean="0">
                <a:latin typeface="TimesNewRoman" charset="0"/>
              </a:rPr>
              <a:t>La mayor parte de ese crecimiento se produjo en el </a:t>
            </a:r>
            <a:r>
              <a:rPr lang="es-CR" smtClean="0"/>
              <a:t>ú</a:t>
            </a:r>
            <a:r>
              <a:rPr lang="es-CR" smtClean="0">
                <a:latin typeface="TimesNewRoman" charset="0"/>
              </a:rPr>
              <a:t>ltimo decenio, con la aparici</a:t>
            </a:r>
            <a:r>
              <a:rPr lang="es-CR" smtClean="0"/>
              <a:t>ó</a:t>
            </a:r>
            <a:r>
              <a:rPr lang="es-CR" smtClean="0">
                <a:latin typeface="TimesNewRoman" charset="0"/>
              </a:rPr>
              <a:t>n</a:t>
            </a:r>
          </a:p>
          <a:p>
            <a:r>
              <a:rPr lang="es-CR" smtClean="0">
                <a:latin typeface="TimesNewRoman" charset="0"/>
              </a:rPr>
              <a:t>de nuevas instituciones con fines de lucro y reglamentadas que pudieron aplicar</a:t>
            </a:r>
          </a:p>
          <a:p>
            <a:r>
              <a:rPr lang="es-CR" smtClean="0">
                <a:latin typeface="TimesNewRoman" charset="0"/>
              </a:rPr>
              <a:t>tecnolog</a:t>
            </a:r>
            <a:r>
              <a:rPr lang="es-CR" smtClean="0"/>
              <a:t>í</a:t>
            </a:r>
            <a:r>
              <a:rPr lang="es-CR" smtClean="0">
                <a:latin typeface="TimesNewRoman" charset="0"/>
              </a:rPr>
              <a:t>a y conocimientos especializados al sector. El FOMIN estuvo a la cabeza</a:t>
            </a:r>
          </a:p>
          <a:p>
            <a:r>
              <a:rPr lang="es-CR" smtClean="0">
                <a:latin typeface="TimesNewRoman" charset="0"/>
              </a:rPr>
              <a:t>de esos cambios, ofreciendo fondos no reembolsables para asistencia t</a:t>
            </a:r>
            <a:r>
              <a:rPr lang="es-CR" smtClean="0"/>
              <a:t>é</a:t>
            </a:r>
            <a:r>
              <a:rPr lang="es-CR" smtClean="0">
                <a:latin typeface="TimesNewRoman" charset="0"/>
              </a:rPr>
              <a:t>cnica y</a:t>
            </a:r>
          </a:p>
          <a:p>
            <a:r>
              <a:rPr lang="es-CR" smtClean="0">
                <a:latin typeface="TimesNewRoman" charset="0"/>
              </a:rPr>
              <a:t>tambi</a:t>
            </a:r>
            <a:r>
              <a:rPr lang="es-CR" smtClean="0"/>
              <a:t>é</a:t>
            </a:r>
            <a:r>
              <a:rPr lang="es-CR" smtClean="0">
                <a:latin typeface="TimesNewRoman" charset="0"/>
              </a:rPr>
              <a:t>n usando distintas formas de financiamiento, incluido el de capital, para</a:t>
            </a:r>
          </a:p>
          <a:p>
            <a:r>
              <a:rPr lang="es-CR" smtClean="0">
                <a:latin typeface="TimesNewRoman" charset="0"/>
              </a:rPr>
              <a:t>promover la integraci</a:t>
            </a:r>
            <a:r>
              <a:rPr lang="es-CR" smtClean="0"/>
              <a:t>ó</a:t>
            </a:r>
            <a:r>
              <a:rPr lang="es-CR" smtClean="0">
                <a:latin typeface="TimesNewRoman" charset="0"/>
              </a:rPr>
              <a:t>n del microfinanciamiento en el sector financiero global.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mtClean="0"/>
              <a:t>Most microfinance growth comes from regulated institutions. These institutions have now the lion’s share of this business.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mtClean="0">
                <a:cs typeface="Times New Roman" pitchFamily="18" charset="0"/>
              </a:rPr>
              <a:t>Already in 2001, most microfinance clients -51 %- were served by regulated MFIs. In 2005, this percentage went up to 64%.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mtClean="0">
                <a:cs typeface="Times New Roman" pitchFamily="18" charset="0"/>
              </a:rPr>
              <a:t>Regarding portfolio, these percentages climb to 76% for regulated MFIs in 2001 and 81% in 2005.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mtClean="0">
                <a:cs typeface="Times New Roman" pitchFamily="18" charset="0"/>
              </a:rPr>
              <a:t>Also, the average outstanding loan size for non-regulated institutions represent less than half (34% in 2001 and 42% in 2005) the average loan for regulated MFIs.</a:t>
            </a:r>
            <a:endParaRPr lang="es-CR" smtClean="0"/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s-CR" smtClean="0">
                <a:latin typeface="TimesNewRoman" charset="0"/>
              </a:rPr>
              <a:t>Este </a:t>
            </a:r>
            <a:r>
              <a:rPr lang="es-CR" smtClean="0"/>
              <a:t>“</a:t>
            </a:r>
            <a:r>
              <a:rPr lang="es-CR" smtClean="0">
                <a:latin typeface="TimesNewRoman" charset="0"/>
              </a:rPr>
              <a:t>sector</a:t>
            </a:r>
            <a:r>
              <a:rPr lang="es-CR" smtClean="0"/>
              <a:t>”</a:t>
            </a:r>
            <a:r>
              <a:rPr lang="es-CR" smtClean="0">
                <a:latin typeface="TimesNewRoman" charset="0"/>
              </a:rPr>
              <a:t> comprende ahora m</a:t>
            </a:r>
            <a:r>
              <a:rPr lang="es-CR" smtClean="0"/>
              <a:t>á</a:t>
            </a:r>
            <a:r>
              <a:rPr lang="es-CR" smtClean="0">
                <a:latin typeface="TimesNewRoman" charset="0"/>
              </a:rPr>
              <a:t>s de 80 intermediarios de microfinanciamiento especializados que han recibido financiamiento del FOMIN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R" smtClean="0"/>
              <a:t>We have new players: The commercial Banks</a:t>
            </a:r>
          </a:p>
          <a:p>
            <a:r>
              <a:rPr lang="es-CR" smtClean="0"/>
              <a:t>Why are they intereted 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7913" y="684213"/>
            <a:ext cx="4675187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421188"/>
            <a:ext cx="5011738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R" smtClean="0"/>
              <a:t>Product innovation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34" y="450057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1452563"/>
          </a:xfrm>
          <a:prstGeom prst="rect">
            <a:avLst/>
          </a:prstGeom>
        </p:spPr>
        <p:txBody>
          <a:bodyPr vert="horz" lIns="0" tIns="9144" rIns="0" bIns="9144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6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142875" y="2179638"/>
            <a:ext cx="88582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fontAlgn="base">
        <a:spcBef>
          <a:spcPct val="20000"/>
        </a:spcBef>
        <a:spcAft>
          <a:spcPct val="0"/>
        </a:spcAft>
        <a:buClr>
          <a:srgbClr val="FFFF00"/>
        </a:buClr>
        <a:buSzPct val="100000"/>
        <a:buFont typeface="Corbe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fontAlgn="base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fontAlgn="base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db.org/mif/microscop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4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Chart7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tomasmi@iadb.or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571500" y="3716338"/>
            <a:ext cx="7600950" cy="2663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sz="2000" b="1" smtClean="0">
                <a:latin typeface="Corbel" pitchFamily="34" charset="0"/>
              </a:rPr>
              <a:t>Diálogo Regional de Política – Red de Pobreza y Protección Social</a:t>
            </a:r>
          </a:p>
          <a:p>
            <a:pPr>
              <a:spcBef>
                <a:spcPct val="0"/>
              </a:spcBef>
            </a:pPr>
            <a:r>
              <a:rPr lang="es-ES" sz="2000" b="1" smtClean="0">
                <a:latin typeface="Corbel" pitchFamily="34" charset="0"/>
              </a:rPr>
              <a:t>X Reunión Hemisférica de la Red de Pobreza y Protección Social</a:t>
            </a:r>
          </a:p>
          <a:p>
            <a:pPr>
              <a:spcBef>
                <a:spcPct val="0"/>
              </a:spcBef>
            </a:pPr>
            <a:r>
              <a:rPr lang="es-ES" sz="2000" b="1" smtClean="0">
                <a:latin typeface="Corbel" pitchFamily="34" charset="0"/>
              </a:rPr>
              <a:t>“Servicios financieros para hogares de bajos ingresos”</a:t>
            </a:r>
          </a:p>
          <a:p>
            <a:pPr>
              <a:spcBef>
                <a:spcPct val="0"/>
              </a:spcBef>
            </a:pPr>
            <a:r>
              <a:rPr lang="es-ES" sz="2000" smtClean="0">
                <a:latin typeface="Corbel" pitchFamily="34" charset="0"/>
              </a:rPr>
              <a:t>6 de noviembre de 2008, Washington, D.C.</a:t>
            </a:r>
          </a:p>
          <a:p>
            <a:pPr>
              <a:spcBef>
                <a:spcPct val="0"/>
              </a:spcBef>
            </a:pPr>
            <a:endParaRPr lang="es-ES" sz="2000" smtClean="0">
              <a:latin typeface="Corbe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sz="2000" b="1" smtClean="0">
                <a:latin typeface="Corbel" pitchFamily="34" charset="0"/>
              </a:rPr>
              <a:t>Tomás Miller</a:t>
            </a:r>
          </a:p>
          <a:p>
            <a:pPr>
              <a:spcBef>
                <a:spcPct val="0"/>
              </a:spcBef>
            </a:pPr>
            <a:r>
              <a:rPr lang="es-ES" sz="2000" smtClean="0">
                <a:latin typeface="Corbel" pitchFamily="34" charset="0"/>
              </a:rPr>
              <a:t>Fondo Multilateral de Inversiones</a:t>
            </a:r>
          </a:p>
          <a:p>
            <a:pPr>
              <a:spcBef>
                <a:spcPct val="0"/>
              </a:spcBef>
            </a:pPr>
            <a:r>
              <a:rPr lang="es-ES" sz="2000" smtClean="0">
                <a:latin typeface="Corbel" pitchFamily="34" charset="0"/>
              </a:rPr>
              <a:t>Banco Interamericano de Desarrollo</a:t>
            </a:r>
            <a:endParaRPr lang="es-ES" sz="2000" b="1" smtClean="0">
              <a:latin typeface="Corbel" pitchFamily="34" charset="0"/>
            </a:endParaRPr>
          </a:p>
        </p:txBody>
      </p:sp>
      <p:pic>
        <p:nvPicPr>
          <p:cNvPr id="4" name="Picture 2" descr="Americas2 copy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544" y="366311"/>
            <a:ext cx="2229054" cy="309346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9388" y="2636838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chemeClr val="tx2"/>
                </a:solidFill>
              </a:rPr>
              <a:t>Remesas y microfinanzas en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029" name="Group 485"/>
          <p:cNvGraphicFramePr>
            <a:graphicFrameLocks noGrp="1"/>
          </p:cNvGraphicFramePr>
          <p:nvPr>
            <p:ph idx="4294967295"/>
          </p:nvPr>
        </p:nvGraphicFramePr>
        <p:xfrm>
          <a:off x="1549400" y="1268413"/>
          <a:ext cx="5975350" cy="4340225"/>
        </p:xfrm>
        <a:graphic>
          <a:graphicData uri="http://schemas.openxmlformats.org/drawingml/2006/table">
            <a:tbl>
              <a:tblPr/>
              <a:tblGrid>
                <a:gridCol w="1773238"/>
                <a:gridCol w="1408112"/>
                <a:gridCol w="1427163"/>
                <a:gridCol w="1366837"/>
              </a:tblGrid>
              <a:tr h="48101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Microfinanzas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(a)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Bancos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(b)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 de Microfinanzas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(a)-(b)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Bolivia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Colombia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Ecuador 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 Salvador 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Guatemala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Hait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n,a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n,a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Honduras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Jamaica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n,a,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é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xico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Nicaragua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Panam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á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Paraguay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n,a,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n,a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ú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ú</a:t>
                      </a: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blica Dominicana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 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9088" marR="0" lvl="0" indent="-319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–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Todos los pa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ses </a:t>
                      </a:r>
                      <a:r>
                        <a:rPr kumimoji="0" lang="es-ES_tradnl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  <a:r>
                        <a:rPr kumimoji="0" lang="es-ES_tradnl" sz="9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237024" name="Text Box 480"/>
          <p:cNvSpPr txBox="1">
            <a:spLocks noChangeArrowheads="1"/>
          </p:cNvSpPr>
          <p:nvPr/>
        </p:nvSpPr>
        <p:spPr bwMode="auto">
          <a:xfrm>
            <a:off x="466725" y="5765800"/>
            <a:ext cx="8569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AutoNum type="arabicParenBoth"/>
            </a:pPr>
            <a:r>
              <a:rPr lang="es-ES_tradnl" sz="900"/>
              <a:t> Cuando estuvo disponible, se utilizó la relación ingresos financieros nominales de cartera / cartera bruta promedio de préstamos.</a:t>
            </a:r>
          </a:p>
          <a:p>
            <a:pPr>
              <a:buFontTx/>
              <a:buAutoNum type="arabicParenBoth"/>
            </a:pPr>
            <a:r>
              <a:rPr lang="es-ES_tradnl" sz="900"/>
              <a:t> Este cálculo incluye a todas las instituciones con información disponible (420 instituciones de microfinanzas y 304 bancos).</a:t>
            </a:r>
          </a:p>
          <a:p>
            <a:pPr>
              <a:buFontTx/>
              <a:buAutoNum type="arabicParenBoth"/>
            </a:pPr>
            <a:r>
              <a:rPr lang="es-ES_tradnl" sz="900"/>
              <a:t> Los promedios de países son ponderados por la cartera de microcréditos, Para los bancos, los promedios de países son ponderados por la cartera total de préstamos</a:t>
            </a:r>
          </a:p>
          <a:p>
            <a:r>
              <a:rPr lang="es-ES_tradnl" sz="900"/>
              <a:t>Fuentes: Para microfinanzas, los datos provienen de diversas fuentes, incluyendo el Mix Market, redes de microfinanzas, autoridades regulatorias y datos primarios, Los detalles sobre metodología, base de datos y actualizaciones pueden encontrarse en </a:t>
            </a:r>
            <a:r>
              <a:rPr lang="es-ES_tradnl" sz="900">
                <a:hlinkClick r:id="rId2"/>
              </a:rPr>
              <a:t>www.iadb.org/mif/microscope</a:t>
            </a:r>
            <a:r>
              <a:rPr lang="es-ES_tradnl" sz="900"/>
              <a:t>.</a:t>
            </a:r>
          </a:p>
          <a:p>
            <a:r>
              <a:rPr lang="es-ES_tradnl" sz="900"/>
              <a:t>Para los bancos, los datos provienen de la Federación Latinoamericana de Bancos (FELABAN) </a:t>
            </a:r>
            <a:r>
              <a:rPr lang="es-ES_tradnl" sz="900" i="1"/>
              <a:t>Boletín Financiero Mensual Diciembre 2006 y Diciembre 2007</a:t>
            </a:r>
            <a:r>
              <a:rPr lang="es-ES_tradnl" sz="900"/>
              <a:t>.Para Ecuador, los datos de bancos provienen de la Superintendencia de Bancos y Seguros de Ecuador.</a:t>
            </a:r>
            <a:endParaRPr lang="en-US" sz="900"/>
          </a:p>
        </p:txBody>
      </p:sp>
      <p:sp>
        <p:nvSpPr>
          <p:cNvPr id="237030" name="Text Box 486"/>
          <p:cNvSpPr txBox="1">
            <a:spLocks noChangeArrowheads="1"/>
          </p:cNvSpPr>
          <p:nvPr/>
        </p:nvSpPr>
        <p:spPr bwMode="auto">
          <a:xfrm>
            <a:off x="468313" y="303213"/>
            <a:ext cx="8172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/>
              <a:t>Ingresos Financieros Nominales/Cartera Bruta Promedio </a:t>
            </a:r>
            <a:r>
              <a:rPr lang="es-ES_tradnl" sz="1400" b="1"/>
              <a:t>(1)</a:t>
            </a:r>
            <a:r>
              <a:rPr lang="es-ES_tradnl" sz="2400" b="1"/>
              <a:t> </a:t>
            </a:r>
            <a:endParaRPr lang="es-ES_tradnl" sz="2400" b="1" i="1"/>
          </a:p>
          <a:p>
            <a:pPr algn="ctr"/>
            <a:r>
              <a:rPr lang="es-ES_tradnl" sz="2400" b="1" i="1"/>
              <a:t>Países seleccionados</a:t>
            </a:r>
            <a:endParaRPr 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76375" y="1981200"/>
            <a:ext cx="6762750" cy="609600"/>
          </a:xfrm>
          <a:noFill/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smtClean="0">
                <a:ln>
                  <a:noFill/>
                </a:ln>
                <a:effectLst/>
                <a:latin typeface="Corbel" pitchFamily="34" charset="0"/>
              </a:rPr>
              <a:t>Bancos Privados de LAC cada vez más interesados en las PyME</a:t>
            </a:r>
            <a:endParaRPr lang="en-US" sz="1800" smtClean="0">
              <a:ln>
                <a:noFill/>
              </a:ln>
              <a:effectLst/>
              <a:latin typeface="Corbel" pitchFamily="34" charset="0"/>
            </a:endParaRPr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903288" y="2786063"/>
          <a:ext cx="7778750" cy="2732087"/>
        </p:xfrm>
        <a:graphic>
          <a:graphicData uri="http://schemas.openxmlformats.org/presentationml/2006/ole">
            <p:oleObj spid="_x0000_s153604" name="Worksheet" r:id="rId4" imgW="4229100" imgH="1485900" progId="Excel.Sheet.8">
              <p:embed/>
            </p:oleObj>
          </a:graphicData>
        </a:graphic>
      </p:graphicFrame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066800" y="841375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buClr>
                <a:schemeClr val="folHlink"/>
              </a:buClr>
              <a:buFont typeface="Wingdings" pitchFamily="2" charset="2"/>
              <a:buNone/>
            </a:pPr>
            <a:r>
              <a:rPr lang="es-CR" sz="3200" b="1" i="1"/>
              <a:t>Rol de los bancos en las microfinanzas:</a:t>
            </a:r>
          </a:p>
          <a:p>
            <a:pPr marL="609600" indent="-609600" algn="ctr">
              <a:buClr>
                <a:schemeClr val="folHlink"/>
              </a:buClr>
              <a:buFont typeface="Wingdings" pitchFamily="2" charset="2"/>
              <a:buNone/>
            </a:pPr>
            <a:r>
              <a:rPr lang="es-CR" sz="3200" b="1" i="1"/>
              <a:t>“Downscaling”</a:t>
            </a:r>
            <a:endParaRPr lang="es-C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3152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Clr>
                <a:schemeClr val="tx2"/>
              </a:buClr>
            </a:pPr>
            <a:r>
              <a:rPr lang="es-ES" sz="2200"/>
              <a:t>Microcrédito</a:t>
            </a:r>
          </a:p>
          <a:p>
            <a:pPr lvl="2">
              <a:buClr>
                <a:schemeClr val="tx2"/>
              </a:buClr>
            </a:pPr>
            <a:r>
              <a:rPr lang="es-ES" sz="2200"/>
              <a:t>Líneas de crédito revolventes</a:t>
            </a:r>
          </a:p>
          <a:p>
            <a:pPr lvl="2">
              <a:buClr>
                <a:schemeClr val="tx2"/>
              </a:buClr>
            </a:pPr>
            <a:r>
              <a:rPr lang="es-ES" sz="2200"/>
              <a:t>Tarjetas de crédito</a:t>
            </a:r>
          </a:p>
          <a:p>
            <a:pPr lvl="2">
              <a:buClr>
                <a:schemeClr val="tx2"/>
              </a:buClr>
            </a:pPr>
            <a:r>
              <a:rPr lang="es-ES" sz="2200"/>
              <a:t>Apalancamiento de remesas</a:t>
            </a:r>
          </a:p>
          <a:p>
            <a:pPr lvl="2">
              <a:buClr>
                <a:schemeClr val="tx2"/>
              </a:buClr>
            </a:pPr>
            <a:r>
              <a:rPr lang="es-ES" sz="2200" i="1"/>
              <a:t>Credit scoring</a:t>
            </a:r>
            <a:r>
              <a:rPr lang="es-ES" sz="2200"/>
              <a:t> y </a:t>
            </a:r>
            <a:r>
              <a:rPr lang="es-ES" sz="2200" i="1"/>
              <a:t>palm pilot</a:t>
            </a:r>
          </a:p>
          <a:p>
            <a:pPr lvl="2">
              <a:buClr>
                <a:schemeClr val="tx2"/>
              </a:buClr>
            </a:pPr>
            <a:r>
              <a:rPr lang="es-ES" sz="2200" i="1"/>
              <a:t>Leasing</a:t>
            </a:r>
          </a:p>
          <a:p>
            <a:pPr lvl="2">
              <a:buClr>
                <a:schemeClr val="tx2"/>
              </a:buClr>
            </a:pPr>
            <a:r>
              <a:rPr lang="es-ES" sz="2200"/>
              <a:t>Créditos para la agricultura</a:t>
            </a:r>
          </a:p>
          <a:p>
            <a:pPr lvl="2">
              <a:buClr>
                <a:schemeClr val="tx2"/>
              </a:buClr>
            </a:pPr>
            <a:r>
              <a:rPr lang="es-ES" sz="2200"/>
              <a:t>Vivienda / préstamos hipotecarios</a:t>
            </a:r>
          </a:p>
          <a:p>
            <a:pPr lvl="2">
              <a:buClr>
                <a:schemeClr val="tx2"/>
              </a:buClr>
            </a:pPr>
            <a:r>
              <a:rPr lang="es-ES" sz="2200"/>
              <a:t>Préstamos hipotecarios transnacionales</a:t>
            </a:r>
          </a:p>
          <a:p>
            <a:pPr lvl="2">
              <a:buClr>
                <a:schemeClr val="tx2"/>
              </a:buClr>
            </a:pPr>
            <a:r>
              <a:rPr lang="es-ES" sz="2200"/>
              <a:t>Productos de ahorro</a:t>
            </a:r>
          </a:p>
          <a:p>
            <a:pPr lvl="2">
              <a:buClr>
                <a:schemeClr val="tx2"/>
              </a:buClr>
            </a:pPr>
            <a:r>
              <a:rPr lang="es-ES" sz="2200"/>
              <a:t>Microseguros</a:t>
            </a:r>
          </a:p>
          <a:p>
            <a:pPr lvl="2">
              <a:buClr>
                <a:schemeClr val="tx2"/>
              </a:buClr>
            </a:pPr>
            <a:r>
              <a:rPr lang="es-ES" sz="2200">
                <a:solidFill>
                  <a:schemeClr val="tx2"/>
                </a:solidFill>
                <a:sym typeface="Wingdings" pitchFamily="2" charset="2"/>
              </a:rPr>
              <a:t>Planes de pensión</a:t>
            </a:r>
          </a:p>
          <a:p>
            <a:pPr lvl="2">
              <a:buClr>
                <a:schemeClr val="tx2"/>
              </a:buClr>
            </a:pPr>
            <a:r>
              <a:rPr lang="es-ES" sz="2200">
                <a:solidFill>
                  <a:schemeClr val="tx2"/>
                </a:solidFill>
                <a:sym typeface="Wingdings" pitchFamily="2" charset="2"/>
              </a:rPr>
              <a:t>Préstamos internacionales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77888" y="404813"/>
            <a:ext cx="7439025" cy="568325"/>
          </a:xfrm>
          <a:noFill/>
        </p:spPr>
        <p:txBody>
          <a:bodyPr wrap="square" numCol="1" anchor="b" anchorCtr="0" compatLnSpc="1">
            <a:prstTxWarp prst="textNoShape">
              <a:avLst/>
            </a:prstTxWarp>
            <a:spAutoFit/>
          </a:bodyPr>
          <a:lstStyle/>
          <a:p>
            <a:pPr marL="514350" indent="-514350" algn="ctr" defTabSz="971550">
              <a:buClr>
                <a:schemeClr val="folHlink"/>
              </a:buClr>
            </a:pPr>
            <a:r>
              <a:rPr lang="es-ES_tradnl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Nuevos productos y tecnologías</a:t>
            </a:r>
            <a:endParaRPr lang="en-US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59750" name="Freeform 6"/>
          <p:cNvSpPr>
            <a:spLocks/>
          </p:cNvSpPr>
          <p:nvPr/>
        </p:nvSpPr>
        <p:spPr bwMode="auto">
          <a:xfrm>
            <a:off x="6875463" y="1916113"/>
            <a:ext cx="1587" cy="396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96"/>
              </a:cxn>
            </a:cxnLst>
            <a:rect l="0" t="0" r="r" b="b"/>
            <a:pathLst>
              <a:path w="1" h="2496">
                <a:moveTo>
                  <a:pt x="0" y="0"/>
                </a:moveTo>
                <a:lnTo>
                  <a:pt x="0" y="2496"/>
                </a:lnTo>
              </a:path>
            </a:pathLst>
          </a:custGeom>
          <a:noFill/>
          <a:ln w="5715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6991350" y="1628775"/>
            <a:ext cx="215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Corto plazo</a:t>
            </a:r>
          </a:p>
          <a:p>
            <a:r>
              <a:rPr lang="es-ES"/>
              <a:t>Productos básicos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6988175" y="5321300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Largo plazo</a:t>
            </a:r>
          </a:p>
          <a:p>
            <a:r>
              <a:rPr lang="es-ES"/>
              <a:t>Productos más complicados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9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9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9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9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9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9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9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9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9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9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/>
          </p:cNvSpPr>
          <p:nvPr>
            <p:ph type="body" idx="4294967295"/>
          </p:nvPr>
        </p:nvSpPr>
        <p:spPr>
          <a:xfrm>
            <a:off x="142875" y="1485900"/>
            <a:ext cx="8858250" cy="48228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Corbel" pitchFamily="34" charset="0"/>
              <a:buNone/>
            </a:pPr>
            <a:r>
              <a:rPr lang="es-ES_tradnl" sz="2800" smtClean="0">
                <a:latin typeface="Corbel" pitchFamily="34" charset="0"/>
              </a:rPr>
              <a:t>Las principales consecuencias de esta crisis para las microfinanzas en América Latina son las siguientes:</a:t>
            </a:r>
          </a:p>
          <a:p>
            <a:pPr marL="1524000" lvl="1" indent="-495300">
              <a:lnSpc>
                <a:spcPct val="80000"/>
              </a:lnSpc>
            </a:pPr>
            <a:r>
              <a:rPr lang="es-ES_tradnl" sz="2400" smtClean="0">
                <a:latin typeface="Corbel" pitchFamily="34" charset="0"/>
              </a:rPr>
              <a:t>Para las instituciones microfinancieras: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-reducción de líneas de crédito nacionales e internacionales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-aumento de los costos de financiamiento y de las tasas de interés pasivas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-reducción de los plazos de financiamiento 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-disminución de márgenes de intermediación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-deterioro de las carteras de crédito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-reducción de la rentabilidad </a:t>
            </a:r>
          </a:p>
          <a:p>
            <a:pPr marL="1524000" lvl="1" indent="-495300">
              <a:lnSpc>
                <a:spcPct val="80000"/>
              </a:lnSpc>
            </a:pPr>
            <a:r>
              <a:rPr lang="es-ES_tradnl" sz="2400" smtClean="0">
                <a:latin typeface="Corbel" pitchFamily="34" charset="0"/>
              </a:rPr>
              <a:t>Para las microempresas los principales efectos son;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-aumento en las tasas de interés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-reducción de los plazos del crédito disponible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-disminución de los montos de crédito disponible</a:t>
            </a:r>
          </a:p>
          <a:p>
            <a:pPr marL="2095500" lvl="2" indent="-457200">
              <a:lnSpc>
                <a:spcPct val="80000"/>
              </a:lnSpc>
            </a:pPr>
            <a:r>
              <a:rPr lang="es-ES_tradnl" sz="1800" smtClean="0">
                <a:latin typeface="Corbel" pitchFamily="34" charset="0"/>
              </a:rPr>
              <a:t>-una oferta de servicios financieros más limitada</a:t>
            </a:r>
            <a:endParaRPr lang="en-US" sz="1800" smtClean="0">
              <a:latin typeface="Corbel" pitchFamily="34" charset="0"/>
            </a:endParaRPr>
          </a:p>
        </p:txBody>
      </p:sp>
      <p:sp>
        <p:nvSpPr>
          <p:cNvPr id="229380" name="Rectangle 4"/>
          <p:cNvSpPr>
            <a:spLocks/>
          </p:cNvSpPr>
          <p:nvPr/>
        </p:nvSpPr>
        <p:spPr bwMode="auto">
          <a:xfrm>
            <a:off x="142875" y="360363"/>
            <a:ext cx="8858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144" rIns="0" bIns="9144"/>
          <a:lstStyle/>
          <a:p>
            <a:pPr algn="ctr"/>
            <a:r>
              <a:rPr lang="es-ES_tradnl" sz="3600" b="1">
                <a:solidFill>
                  <a:srgbClr val="FFFFD2"/>
                </a:solidFill>
              </a:rPr>
              <a:t>La crisis económica global y microfinanzas</a:t>
            </a:r>
            <a:endParaRPr lang="en-US" sz="3600" b="1">
              <a:solidFill>
                <a:srgbClr val="FFFFD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smtClean="0">
                <a:ln>
                  <a:noFill/>
                </a:ln>
                <a:effectLst/>
                <a:latin typeface="Corbel" pitchFamily="34" charset="0"/>
              </a:rPr>
              <a:t>ELF ( Emergency Liquidity Fund)</a:t>
            </a:r>
            <a:br>
              <a:rPr lang="es-ES" sz="3200" smtClean="0">
                <a:ln>
                  <a:noFill/>
                </a:ln>
                <a:effectLst/>
                <a:latin typeface="Corbel" pitchFamily="34" charset="0"/>
              </a:rPr>
            </a:br>
            <a:r>
              <a:rPr lang="es-ES" sz="3200" smtClean="0">
                <a:ln>
                  <a:noFill/>
                </a:ln>
                <a:effectLst/>
                <a:latin typeface="Corbel" pitchFamily="34" charset="0"/>
              </a:rPr>
              <a:t>Fondo de liquidez para emergencias</a:t>
            </a:r>
            <a:br>
              <a:rPr lang="es-ES" sz="3200" smtClean="0">
                <a:ln>
                  <a:noFill/>
                </a:ln>
                <a:effectLst/>
                <a:latin typeface="Corbel" pitchFamily="34" charset="0"/>
              </a:rPr>
            </a:br>
            <a:endParaRPr lang="es-ES" sz="3200" smtClean="0">
              <a:ln>
                <a:noFill/>
              </a:ln>
              <a:effectLst/>
              <a:latin typeface="Corbel" pitchFamily="34" charset="0"/>
            </a:endParaRPr>
          </a:p>
        </p:txBody>
      </p:sp>
      <p:sp>
        <p:nvSpPr>
          <p:cNvPr id="242691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9144000" cy="5734050"/>
          </a:xfrm>
        </p:spPr>
        <p:txBody>
          <a:bodyPr/>
          <a:lstStyle/>
          <a:p>
            <a:r>
              <a:rPr lang="es-ES" sz="2600" smtClean="0">
                <a:latin typeface="Corbel" pitchFamily="34" charset="0"/>
              </a:rPr>
              <a:t>Empresa constituida en 2004 en USA, opera en todo America Latina y el Caribe, oficinas en Costa Rica</a:t>
            </a:r>
          </a:p>
          <a:p>
            <a:r>
              <a:rPr lang="es-ES" sz="2600" smtClean="0">
                <a:latin typeface="Corbel" pitchFamily="34" charset="0"/>
              </a:rPr>
              <a:t>Lecciones aprendidas del FOMIN con motivo del Huracán Mitch en 1998.</a:t>
            </a:r>
          </a:p>
          <a:p>
            <a:r>
              <a:rPr lang="es-ES" sz="2600" smtClean="0">
                <a:latin typeface="Corbel" pitchFamily="34" charset="0"/>
              </a:rPr>
              <a:t>Atiende emergencias causadas por naturaleza y por el hombre</a:t>
            </a:r>
          </a:p>
          <a:p>
            <a:r>
              <a:rPr lang="es-ES" sz="2600" smtClean="0">
                <a:latin typeface="Corbel" pitchFamily="34" charset="0"/>
              </a:rPr>
              <a:t>FOMIN invirtió junto a socios privados y públicos</a:t>
            </a:r>
          </a:p>
          <a:p>
            <a:r>
              <a:rPr lang="es-ES" sz="2600" smtClean="0">
                <a:latin typeface="Corbel" pitchFamily="34" charset="0"/>
              </a:rPr>
              <a:t>Se preseleccionan Instituciones de Microfinanzas ( a la fecha 51)</a:t>
            </a:r>
          </a:p>
          <a:p>
            <a:r>
              <a:rPr lang="es-ES" sz="2600" smtClean="0">
                <a:latin typeface="Corbel" pitchFamily="34" charset="0"/>
              </a:rPr>
              <a:t>Ejemplos en los que ha actuado: huracanes, terremoto, inundaciones, disturbios socio políticos, erupción volcánica</a:t>
            </a:r>
          </a:p>
          <a:p>
            <a:r>
              <a:rPr lang="es-ES" sz="2600" smtClean="0">
                <a:latin typeface="Corbel" pitchFamily="34" charset="0"/>
              </a:rPr>
              <a:t>Ahora:  Crisis Financiera Internacional</a:t>
            </a:r>
          </a:p>
          <a:p>
            <a:r>
              <a:rPr lang="es-ES" sz="2600" smtClean="0">
                <a:latin typeface="Corbel" pitchFamily="34" charset="0"/>
              </a:rPr>
              <a:t>Fondos actuales Us $ 10 MM, mas US $ 20 MM y apalancamiento con otros socios internacionales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20" name="Line 320"/>
          <p:cNvSpPr>
            <a:spLocks noChangeShapeType="1"/>
          </p:cNvSpPr>
          <p:nvPr/>
        </p:nvSpPr>
        <p:spPr bwMode="auto">
          <a:xfrm>
            <a:off x="2092325" y="17129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733" name="Line 1333"/>
          <p:cNvSpPr>
            <a:spLocks noChangeShapeType="1"/>
          </p:cNvSpPr>
          <p:nvPr/>
        </p:nvSpPr>
        <p:spPr bwMode="auto">
          <a:xfrm>
            <a:off x="2092325" y="17129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2438" name="Group 2038"/>
          <p:cNvGraphicFramePr>
            <a:graphicFrameLocks noGrp="1"/>
          </p:cNvGraphicFramePr>
          <p:nvPr/>
        </p:nvGraphicFramePr>
        <p:xfrm>
          <a:off x="179388" y="2017713"/>
          <a:ext cx="8856662" cy="4435475"/>
        </p:xfrm>
        <a:graphic>
          <a:graphicData uri="http://schemas.openxmlformats.org/drawingml/2006/table">
            <a:tbl>
              <a:tblPr/>
              <a:tblGrid>
                <a:gridCol w="2589212"/>
                <a:gridCol w="569913"/>
                <a:gridCol w="569912"/>
                <a:gridCol w="569913"/>
                <a:gridCol w="569912"/>
                <a:gridCol w="569913"/>
                <a:gridCol w="569912"/>
                <a:gridCol w="568325"/>
                <a:gridCol w="569913"/>
                <a:gridCol w="569912"/>
                <a:gridCol w="569913"/>
                <a:gridCol w="569912"/>
              </a:tblGrid>
              <a:tr h="2873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Medio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ELF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(51 instituciones afiliadas)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Datos de </a:t>
                      </a:r>
                      <a:r>
                        <a:rPr kumimoji="0" lang="es-ES_tradnl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MIX Market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LAC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África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Asia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ECA</a:t>
                      </a:r>
                      <a:r>
                        <a:rPr kumimoji="0" lang="es-ES_tradn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MENA</a:t>
                      </a:r>
                      <a:r>
                        <a:rPr kumimoji="0" lang="es-ES_tradnl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5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Jun.08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# de instituciones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51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150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228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283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159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244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158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Crecimiento de la cartera (%)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38.3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43.3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38.3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39.4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ROE (%)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19.7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19.3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19.5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7.6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8.4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7.2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-3.2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0.9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Gastos operacionales (%)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15.5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13.9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13.4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12.7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16.1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17.0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15.9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17.4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11.6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12.9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13.1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Cartera en riesgo &gt; 30 días (%)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3.0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4.8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Margen financiero (%)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25.0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23.6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20.6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21.5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29.7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29.1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28.3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21.1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20.5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25.9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21.8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# de clientes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18,689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24,396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32,779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34,831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13,557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10,661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11,682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9,800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18,117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4,465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12,590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Apalancamiento (deuda/patrimonio)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4.25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4.27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4.97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5.01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0.9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Cartera bruta (US$ millones)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20.4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28.8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43.3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49.7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6.9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5.7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6.6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2.6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3.6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6.2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6.2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Patrimonio (US$ millones)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4.9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7.0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9.2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10.8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Europa y Asia Central.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Medio Oriente y África del Norte.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2439" name="Text Box 2039"/>
          <p:cNvSpPr txBox="1">
            <a:spLocks noChangeArrowheads="1"/>
          </p:cNvSpPr>
          <p:nvPr/>
        </p:nvSpPr>
        <p:spPr bwMode="auto">
          <a:xfrm>
            <a:off x="250825" y="884238"/>
            <a:ext cx="867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/>
              <a:t>Datos básicos de las instituciones de microfinanzas afiliadas a ELF</a:t>
            </a:r>
            <a:endParaRPr 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22" name="Line 74"/>
          <p:cNvSpPr>
            <a:spLocks noChangeShapeType="1"/>
          </p:cNvSpPr>
          <p:nvPr/>
        </p:nvSpPr>
        <p:spPr bwMode="auto">
          <a:xfrm>
            <a:off x="2346325" y="3063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2639" name="Group 191"/>
          <p:cNvGraphicFramePr>
            <a:graphicFrameLocks noGrp="1"/>
          </p:cNvGraphicFramePr>
          <p:nvPr/>
        </p:nvGraphicFramePr>
        <p:xfrm>
          <a:off x="971550" y="2667000"/>
          <a:ext cx="7416800" cy="2873375"/>
        </p:xfrm>
        <a:graphic>
          <a:graphicData uri="http://schemas.openxmlformats.org/drawingml/2006/table">
            <a:tbl>
              <a:tblPr/>
              <a:tblGrid>
                <a:gridCol w="2947988"/>
                <a:gridCol w="744537"/>
                <a:gridCol w="744538"/>
                <a:gridCol w="744537"/>
                <a:gridCol w="746125"/>
                <a:gridCol w="744538"/>
                <a:gridCol w="744537"/>
              </a:tblGrid>
              <a:tr h="6905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LAC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Datos de </a:t>
                      </a:r>
                      <a:r>
                        <a:rPr kumimoji="0" lang="es-ES_tradn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MIX Market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(medio)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Bancos de microfinanzas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Cooperativas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# de instituciones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15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17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27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38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Depósitos/cartera bruta (%)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54.1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47.7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44.0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76.9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76.6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73.6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971550" y="2044700"/>
            <a:ext cx="7620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s-CR" sz="2200" b="1" i="1"/>
              <a:t>Resulta imprescindible generar alternativas innovadoras, tanto en temas de nuevos productos y servicios financieros, como en los mecanismos de entrega</a:t>
            </a:r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 rot="5400000">
            <a:off x="4087019" y="3769519"/>
            <a:ext cx="1223962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1263650" y="5013325"/>
            <a:ext cx="6837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/>
              <a:t>Por ejemplo: Productos relacionados con el flujo de</a:t>
            </a:r>
          </a:p>
          <a:p>
            <a:pPr algn="ctr"/>
            <a:r>
              <a:rPr lang="es-ES_tradnl" sz="2400" b="1">
                <a:solidFill>
                  <a:schemeClr val="accent2"/>
                </a:solidFill>
              </a:rPr>
              <a:t>remesas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77888" y="404813"/>
            <a:ext cx="7439025" cy="568325"/>
          </a:xfrm>
          <a:noFill/>
        </p:spPr>
        <p:txBody>
          <a:bodyPr wrap="square" numCol="1" anchor="b" anchorCtr="0" compatLnSpc="1">
            <a:prstTxWarp prst="textNoShape">
              <a:avLst/>
            </a:prstTxWarp>
            <a:spAutoFit/>
          </a:bodyPr>
          <a:lstStyle/>
          <a:p>
            <a:pPr marL="514350" indent="-514350" algn="ctr" defTabSz="971550">
              <a:buClr>
                <a:schemeClr val="folHlink"/>
              </a:buClr>
            </a:pPr>
            <a:r>
              <a:rPr lang="es-ES_tradnl" smtClean="0">
                <a:ln>
                  <a:noFill/>
                </a:ln>
                <a:effectLst/>
                <a:latin typeface="Corbel" pitchFamily="34" charset="0"/>
              </a:rPr>
              <a:t>Innovaciones</a:t>
            </a:r>
            <a:endParaRPr lang="en-US" smtClean="0">
              <a:ln>
                <a:noFill/>
              </a:ln>
              <a:effectLst/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ricas2 copy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544" y="366311"/>
            <a:ext cx="2229054" cy="309346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1258888" y="3141663"/>
            <a:ext cx="6192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400" b="1">
                <a:solidFill>
                  <a:schemeClr val="tx2"/>
                </a:solidFill>
              </a:rPr>
              <a:t>Las Remesas en 2008</a:t>
            </a:r>
            <a:endParaRPr lang="es-E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42875" y="1643050"/>
          <a:ext cx="8858250" cy="50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707" y="168252"/>
            <a:ext cx="8786874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Flujos</a:t>
            </a:r>
            <a: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mensuales</a:t>
            </a:r>
            <a: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de </a:t>
            </a:r>
            <a:r>
              <a:rPr lang="en-US" sz="40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remesas</a:t>
            </a:r>
            <a: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2005-2008 </a:t>
            </a:r>
            <a:b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(</a:t>
            </a:r>
            <a:r>
              <a:rPr lang="en-US" sz="27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milliones</a:t>
            </a:r>
            <a:r>
              <a:rPr lang="en-US" sz="27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de US$ </a:t>
            </a:r>
            <a:r>
              <a:rPr lang="en-US" sz="27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por</a:t>
            </a:r>
            <a:r>
              <a:rPr lang="en-US" sz="27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mes</a:t>
            </a:r>
            <a:r>
              <a:rPr lang="en-US" sz="27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a </a:t>
            </a:r>
            <a:r>
              <a:rPr lang="en-US" sz="27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países</a:t>
            </a:r>
            <a:r>
              <a:rPr lang="en-US" sz="27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seleccionados</a:t>
            </a:r>
            <a:r>
              <a:rPr lang="en-US" sz="27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)</a:t>
            </a:r>
            <a:r>
              <a:rPr lang="en-US" sz="31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3" y="4429125"/>
            <a:ext cx="3286125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2007: $ 66,500</a:t>
            </a:r>
          </a:p>
          <a:p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2008: $ 67,500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(est.)</a:t>
            </a:r>
          </a:p>
          <a:p>
            <a:endParaRPr lang="en-US" sz="1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  <a:p>
            <a:pPr algn="ctr"/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+ 1.5 %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258888" y="3141663"/>
            <a:ext cx="72009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tx2"/>
                </a:solidFill>
              </a:rPr>
              <a:t>Las </a:t>
            </a:r>
            <a:r>
              <a:rPr lang="es-ES_tradnl" sz="4400" b="1">
                <a:solidFill>
                  <a:schemeClr val="tx2"/>
                </a:solidFill>
              </a:rPr>
              <a:t>Microfinanzas en LAC</a:t>
            </a:r>
          </a:p>
          <a:p>
            <a:r>
              <a:rPr lang="es-ES_tradnl">
                <a:solidFill>
                  <a:schemeClr val="accent2"/>
                </a:solidFill>
              </a:rPr>
              <a:t>Transformación de los sistemas financieros en América Latina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" name="Picture 2" descr="Americas2 copy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544" y="366311"/>
            <a:ext cx="2229054" cy="309346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ricas2 copy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544" y="366311"/>
            <a:ext cx="2229054" cy="309346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258888" y="3141663"/>
            <a:ext cx="6192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400" b="1">
                <a:solidFill>
                  <a:schemeClr val="tx2"/>
                </a:solidFill>
              </a:rPr>
              <a:t>Importancia de Remesas</a:t>
            </a:r>
            <a:endParaRPr lang="es-E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138" y="279251"/>
          <a:ext cx="9107537" cy="657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143125" y="857250"/>
            <a:ext cx="609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600" b="1"/>
              <a:t>25%</a:t>
            </a:r>
          </a:p>
          <a:p>
            <a:pPr algn="ctr"/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15882" y="214290"/>
            <a:ext cx="8643998" cy="13811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i="1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Porcentaje de la población que recibe remesas</a:t>
            </a:r>
            <a:endParaRPr lang="es-E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42875" y="1527175"/>
          <a:ext cx="9001125" cy="5286375"/>
        </p:xfrm>
        <a:graphic>
          <a:graphicData uri="http://schemas.openxmlformats.org/presentationml/2006/ole">
            <p:oleObj spid="_x0000_s17411" r:id="rId3" imgW="9004572" imgH="528569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066" y="239690"/>
            <a:ext cx="8510987" cy="1452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Uso de las remesas</a:t>
            </a:r>
            <a:endParaRPr lang="es-E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14313" y="1484313"/>
          <a:ext cx="8715375" cy="4929187"/>
        </p:xfrm>
        <a:graphic>
          <a:graphicData uri="http://schemas.openxmlformats.org/presentationml/2006/ole">
            <p:oleObj spid="_x0000_s18435" r:id="rId4" imgW="8718036" imgH="493209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646" name="Organization Chart 6"/>
          <p:cNvGraphicFramePr>
            <a:graphicFrameLocks/>
          </p:cNvGraphicFramePr>
          <p:nvPr>
            <p:ph idx="4294967295"/>
          </p:nvPr>
        </p:nvGraphicFramePr>
        <p:xfrm>
          <a:off x="1042988" y="908050"/>
          <a:ext cx="6877050" cy="5102225"/>
        </p:xfrm>
        <a:graphic>
          <a:graphicData uri="http://schemas.openxmlformats.org/drawingml/2006/compatibility">
            <com:legacyDrawing xmlns:com="http://schemas.openxmlformats.org/drawingml/2006/compatibility" spid="_x0000_s24064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5" y="142875"/>
            <a:ext cx="8858250" cy="11985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mtClean="0">
                <a:ln>
                  <a:noFill/>
                </a:ln>
                <a:effectLst/>
                <a:latin typeface="Corbel" pitchFamily="34" charset="0"/>
              </a:rPr>
              <a:t>Remesas, distribución de ingreso y pobreza</a:t>
            </a:r>
            <a:br>
              <a:rPr lang="es-ES_tradnl" smtClean="0">
                <a:ln>
                  <a:noFill/>
                </a:ln>
                <a:effectLst/>
                <a:latin typeface="Corbel" pitchFamily="34" charset="0"/>
              </a:rPr>
            </a:br>
            <a:r>
              <a:rPr lang="es-ES_tradnl" smtClean="0">
                <a:ln>
                  <a:noFill/>
                </a:ln>
                <a:effectLst/>
                <a:latin typeface="Corbel" pitchFamily="34" charset="0"/>
              </a:rPr>
              <a:t>Caso de Costa Rica</a:t>
            </a:r>
            <a:endParaRPr lang="en-US" smtClean="0">
              <a:ln>
                <a:noFill/>
              </a:ln>
              <a:effectLst/>
              <a:latin typeface="Corbel" pitchFamily="34" charset="0"/>
            </a:endParaRPr>
          </a:p>
        </p:txBody>
      </p:sp>
      <p:sp>
        <p:nvSpPr>
          <p:cNvPr id="243715" name="Rectangle 3"/>
          <p:cNvSpPr>
            <a:spLocks noGrp="1"/>
          </p:cNvSpPr>
          <p:nvPr>
            <p:ph type="body" idx="4294967295"/>
          </p:nvPr>
        </p:nvSpPr>
        <p:spPr>
          <a:xfrm>
            <a:off x="142875" y="1700213"/>
            <a:ext cx="8858250" cy="4681537"/>
          </a:xfrm>
        </p:spPr>
        <p:txBody>
          <a:bodyPr/>
          <a:lstStyle/>
          <a:p>
            <a:pPr>
              <a:buFont typeface="Corbel" pitchFamily="34" charset="0"/>
              <a:buNone/>
            </a:pPr>
            <a:r>
              <a:rPr lang="es-ES_tradnl" sz="3200" smtClean="0">
                <a:solidFill>
                  <a:srgbClr val="FFFF00"/>
                </a:solidFill>
                <a:latin typeface="Corbel" pitchFamily="34" charset="0"/>
              </a:rPr>
              <a:t>Remesas tienden a:</a:t>
            </a:r>
          </a:p>
          <a:p>
            <a:pPr lvl="1"/>
            <a:r>
              <a:rPr lang="es-ES_tradnl" sz="2800" smtClean="0">
                <a:solidFill>
                  <a:srgbClr val="FFFF00"/>
                </a:solidFill>
                <a:latin typeface="Corbel" pitchFamily="34" charset="0"/>
              </a:rPr>
              <a:t>mejorar la distribución en los hogares receptores</a:t>
            </a:r>
          </a:p>
          <a:p>
            <a:pPr lvl="1"/>
            <a:r>
              <a:rPr lang="es-ES_tradnl" sz="2800" smtClean="0">
                <a:solidFill>
                  <a:srgbClr val="FFFF00"/>
                </a:solidFill>
                <a:latin typeface="Corbel" pitchFamily="34" charset="0"/>
              </a:rPr>
              <a:t>Reducir los niveles de pobreza</a:t>
            </a:r>
          </a:p>
          <a:p>
            <a:endParaRPr lang="es-ES_tradnl" sz="2600" smtClean="0">
              <a:solidFill>
                <a:srgbClr val="FFFF00"/>
              </a:solidFill>
              <a:latin typeface="Corbel" pitchFamily="34" charset="0"/>
            </a:endParaRPr>
          </a:p>
          <a:p>
            <a:r>
              <a:rPr lang="es-ES_tradnl" sz="2600" u="sng" smtClean="0">
                <a:latin typeface="Corbel" pitchFamily="34" charset="0"/>
              </a:rPr>
              <a:t>Pobreza</a:t>
            </a:r>
          </a:p>
          <a:p>
            <a:pPr lvl="1"/>
            <a:r>
              <a:rPr lang="es-ES_tradnl" sz="2200" smtClean="0">
                <a:latin typeface="Corbel" pitchFamily="34" charset="0"/>
              </a:rPr>
              <a:t>Incidencia de pobreza antes de recibir remesas (43%)</a:t>
            </a:r>
          </a:p>
          <a:p>
            <a:pPr lvl="1"/>
            <a:r>
              <a:rPr lang="es-ES_tradnl" sz="2200" smtClean="0">
                <a:latin typeface="Corbel" pitchFamily="34" charset="0"/>
              </a:rPr>
              <a:t>Incidencia de pobreza después de recibir remesas (30%)</a:t>
            </a:r>
          </a:p>
          <a:p>
            <a:r>
              <a:rPr lang="es-ES_tradnl" sz="2600" u="sng" smtClean="0">
                <a:latin typeface="Corbel" pitchFamily="34" charset="0"/>
              </a:rPr>
              <a:t>Distribución del ingreso</a:t>
            </a:r>
          </a:p>
          <a:p>
            <a:pPr lvl="1"/>
            <a:r>
              <a:rPr lang="es-ES_tradnl" sz="2200" smtClean="0">
                <a:latin typeface="Corbel" pitchFamily="34" charset="0"/>
              </a:rPr>
              <a:t>Antes de envío de remesas (coeficiente de Gini: 0.47)</a:t>
            </a:r>
          </a:p>
          <a:p>
            <a:pPr lvl="1"/>
            <a:r>
              <a:rPr lang="es-ES_tradnl" sz="2200" smtClean="0">
                <a:latin typeface="Corbel" pitchFamily="34" charset="0"/>
              </a:rPr>
              <a:t>Después de envío de remesas (coeficiente de Gini: 0.43)</a:t>
            </a:r>
            <a:endParaRPr lang="en-US" sz="220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5" y="142875"/>
            <a:ext cx="8858250" cy="11985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mtClean="0">
                <a:ln>
                  <a:noFill/>
                </a:ln>
                <a:effectLst/>
                <a:latin typeface="Corbel" pitchFamily="34" charset="0"/>
              </a:rPr>
              <a:t>Remesas, distribución de ingreso y pobreza</a:t>
            </a:r>
            <a:br>
              <a:rPr lang="es-ES_tradnl" smtClean="0">
                <a:ln>
                  <a:noFill/>
                </a:ln>
                <a:effectLst/>
                <a:latin typeface="Corbel" pitchFamily="34" charset="0"/>
              </a:rPr>
            </a:br>
            <a:r>
              <a:rPr lang="es-ES_tradnl" smtClean="0">
                <a:ln>
                  <a:noFill/>
                </a:ln>
                <a:effectLst/>
                <a:latin typeface="Corbel" pitchFamily="34" charset="0"/>
              </a:rPr>
              <a:t>Caso de Costa Rica</a:t>
            </a:r>
            <a:endParaRPr lang="en-US" smtClean="0">
              <a:ln>
                <a:noFill/>
              </a:ln>
              <a:effectLst/>
              <a:latin typeface="Corbel" pitchFamily="34" charset="0"/>
            </a:endParaRPr>
          </a:p>
        </p:txBody>
      </p:sp>
      <p:sp>
        <p:nvSpPr>
          <p:cNvPr id="244739" name="Rectangle 3"/>
          <p:cNvSpPr>
            <a:spLocks noGrp="1"/>
          </p:cNvSpPr>
          <p:nvPr>
            <p:ph type="body" idx="4294967295"/>
          </p:nvPr>
        </p:nvSpPr>
        <p:spPr>
          <a:xfrm>
            <a:off x="142875" y="1484313"/>
            <a:ext cx="8858250" cy="523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mtClean="0">
                <a:latin typeface="Corbel" pitchFamily="34" charset="0"/>
              </a:rPr>
              <a:t>Infelicidad y sufrimiento (85%) por partida de un miembro familiar</a:t>
            </a:r>
          </a:p>
          <a:p>
            <a:pPr>
              <a:lnSpc>
                <a:spcPct val="90000"/>
              </a:lnSpc>
            </a:pPr>
            <a:r>
              <a:rPr lang="es-ES_tradnl" smtClean="0">
                <a:latin typeface="Corbel" pitchFamily="34" charset="0"/>
              </a:rPr>
              <a:t>En alguna medida esa disconformidad es mitigada por mayores ingresos</a:t>
            </a:r>
          </a:p>
          <a:p>
            <a:pPr>
              <a:lnSpc>
                <a:spcPct val="90000"/>
              </a:lnSpc>
            </a:pPr>
            <a:r>
              <a:rPr lang="es-ES_tradnl" smtClean="0">
                <a:latin typeface="Corbel" pitchFamily="34" charset="0"/>
              </a:rPr>
              <a:t>Uso de remesas:</a:t>
            </a:r>
          </a:p>
          <a:p>
            <a:pPr marL="909638" lvl="1" indent="4763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_tradnl" smtClean="0">
                <a:latin typeface="Corbel" pitchFamily="34" charset="0"/>
              </a:rPr>
              <a:t>inversiones (11%)</a:t>
            </a:r>
          </a:p>
          <a:p>
            <a:pPr marL="909638" lvl="1" indent="4763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_tradnl" smtClean="0">
                <a:latin typeface="Corbel" pitchFamily="34" charset="0"/>
              </a:rPr>
              <a:t>compra de insumos, ganado o negocios (10%)</a:t>
            </a:r>
          </a:p>
          <a:p>
            <a:pPr marL="909638" lvl="1" indent="4763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_tradnl" smtClean="0">
                <a:latin typeface="Corbel" pitchFamily="34" charset="0"/>
              </a:rPr>
              <a:t>ahorros (7%)</a:t>
            </a:r>
          </a:p>
          <a:p>
            <a:pPr marL="909638" lvl="1" indent="4763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_tradnl" smtClean="0">
                <a:latin typeface="Corbel" pitchFamily="34" charset="0"/>
              </a:rPr>
              <a:t>ampliación y reparación de vivienda (5.5%)</a:t>
            </a:r>
          </a:p>
          <a:p>
            <a:pPr marL="909638" lvl="1" indent="4763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_tradnl" smtClean="0">
                <a:latin typeface="Corbel" pitchFamily="34" charset="0"/>
              </a:rPr>
              <a:t>muebles y electrodomésticos (5.3%)</a:t>
            </a:r>
          </a:p>
          <a:p>
            <a:pPr marL="909638" lvl="1" indent="4763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_tradnl" smtClean="0">
                <a:latin typeface="Corbel" pitchFamily="34" charset="0"/>
              </a:rPr>
              <a:t>compra de alimentos (3.2%)</a:t>
            </a:r>
          </a:p>
          <a:p>
            <a:pPr marL="909638" lvl="1" indent="4763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_tradnl" smtClean="0">
                <a:latin typeface="Corbel" pitchFamily="34" charset="0"/>
              </a:rPr>
              <a:t>pago de deudas (2.8%)</a:t>
            </a:r>
          </a:p>
          <a:p>
            <a:pPr marL="909638" lvl="1" indent="4763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_tradnl" smtClean="0">
                <a:latin typeface="Corbel" pitchFamily="34" charset="0"/>
              </a:rPr>
              <a:t>compra de computadoras y cómputo (2.7%)</a:t>
            </a:r>
            <a:endParaRPr lang="en-US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ricas2 copy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544" y="366311"/>
            <a:ext cx="2229054" cy="309346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258888" y="3141663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400" b="1">
                <a:solidFill>
                  <a:schemeClr val="tx2"/>
                </a:solidFill>
              </a:rPr>
              <a:t>El Futuro de Remesas</a:t>
            </a:r>
            <a:endParaRPr lang="es-E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7320" y="214290"/>
            <a:ext cx="8643997" cy="13811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Bolivia: </a:t>
            </a:r>
            <a:b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en-US" sz="31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(% de </a:t>
            </a:r>
            <a:r>
              <a:rPr lang="en-US" sz="3100" dirty="0" err="1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remesas</a:t>
            </a:r>
            <a:r>
              <a:rPr lang="en-US" sz="31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)</a:t>
            </a:r>
            <a: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38915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457200" y="1857375"/>
          <a:ext cx="8229600" cy="4714875"/>
        </p:xfrm>
        <a:graphic>
          <a:graphicData uri="http://schemas.openxmlformats.org/presentationml/2006/ole">
            <p:oleObj spid="_x0000_s38915" r:id="rId3" imgW="8230313" imgH="4712616" progId="Excel.Chart.8">
              <p:embed/>
            </p:oleObj>
          </a:graphicData>
        </a:graphic>
      </p:graphicFrame>
      <p:sp>
        <p:nvSpPr>
          <p:cNvPr id="4" name="Down Arrow 3"/>
          <p:cNvSpPr/>
          <p:nvPr/>
        </p:nvSpPr>
        <p:spPr>
          <a:xfrm>
            <a:off x="254000" y="4446588"/>
            <a:ext cx="285750" cy="1143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 flipV="1">
            <a:off x="250825" y="2492375"/>
            <a:ext cx="28575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25400" algn="ctr">
            <a:solidFill>
              <a:srgbClr val="00FF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ricas2 copy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544" y="366311"/>
            <a:ext cx="2229054" cy="309346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258888" y="3141663"/>
            <a:ext cx="4608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400" b="1">
                <a:solidFill>
                  <a:schemeClr val="tx2"/>
                </a:solidFill>
              </a:rPr>
              <a:t>Conclusiones</a:t>
            </a:r>
            <a:endParaRPr lang="es-E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936625"/>
            <a:ext cx="7772400" cy="476250"/>
          </a:xfrm>
          <a:noFill/>
        </p:spPr>
        <p:txBody>
          <a:bodyPr wrap="square" numCol="1" anchor="b" anchorCtr="0" compatLnSpc="1">
            <a:prstTxWarp prst="textNoShape">
              <a:avLst/>
            </a:prstTxWarp>
            <a:spAutoFit/>
          </a:bodyPr>
          <a:lstStyle/>
          <a:p>
            <a:pPr marL="514350" indent="-514350" algn="ctr" defTabSz="971550">
              <a:buClr>
                <a:schemeClr val="folHlink"/>
              </a:buClr>
            </a:pPr>
            <a:r>
              <a:rPr lang="es-ES" sz="3000" smtClean="0">
                <a:ln>
                  <a:noFill/>
                </a:ln>
                <a:effectLst/>
                <a:latin typeface="Corbel" pitchFamily="34" charset="0"/>
              </a:rPr>
              <a:t>Potencial del mercado de microfinanzas</a:t>
            </a:r>
          </a:p>
        </p:txBody>
      </p:sp>
      <p:graphicFrame>
        <p:nvGraphicFramePr>
          <p:cNvPr id="108579" name="Group 35"/>
          <p:cNvGraphicFramePr>
            <a:graphicFrameLocks noGrp="1"/>
          </p:cNvGraphicFramePr>
          <p:nvPr>
            <p:ph idx="4294967295"/>
          </p:nvPr>
        </p:nvGraphicFramePr>
        <p:xfrm>
          <a:off x="685800" y="2127250"/>
          <a:ext cx="8077200" cy="1905000"/>
        </p:xfrm>
        <a:graphic>
          <a:graphicData uri="http://schemas.openxmlformats.org/drawingml/2006/table">
            <a:tbl>
              <a:tblPr/>
              <a:tblGrid>
                <a:gridCol w="1143000"/>
                <a:gridCol w="2311400"/>
                <a:gridCol w="2311400"/>
                <a:gridCol w="231140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# de prestatarios potenciales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# de prestatarios actuales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Volumen de préstamos actuales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El mundo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 mil millones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100 mil millones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US$25 mil millones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67 millones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8.0 millones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US$8.6 mil millones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71" name="AutoShape 27"/>
          <p:cNvSpPr>
            <a:spLocks noChangeArrowheads="1"/>
          </p:cNvSpPr>
          <p:nvPr/>
        </p:nvSpPr>
        <p:spPr bwMode="auto">
          <a:xfrm>
            <a:off x="152400" y="2781300"/>
            <a:ext cx="533400" cy="2743200"/>
          </a:xfrm>
          <a:prstGeom prst="curvedRightArrow">
            <a:avLst>
              <a:gd name="adj1" fmla="val 102857"/>
              <a:gd name="adj2" fmla="val 20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762000" y="47101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rgbClr val="FF0000"/>
                </a:solidFill>
              </a:rPr>
              <a:t>Financiamiento necesario = US$250 mil millones</a:t>
            </a:r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838200" y="5943600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(Fuente) Worldwide data: Deutsche Bank Research (2007), </a:t>
            </a:r>
            <a:r>
              <a:rPr lang="es-ES" sz="1600" i="1"/>
              <a:t>Microfinance: An Emerging Investment Opportunity</a:t>
            </a:r>
            <a:r>
              <a:rPr lang="es-ES" sz="1600"/>
              <a:t>. LAC data: IDB (2006).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7320" y="214290"/>
            <a:ext cx="8643997" cy="13811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Conclusiones: Corto plazo</a:t>
            </a:r>
            <a:endParaRPr lang="es-E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773238"/>
            <a:ext cx="8929687" cy="4895850"/>
          </a:xfrm>
        </p:spPr>
        <p:txBody>
          <a:bodyPr>
            <a:noAutofit/>
          </a:bodyPr>
          <a:lstStyle/>
          <a:p>
            <a:r>
              <a:rPr lang="es-ES" sz="2400" smtClean="0">
                <a:latin typeface="Corbel" pitchFamily="34" charset="0"/>
              </a:rPr>
              <a:t>Subida de 1.5 % en términos nominales, disminución del 1.7 % del poder adquisitivo</a:t>
            </a:r>
          </a:p>
          <a:p>
            <a:r>
              <a:rPr lang="es-ES" sz="2400" smtClean="0">
                <a:latin typeface="Corbel" pitchFamily="34" charset="0"/>
              </a:rPr>
              <a:t>4 factores relevantes que explican la tendencia y los flujos de remesas norte-sur</a:t>
            </a:r>
          </a:p>
          <a:p>
            <a:pPr lvl="1"/>
            <a:r>
              <a:rPr lang="es-ES" sz="2100" smtClean="0">
                <a:latin typeface="Corbel" pitchFamily="34" charset="0"/>
              </a:rPr>
              <a:t>Situación económica y crisis financiera</a:t>
            </a:r>
          </a:p>
          <a:p>
            <a:pPr lvl="1">
              <a:lnSpc>
                <a:spcPct val="120000"/>
              </a:lnSpc>
            </a:pPr>
            <a:r>
              <a:rPr lang="es-ES" sz="2100" smtClean="0">
                <a:latin typeface="Corbel" pitchFamily="34" charset="0"/>
              </a:rPr>
              <a:t> Inflación</a:t>
            </a:r>
          </a:p>
          <a:p>
            <a:pPr lvl="1">
              <a:lnSpc>
                <a:spcPct val="120000"/>
              </a:lnSpc>
            </a:pPr>
            <a:r>
              <a:rPr lang="es-ES" sz="2100" smtClean="0">
                <a:latin typeface="Corbel" pitchFamily="34" charset="0"/>
              </a:rPr>
              <a:t> Clima de la Migración</a:t>
            </a:r>
          </a:p>
          <a:p>
            <a:pPr lvl="1">
              <a:lnSpc>
                <a:spcPct val="120000"/>
              </a:lnSpc>
            </a:pPr>
            <a:r>
              <a:rPr lang="es-ES" sz="2100" smtClean="0">
                <a:latin typeface="Corbel" pitchFamily="34" charset="0"/>
              </a:rPr>
              <a:t> Tipos de cambio</a:t>
            </a:r>
            <a:endParaRPr lang="en-US" sz="2100" smtClean="0">
              <a:latin typeface="Corbel" pitchFamily="34" charset="0"/>
            </a:endParaRPr>
          </a:p>
          <a:p>
            <a:r>
              <a:rPr lang="es-ES" sz="2400" smtClean="0">
                <a:latin typeface="Corbel" pitchFamily="34" charset="0"/>
              </a:rPr>
              <a:t>Las necesidades diarias absorberán una parte más grande de las ingresos de la familia: menos ahorro, más consumo</a:t>
            </a:r>
          </a:p>
          <a:p>
            <a:r>
              <a:rPr lang="es-ES" sz="2400" smtClean="0">
                <a:solidFill>
                  <a:srgbClr val="FFFF00"/>
                </a:solidFill>
                <a:latin typeface="Corbel" pitchFamily="34" charset="0"/>
              </a:rPr>
              <a:t>Más de 50 % de recipientes no tienen una cuenta bancaria</a:t>
            </a:r>
            <a:endParaRPr lang="en-US" sz="240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7320" y="214290"/>
            <a:ext cx="8643997" cy="13811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Conclusiones : Largo plazo</a:t>
            </a:r>
            <a:endParaRPr lang="es-E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214313" y="2179638"/>
            <a:ext cx="8643937" cy="2905125"/>
          </a:xfrm>
        </p:spPr>
        <p:txBody>
          <a:bodyPr/>
          <a:lstStyle/>
          <a:p>
            <a:r>
              <a:rPr lang="es-ES" smtClean="0">
                <a:latin typeface="Corbel" pitchFamily="34" charset="0"/>
              </a:rPr>
              <a:t>Las remesas han sido y siguen siendo muy estables</a:t>
            </a:r>
          </a:p>
          <a:p>
            <a:r>
              <a:rPr lang="es-ES" smtClean="0">
                <a:latin typeface="Corbel" pitchFamily="34" charset="0"/>
              </a:rPr>
              <a:t>Los inmigrantes son flexibles</a:t>
            </a:r>
          </a:p>
          <a:p>
            <a:pPr marL="742950" lvl="1" indent="-285750"/>
            <a:r>
              <a:rPr lang="es-ES" smtClean="0">
                <a:latin typeface="Corbel" pitchFamily="34" charset="0"/>
              </a:rPr>
              <a:t>Cambian sectores económicos</a:t>
            </a:r>
          </a:p>
          <a:p>
            <a:pPr marL="742950" lvl="1" indent="-285750"/>
            <a:r>
              <a:rPr lang="es-ES" smtClean="0">
                <a:latin typeface="Corbel" pitchFamily="34" charset="0"/>
              </a:rPr>
              <a:t>Más migración intrarregional</a:t>
            </a:r>
          </a:p>
          <a:p>
            <a:r>
              <a:rPr lang="es-ES" smtClean="0">
                <a:latin typeface="Corbel" pitchFamily="34" charset="0"/>
              </a:rPr>
              <a:t>Recuperación económica: trabajo y oportunidad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ricas2 copy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544" y="366311"/>
            <a:ext cx="2229054" cy="309346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1258888" y="3141663"/>
            <a:ext cx="698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400" b="1">
                <a:solidFill>
                  <a:schemeClr val="tx2"/>
                </a:solidFill>
              </a:rPr>
              <a:t>Remesas y Bancarización</a:t>
            </a:r>
            <a:endParaRPr lang="es-E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7320" y="214290"/>
            <a:ext cx="8643997" cy="13811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Bancarización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98307" name="Chart 4"/>
          <p:cNvGraphicFramePr>
            <a:graphicFrameLocks noGrp="1"/>
          </p:cNvGraphicFramePr>
          <p:nvPr>
            <p:ph idx="4294967295"/>
          </p:nvPr>
        </p:nvGraphicFramePr>
        <p:xfrm>
          <a:off x="214313" y="1928813"/>
          <a:ext cx="8715375" cy="4929187"/>
        </p:xfrm>
        <a:graphic>
          <a:graphicData uri="http://schemas.openxmlformats.org/presentationml/2006/ole">
            <p:oleObj spid="_x0000_s98307" r:id="rId3" imgW="8718036" imgH="4932091" progId="Excel.Chart.8">
              <p:embed/>
            </p:oleObj>
          </a:graphicData>
        </a:graphic>
      </p:graphicFrame>
      <p:sp>
        <p:nvSpPr>
          <p:cNvPr id="98308" name="TextBox 9"/>
          <p:cNvSpPr txBox="1">
            <a:spLocks noChangeArrowheads="1"/>
          </p:cNvSpPr>
          <p:nvPr/>
        </p:nvSpPr>
        <p:spPr bwMode="auto">
          <a:xfrm>
            <a:off x="642938" y="6477000"/>
            <a:ext cx="8272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Fuente: Orozco 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5"/>
          <p:cNvGraphicFramePr>
            <a:graphicFrameLocks noGrp="1"/>
          </p:cNvGraphicFramePr>
          <p:nvPr>
            <p:ph idx="4294967295"/>
          </p:nvPr>
        </p:nvGraphicFramePr>
        <p:xfrm>
          <a:off x="214313" y="2000250"/>
          <a:ext cx="8929687" cy="4857750"/>
        </p:xfrm>
        <a:graphic>
          <a:graphicData uri="http://schemas.openxmlformats.org/presentationml/2006/ole">
            <p:oleObj spid="_x0000_s96258" r:id="rId4" imgW="8931414" imgH="4858933" progId="Excel.Chart.8">
              <p:embed/>
            </p:oleObj>
          </a:graphicData>
        </a:graphic>
      </p:graphicFrame>
      <p:sp>
        <p:nvSpPr>
          <p:cNvPr id="96259" name="TextBox 9"/>
          <p:cNvSpPr txBox="1">
            <a:spLocks noChangeArrowheads="1"/>
          </p:cNvSpPr>
          <p:nvPr/>
        </p:nvSpPr>
        <p:spPr bwMode="auto">
          <a:xfrm>
            <a:off x="714375" y="6477000"/>
            <a:ext cx="820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Fuente: Orozco 2007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87320" y="214290"/>
            <a:ext cx="8643997" cy="13811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Bancarización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900" y="152400"/>
            <a:ext cx="8629514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Características </a:t>
            </a:r>
            <a:r>
              <a:rPr lang="es-ES" sz="32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de un </a:t>
            </a:r>
            <a:r>
              <a:rPr lang="es-ES" sz="32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mercado financiero desaprovechado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3535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smtClean="0">
                <a:latin typeface="Corbel" pitchFamily="34" charset="0"/>
              </a:rPr>
              <a:t>El gap de intermediación: falta de correspondencia entre la proporción de receptores con acceso a crédito y la práctica de parte de las entidades financieras de pagar las remesas. </a:t>
            </a:r>
          </a:p>
          <a:p>
            <a:pPr lvl="2">
              <a:lnSpc>
                <a:spcPct val="80000"/>
              </a:lnSpc>
            </a:pPr>
            <a:endParaRPr lang="es-ES" smtClean="0">
              <a:latin typeface="Corbel" pitchFamily="34" charset="0"/>
            </a:endParaRPr>
          </a:p>
          <a:p>
            <a:pPr lvl="2">
              <a:lnSpc>
                <a:spcPct val="80000"/>
              </a:lnSpc>
            </a:pPr>
            <a:r>
              <a:rPr lang="es-ES" smtClean="0">
                <a:latin typeface="Corbel" pitchFamily="34" charset="0"/>
              </a:rPr>
              <a:t>Si bien un 54% de las remesas a LAC se distribuyen a través de entidades financieras, la mayoría de éstas sirven de agentes de distribución. </a:t>
            </a:r>
          </a:p>
          <a:p>
            <a:pPr lvl="2">
              <a:lnSpc>
                <a:spcPct val="80000"/>
              </a:lnSpc>
              <a:buFont typeface="Wingdings 2" pitchFamily="18" charset="2"/>
              <a:buNone/>
            </a:pPr>
            <a:endParaRPr lang="es-ES" smtClean="0">
              <a:latin typeface="Corbel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400" smtClean="0">
                <a:latin typeface="Corbel" pitchFamily="34" charset="0"/>
              </a:rPr>
              <a:t>Más de 70% de las transacciones se efectúan de efectivo a efectivo, mediante compañías remesadoras</a:t>
            </a:r>
            <a:r>
              <a:rPr lang="es-ES" sz="2200" smtClean="0">
                <a:latin typeface="Corbel" pitchFamily="34" charset="0"/>
              </a:rPr>
              <a:t>.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81000" y="5695950"/>
            <a:ext cx="8382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800" b="1" i="1" u="sng">
                <a:solidFill>
                  <a:srgbClr val="FFFF00"/>
                </a:solidFill>
              </a:rPr>
              <a:t>Sólo un 7% de las remesas </a:t>
            </a:r>
          </a:p>
          <a:p>
            <a:pPr algn="ctr">
              <a:lnSpc>
                <a:spcPct val="80000"/>
              </a:lnSpc>
            </a:pPr>
            <a:r>
              <a:rPr lang="es-ES" sz="2800" b="1" i="1" u="sng">
                <a:solidFill>
                  <a:srgbClr val="FFFF00"/>
                </a:solidFill>
              </a:rPr>
              <a:t>se envía de cuenta a cuenta</a:t>
            </a:r>
            <a:r>
              <a:rPr lang="es-ES" sz="2800" i="1" u="sng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ricas2 copy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544" y="366311"/>
            <a:ext cx="2229054" cy="309346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1258888" y="3141663"/>
            <a:ext cx="75612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400" b="1">
                <a:solidFill>
                  <a:schemeClr val="tx2"/>
                </a:solidFill>
              </a:rPr>
              <a:t>La Dirección Futura del Programa de Remesas del FOMIN</a:t>
            </a:r>
            <a:endParaRPr lang="es-E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597275" y="2443163"/>
            <a:ext cx="2170113" cy="4030662"/>
            <a:chOff x="3597275" y="2443163"/>
            <a:chExt cx="2170113" cy="4030662"/>
          </a:xfrm>
        </p:grpSpPr>
        <p:grpSp>
          <p:nvGrpSpPr>
            <p:cNvPr id="190467" name="Group 19"/>
            <p:cNvGrpSpPr>
              <a:grpSpLocks/>
            </p:cNvGrpSpPr>
            <p:nvPr/>
          </p:nvGrpSpPr>
          <p:grpSpPr bwMode="auto">
            <a:xfrm>
              <a:off x="3597275" y="2443163"/>
              <a:ext cx="2170113" cy="4030662"/>
              <a:chOff x="528" y="1062"/>
              <a:chExt cx="1680" cy="3121"/>
            </a:xfrm>
          </p:grpSpPr>
          <p:grpSp>
            <p:nvGrpSpPr>
              <p:cNvPr id="190468" name="Group 20"/>
              <p:cNvGrpSpPr>
                <a:grpSpLocks/>
              </p:cNvGrpSpPr>
              <p:nvPr/>
            </p:nvGrpSpPr>
            <p:grpSpPr bwMode="auto">
              <a:xfrm>
                <a:off x="528" y="1296"/>
                <a:ext cx="1680" cy="2887"/>
                <a:chOff x="720" y="905"/>
                <a:chExt cx="2263" cy="3319"/>
              </a:xfrm>
            </p:grpSpPr>
            <p:sp>
              <p:nvSpPr>
                <p:cNvPr id="190469" name="AutoShape 21"/>
                <p:cNvSpPr>
                  <a:spLocks noChangeArrowheads="1"/>
                </p:cNvSpPr>
                <p:nvPr/>
              </p:nvSpPr>
              <p:spPr bwMode="gray">
                <a:xfrm>
                  <a:off x="720" y="905"/>
                  <a:ext cx="2256" cy="2544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34B034"/>
                    </a:gs>
                    <a:gs pos="100000">
                      <a:srgbClr val="3F8B4A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70" name="AutoShape 22"/>
                <p:cNvSpPr>
                  <a:spLocks noChangeArrowheads="1"/>
                </p:cNvSpPr>
                <p:nvPr/>
              </p:nvSpPr>
              <p:spPr bwMode="gray">
                <a:xfrm>
                  <a:off x="755" y="912"/>
                  <a:ext cx="2188" cy="2496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88EA91"/>
                    </a:gs>
                    <a:gs pos="100000">
                      <a:srgbClr val="21D347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71" name="AutoShape 23"/>
                <p:cNvSpPr>
                  <a:spLocks noChangeArrowheads="1"/>
                </p:cNvSpPr>
                <p:nvPr/>
              </p:nvSpPr>
              <p:spPr bwMode="gray">
                <a:xfrm>
                  <a:off x="773" y="2750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88EA91">
                        <a:alpha val="0"/>
                      </a:srgbClr>
                    </a:gs>
                    <a:gs pos="100000">
                      <a:srgbClr val="96ED9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72" name="AutoShape 24"/>
                <p:cNvSpPr>
                  <a:spLocks noChangeArrowheads="1"/>
                </p:cNvSpPr>
                <p:nvPr/>
              </p:nvSpPr>
              <p:spPr bwMode="gray">
                <a:xfrm>
                  <a:off x="773" y="932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7F8DA"/>
                    </a:gs>
                    <a:gs pos="100000">
                      <a:srgbClr val="88EA91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73" name="AutoShape 25"/>
                <p:cNvSpPr>
                  <a:spLocks noChangeArrowheads="1"/>
                </p:cNvSpPr>
                <p:nvPr/>
              </p:nvSpPr>
              <p:spPr bwMode="gray">
                <a:xfrm>
                  <a:off x="727" y="3449"/>
                  <a:ext cx="2256" cy="775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3477A4">
                        <a:alpha val="50000"/>
                      </a:srgbClr>
                    </a:gs>
                    <a:gs pos="100000">
                      <a:srgbClr val="18374C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74" name="AutoShape 26"/>
                <p:cNvSpPr>
                  <a:spLocks noChangeArrowheads="1"/>
                </p:cNvSpPr>
                <p:nvPr/>
              </p:nvSpPr>
              <p:spPr bwMode="gray">
                <a:xfrm>
                  <a:off x="773" y="3470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5F0C2">
                        <a:alpha val="50000"/>
                      </a:srgbClr>
                    </a:gs>
                    <a:gs pos="100000">
                      <a:srgbClr val="21D347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90475" name="Group 27"/>
              <p:cNvGrpSpPr>
                <a:grpSpLocks/>
              </p:cNvGrpSpPr>
              <p:nvPr/>
            </p:nvGrpSpPr>
            <p:grpSpPr bwMode="auto">
              <a:xfrm>
                <a:off x="1106" y="1062"/>
                <a:ext cx="496" cy="482"/>
                <a:chOff x="1293" y="587"/>
                <a:chExt cx="664" cy="647"/>
              </a:xfrm>
            </p:grpSpPr>
            <p:sp>
              <p:nvSpPr>
                <p:cNvPr id="190476" name="Oval 28"/>
                <p:cNvSpPr>
                  <a:spLocks noChangeArrowheads="1"/>
                </p:cNvSpPr>
                <p:nvPr/>
              </p:nvSpPr>
              <p:spPr bwMode="gray">
                <a:xfrm>
                  <a:off x="1293" y="686"/>
                  <a:ext cx="664" cy="500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77" name="Oval 2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78" name="Oval 3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79" name="Oval 3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80" name="Oval 3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90481" name="Text Box 33"/>
            <p:cNvSpPr txBox="1">
              <a:spLocks noChangeArrowheads="1"/>
            </p:cNvSpPr>
            <p:nvPr/>
          </p:nvSpPr>
          <p:spPr bwMode="gray">
            <a:xfrm>
              <a:off x="4486275" y="2530475"/>
              <a:ext cx="3397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2400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</a:p>
          </p:txBody>
        </p:sp>
        <p:sp>
          <p:nvSpPr>
            <p:cNvPr id="190482" name="Text Box 34"/>
            <p:cNvSpPr txBox="1">
              <a:spLocks noChangeArrowheads="1"/>
            </p:cNvSpPr>
            <p:nvPr/>
          </p:nvSpPr>
          <p:spPr bwMode="gray">
            <a:xfrm>
              <a:off x="3673475" y="3200400"/>
              <a:ext cx="2057400" cy="229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sz="1600" b="1">
                  <a:solidFill>
                    <a:srgbClr val="008000"/>
                  </a:solidFill>
                  <a:ea typeface="MS PGothic" pitchFamily="34" charset="-128"/>
                </a:rPr>
                <a:t>Reducir los costos de las transacciones mediante la promoción de la competencia y estimular la adopción de tecnologías innovadoras. </a:t>
              </a:r>
              <a:endParaRPr lang="es-ES" sz="1600">
                <a:ea typeface="MS PGothic" pitchFamily="34" charset="-128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199188" y="2443163"/>
            <a:ext cx="2170112" cy="4030662"/>
            <a:chOff x="6199188" y="2443163"/>
            <a:chExt cx="2170112" cy="4030662"/>
          </a:xfrm>
        </p:grpSpPr>
        <p:grpSp>
          <p:nvGrpSpPr>
            <p:cNvPr id="190484" name="Group 35"/>
            <p:cNvGrpSpPr>
              <a:grpSpLocks/>
            </p:cNvGrpSpPr>
            <p:nvPr/>
          </p:nvGrpSpPr>
          <p:grpSpPr bwMode="auto">
            <a:xfrm>
              <a:off x="6199188" y="2443163"/>
              <a:ext cx="2170112" cy="4030662"/>
              <a:chOff x="528" y="1062"/>
              <a:chExt cx="1680" cy="3121"/>
            </a:xfrm>
          </p:grpSpPr>
          <p:grpSp>
            <p:nvGrpSpPr>
              <p:cNvPr id="190485" name="Group 36"/>
              <p:cNvGrpSpPr>
                <a:grpSpLocks/>
              </p:cNvGrpSpPr>
              <p:nvPr/>
            </p:nvGrpSpPr>
            <p:grpSpPr bwMode="auto">
              <a:xfrm>
                <a:off x="528" y="1296"/>
                <a:ext cx="1680" cy="2887"/>
                <a:chOff x="720" y="905"/>
                <a:chExt cx="2263" cy="3319"/>
              </a:xfrm>
            </p:grpSpPr>
            <p:sp>
              <p:nvSpPr>
                <p:cNvPr id="190486" name="AutoShape 37"/>
                <p:cNvSpPr>
                  <a:spLocks noChangeArrowheads="1"/>
                </p:cNvSpPr>
                <p:nvPr/>
              </p:nvSpPr>
              <p:spPr bwMode="gray">
                <a:xfrm>
                  <a:off x="720" y="905"/>
                  <a:ext cx="2256" cy="2544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B59F43"/>
                    </a:gs>
                    <a:gs pos="100000">
                      <a:srgbClr val="8F8849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87" name="AutoShape 38"/>
                <p:cNvSpPr>
                  <a:spLocks noChangeArrowheads="1"/>
                </p:cNvSpPr>
                <p:nvPr/>
              </p:nvSpPr>
              <p:spPr bwMode="gray">
                <a:xfrm>
                  <a:off x="755" y="912"/>
                  <a:ext cx="2188" cy="2496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EAEC86"/>
                    </a:gs>
                    <a:gs pos="100000">
                      <a:srgbClr val="DCCE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88" name="AutoShape 39"/>
                <p:cNvSpPr>
                  <a:spLocks noChangeArrowheads="1"/>
                </p:cNvSpPr>
                <p:nvPr/>
              </p:nvSpPr>
              <p:spPr bwMode="gray">
                <a:xfrm>
                  <a:off x="773" y="2750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AEC86">
                        <a:alpha val="0"/>
                      </a:srgbClr>
                    </a:gs>
                    <a:gs pos="100000">
                      <a:srgbClr val="EDEE9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89" name="AutoShape 40"/>
                <p:cNvSpPr>
                  <a:spLocks noChangeArrowheads="1"/>
                </p:cNvSpPr>
                <p:nvPr/>
              </p:nvSpPr>
              <p:spPr bwMode="gray">
                <a:xfrm>
                  <a:off x="773" y="932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8F9D7"/>
                    </a:gs>
                    <a:gs pos="100000">
                      <a:srgbClr val="EAEC8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90" name="AutoShape 41"/>
                <p:cNvSpPr>
                  <a:spLocks noChangeArrowheads="1"/>
                </p:cNvSpPr>
                <p:nvPr/>
              </p:nvSpPr>
              <p:spPr bwMode="gray">
                <a:xfrm>
                  <a:off x="727" y="3449"/>
                  <a:ext cx="2256" cy="775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3477A4">
                        <a:alpha val="50000"/>
                      </a:srgbClr>
                    </a:gs>
                    <a:gs pos="100000">
                      <a:srgbClr val="18374C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91" name="AutoShape 42"/>
                <p:cNvSpPr>
                  <a:spLocks noChangeArrowheads="1"/>
                </p:cNvSpPr>
                <p:nvPr/>
              </p:nvSpPr>
              <p:spPr bwMode="gray">
                <a:xfrm>
                  <a:off x="773" y="3470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8F9D7">
                        <a:alpha val="50000"/>
                      </a:srgbClr>
                    </a:gs>
                    <a:gs pos="100000">
                      <a:srgbClr val="EAEC8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90492" name="Group 43"/>
              <p:cNvGrpSpPr>
                <a:grpSpLocks/>
              </p:cNvGrpSpPr>
              <p:nvPr/>
            </p:nvGrpSpPr>
            <p:grpSpPr bwMode="auto">
              <a:xfrm>
                <a:off x="1106" y="1062"/>
                <a:ext cx="496" cy="482"/>
                <a:chOff x="1293" y="587"/>
                <a:chExt cx="664" cy="647"/>
              </a:xfrm>
            </p:grpSpPr>
            <p:sp>
              <p:nvSpPr>
                <p:cNvPr id="190493" name="Oval 44"/>
                <p:cNvSpPr>
                  <a:spLocks noChangeArrowheads="1"/>
                </p:cNvSpPr>
                <p:nvPr/>
              </p:nvSpPr>
              <p:spPr bwMode="gray">
                <a:xfrm>
                  <a:off x="1293" y="686"/>
                  <a:ext cx="664" cy="500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94" name="Oval 45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95" name="Oval 46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96" name="Oval 47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497" name="Oval 48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90498" name="Text Box 49"/>
            <p:cNvSpPr txBox="1">
              <a:spLocks noChangeArrowheads="1"/>
            </p:cNvSpPr>
            <p:nvPr/>
          </p:nvSpPr>
          <p:spPr bwMode="gray">
            <a:xfrm>
              <a:off x="7097713" y="2530475"/>
              <a:ext cx="3222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2400">
                  <a:solidFill>
                    <a:srgbClr val="000000"/>
                  </a:solidFill>
                  <a:ea typeface="MS PGothic" pitchFamily="34" charset="-128"/>
                </a:rPr>
                <a:t>3</a:t>
              </a:r>
            </a:p>
          </p:txBody>
        </p:sp>
        <p:sp>
          <p:nvSpPr>
            <p:cNvPr id="190499" name="Text Box 50"/>
            <p:cNvSpPr txBox="1">
              <a:spLocks noChangeArrowheads="1"/>
            </p:cNvSpPr>
            <p:nvPr/>
          </p:nvSpPr>
          <p:spPr bwMode="gray">
            <a:xfrm>
              <a:off x="6275388" y="3533775"/>
              <a:ext cx="2057400" cy="146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ea typeface="MS PGothic" pitchFamily="34" charset="-128"/>
                </a:rPr>
                <a:t>Multiplicar el efecto de las remesas en el desarrollo, una vez recibidas.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066800" y="2443163"/>
            <a:ext cx="2170113" cy="4030662"/>
            <a:chOff x="1066800" y="2443163"/>
            <a:chExt cx="2170113" cy="4030662"/>
          </a:xfrm>
        </p:grpSpPr>
        <p:grpSp>
          <p:nvGrpSpPr>
            <p:cNvPr id="190501" name="Group 3"/>
            <p:cNvGrpSpPr>
              <a:grpSpLocks/>
            </p:cNvGrpSpPr>
            <p:nvPr/>
          </p:nvGrpSpPr>
          <p:grpSpPr bwMode="auto">
            <a:xfrm>
              <a:off x="1066800" y="2443163"/>
              <a:ext cx="2170113" cy="4030662"/>
              <a:chOff x="528" y="1062"/>
              <a:chExt cx="1680" cy="3121"/>
            </a:xfrm>
          </p:grpSpPr>
          <p:grpSp>
            <p:nvGrpSpPr>
              <p:cNvPr id="190502" name="Group 4"/>
              <p:cNvGrpSpPr>
                <a:grpSpLocks/>
              </p:cNvGrpSpPr>
              <p:nvPr/>
            </p:nvGrpSpPr>
            <p:grpSpPr bwMode="auto">
              <a:xfrm>
                <a:off x="528" y="1296"/>
                <a:ext cx="1680" cy="2887"/>
                <a:chOff x="720" y="905"/>
                <a:chExt cx="2263" cy="3319"/>
              </a:xfrm>
            </p:grpSpPr>
            <p:sp>
              <p:nvSpPr>
                <p:cNvPr id="190503" name="AutoShape 5"/>
                <p:cNvSpPr>
                  <a:spLocks noChangeArrowheads="1"/>
                </p:cNvSpPr>
                <p:nvPr/>
              </p:nvSpPr>
              <p:spPr bwMode="gray">
                <a:xfrm>
                  <a:off x="720" y="905"/>
                  <a:ext cx="2256" cy="2544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4E91D4"/>
                    </a:gs>
                    <a:gs pos="100000">
                      <a:srgbClr val="3477A4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04" name="AutoShape 6"/>
                <p:cNvSpPr>
                  <a:spLocks noChangeArrowheads="1"/>
                </p:cNvSpPr>
                <p:nvPr/>
              </p:nvSpPr>
              <p:spPr bwMode="gray">
                <a:xfrm>
                  <a:off x="755" y="912"/>
                  <a:ext cx="2188" cy="2496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80D4F2"/>
                    </a:gs>
                    <a:gs pos="100000">
                      <a:srgbClr val="3CA1E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05" name="AutoShape 7"/>
                <p:cNvSpPr>
                  <a:spLocks noChangeArrowheads="1"/>
                </p:cNvSpPr>
                <p:nvPr/>
              </p:nvSpPr>
              <p:spPr bwMode="gray">
                <a:xfrm>
                  <a:off x="773" y="2750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80D4F2">
                        <a:alpha val="0"/>
                      </a:srgbClr>
                    </a:gs>
                    <a:gs pos="100000">
                      <a:srgbClr val="8FD9F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06" name="AutoShape 8"/>
                <p:cNvSpPr>
                  <a:spLocks noChangeArrowheads="1"/>
                </p:cNvSpPr>
                <p:nvPr/>
              </p:nvSpPr>
              <p:spPr bwMode="gray">
                <a:xfrm>
                  <a:off x="773" y="932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5F1FB"/>
                    </a:gs>
                    <a:gs pos="100000">
                      <a:srgbClr val="80D4F2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07" name="AutoShape 9"/>
                <p:cNvSpPr>
                  <a:spLocks noChangeArrowheads="1"/>
                </p:cNvSpPr>
                <p:nvPr/>
              </p:nvSpPr>
              <p:spPr bwMode="gray">
                <a:xfrm>
                  <a:off x="727" y="3449"/>
                  <a:ext cx="2256" cy="775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3477A4">
                        <a:alpha val="50000"/>
                      </a:srgbClr>
                    </a:gs>
                    <a:gs pos="100000">
                      <a:srgbClr val="18374C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08" name="AutoShape 10"/>
                <p:cNvSpPr>
                  <a:spLocks noChangeArrowheads="1"/>
                </p:cNvSpPr>
                <p:nvPr/>
              </p:nvSpPr>
              <p:spPr bwMode="gray">
                <a:xfrm>
                  <a:off x="773" y="3470"/>
                  <a:ext cx="2158" cy="63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5F1FB">
                        <a:alpha val="50000"/>
                      </a:srgbClr>
                    </a:gs>
                    <a:gs pos="100000">
                      <a:srgbClr val="80D4F2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90509" name="Group 11"/>
              <p:cNvGrpSpPr>
                <a:grpSpLocks/>
              </p:cNvGrpSpPr>
              <p:nvPr/>
            </p:nvGrpSpPr>
            <p:grpSpPr bwMode="auto">
              <a:xfrm>
                <a:off x="1106" y="1062"/>
                <a:ext cx="496" cy="482"/>
                <a:chOff x="1293" y="587"/>
                <a:chExt cx="664" cy="647"/>
              </a:xfrm>
            </p:grpSpPr>
            <p:sp>
              <p:nvSpPr>
                <p:cNvPr id="190510" name="Oval 12"/>
                <p:cNvSpPr>
                  <a:spLocks noChangeArrowheads="1"/>
                </p:cNvSpPr>
                <p:nvPr/>
              </p:nvSpPr>
              <p:spPr bwMode="gray">
                <a:xfrm>
                  <a:off x="1293" y="686"/>
                  <a:ext cx="664" cy="500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11" name="Oval 1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12" name="Oval 1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13" name="Oval 1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  <p:sp>
              <p:nvSpPr>
                <p:cNvPr id="190514" name="Oval 1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s-ES"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190515" name="Group 53"/>
            <p:cNvGrpSpPr>
              <a:grpSpLocks/>
            </p:cNvGrpSpPr>
            <p:nvPr/>
          </p:nvGrpSpPr>
          <p:grpSpPr bwMode="auto">
            <a:xfrm>
              <a:off x="1143000" y="2530475"/>
              <a:ext cx="2057400" cy="2401888"/>
              <a:chOff x="1143000" y="2530475"/>
              <a:chExt cx="2057400" cy="2401888"/>
            </a:xfrm>
          </p:grpSpPr>
          <p:sp>
            <p:nvSpPr>
              <p:cNvPr id="190516" name="Text Box 17"/>
              <p:cNvSpPr txBox="1">
                <a:spLocks noChangeArrowheads="1"/>
              </p:cNvSpPr>
              <p:nvPr/>
            </p:nvSpPr>
            <p:spPr bwMode="gray">
              <a:xfrm>
                <a:off x="1965325" y="2530475"/>
                <a:ext cx="3206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ES" sz="2400">
                    <a:solidFill>
                      <a:srgbClr val="000000"/>
                    </a:solidFill>
                    <a:ea typeface="MS PGothic" pitchFamily="34" charset="-128"/>
                  </a:rPr>
                  <a:t>1</a:t>
                </a:r>
              </a:p>
            </p:txBody>
          </p:sp>
          <p:sp>
            <p:nvSpPr>
              <p:cNvPr id="190517" name="Text Box 51"/>
              <p:cNvSpPr txBox="1">
                <a:spLocks noChangeArrowheads="1"/>
              </p:cNvSpPr>
              <p:nvPr/>
            </p:nvSpPr>
            <p:spPr bwMode="gray">
              <a:xfrm>
                <a:off x="1143000" y="3602038"/>
                <a:ext cx="2057400" cy="1330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s-ES" b="1">
                    <a:solidFill>
                      <a:schemeClr val="bg1"/>
                    </a:solidFill>
                    <a:ea typeface="MS PGothic" pitchFamily="34" charset="-128"/>
                  </a:rPr>
                  <a:t>Documentar la creciente importancia de las remesas para la región.</a:t>
                </a:r>
              </a:p>
            </p:txBody>
          </p:sp>
        </p:grpSp>
      </p:grpSp>
      <p:sp>
        <p:nvSpPr>
          <p:cNvPr id="14347" name="TextBox 20"/>
          <p:cNvSpPr txBox="1">
            <a:spLocks noChangeArrowheads="1"/>
          </p:cNvSpPr>
          <p:nvPr/>
        </p:nvSpPr>
        <p:spPr bwMode="auto">
          <a:xfrm>
            <a:off x="1000125" y="2357438"/>
            <a:ext cx="25923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+mn-cs"/>
                <a:sym typeface="Wingdings" pitchFamily="2" charset="2"/>
              </a:rPr>
              <a:t></a:t>
            </a:r>
            <a:endParaRPr lang="es-ES" sz="2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+mn-cs"/>
            </a:endParaRPr>
          </a:p>
        </p:txBody>
      </p:sp>
      <p:sp>
        <p:nvSpPr>
          <p:cNvPr id="14348" name="TextBox 20"/>
          <p:cNvSpPr txBox="1">
            <a:spLocks noChangeArrowheads="1"/>
          </p:cNvSpPr>
          <p:nvPr/>
        </p:nvSpPr>
        <p:spPr bwMode="auto">
          <a:xfrm>
            <a:off x="3357563" y="2286000"/>
            <a:ext cx="25923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+mn-cs"/>
                <a:sym typeface="Wingdings" pitchFamily="2" charset="2"/>
              </a:rPr>
              <a:t></a:t>
            </a:r>
            <a:endParaRPr lang="es-ES" sz="2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+mn-cs"/>
            </a:endParaRPr>
          </a:p>
        </p:txBody>
      </p:sp>
      <p:sp>
        <p:nvSpPr>
          <p:cNvPr id="14349" name="AutoShape 52"/>
          <p:cNvSpPr>
            <a:spLocks noChangeArrowheads="1"/>
          </p:cNvSpPr>
          <p:nvPr/>
        </p:nvSpPr>
        <p:spPr bwMode="auto">
          <a:xfrm>
            <a:off x="6059488" y="2133600"/>
            <a:ext cx="2449512" cy="41036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prstShdw prst="shdw17" dist="17961" dir="13500000">
              <a:srgbClr val="999900">
                <a:alpha val="74997"/>
              </a:srgbClr>
            </a:prstShdw>
          </a:effectLst>
        </p:spPr>
        <p:txBody>
          <a:bodyPr wrap="none" anchor="ctr"/>
          <a:lstStyle/>
          <a:p>
            <a:endParaRPr lang="es-E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9621" name="Rectangle 53"/>
          <p:cNvSpPr>
            <a:spLocks noGrp="1"/>
          </p:cNvSpPr>
          <p:nvPr>
            <p:ph type="title" idx="4294967295"/>
          </p:nvPr>
        </p:nvSpPr>
        <p:spPr>
          <a:xfrm>
            <a:off x="336550" y="241301"/>
            <a:ext cx="8763000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s-ES_tradnl" dirty="0" smtClean="0">
                <a:ea typeface="ＭＳ Ｐゴシック" pitchFamily="-106" charset="-128"/>
                <a:cs typeface="ＭＳ Ｐゴシック" pitchFamily="-106" charset="-128"/>
              </a:rPr>
              <a:t>Estrategia hasta la fecha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8" grpId="0"/>
      <p:bldP spid="143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2714620"/>
            <a:ext cx="7786742" cy="3286148"/>
          </a:xfrm>
          <a:prstGeom prst="rect">
            <a:avLst/>
          </a:prstGeom>
          <a:gradFill>
            <a:gsLst>
              <a:gs pos="0">
                <a:prstClr val="white"/>
              </a:gs>
              <a:gs pos="100000">
                <a:srgbClr val="CC4757">
                  <a:tint val="23500"/>
                  <a:satMod val="160000"/>
                  <a:alpha val="0"/>
                </a:srgb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1875" y="3143250"/>
            <a:ext cx="5286375" cy="2301875"/>
          </a:xfrm>
        </p:spPr>
        <p:txBody>
          <a:bodyPr>
            <a:normAutofit/>
          </a:bodyPr>
          <a:lstStyle/>
          <a:p>
            <a:pPr>
              <a:buFont typeface="Corbel" pitchFamily="34" charset="0"/>
              <a:buNone/>
            </a:pPr>
            <a:r>
              <a:rPr lang="en-US" sz="3200" b="1" smtClean="0">
                <a:effectLst>
                  <a:outerShdw blurRad="38100" dist="38100" dir="2700000" algn="tl">
                    <a:srgbClr val="30356E"/>
                  </a:outerShdw>
                </a:effectLst>
                <a:latin typeface="Corbel" pitchFamily="34" charset="0"/>
              </a:rPr>
              <a:t>Tomás Miller</a:t>
            </a:r>
          </a:p>
          <a:p>
            <a:pPr>
              <a:buFont typeface="Corbel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Corbel" pitchFamily="34" charset="0"/>
              </a:rPr>
              <a:t>+1 (202) 942 8212</a:t>
            </a:r>
          </a:p>
          <a:p>
            <a:pPr>
              <a:buFont typeface="Corbel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Corbel" pitchFamily="34" charset="0"/>
                <a:hlinkClick r:id="rId2"/>
              </a:rPr>
              <a:t>tomasmi@iadb.org</a:t>
            </a:r>
            <a:endParaRPr lang="en-US" smtClean="0">
              <a:solidFill>
                <a:srgbClr val="0070C0"/>
              </a:solidFill>
              <a:latin typeface="Corbel" pitchFamily="34" charset="0"/>
            </a:endParaRPr>
          </a:p>
          <a:p>
            <a:pPr>
              <a:buFont typeface="Corbel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Corbel" pitchFamily="34" charset="0"/>
              </a:rPr>
              <a:t>www.iadb.org/mif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3357563"/>
            <a:ext cx="1905000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763713" y="188913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3200" b="1">
                <a:solidFill>
                  <a:srgbClr val="FFFFD2"/>
                </a:solidFill>
              </a:rPr>
              <a:t>Comparación por región:</a:t>
            </a:r>
            <a:br>
              <a:rPr lang="es-ES" sz="3200" b="1">
                <a:solidFill>
                  <a:srgbClr val="FFFFD2"/>
                </a:solidFill>
              </a:rPr>
            </a:br>
            <a:r>
              <a:rPr lang="es-ES" sz="3200" b="1">
                <a:solidFill>
                  <a:srgbClr val="FFFFD2"/>
                </a:solidFill>
              </a:rPr>
              <a:t>características institucionales</a:t>
            </a:r>
          </a:p>
        </p:txBody>
      </p:sp>
      <p:graphicFrame>
        <p:nvGraphicFramePr>
          <p:cNvPr id="110737" name="Group 145"/>
          <p:cNvGraphicFramePr>
            <a:graphicFrameLocks noGrp="1"/>
          </p:cNvGraphicFramePr>
          <p:nvPr/>
        </p:nvGraphicFramePr>
        <p:xfrm>
          <a:off x="687388" y="1557338"/>
          <a:ext cx="7772400" cy="409575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# IMFs reportando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Activos totales promedio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(US$ millones)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Cartera bruta promedio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(US$ millones)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# de clientes promedio (,000)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Crédito promedio (US$)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rbel" pitchFamily="34" charset="0"/>
                        </a:rPr>
                        <a:t>LAC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rbel" pitchFamily="34" charset="0"/>
                        </a:rPr>
                        <a:t>283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rbel" pitchFamily="34" charset="0"/>
                        </a:rPr>
                        <a:t>61.0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rbel" pitchFamily="34" charset="0"/>
                        </a:rPr>
                        <a:t>48.4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rbel" pitchFamily="34" charset="0"/>
                        </a:rPr>
                        <a:t>39.9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rbel" pitchFamily="34" charset="0"/>
                        </a:rPr>
                        <a:t>1,291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Asia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172.1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África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101.6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77.5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36,623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MENA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29.6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48.6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635" name="Text Box 43"/>
          <p:cNvSpPr txBox="1">
            <a:spLocks noChangeArrowheads="1"/>
          </p:cNvSpPr>
          <p:nvPr/>
        </p:nvSpPr>
        <p:spPr bwMode="auto">
          <a:xfrm>
            <a:off x="755650" y="5942013"/>
            <a:ext cx="647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Fuente: </a:t>
            </a:r>
            <a:r>
              <a:rPr lang="es-ES" i="1"/>
              <a:t>The MicroBanking Bulletin</a:t>
            </a:r>
            <a:r>
              <a:rPr lang="es-ES"/>
              <a:t>, 2007 Benchmarks.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187450" y="692150"/>
            <a:ext cx="698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s-ES" sz="3200" b="1">
                <a:solidFill>
                  <a:srgbClr val="FFFFD2"/>
                </a:solidFill>
              </a:rPr>
              <a:t>Evolución de las Microfinanzas en LAC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55650" y="1643063"/>
            <a:ext cx="78486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s-ES" sz="2200"/>
              <a:t>La historia comenzó en 1972, Proyeto Uno, Recife (Brasil).</a:t>
            </a:r>
          </a:p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s-ES" sz="2200"/>
              <a:t>Programa de Pequeños Proyectos del BID, sin garantía soberana (1978).</a:t>
            </a:r>
          </a:p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s-ES" sz="2200"/>
              <a:t>El crecimiento de estas primeras instituciones de microfinanzas fue financiado en gran parte por donaciones y préstamos en condiciones favorables por parte de los donantes.</a:t>
            </a:r>
          </a:p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s-ES" sz="2200"/>
              <a:t>El objetivo principal en estos primeros años fue ofrecer capital de trabajo a las microempresas urbanas.</a:t>
            </a:r>
          </a:p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s-ES" sz="2200"/>
              <a:t>La mayor evolución se produjo en el último decenio: Entraron nuevas instituciones reglamentadas, que aplicaron tecnología y conocimientos especializados al sector.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5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214313" y="1341438"/>
          <a:ext cx="8750300" cy="4608512"/>
        </p:xfrm>
        <a:graphic>
          <a:graphicData uri="http://schemas.openxmlformats.org/presentationml/2006/ole">
            <p:oleObj spid="_x0000_s122885" name="Chart" r:id="rId4" imgW="9515475" imgH="4486275" progId="Excel.Chart.8">
              <p:embed/>
            </p:oleObj>
          </a:graphicData>
        </a:graphic>
      </p:graphicFrame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143000" y="6172200"/>
            <a:ext cx="708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Fuente: Microfinanzas en América Latina y el Caribe: Datos 2008 (8 de Octubre de 2008) – BID/FOMIN. 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124075" y="411163"/>
            <a:ext cx="518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/>
              <a:t>Tamaño 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47" name="Text Box 119"/>
          <p:cNvSpPr txBox="1">
            <a:spLocks noChangeArrowheads="1"/>
          </p:cNvSpPr>
          <p:nvPr/>
        </p:nvSpPr>
        <p:spPr bwMode="auto">
          <a:xfrm>
            <a:off x="1243013" y="193675"/>
            <a:ext cx="6858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R" sz="2200"/>
              <a:t>De qué sector proviene el crecimiento (2001-2007)?</a:t>
            </a:r>
          </a:p>
        </p:txBody>
      </p:sp>
      <p:graphicFrame>
        <p:nvGraphicFramePr>
          <p:cNvPr id="125528" name="Group 600"/>
          <p:cNvGraphicFramePr>
            <a:graphicFrameLocks noGrp="1"/>
          </p:cNvGraphicFramePr>
          <p:nvPr>
            <p:ph idx="4294967295"/>
          </p:nvPr>
        </p:nvGraphicFramePr>
        <p:xfrm>
          <a:off x="539750" y="765175"/>
          <a:ext cx="8135938" cy="6048375"/>
        </p:xfrm>
        <a:graphic>
          <a:graphicData uri="http://schemas.openxmlformats.org/drawingml/2006/table">
            <a:tbl>
              <a:tblPr/>
              <a:tblGrid>
                <a:gridCol w="2398713"/>
                <a:gridCol w="1093787"/>
                <a:gridCol w="1890713"/>
                <a:gridCol w="1889125"/>
                <a:gridCol w="863600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de instituci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ó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ú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mero de instituciones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Cartera (US$ Millones)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Prestatarios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é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dito promedio (US$)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146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Datos del 2007 (25 pa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ses)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Reguladas</a:t>
                      </a:r>
                      <a:r>
                        <a:rPr kumimoji="0" lang="es-ES_tradnl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6.339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(69% de la cartera total)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4.364.696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(54% del total de prestatarios)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1.452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Downscales</a:t>
                      </a:r>
                      <a:r>
                        <a:rPr kumimoji="0" lang="es-ES_tradnl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2.275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1.315.054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1730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Greenfield</a:t>
                      </a:r>
                      <a:r>
                        <a:rPr kumimoji="0" lang="es-ES_tradnl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1.352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823.758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1.641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Upgrades</a:t>
                      </a:r>
                      <a:r>
                        <a:rPr kumimoji="0" lang="es-ES_tradnl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@Arial Unicode MS" charset="-128"/>
                          <a:cs typeface="Times New Roman" pitchFamily="18" charset="0"/>
                        </a:rPr>
                        <a:t>2.223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@Arial Unicode MS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@Arial Unicode MS" charset="-128"/>
                          <a:cs typeface="Times New Roman" pitchFamily="18" charset="0"/>
                        </a:rPr>
                        <a:t>2.024.107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@Arial Unicode MS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@Arial Unicode MS" charset="-128"/>
                          <a:cs typeface="Times New Roman" pitchFamily="18" charset="0"/>
                        </a:rPr>
                        <a:t>1.098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@Arial Unicode MS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Cooperativas</a:t>
                      </a:r>
                      <a:r>
                        <a:rPr kumimoji="0" lang="es-ES_tradnl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@Arial Unicode MS" charset="-128"/>
                          <a:cs typeface="Times New Roman" pitchFamily="18" charset="0"/>
                        </a:rPr>
                        <a:t>53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@Arial Unicode MS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@Arial Unicode MS" charset="-128"/>
                          <a:cs typeface="Times New Roman" pitchFamily="18" charset="0"/>
                        </a:rPr>
                        <a:t>489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@Arial Unicode MS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@Arial Unicode MS" charset="-128"/>
                          <a:cs typeface="Times New Roman" pitchFamily="18" charset="0"/>
                        </a:rPr>
                        <a:t>201.777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@Arial Unicode MS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@Arial Unicode MS" charset="-128"/>
                          <a:cs typeface="Times New Roman" pitchFamily="18" charset="0"/>
                        </a:rPr>
                        <a:t>2424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@Arial Unicode MS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reguladas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(31% de la cartera total 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3.677.995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(46% del total de prestatarios)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ONGs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2.019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3.239.191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Cooperativas</a:t>
                      </a:r>
                      <a:r>
                        <a:rPr kumimoji="0" lang="es-ES_tradnl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72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438.804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2.030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Todas las instituciones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–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9.249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8.042.691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606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Todas las instituciones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–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 (23 pa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ses)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5.945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6.261.231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606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Corbe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Todas las instituciones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–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2001 (17 pa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ses)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1.189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1.806.445</a:t>
                      </a: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</a:t>
                      </a:r>
                      <a:endParaRPr kumimoji="0" lang="es-ES_tradn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3192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Notas:	</a:t>
                      </a:r>
                      <a:r>
                        <a:rPr kumimoji="0" lang="es-ES_tradnl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Instituciones reguladas son aquellas reguladas y supervisadas por una Superintendencia o una Autoridad Financiera equivalente.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 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Downscales: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instituciones financieras reguladas que agregaron microcr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é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dito como una nueva l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nea de negocio.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 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Greenfields: 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instituciones financieras reguladas que empezaron actividades con microcr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é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dito como su principal l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nea de negocio desde su inicio.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 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Upgrades: 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ONGs que se han transformado a instituciones financieras reguladas.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 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ó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 cooperativas que reportaron cartera de microcr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é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dito y sus clientes fueron incluidos.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Fuentes: 	2001- Datos recolectados por Glen Westley (BID) y Bob Christen (entonces del CGAP)-17 pa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ses;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2005- Navajas y Tejerina (BID). 2007. 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Microfinanzas en Am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é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rica Latina y El Caribe: 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¿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á</a:t>
                      </a:r>
                      <a:r>
                        <a:rPr kumimoji="0" lang="es-ES_tradnl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es la magnitud del mercado?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 pa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ses;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2007- Datos recolectados por el BID/FOMIN. 2008.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915988" y="427038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700"/>
              <a:t>Pero, el entorno y el desempeño del sector de microfinanzas varían sustancialmente entre países.</a:t>
            </a:r>
            <a:endParaRPr lang="en-US" sz="27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572000" y="3213100"/>
            <a:ext cx="44958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s-ES" sz="2200"/>
              <a:t>Ranking de ambiente propicio para el desarrollo de las microfinanzas</a:t>
            </a:r>
          </a:p>
          <a:p>
            <a:pPr marL="685800" lvl="1" indent="-2286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s-ES" sz="2200"/>
              <a:t>Marco regulatorio </a:t>
            </a:r>
          </a:p>
          <a:p>
            <a:pPr marL="685800" lvl="1" indent="-2286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s-ES" sz="2200"/>
              <a:t>Clima de inversión</a:t>
            </a:r>
          </a:p>
          <a:p>
            <a:pPr marL="685800" lvl="1" indent="-2286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s-ES" sz="2200"/>
              <a:t>Desarrollo de instituciones microfinancieras</a:t>
            </a:r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 rot="5400000">
            <a:off x="5726906" y="1045369"/>
            <a:ext cx="814388" cy="3276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1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3" y="1773238"/>
            <a:ext cx="37274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042988"/>
            <a:ext cx="7970838" cy="5699125"/>
          </a:xfrm>
          <a:prstGeom prst="rect">
            <a:avLst/>
          </a:prstGeom>
          <a:noFill/>
        </p:spPr>
      </p:pic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395288" y="115888"/>
            <a:ext cx="84248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/>
              <a:t>Microscopio 2008: </a:t>
            </a:r>
            <a:r>
              <a:rPr lang="es-ES_tradnl" sz="2400">
                <a:solidFill>
                  <a:srgbClr val="FF0000"/>
                </a:solidFill>
              </a:rPr>
              <a:t>Overall Score</a:t>
            </a:r>
          </a:p>
          <a:p>
            <a:pPr>
              <a:spcBef>
                <a:spcPct val="50000"/>
              </a:spcBef>
            </a:pPr>
            <a:r>
              <a:rPr lang="es-ES_tradnl"/>
              <a:t>Clasificación de países de acuerdo con su entorno de negocios para las microfinanzas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2_Default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  <a:fontScheme name="Deluxe">
    <a:majorFont>
      <a:latin typeface="Corbel"/>
      <a:ea typeface=""/>
      <a:cs typeface=""/>
      <a:font script="Jpan" typeface="HGｺﾞｼｯｸM"/>
      <a:font script="Hang" typeface="HY엽서L"/>
      <a:font script="Hans" typeface="华文新魏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新魏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Deluxe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280000"/>
            </a:schemeClr>
          </a:gs>
          <a:gs pos="14000">
            <a:schemeClr val="phClr">
              <a:tint val="37000"/>
              <a:satMod val="250000"/>
            </a:schemeClr>
          </a:gs>
          <a:gs pos="45000">
            <a:schemeClr val="phClr">
              <a:tint val="53000"/>
              <a:satMod val="220000"/>
            </a:schemeClr>
          </a:gs>
          <a:gs pos="65000">
            <a:schemeClr val="phClr">
              <a:tint val="53000"/>
              <a:satMod val="220000"/>
            </a:schemeClr>
          </a:gs>
          <a:gs pos="86000">
            <a:schemeClr val="phClr">
              <a:tint val="42000"/>
              <a:satMod val="240000"/>
            </a:schemeClr>
          </a:gs>
          <a:gs pos="100000">
            <a:schemeClr val="phClr">
              <a:tint val="20000"/>
              <a:satMod val="23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5000"/>
              <a:satMod val="160000"/>
            </a:schemeClr>
          </a:gs>
          <a:gs pos="60000">
            <a:schemeClr val="phClr">
              <a:satMod val="150000"/>
            </a:schemeClr>
          </a:gs>
          <a:gs pos="100000">
            <a:schemeClr val="phClr">
              <a:tint val="75000"/>
              <a:satMod val="200000"/>
            </a:schemeClr>
          </a:gs>
        </a:gsLst>
        <a:lin ang="16200000" scaled="1"/>
      </a:gradFill>
    </a:fillStyleLst>
    <a:lnStyleLst>
      <a:ln w="9525" cap="flat" cmpd="sng" algn="ctr">
        <a:solidFill>
          <a:schemeClr val="phClr">
            <a:satMod val="14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phClr"/>
          </a:contourClr>
        </a:sp3d>
      </a:effectStyle>
      <a:effectStyle>
        <a:effectLst>
          <a:reflection blurRad="12700" stA="26000" endPos="28000" dist="38100" dir="5400000" sy="-100000"/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90500" h="1016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3000"/>
              <a:satMod val="1550000"/>
            </a:schemeClr>
          </a:gs>
          <a:gs pos="1000">
            <a:schemeClr val="phClr">
              <a:tint val="48000"/>
              <a:satMod val="1550000"/>
            </a:schemeClr>
          </a:gs>
          <a:gs pos="90000">
            <a:schemeClr val="phClr">
              <a:shade val="18000"/>
              <a:satMod val="275000"/>
            </a:schemeClr>
          </a:gs>
        </a:gsLst>
        <a:path path="circle">
          <a:fillToRect r="210000" b="300000"/>
        </a:path>
      </a:gradFill>
      <a:gradFill rotWithShape="1">
        <a:gsLst>
          <a:gs pos="5000">
            <a:schemeClr val="phClr">
              <a:tint val="38000"/>
              <a:satMod val="1800000"/>
            </a:schemeClr>
          </a:gs>
          <a:gs pos="5000">
            <a:schemeClr val="phClr">
              <a:tint val="40000"/>
              <a:satMod val="1800000"/>
            </a:schemeClr>
          </a:gs>
          <a:gs pos="90000">
            <a:schemeClr val="phClr">
              <a:shade val="18000"/>
              <a:satMod val="275000"/>
            </a:schemeClr>
          </a:gs>
        </a:gsLst>
        <a:path path="circle">
          <a:fillToRect l="20000" t="30000" r="135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7213</TotalTime>
  <Words>2286</Words>
  <Application>Microsoft Office PowerPoint</Application>
  <PresentationFormat>On-screen Show (4:3)</PresentationFormat>
  <Paragraphs>568</Paragraphs>
  <Slides>38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Corbel</vt:lpstr>
      <vt:lpstr>Wingdings 2</vt:lpstr>
      <vt:lpstr>Calibri</vt:lpstr>
      <vt:lpstr>Arial</vt:lpstr>
      <vt:lpstr>Wingdings</vt:lpstr>
      <vt:lpstr>Times New Roman</vt:lpstr>
      <vt:lpstr>@Arial Unicode MS</vt:lpstr>
      <vt:lpstr>Arial Unicode MS</vt:lpstr>
      <vt:lpstr>MS PGothic</vt:lpstr>
      <vt:lpstr>TimesNewRoman</vt:lpstr>
      <vt:lpstr>2_Default Theme</vt:lpstr>
      <vt:lpstr>Microsoft Office Excel Chart</vt:lpstr>
      <vt:lpstr>Microsoft Office Excel Worksheet</vt:lpstr>
      <vt:lpstr>Slide 1</vt:lpstr>
      <vt:lpstr>Slide 2</vt:lpstr>
      <vt:lpstr>Potencial del mercado de microfinanzas</vt:lpstr>
      <vt:lpstr>Slide 4</vt:lpstr>
      <vt:lpstr>Slide 5</vt:lpstr>
      <vt:lpstr>Slide 6</vt:lpstr>
      <vt:lpstr>Slide 7</vt:lpstr>
      <vt:lpstr>Slide 8</vt:lpstr>
      <vt:lpstr>Slide 9</vt:lpstr>
      <vt:lpstr>Slide 10</vt:lpstr>
      <vt:lpstr>Bancos Privados de LAC cada vez más interesados en las PyME</vt:lpstr>
      <vt:lpstr>Nuevos productos y tecnologías</vt:lpstr>
      <vt:lpstr>Slide 13</vt:lpstr>
      <vt:lpstr>ELF ( Emergency Liquidity Fund) Fondo de liquidez para emergencias </vt:lpstr>
      <vt:lpstr>Slide 15</vt:lpstr>
      <vt:lpstr>Slide 16</vt:lpstr>
      <vt:lpstr>Innovaciones</vt:lpstr>
      <vt:lpstr>Slide 18</vt:lpstr>
      <vt:lpstr>Flujos mensuales de remesas 2005-2008  (milliones de US$ por mes a países seleccionados) </vt:lpstr>
      <vt:lpstr>Slide 20</vt:lpstr>
      <vt:lpstr>Slide 21</vt:lpstr>
      <vt:lpstr>Porcentaje de la población que recibe remesas</vt:lpstr>
      <vt:lpstr>Uso de las remesas</vt:lpstr>
      <vt:lpstr>Slide 24</vt:lpstr>
      <vt:lpstr>Remesas, distribución de ingreso y pobreza Caso de Costa Rica</vt:lpstr>
      <vt:lpstr>Remesas, distribución de ingreso y pobreza Caso de Costa Rica</vt:lpstr>
      <vt:lpstr>Slide 27</vt:lpstr>
      <vt:lpstr>Bolivia:  (% de remesas) </vt:lpstr>
      <vt:lpstr>Slide 29</vt:lpstr>
      <vt:lpstr>Conclusiones: Corto plazo</vt:lpstr>
      <vt:lpstr>Conclusiones : Largo plazo</vt:lpstr>
      <vt:lpstr>Slide 32</vt:lpstr>
      <vt:lpstr>Bancarización</vt:lpstr>
      <vt:lpstr>Bancarización</vt:lpstr>
      <vt:lpstr>Características de un mercado financiero desaprovechado</vt:lpstr>
      <vt:lpstr>Slide 36</vt:lpstr>
      <vt:lpstr>Estrategia hasta la fecha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Remesas a America Latina y el Caribe en 2008 / Remittances to Latin America and the Caribbean in 2008</dc:title>
  <dc:subject>Remesas en 2008 / Remittances in 2008</dc:subject>
  <dc:creator>Robert W. Meins</dc:creator>
  <cp:keywords>Remesas, Remittances, 2008, BID, IDB, MIF, FOMIN, Inter-American Development Bank, Latin America</cp:keywords>
  <cp:lastModifiedBy>anarod</cp:lastModifiedBy>
  <cp:revision>129</cp:revision>
  <dcterms:created xsi:type="dcterms:W3CDTF">2008-07-29T19:12:07Z</dcterms:created>
  <dcterms:modified xsi:type="dcterms:W3CDTF">2010-07-12T06:29:35Z</dcterms:modified>
</cp:coreProperties>
</file>