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43" r:id="rId2"/>
    <p:sldId id="362" r:id="rId3"/>
    <p:sldId id="363" r:id="rId4"/>
    <p:sldId id="364" r:id="rId5"/>
    <p:sldId id="366" r:id="rId6"/>
    <p:sldId id="367" r:id="rId7"/>
    <p:sldId id="372" r:id="rId8"/>
    <p:sldId id="373" r:id="rId9"/>
    <p:sldId id="368" r:id="rId10"/>
    <p:sldId id="369" r:id="rId11"/>
    <p:sldId id="371" r:id="rId12"/>
    <p:sldId id="374" r:id="rId13"/>
    <p:sldId id="375" r:id="rId14"/>
    <p:sldId id="376" r:id="rId15"/>
    <p:sldId id="370" r:id="rId16"/>
  </p:sldIdLst>
  <p:sldSz cx="9144000" cy="6858000" type="screen4x3"/>
  <p:notesSz cx="6858000" cy="9083675"/>
  <p:embeddedFontLst>
    <p:embeddedFont>
      <p:font typeface="MS PGothic" pitchFamily="34" charset="-128"/>
      <p:regular r:id="rId19"/>
    </p:embeddedFont>
    <p:embeddedFont>
      <p:font typeface="Times" pitchFamily="18" charset="0"/>
      <p:regular r:id="rId20"/>
      <p:bold r:id="rId21"/>
      <p:italic r:id="rId22"/>
      <p:boldItalic r:id="rId23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1FA7C5"/>
    <a:srgbClr val="A3C483"/>
    <a:srgbClr val="FAD579"/>
    <a:srgbClr val="CC99FF"/>
    <a:srgbClr val="9999FF"/>
    <a:srgbClr val="CCFFCC"/>
    <a:srgbClr val="FFFF99"/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 autoAdjust="0"/>
  </p:normalViewPr>
  <p:slideViewPr>
    <p:cSldViewPr>
      <p:cViewPr>
        <p:scale>
          <a:sx n="66" d="100"/>
          <a:sy n="66" d="100"/>
        </p:scale>
        <p:origin x="-4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4"/>
    </p:cViewPr>
  </p:sorterViewPr>
  <p:notesViewPr>
    <p:cSldViewPr>
      <p:cViewPr varScale="1">
        <p:scale>
          <a:sx n="55" d="100"/>
          <a:sy n="55" d="100"/>
        </p:scale>
        <p:origin x="-2058" y="-78"/>
      </p:cViewPr>
      <p:guideLst>
        <p:guide orient="horz" pos="2861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endParaRPr lang="de-DE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66813" y="687388"/>
            <a:ext cx="4525962" cy="3394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14825"/>
            <a:ext cx="5029200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806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r>
              <a:rPr lang="de-DE"/>
              <a:t>Copyrighted to author, Manuel Orozco, PhD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2806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B8258CCF-835D-4D5F-9416-685AF05E7E9E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Rectangle 6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0CFD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6" name="AutoShape 64" descr="Wasses"/>
          <p:cNvSpPr>
            <a:spLocks noChangeArrowheads="1"/>
          </p:cNvSpPr>
          <p:nvPr/>
        </p:nvSpPr>
        <p:spPr bwMode="auto">
          <a:xfrm>
            <a:off x="358775" y="260350"/>
            <a:ext cx="8456613" cy="6208713"/>
          </a:xfrm>
          <a:prstGeom prst="roundRect">
            <a:avLst>
              <a:gd name="adj" fmla="val 338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lIns="0" tIns="0" rIns="0" bIns="0" anchor="ctr"/>
          <a:lstStyle/>
          <a:p>
            <a:pPr algn="ctr"/>
            <a:endParaRPr lang="de-DE" altLang="de-DE">
              <a:latin typeface="Times"/>
            </a:endParaRPr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079500" y="682625"/>
            <a:ext cx="7558088" cy="2519363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79500" y="3454400"/>
            <a:ext cx="7558088" cy="1600200"/>
          </a:xfrm>
        </p:spPr>
        <p:txBody>
          <a:bodyPr lIns="0" tIns="0" rIns="0" bIns="0"/>
          <a:lstStyle>
            <a:lvl1pPr marL="287338" indent="-287338"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Klicken Sie, um das Untertitelformat zu bearbeiten</a:t>
            </a:r>
          </a:p>
        </p:txBody>
      </p:sp>
      <p:sp>
        <p:nvSpPr>
          <p:cNvPr id="3139" name="Line 67"/>
          <p:cNvSpPr>
            <a:spLocks noChangeShapeType="1"/>
          </p:cNvSpPr>
          <p:nvPr/>
        </p:nvSpPr>
        <p:spPr bwMode="auto">
          <a:xfrm>
            <a:off x="898525" y="3309938"/>
            <a:ext cx="79121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Copyrighted to author, Manuel Orozco, PhD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3525" y="179388"/>
            <a:ext cx="2024063" cy="60817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79388"/>
            <a:ext cx="5921375" cy="60817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Copyrighted to author, Manuel Orozco, PhD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79388"/>
            <a:ext cx="5976938" cy="1223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9750" y="1762125"/>
            <a:ext cx="8097838" cy="44989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435600" y="6453188"/>
            <a:ext cx="3673475" cy="38576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Copyrighted to author, Manuel Orozco, PhD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79388"/>
            <a:ext cx="5976938" cy="1223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762125"/>
            <a:ext cx="397192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762125"/>
            <a:ext cx="3973513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435600" y="6453188"/>
            <a:ext cx="3673475" cy="38576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Copyrighted to author, Manuel Orozco, PhD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79388"/>
            <a:ext cx="5976938" cy="1223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9750" y="1762125"/>
            <a:ext cx="8097838" cy="44989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435600" y="6453188"/>
            <a:ext cx="3673475" cy="38576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Copyrighted to author, Manuel Orozco, PhD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Copyrighted to author, Manuel Orozco, PhD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Copyrighted to author, Manuel Orozco, PhD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762125"/>
            <a:ext cx="397192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762125"/>
            <a:ext cx="3973513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Copyrighted to author, Manuel Orozco, PhD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Copyrighted to author, Manuel Orozco, PhD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Copyrighted to author, Manuel Orozco, PhD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Copyrighted to author, Manuel Orozco, PhD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Copyrighted to author, Manuel Orozco, PhD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Copyrighted to author, Manuel Orozco, PhD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0CFD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8" name="AutoShape 64"/>
          <p:cNvSpPr>
            <a:spLocks noChangeArrowheads="1"/>
          </p:cNvSpPr>
          <p:nvPr/>
        </p:nvSpPr>
        <p:spPr bwMode="auto">
          <a:xfrm>
            <a:off x="358775" y="179388"/>
            <a:ext cx="8456613" cy="1349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89" name="AutoShape 65"/>
          <p:cNvSpPr>
            <a:spLocks noChangeArrowheads="1"/>
          </p:cNvSpPr>
          <p:nvPr/>
        </p:nvSpPr>
        <p:spPr bwMode="auto">
          <a:xfrm>
            <a:off x="358775" y="1619250"/>
            <a:ext cx="8456613" cy="4768850"/>
          </a:xfrm>
          <a:prstGeom prst="roundRect">
            <a:avLst>
              <a:gd name="adj" fmla="val 3778"/>
            </a:avLst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3" name="AutoShape 3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53400" y="6553200"/>
            <a:ext cx="609600" cy="304800"/>
          </a:xfrm>
          <a:prstGeom prst="actionButtonBackPreviou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79388"/>
            <a:ext cx="597693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762125"/>
            <a:ext cx="8097838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black">
          <a:xfrm>
            <a:off x="395288" y="638175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fld id="{B73F3551-081E-425F-9136-0B56CE6C253E}" type="slidenum">
              <a:rPr lang="de-DE" sz="1400" b="1">
                <a:solidFill>
                  <a:schemeClr val="tx2"/>
                </a:solidFill>
                <a:latin typeface="Arial" pitchFamily="34" charset="0"/>
              </a:rPr>
              <a:pPr/>
              <a:t>‹#›</a:t>
            </a:fld>
            <a:endParaRPr lang="de-DE" sz="1400" b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35600" y="6453188"/>
            <a:ext cx="367347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/>
              <a:t>Copyrighted to author, Manuel Orozco, PhD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C9BCE"/>
        </a:buClr>
        <a:buSzPct val="90000"/>
        <a:buFont typeface="Wingdings" pitchFamily="2" charset="2"/>
        <a:buChar char="l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C9BCE"/>
        </a:buClr>
        <a:buSzPct val="9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C9BCE"/>
        </a:buClr>
        <a:buSzPct val="9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7C9BCE"/>
        </a:buClr>
        <a:buSzPct val="9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7C9BCE"/>
        </a:buClr>
        <a:buSzPct val="9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rgbClr val="7C9BCE"/>
        </a:buClr>
        <a:buSzPct val="9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rgbClr val="7C9BCE"/>
        </a:buClr>
        <a:buSzPct val="9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rgbClr val="7C9BCE"/>
        </a:buClr>
        <a:buSzPct val="9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rgbClr val="7C9BCE"/>
        </a:buClr>
        <a:buSzPct val="9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88913"/>
            <a:ext cx="8424862" cy="1944687"/>
          </a:xfrm>
        </p:spPr>
        <p:txBody>
          <a:bodyPr/>
          <a:lstStyle/>
          <a:p>
            <a:r>
              <a:rPr lang="en-US" sz="3600"/>
              <a:t>Remesas, Transnacionalismo y </a:t>
            </a:r>
            <a:r>
              <a:rPr lang="es-CR" sz="3600"/>
              <a:t>Finanzas en los inmigrantes Latinos en España</a:t>
            </a:r>
            <a:endParaRPr lang="en-US" sz="3600"/>
          </a:p>
        </p:txBody>
      </p:sp>
      <p:pic>
        <p:nvPicPr>
          <p:cNvPr id="190468" name="Picture 4" descr="!CG016"/>
          <p:cNvPicPr>
            <a:picLocks noChangeAspect="1" noChangeArrowheads="1"/>
          </p:cNvPicPr>
          <p:nvPr/>
        </p:nvPicPr>
        <p:blipFill>
          <a:blip r:embed="rId2" cstate="print"/>
          <a:srcRect l="1563"/>
          <a:stretch>
            <a:fillRect/>
          </a:stretch>
        </p:blipFill>
        <p:spPr bwMode="auto">
          <a:xfrm>
            <a:off x="395288" y="3357563"/>
            <a:ext cx="8353425" cy="3024187"/>
          </a:xfrm>
          <a:prstGeom prst="rect">
            <a:avLst/>
          </a:prstGeom>
          <a:noFill/>
        </p:spPr>
      </p:pic>
      <p:pic>
        <p:nvPicPr>
          <p:cNvPr id="190469" name="Picture 5" descr="TajikMTOs2_edi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4737100"/>
            <a:ext cx="2016125" cy="708025"/>
          </a:xfrm>
          <a:prstGeom prst="rect">
            <a:avLst/>
          </a:prstGeom>
          <a:noFill/>
        </p:spPr>
      </p:pic>
      <p:sp>
        <p:nvSpPr>
          <p:cNvPr id="190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30488" y="3413125"/>
            <a:ext cx="7558087" cy="16002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Manuel Orozco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Junio 6, 2007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Banco Inter-Americano Desarrollo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y Ministerio de Economia;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Madrid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5976938" cy="711200"/>
          </a:xfrm>
        </p:spPr>
        <p:txBody>
          <a:bodyPr/>
          <a:lstStyle/>
          <a:p>
            <a:r>
              <a:rPr lang="es-CR"/>
              <a:t>5. Implicaciones y recomendaciones</a:t>
            </a:r>
            <a:endParaRPr lang="en-US"/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640763" cy="4498975"/>
          </a:xfrm>
        </p:spPr>
        <p:txBody>
          <a:bodyPr/>
          <a:lstStyle/>
          <a:p>
            <a:r>
              <a:rPr lang="en-US"/>
              <a:t>La importancia de acelerar iniciativas de apalancamiento para aumentar las opciones de acceso al sistema financiero son mas imperativas al reconocerse que las remesas tienen un vínculo financiero importante.</a:t>
            </a:r>
          </a:p>
          <a:p>
            <a:r>
              <a:rPr lang="en-US"/>
              <a:t>Algunas estrategias pueden incluir los siguientes elementos: </a:t>
            </a:r>
          </a:p>
          <a:p>
            <a:pPr lvl="1"/>
            <a:r>
              <a:rPr lang="en-US" sz="1500"/>
              <a:t>Acuerdos entre empresas remesadoras y bancos para la comercialización de servicios de pago y productos financieros;</a:t>
            </a:r>
          </a:p>
          <a:p>
            <a:pPr lvl="1"/>
            <a:r>
              <a:rPr lang="en-US" sz="1500"/>
              <a:t>Acuerdos entre bancos y cajas con instituciones microfinancieras en América Latina y el Caribe para extender la red de pago y el acceso a las transferencias;</a:t>
            </a:r>
          </a:p>
          <a:p>
            <a:pPr lvl="1"/>
            <a:r>
              <a:rPr lang="en-US" sz="1500"/>
              <a:t>Introducir métodos modernos de pago de remesas, como las tarjetas y la telefonía celular, acompañados con la bancarización electrónica de comerciantes en América Latina.</a:t>
            </a:r>
          </a:p>
          <a:p>
            <a:pPr lvl="1"/>
            <a:r>
              <a:rPr lang="es-CR" sz="1500"/>
              <a:t>Fortalecer el trabajo de diseño de productos financieros a nivel binacional incluyendo préstamos estudiantiles, cuentas de ahorro juvenil, seguros de vida y médico, repatriación de cuerpo, entre otros.</a:t>
            </a:r>
          </a:p>
          <a:p>
            <a:pPr lvl="1"/>
            <a:r>
              <a:rPr lang="es-CR" sz="1500"/>
              <a:t>Insertar un enfoque de género que ofrezca productos financieros baratos</a:t>
            </a:r>
          </a:p>
          <a:p>
            <a:pPr lvl="1"/>
            <a:r>
              <a:rPr lang="es-CR" sz="1500"/>
              <a:t>Explorar otros productos atractivos a aquellos que recuden su envío de dinero</a:t>
            </a:r>
          </a:p>
          <a:p>
            <a:r>
              <a:rPr lang="es-CR"/>
              <a:t>Las ventajas para acelerar estas estratégias pueden ser mas factibles entre España y América Latina y el Caribe ya que los niveles de bancarización de los inmigrantes Latinos son mayores que el de los que están en Estados Unidos.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9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50" y="179388"/>
            <a:ext cx="7848600" cy="1223962"/>
          </a:xfrm>
        </p:spPr>
        <p:txBody>
          <a:bodyPr/>
          <a:lstStyle/>
          <a:p>
            <a:r>
              <a:rPr lang="es-CR"/>
              <a:t>Latinoamericanos sin cuentas bancarias en Estados Unidos y España (%)</a:t>
            </a:r>
            <a:endParaRPr lang="en-US"/>
          </a:p>
        </p:txBody>
      </p:sp>
      <p:graphicFrame>
        <p:nvGraphicFramePr>
          <p:cNvPr id="390148" name="Object 4"/>
          <p:cNvGraphicFramePr>
            <a:graphicFrameLocks noChangeAspect="1"/>
          </p:cNvGraphicFramePr>
          <p:nvPr>
            <p:ph idx="1"/>
          </p:nvPr>
        </p:nvGraphicFramePr>
        <p:xfrm>
          <a:off x="493713" y="1755775"/>
          <a:ext cx="8185150" cy="4468813"/>
        </p:xfrm>
        <a:graphic>
          <a:graphicData uri="http://schemas.openxmlformats.org/presentationml/2006/ole">
            <p:oleObj spid="_x0000_s390148" name="Chart" r:id="rId3" imgW="9105900" imgH="497205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R"/>
              <a:t>6. La experiencia actual muestra resultados muy positivos . . .</a:t>
            </a:r>
            <a:endParaRPr lang="en-US"/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1690688"/>
            <a:ext cx="7200900" cy="4429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CR" sz="1800"/>
              <a:t>Banco El Comercio; AMUCCS, Bansefi; Banco Solidario</a:t>
            </a:r>
            <a:endParaRPr lang="en-US" sz="1800"/>
          </a:p>
        </p:txBody>
      </p:sp>
      <p:graphicFrame>
        <p:nvGraphicFramePr>
          <p:cNvPr id="395389" name="Group 125"/>
          <p:cNvGraphicFramePr>
            <a:graphicFrameLocks noGrp="1"/>
          </p:cNvGraphicFramePr>
          <p:nvPr>
            <p:ph sz="half" idx="2"/>
          </p:nvPr>
        </p:nvGraphicFramePr>
        <p:xfrm>
          <a:off x="971550" y="2214563"/>
          <a:ext cx="7404100" cy="4167187"/>
        </p:xfrm>
        <a:graphic>
          <a:graphicData uri="http://schemas.openxmlformats.org/drawingml/2006/table">
            <a:tbl>
              <a:tblPr/>
              <a:tblGrid>
                <a:gridCol w="1847850"/>
                <a:gridCol w="1924050"/>
                <a:gridCol w="2190750"/>
                <a:gridCol w="1441450"/>
              </a:tblGrid>
              <a:tr h="833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Institution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Nuevas cuentas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Transf. mensuales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Conversi</a:t>
                      </a:r>
                      <a:r>
                        <a:rPr kumimoji="0" lang="es-C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ón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Salcaja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50%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Red de la Gente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2500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25000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Banco Solidario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80%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Fedecaces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4375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22000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Guayacan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533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5426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Coosadeco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529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4780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11%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Acacu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2703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Acocomet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2383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El Comercio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Iniciativas de transferencias con bancos: red de pagos nacionales</a:t>
            </a:r>
          </a:p>
        </p:txBody>
      </p:sp>
      <p:sp>
        <p:nvSpPr>
          <p:cNvPr id="398341" name="Rectangle 5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98340" name="Object 4"/>
          <p:cNvGraphicFramePr>
            <a:graphicFrameLocks noChangeAspect="1"/>
          </p:cNvGraphicFramePr>
          <p:nvPr/>
        </p:nvGraphicFramePr>
        <p:xfrm>
          <a:off x="231775" y="1597025"/>
          <a:ext cx="8666163" cy="4383088"/>
        </p:xfrm>
        <a:graphic>
          <a:graphicData uri="http://schemas.openxmlformats.org/presentationml/2006/ole">
            <p:oleObj spid="_x0000_s398340" name="Chart" r:id="rId3" imgW="8743950" imgH="4429125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Microfinancieras y remesas</a:t>
            </a:r>
          </a:p>
        </p:txBody>
      </p:sp>
      <p:graphicFrame>
        <p:nvGraphicFramePr>
          <p:cNvPr id="399364" name="Object 4"/>
          <p:cNvGraphicFramePr>
            <a:graphicFrameLocks noChangeAspect="1"/>
          </p:cNvGraphicFramePr>
          <p:nvPr>
            <p:ph idx="1"/>
          </p:nvPr>
        </p:nvGraphicFramePr>
        <p:xfrm>
          <a:off x="684213" y="1762125"/>
          <a:ext cx="7848600" cy="4498975"/>
        </p:xfrm>
        <a:graphic>
          <a:graphicData uri="http://schemas.openxmlformats.org/presentationml/2006/ole">
            <p:oleObj spid="_x0000_s399364" name="Chart" r:id="rId3" imgW="6800850" imgH="479107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R" sz="1700"/>
              <a:t>Resultados de regresión del envío de dinero</a:t>
            </a:r>
            <a:endParaRPr lang="en-US" sz="1700"/>
          </a:p>
        </p:txBody>
      </p:sp>
      <p:graphicFrame>
        <p:nvGraphicFramePr>
          <p:cNvPr id="389123" name="Group 3"/>
          <p:cNvGraphicFramePr>
            <a:graphicFrameLocks noGrp="1"/>
          </p:cNvGraphicFramePr>
          <p:nvPr>
            <p:ph idx="1"/>
          </p:nvPr>
        </p:nvGraphicFramePr>
        <p:xfrm>
          <a:off x="533400" y="1143000"/>
          <a:ext cx="8229600" cy="5422900"/>
        </p:xfrm>
        <a:graphic>
          <a:graphicData uri="http://schemas.openxmlformats.org/drawingml/2006/table">
            <a:tbl>
              <a:tblPr/>
              <a:tblGrid>
                <a:gridCol w="4800600"/>
                <a:gridCol w="1143000"/>
                <a:gridCol w="1143000"/>
                <a:gridCol w="1143000"/>
              </a:tblGrid>
              <a:tr h="7143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Unstandardized Coefficients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Standardized Coefficients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Sig.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Beta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(Constant)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0.59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Conveniencia en el envío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0.004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Precio de envío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-0.005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Familiar prefiere un método de envío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-0.01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-0.011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Tiempo enviando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-0.1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-0.098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Comunicación con la familia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-0.03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-0.042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Ingreso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0.24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0.212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Interes en invertir en América Latina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0.02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0.021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Mujer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0.05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0.059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Familiar tiene cuenta bancaria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0.07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0.071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Inmigrante tiene cuentas en ambos países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0.099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Situación del país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0.03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0.059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C9BC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R" sz="3600"/>
              <a:t>Remesas y finanzas</a:t>
            </a:r>
            <a:endParaRPr lang="en-US" sz="3600"/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8097838" cy="4498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CR" sz="2000"/>
              <a:t>El debate sobre el apalancamiento de remesas en asociación con el desarrollo financiero no es arbitrario: existe una relación orgánica entre el envío de dinero y la demanda de actividades financieras;</a:t>
            </a:r>
          </a:p>
          <a:p>
            <a:pPr>
              <a:lnSpc>
                <a:spcPct val="80000"/>
              </a:lnSpc>
            </a:pPr>
            <a:r>
              <a:rPr lang="es-CR" sz="2000"/>
              <a:t>El caso de los Latinoamericanos en España no es diferente: a pesar que la gran mayoría del envío es para lidiar con el costo de vida, las remesas están ligadas a condiciones como el ahorro, las cuentas bancarias, y el interés en invertir.</a:t>
            </a:r>
          </a:p>
          <a:p>
            <a:pPr>
              <a:lnSpc>
                <a:spcPct val="80000"/>
              </a:lnSpc>
            </a:pPr>
            <a:r>
              <a:rPr lang="es-CR" sz="2000"/>
              <a:t>Por un lado, la transferencia de remesas está ligada a intereses financieros por encima de consideraciones del mercado de transferencias propio. Por otro lado, aquellos que tienen cuentas de banco en ambos países lo hacen en función de consideraciones financieras y enlaces binacionales;</a:t>
            </a:r>
          </a:p>
          <a:p>
            <a:pPr>
              <a:lnSpc>
                <a:spcPct val="80000"/>
              </a:lnSpc>
            </a:pPr>
            <a:r>
              <a:rPr lang="es-CR" sz="2000"/>
              <a:t>Esta relación entre remesas y finanzas resalta aun mas la importancia de movilizar esfuerzos en profundizar la bancarización y el acceso al sistema financiero a travéz de alianzas entre el sistema financiero y la banca, el diseño de productos que reflejen las preferencias financieras de los que envían y reciben.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5976938" cy="566737"/>
          </a:xfrm>
        </p:spPr>
        <p:txBody>
          <a:bodyPr/>
          <a:lstStyle/>
          <a:p>
            <a:r>
              <a:rPr lang="es-CR" sz="3200"/>
              <a:t>1. El envio de remesas</a:t>
            </a:r>
            <a:endParaRPr lang="en-US" sz="3200"/>
          </a:p>
        </p:txBody>
      </p:sp>
      <p:graphicFrame>
        <p:nvGraphicFramePr>
          <p:cNvPr id="381955" name="Object 3"/>
          <p:cNvGraphicFramePr>
            <a:graphicFrameLocks noChangeAspect="1"/>
          </p:cNvGraphicFramePr>
          <p:nvPr>
            <p:ph idx="1"/>
          </p:nvPr>
        </p:nvGraphicFramePr>
        <p:xfrm>
          <a:off x="196850" y="1628775"/>
          <a:ext cx="8262938" cy="4914900"/>
        </p:xfrm>
        <a:graphic>
          <a:graphicData uri="http://schemas.openxmlformats.org/presentationml/2006/ole">
            <p:oleObj spid="_x0000_s381955" name="Chart" r:id="rId3" imgW="8296275" imgH="4933950" progId="MSGraph.Chart.8">
              <p:embed followColorScheme="full"/>
            </p:oleObj>
          </a:graphicData>
        </a:graphic>
      </p:graphicFrame>
      <p:sp>
        <p:nvSpPr>
          <p:cNvPr id="381956" name="Text Box 4"/>
          <p:cNvSpPr txBox="1">
            <a:spLocks noChangeArrowheads="1"/>
          </p:cNvSpPr>
          <p:nvPr/>
        </p:nvSpPr>
        <p:spPr bwMode="auto">
          <a:xfrm>
            <a:off x="304800" y="620713"/>
            <a:ext cx="86677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CR" sz="1800">
                <a:latin typeface="Arial" pitchFamily="34" charset="0"/>
              </a:rPr>
              <a:t>Aunque los usuarios de bancos o cajas de ahorro tienden a pagar menos o nada, la</a:t>
            </a:r>
          </a:p>
          <a:p>
            <a:pPr eaLnBrk="1" hangingPunct="1"/>
            <a:r>
              <a:rPr lang="es-CR" sz="1800">
                <a:latin typeface="Arial" pitchFamily="34" charset="0"/>
              </a:rPr>
              <a:t>gran mayoría de los giros (61)% se producen a través de empresas remesadoras </a:t>
            </a:r>
          </a:p>
          <a:p>
            <a:pPr eaLnBrk="1" hangingPunct="1"/>
            <a:r>
              <a:rPr lang="es-CR" sz="1800">
                <a:latin typeface="Arial" pitchFamily="34" charset="0"/>
              </a:rPr>
              <a:t>argumentando la conveniencia de éstas (30%), </a:t>
            </a:r>
            <a:endParaRPr lang="en-US" sz="1800">
              <a:latin typeface="Arial" pitchFamily="34" charset="0"/>
            </a:endParaRPr>
          </a:p>
        </p:txBody>
      </p:sp>
      <p:sp>
        <p:nvSpPr>
          <p:cNvPr id="381957" name="Rectangle 5"/>
          <p:cNvSpPr>
            <a:spLocks noChangeArrowheads="1"/>
          </p:cNvSpPr>
          <p:nvPr/>
        </p:nvSpPr>
        <p:spPr bwMode="auto">
          <a:xfrm>
            <a:off x="7321550" y="6324600"/>
            <a:ext cx="192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CR" sz="1800" b="1">
                <a:latin typeface="Arial" pitchFamily="34" charset="0"/>
              </a:rPr>
              <a:t>sin embargo . . .</a:t>
            </a:r>
            <a:endParaRPr lang="en-US" sz="1800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135938" cy="1223963"/>
          </a:xfrm>
        </p:spPr>
        <p:txBody>
          <a:bodyPr/>
          <a:lstStyle/>
          <a:p>
            <a:r>
              <a:rPr lang="es-CR" sz="3200"/>
              <a:t>. . .los factores determinantes del envío están influidos por consideraciones financieras:</a:t>
            </a:r>
            <a:endParaRPr lang="en-US" sz="3200"/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CR" sz="2800"/>
              <a:t>Por cada familiar con cuenta bancaria, el envío de remesa aumenta en un 7%;</a:t>
            </a:r>
          </a:p>
          <a:p>
            <a:pPr>
              <a:lnSpc>
                <a:spcPct val="80000"/>
              </a:lnSpc>
            </a:pPr>
            <a:r>
              <a:rPr lang="es-CR" sz="2800"/>
              <a:t>Aquellos con cuentas en ambos países tienden a enviar un 11% más;</a:t>
            </a:r>
          </a:p>
          <a:p>
            <a:pPr>
              <a:lnSpc>
                <a:spcPct val="80000"/>
              </a:lnSpc>
            </a:pPr>
            <a:r>
              <a:rPr lang="es-CR" sz="2800"/>
              <a:t>Si éstos consideran que la situación en sus países está deteriorando envían un 3% mas;</a:t>
            </a:r>
          </a:p>
          <a:p>
            <a:pPr>
              <a:lnSpc>
                <a:spcPct val="80000"/>
              </a:lnSpc>
            </a:pPr>
            <a:r>
              <a:rPr lang="es-CR" sz="2800"/>
              <a:t>Y entre mas ingresos tienen envían hasta un 24% mas;</a:t>
            </a:r>
          </a:p>
          <a:p>
            <a:pPr>
              <a:lnSpc>
                <a:spcPct val="80000"/>
              </a:lnSpc>
            </a:pPr>
            <a:r>
              <a:rPr lang="es-CR" sz="2800"/>
              <a:t>Pero si llevan mas tiempo enviando, envían un 10% menos;</a:t>
            </a:r>
          </a:p>
          <a:p>
            <a:pPr>
              <a:lnSpc>
                <a:spcPct val="80000"/>
              </a:lnSpc>
            </a:pPr>
            <a:r>
              <a:rPr lang="es-CR" sz="2800"/>
              <a:t>Y si son mujeres envían un 5% menos.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46125"/>
          </a:xfrm>
        </p:spPr>
        <p:txBody>
          <a:bodyPr/>
          <a:lstStyle/>
          <a:p>
            <a:r>
              <a:rPr lang="es-CR" sz="2400"/>
              <a:t>2. Aunque los que mantienen cuentas bancarias en ambos países son un porcentaje pequeño . . .</a:t>
            </a:r>
            <a:endParaRPr lang="en-US" sz="2400"/>
          </a:p>
        </p:txBody>
      </p:sp>
      <p:graphicFrame>
        <p:nvGraphicFramePr>
          <p:cNvPr id="385027" name="Object 3"/>
          <p:cNvGraphicFramePr>
            <a:graphicFrameLocks noChangeAspect="1"/>
          </p:cNvGraphicFramePr>
          <p:nvPr>
            <p:ph idx="1"/>
          </p:nvPr>
        </p:nvGraphicFramePr>
        <p:xfrm>
          <a:off x="446088" y="1335088"/>
          <a:ext cx="8377237" cy="5189537"/>
        </p:xfrm>
        <a:graphic>
          <a:graphicData uri="http://schemas.openxmlformats.org/presentationml/2006/ole">
            <p:oleObj spid="_x0000_s385027" name="Chart" r:id="rId3" imgW="8410575" imgH="5210175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s-CR" sz="2400"/>
              <a:t>. . . los factores financieros y transnacionales son influyentes  de esa actividad . . .</a:t>
            </a:r>
            <a:endParaRPr lang="en-US" sz="2400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CR" sz="2400"/>
              <a:t>El contacto transnacional aumenta la probabilidad de tener cuentas binacionalmente en un 30%;</a:t>
            </a:r>
          </a:p>
          <a:p>
            <a:pPr>
              <a:lnSpc>
                <a:spcPct val="90000"/>
              </a:lnSpc>
            </a:pPr>
            <a:r>
              <a:rPr lang="es-CR" sz="2400"/>
              <a:t>Similarmente, aquellos interesados en montar un negocio en su país de origen incrementan la propiedad de cuenta en ambos países en un 50%;</a:t>
            </a:r>
          </a:p>
          <a:p>
            <a:pPr>
              <a:lnSpc>
                <a:spcPct val="90000"/>
              </a:lnSpc>
            </a:pPr>
            <a:r>
              <a:rPr lang="es-CR" sz="2400"/>
              <a:t>Quienes envían dinero a través de bancos o cajas de ahorro aumentan en ochenta y noventa porciento la tenencia de cuentas en ambos lugares;</a:t>
            </a:r>
          </a:p>
          <a:p>
            <a:pPr>
              <a:lnSpc>
                <a:spcPct val="90000"/>
              </a:lnSpc>
            </a:pPr>
            <a:r>
              <a:rPr lang="es-CR" sz="2400"/>
              <a:t>Aquellos que llevan enviando dinero por mas tiempo reducen el tener cuentas en un 16% (sin embargo son el grupo que mas planea en invertir en casa y negocio).</a:t>
            </a:r>
            <a:endParaRPr lang="es-CR" altLang="ja-JP" sz="2400">
              <a:ea typeface="MS PGothic" pitchFamily="34" charset="-128"/>
            </a:endParaRPr>
          </a:p>
          <a:p>
            <a:pPr>
              <a:lnSpc>
                <a:spcPct val="90000"/>
              </a:lnSpc>
            </a:pPr>
            <a:r>
              <a:rPr lang="es-CR" altLang="ja-JP" sz="2400">
                <a:ea typeface="MS PGothic" pitchFamily="34" charset="-128"/>
              </a:rPr>
              <a:t>Por otro lado el sexo del migrante no tiene incidencia.</a:t>
            </a:r>
            <a:r>
              <a:rPr lang="en-US" altLang="ja-JP" sz="2400">
                <a:ea typeface="MS PGothic" pitchFamily="34" charset="-128"/>
              </a:rPr>
              <a:t> 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7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50" y="179388"/>
            <a:ext cx="8208963" cy="1223962"/>
          </a:xfrm>
        </p:spPr>
        <p:txBody>
          <a:bodyPr/>
          <a:lstStyle/>
          <a:p>
            <a:r>
              <a:rPr lang="es-CR"/>
              <a:t>Interés en invertir y tiempo de estar enviando dinero</a:t>
            </a:r>
            <a:endParaRPr lang="en-US"/>
          </a:p>
        </p:txBody>
      </p:sp>
      <p:graphicFrame>
        <p:nvGraphicFramePr>
          <p:cNvPr id="392196" name="Object 4"/>
          <p:cNvGraphicFramePr>
            <a:graphicFrameLocks noChangeAspect="1"/>
          </p:cNvGraphicFramePr>
          <p:nvPr>
            <p:ph idx="1"/>
          </p:nvPr>
        </p:nvGraphicFramePr>
        <p:xfrm>
          <a:off x="536575" y="1974850"/>
          <a:ext cx="7910513" cy="4089400"/>
        </p:xfrm>
        <a:graphic>
          <a:graphicData uri="http://schemas.openxmlformats.org/presentationml/2006/ole">
            <p:oleObj spid="_x0000_s392196" name="Chart" r:id="rId3" imgW="7867650" imgH="4067175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9388"/>
            <a:ext cx="7920038" cy="1223962"/>
          </a:xfrm>
        </p:spPr>
        <p:txBody>
          <a:bodyPr/>
          <a:lstStyle/>
          <a:p>
            <a:r>
              <a:rPr lang="en-US"/>
              <a:t>3. La tendencia en los hogares receptores es similar  . . .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AutoNum type="arabicPeriod"/>
            </a:pPr>
            <a:r>
              <a:rPr lang="en-US" sz="2200"/>
              <a:t>Las remesas aumentan en un 4% cuando el receptor es de mayor edad;</a:t>
            </a:r>
          </a:p>
          <a:p>
            <a:pPr>
              <a:buFontTx/>
              <a:buAutoNum type="arabicPeriod"/>
            </a:pPr>
            <a:r>
              <a:rPr lang="en-US" sz="2200"/>
              <a:t>Recibiendo remesas en períodos mas largos de tiempo aumenta el volumen en un 10%;</a:t>
            </a:r>
          </a:p>
          <a:p>
            <a:pPr>
              <a:buFontTx/>
              <a:buAutoNum type="arabicPeriod"/>
            </a:pPr>
            <a:r>
              <a:rPr lang="en-US" sz="2200"/>
              <a:t>Aquellos que mantienen mas contacto con sus familiares también reciben mas dinero; </a:t>
            </a:r>
          </a:p>
          <a:p>
            <a:pPr>
              <a:buFontTx/>
              <a:buAutoNum type="arabicPeriod"/>
            </a:pPr>
            <a:r>
              <a:rPr lang="en-US" sz="2200"/>
              <a:t>Aquellos que tienen cuenta bancaria reciben un 27% mas;</a:t>
            </a:r>
          </a:p>
          <a:p>
            <a:pPr>
              <a:buFontTx/>
              <a:buAutoNum type="arabicPeriod"/>
            </a:pPr>
            <a:r>
              <a:rPr lang="en-US" sz="2200"/>
              <a:t>Entre mas tiempo lleva uno recibiendo remesas, mas alta la probabilidad de que el receptor montará un negocio;</a:t>
            </a:r>
          </a:p>
          <a:p>
            <a:pPr>
              <a:buFontTx/>
              <a:buAutoNum type="arabicPeriod"/>
            </a:pPr>
            <a:r>
              <a:rPr lang="en-US" sz="2200"/>
              <a:t>Igualmente, poseer una cuenta bancaria aumenta el chance de tener un negocio</a:t>
            </a:r>
          </a:p>
          <a:p>
            <a:endParaRPr lang="en-US"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9388"/>
            <a:ext cx="8280400" cy="1223962"/>
          </a:xfrm>
        </p:spPr>
        <p:txBody>
          <a:bodyPr/>
          <a:lstStyle/>
          <a:p>
            <a:r>
              <a:rPr lang="es-CR" sz="2400"/>
              <a:t>4. Pero a pesar que existe una relación entre remesas y finanzas, la intermediación financiera en Lationamérica continúa siendo pobre . . .</a:t>
            </a:r>
            <a:endParaRPr lang="en-US" sz="2400"/>
          </a:p>
        </p:txBody>
      </p:sp>
      <p:graphicFrame>
        <p:nvGraphicFramePr>
          <p:cNvPr id="387075" name="Object 3"/>
          <p:cNvGraphicFramePr>
            <a:graphicFrameLocks noChangeAspect="1"/>
          </p:cNvGraphicFramePr>
          <p:nvPr>
            <p:ph idx="1"/>
          </p:nvPr>
        </p:nvGraphicFramePr>
        <p:xfrm>
          <a:off x="639763" y="1341438"/>
          <a:ext cx="7862887" cy="4525962"/>
        </p:xfrm>
        <a:graphic>
          <a:graphicData uri="http://schemas.openxmlformats.org/presentationml/2006/ole">
            <p:oleObj spid="_x0000_s387075" name="Chart" r:id="rId3" imgW="8820150" imgH="5076825" progId="MSGraph.Chart.8">
              <p:embed/>
            </p:oleObj>
          </a:graphicData>
        </a:graphic>
      </p:graphicFrame>
      <p:sp>
        <p:nvSpPr>
          <p:cNvPr id="387076" name="Text Box 4"/>
          <p:cNvSpPr txBox="1">
            <a:spLocks noChangeArrowheads="1"/>
          </p:cNvSpPr>
          <p:nvPr/>
        </p:nvSpPr>
        <p:spPr bwMode="auto">
          <a:xfrm>
            <a:off x="500063" y="5589588"/>
            <a:ext cx="82613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CR" sz="1800">
                <a:latin typeface="Arial" pitchFamily="34" charset="0"/>
              </a:rPr>
              <a:t>El porcentaje de personas con cuentas en ambos países es muy pequeño, </a:t>
            </a:r>
          </a:p>
          <a:p>
            <a:pPr eaLnBrk="1" hangingPunct="1"/>
            <a:r>
              <a:rPr lang="es-CR" sz="1800">
                <a:latin typeface="Arial" pitchFamily="34" charset="0"/>
              </a:rPr>
              <a:t>El porcentaje de receptores con cuenta de ahorro también es muy pequeño;</a:t>
            </a:r>
          </a:p>
          <a:p>
            <a:pPr eaLnBrk="1" hangingPunct="1"/>
            <a:r>
              <a:rPr lang="es-CR" sz="1800">
                <a:latin typeface="Arial" pitchFamily="34" charset="0"/>
              </a:rPr>
              <a:t>Las ganancias representan un 15% del ingreso total de muchos bancos en ALC</a:t>
            </a:r>
            <a:endParaRPr lang="en-US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mittances">
  <a:themeElements>
    <a:clrScheme name="Remittances 2">
      <a:dk1>
        <a:srgbClr val="000000"/>
      </a:dk1>
      <a:lt1>
        <a:srgbClr val="FFFFFF"/>
      </a:lt1>
      <a:dk2>
        <a:srgbClr val="003A65"/>
      </a:dk2>
      <a:lt2>
        <a:srgbClr val="B2B2B2"/>
      </a:lt2>
      <a:accent1>
        <a:srgbClr val="7C9BCE"/>
      </a:accent1>
      <a:accent2>
        <a:srgbClr val="EE9C00"/>
      </a:accent2>
      <a:accent3>
        <a:srgbClr val="FFFFFF"/>
      </a:accent3>
      <a:accent4>
        <a:srgbClr val="000000"/>
      </a:accent4>
      <a:accent5>
        <a:srgbClr val="BFCBE3"/>
      </a:accent5>
      <a:accent6>
        <a:srgbClr val="D88D00"/>
      </a:accent6>
      <a:hlink>
        <a:srgbClr val="B3CDF3"/>
      </a:hlink>
      <a:folHlink>
        <a:srgbClr val="FAD579"/>
      </a:folHlink>
    </a:clrScheme>
    <a:fontScheme name="Remittanc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mittances 1">
        <a:dk1>
          <a:srgbClr val="000000"/>
        </a:dk1>
        <a:lt1>
          <a:srgbClr val="FFFFFF"/>
        </a:lt1>
        <a:dk2>
          <a:srgbClr val="000000"/>
        </a:dk2>
        <a:lt2>
          <a:srgbClr val="AA87B8"/>
        </a:lt2>
        <a:accent1>
          <a:srgbClr val="FFFFFF"/>
        </a:accent1>
        <a:accent2>
          <a:srgbClr val="1FA7C5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1B97B2"/>
        </a:accent6>
        <a:hlink>
          <a:srgbClr val="A3C483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mittances 2">
        <a:dk1>
          <a:srgbClr val="000000"/>
        </a:dk1>
        <a:lt1>
          <a:srgbClr val="FFFFFF"/>
        </a:lt1>
        <a:dk2>
          <a:srgbClr val="003A65"/>
        </a:dk2>
        <a:lt2>
          <a:srgbClr val="B2B2B2"/>
        </a:lt2>
        <a:accent1>
          <a:srgbClr val="7C9BCE"/>
        </a:accent1>
        <a:accent2>
          <a:srgbClr val="EE9C00"/>
        </a:accent2>
        <a:accent3>
          <a:srgbClr val="FFFFFF"/>
        </a:accent3>
        <a:accent4>
          <a:srgbClr val="000000"/>
        </a:accent4>
        <a:accent5>
          <a:srgbClr val="BFCBE3"/>
        </a:accent5>
        <a:accent6>
          <a:srgbClr val="D88D00"/>
        </a:accent6>
        <a:hlink>
          <a:srgbClr val="B3CDF3"/>
        </a:hlink>
        <a:folHlink>
          <a:srgbClr val="FAD57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Entwicklungsbank</Template>
  <TotalTime>1237</TotalTime>
  <Words>1082</Words>
  <Application>Microsoft Office PowerPoint</Application>
  <PresentationFormat>On-screen Show (4:3)</PresentationFormat>
  <Paragraphs>149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Times New Roman</vt:lpstr>
      <vt:lpstr>Arial</vt:lpstr>
      <vt:lpstr>Wingdings</vt:lpstr>
      <vt:lpstr>MS PGothic</vt:lpstr>
      <vt:lpstr>Times</vt:lpstr>
      <vt:lpstr>Remittances</vt:lpstr>
      <vt:lpstr>Microsoft Graph Chart</vt:lpstr>
      <vt:lpstr>Microsoft Office Excel Chart</vt:lpstr>
      <vt:lpstr>Remesas, Transnacionalismo y Finanzas en los inmigrantes Latinos en España</vt:lpstr>
      <vt:lpstr>Remesas y finanzas</vt:lpstr>
      <vt:lpstr>1. El envio de remesas</vt:lpstr>
      <vt:lpstr>. . .los factores determinantes del envío están influidos por consideraciones financieras:</vt:lpstr>
      <vt:lpstr>2. Aunque los que mantienen cuentas bancarias en ambos países son un porcentaje pequeño . . .</vt:lpstr>
      <vt:lpstr>. . . los factores financieros y transnacionales son influyentes  de esa actividad . . .</vt:lpstr>
      <vt:lpstr>Interés en invertir y tiempo de estar enviando dinero</vt:lpstr>
      <vt:lpstr>3. La tendencia en los hogares receptores es similar  . . .</vt:lpstr>
      <vt:lpstr>4. Pero a pesar que existe una relación entre remesas y finanzas, la intermediación financiera en Lationamérica continúa siendo pobre . . .</vt:lpstr>
      <vt:lpstr>5. Implicaciones y recomendaciones</vt:lpstr>
      <vt:lpstr>Latinoamericanos sin cuentas bancarias en Estados Unidos y España (%)</vt:lpstr>
      <vt:lpstr>6. La experiencia actual muestra resultados muy positivos . . .</vt:lpstr>
      <vt:lpstr>Iniciativas de transferencias con bancos: red de pagos nacionales</vt:lpstr>
      <vt:lpstr>Microfinancieras y remesas</vt:lpstr>
      <vt:lpstr>Resultados de regresión del envío de dinero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Money Transfers</dc:title>
  <dc:subject>Client: Global Praxis-Telegiros</dc:subject>
  <dc:creator>Manuel Orozco</dc:creator>
  <cp:lastModifiedBy>anarod</cp:lastModifiedBy>
  <cp:revision>313</cp:revision>
  <cp:lastPrinted>2000-08-18T15:10:49Z</cp:lastPrinted>
  <dcterms:created xsi:type="dcterms:W3CDTF">2003-10-21T13:58:18Z</dcterms:created>
  <dcterms:modified xsi:type="dcterms:W3CDTF">2010-07-12T00:35:13Z</dcterms:modified>
</cp:coreProperties>
</file>