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6"/>
  </p:handoutMasterIdLst>
  <p:sldIdLst>
    <p:sldId id="256" r:id="rId2"/>
    <p:sldId id="268" r:id="rId3"/>
    <p:sldId id="259" r:id="rId4"/>
    <p:sldId id="279" r:id="rId5"/>
    <p:sldId id="280" r:id="rId6"/>
    <p:sldId id="269" r:id="rId7"/>
    <p:sldId id="257" r:id="rId8"/>
    <p:sldId id="272" r:id="rId9"/>
    <p:sldId id="273" r:id="rId10"/>
    <p:sldId id="270" r:id="rId11"/>
    <p:sldId id="276" r:id="rId12"/>
    <p:sldId id="282" r:id="rId13"/>
    <p:sldId id="266" r:id="rId14"/>
    <p:sldId id="281" r:id="rId15"/>
  </p:sldIdLst>
  <p:sldSz cx="9144000" cy="6858000" type="screen4x3"/>
  <p:notesSz cx="6858000" cy="9296400"/>
  <p:embeddedFontLst>
    <p:embeddedFont>
      <p:font typeface="Verdana" pitchFamily="34" charset="0"/>
      <p:regular r:id="rId17"/>
      <p:bold r:id="rId18"/>
      <p:italic r:id="rId19"/>
      <p:boldItalic r:id="rId20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F660"/>
    <a:srgbClr val="FFCC99"/>
    <a:srgbClr val="FFFFCC"/>
    <a:srgbClr val="FF9933"/>
    <a:srgbClr val="FF5050"/>
    <a:srgbClr val="F98C55"/>
    <a:srgbClr val="FF00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2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A0A573-22DE-4E61-9D28-27CA8B6F09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6BBD7-1A99-41BA-A9B7-615C1314C9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31FA0-497B-4FEF-9850-F07E45F7B8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8387F-10E1-4260-85E1-C00A77B160D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D65EB-87F7-4B63-B6E1-FC9D2FDB5E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2B055-A89D-43CC-8B62-38CC9B1B49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4AECF-7B44-4585-BC7F-C241AC6C755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2F0BD-3A90-4260-A1C4-5E927AECE9D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53D8-FFA9-4C8E-A05B-88A2A2EAF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433F-7E33-4C3C-AE25-6F96C33F7C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288D0-818F-4642-9784-7B74A83A62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5696E-0833-4303-A09E-4AEACBA3BC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C0E5C8F-ABFA-4508-9CA0-526A66CFE2B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3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229600" cy="2133600"/>
          </a:xfrm>
          <a:solidFill>
            <a:srgbClr val="B7177E"/>
          </a:solidFill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REFORMA DEL SERVICIO CIVIL 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EN AMÉRICA LATINA: 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ATANDO LAS MANOS DE LOS POLÍTICOS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2743200"/>
          </a:xfrm>
          <a:noFill/>
        </p:spPr>
        <p:txBody>
          <a:bodyPr/>
          <a:lstStyle/>
          <a:p>
            <a:pPr>
              <a:lnSpc>
                <a:spcPct val="70000"/>
              </a:lnSpc>
            </a:pPr>
            <a:endParaRPr lang="es-MX" sz="2400"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Blanca Heredia</a:t>
            </a:r>
          </a:p>
          <a:p>
            <a:pPr>
              <a:lnSpc>
                <a:spcPct val="70000"/>
              </a:lnSpc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CIDE, México</a:t>
            </a:r>
          </a:p>
          <a:p>
            <a:pPr>
              <a:lnSpc>
                <a:spcPct val="70000"/>
              </a:lnSpc>
            </a:pPr>
            <a:endParaRPr lang="es-MX" sz="24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70000"/>
              </a:lnSpc>
            </a:pPr>
            <a:endParaRPr lang="es-MX" sz="24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75000"/>
              </a:lnSpc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BID,  Diálogo Regional de Política , III Reunión de la Red de Gestión y Transparencia</a:t>
            </a:r>
          </a:p>
          <a:p>
            <a:pPr>
              <a:lnSpc>
                <a:spcPct val="75000"/>
              </a:lnSpc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Washington D.C.</a:t>
            </a:r>
          </a:p>
          <a:p>
            <a:pPr>
              <a:lnSpc>
                <a:spcPct val="75000"/>
              </a:lnSpc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14-15 de noviembre de 2002</a:t>
            </a:r>
            <a:endParaRPr lang="es-ES" sz="18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371600"/>
          </a:xfrm>
          <a:solidFill>
            <a:srgbClr val="B7177E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Aspectos Políticos de una Reforma Exitosa: Retos Principales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Reducir la discrecionalidad irresponsable de la </a:t>
            </a:r>
            <a:r>
              <a:rPr lang="es-VE" sz="2400" b="1">
                <a:solidFill>
                  <a:schemeClr val="bg1"/>
                </a:solidFill>
                <a:latin typeface="Verdana" pitchFamily="34" charset="0"/>
              </a:rPr>
              <a:t>é</a:t>
            </a: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lite en el gobierno en materia de contrataciones, promoción, salarios y despidos</a:t>
            </a: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Mantener la reforma en el largo plazo</a:t>
            </a: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Obtener la cooperación de los actores afectados por la reforma (políticos y burócratas) sin afectar sus objetivos principales </a:t>
            </a: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9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Aplicación efectiva del nuevo régimen para empleados públicos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990600"/>
          </a:xfrm>
          <a:solidFill>
            <a:srgbClr val="B7177E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Brasil, México y Uruguay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comparados (1)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22771" name="Group 243"/>
          <p:cNvGraphicFramePr>
            <a:graphicFrameLocks noGrp="1"/>
          </p:cNvGraphicFramePr>
          <p:nvPr/>
        </p:nvGraphicFramePr>
        <p:xfrm>
          <a:off x="304800" y="1301750"/>
          <a:ext cx="8610600" cy="5364163"/>
        </p:xfrm>
        <a:graphic>
          <a:graphicData uri="http://schemas.openxmlformats.org/drawingml/2006/table">
            <a:tbl>
              <a:tblPr/>
              <a:tblGrid>
                <a:gridCol w="1435100"/>
                <a:gridCol w="2725738"/>
                <a:gridCol w="2316162"/>
                <a:gridCol w="2133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País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Verdana" pitchFamily="34" charset="0"/>
                        </a:rPr>
                        <a:t>Condiciones iniciales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Objetivo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Modelo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8C55"/>
                          </a:solidFill>
                          <a:effectLst/>
                          <a:latin typeface="Verdana" pitchFamily="34" charset="0"/>
                        </a:rPr>
                        <a:t>Brazil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98C5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-legado de 1988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Const + reducción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-Burocracia grande, costosa, fragmentada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flexibilidad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eficiencia,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eficacia,     receptividad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Gerencial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SCC limitado y flexible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8C55"/>
                          </a:solidFill>
                          <a:effectLst/>
                          <a:latin typeface="Verdana" pitchFamily="34" charset="0"/>
                        </a:rPr>
                        <a:t>Mexico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8C55"/>
                          </a:solidFill>
                          <a:effectLst/>
                          <a:latin typeface="Verdana" pitchFamily="34" charset="0"/>
                        </a:rPr>
                        <a:t>APF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98C5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-falta de un SCC formal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-titular. en niv. infer.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-nómina pública costosa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  costo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eficiencia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control central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SCC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Gerencialismo superficial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8C55"/>
                          </a:solidFill>
                          <a:effectLst/>
                          <a:latin typeface="Verdana" pitchFamily="34" charset="0"/>
                        </a:rPr>
                        <a:t>IFE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98C5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-SCC formal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-burocracia reducida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neutralidad política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profesionalismo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SCC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98C55"/>
                          </a:solidFill>
                          <a:effectLst/>
                          <a:latin typeface="Verdana" pitchFamily="34" charset="0"/>
                        </a:rPr>
                        <a:t>Uruguay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98C55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-SCC establecido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-clientelismo partidista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-provee bienes púb.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 costo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eficiencia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+ profesionalismo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Gerencial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Fortalecimiento del SC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990600"/>
          </a:xfrm>
          <a:solidFill>
            <a:srgbClr val="B7177E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Brazil, Mexico and Uruguay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compared (1)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457200" y="228600"/>
            <a:ext cx="8382000" cy="1371600"/>
          </a:xfrm>
          <a:prstGeom prst="rect">
            <a:avLst/>
          </a:prstGeom>
          <a:solidFill>
            <a:srgbClr val="B7177E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es-MX" sz="3200">
                <a:solidFill>
                  <a:schemeClr val="bg1"/>
                </a:solidFill>
                <a:latin typeface="Verdana" pitchFamily="34" charset="0"/>
              </a:rPr>
              <a:t>Brasil, México y Uruguay</a:t>
            </a:r>
            <a:br>
              <a:rPr lang="es-MX" sz="3200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>
                <a:solidFill>
                  <a:schemeClr val="bg1"/>
                </a:solidFill>
                <a:latin typeface="Verdana" pitchFamily="34" charset="0"/>
              </a:rPr>
              <a:t>comparados (2)</a:t>
            </a:r>
            <a:endParaRPr lang="es-ES" sz="320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30809" name="Group 89"/>
          <p:cNvGraphicFramePr>
            <a:graphicFrameLocks noGrp="1"/>
          </p:cNvGraphicFramePr>
          <p:nvPr/>
        </p:nvGraphicFramePr>
        <p:xfrm>
          <a:off x="228600" y="2057400"/>
          <a:ext cx="8686800" cy="4343400"/>
        </p:xfrm>
        <a:graphic>
          <a:graphicData uri="http://schemas.openxmlformats.org/drawingml/2006/table">
            <a:tbl>
              <a:tblPr/>
              <a:tblGrid>
                <a:gridCol w="1447800"/>
                <a:gridCol w="1524000"/>
                <a:gridCol w="1371600"/>
                <a:gridCol w="2057400"/>
                <a:gridCol w="838200"/>
                <a:gridCol w="1447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País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Prioridad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Visión del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Estado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Coordinación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fiscal-RH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Info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2AEF0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EF0F"/>
                          </a:solidFill>
                          <a:effectLst/>
                          <a:latin typeface="Verdana" pitchFamily="34" charset="0"/>
                        </a:rPr>
                        <a:t>Exito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</a:rPr>
                        <a:t>Brasil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Med-alta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Positiva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etapa 1-baja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etapa 2–alta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Alta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Mg- bajo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SC- med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</a:rPr>
                        <a:t>México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</a:rPr>
                        <a:t>  APF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Muy baja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Negativa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         nil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Baja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nil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</a:rPr>
                        <a:t>  IFE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Muy alta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Positiva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         NR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Alta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Muy alto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Verdana" pitchFamily="34" charset="0"/>
                        </a:rPr>
                        <a:t>Uruguay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Mediana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Positiva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        med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Med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Mg –med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SC – bajo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447800"/>
          </a:xfrm>
          <a:solidFill>
            <a:srgbClr val="B7177E"/>
          </a:solidFill>
          <a:ln/>
        </p:spPr>
        <p:txBody>
          <a:bodyPr/>
          <a:lstStyle/>
          <a:p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Conclusiones: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Condiciones importantes para facilitar el proceso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90600" y="1371600"/>
            <a:ext cx="7848600" cy="627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endParaRPr lang="es-MX" sz="200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Voluntad presidencial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Diagnóstico adecuado</a:t>
            </a:r>
          </a:p>
          <a:p>
            <a:pPr lvl="2"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(técnico y político)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Continuidad en los factores (externos al gobierno)    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   que impulsan la reforma 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Enfasis en el fortalecimiento de la capacidad 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   estatal</a:t>
            </a: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Estrategia de información</a:t>
            </a:r>
          </a:p>
          <a:p>
            <a:pPr>
              <a:lnSpc>
                <a:spcPct val="140000"/>
              </a:lnSpc>
              <a:spcBef>
                <a:spcPct val="50000"/>
              </a:spcBef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Coordinación entre presupuesto  y personal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Secuencia adecuada </a:t>
            </a:r>
            <a:endParaRPr lang="es-ES" sz="200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Clr>
                <a:srgbClr val="49EB68"/>
              </a:buClr>
              <a:buSzPct val="120000"/>
              <a:buFont typeface="Wingdings" pitchFamily="2" charset="2"/>
              <a:buChar char="Ø"/>
            </a:pPr>
            <a:endParaRPr lang="es-MX" sz="2000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14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endParaRPr lang="es-ES" sz="28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1143000"/>
          </a:xfrm>
          <a:solidFill>
            <a:srgbClr val="B7177E"/>
          </a:solidFill>
          <a:ln/>
        </p:spPr>
        <p:txBody>
          <a:bodyPr/>
          <a:lstStyle/>
          <a:p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Participantes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133600" y="2971800"/>
            <a:ext cx="57912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>
                <a:solidFill>
                  <a:schemeClr val="bg1"/>
                </a:solidFill>
                <a:latin typeface="Verdana" pitchFamily="34" charset="0"/>
              </a:rPr>
              <a:t>Blanca Heredia, México</a:t>
            </a:r>
          </a:p>
          <a:p>
            <a:pPr>
              <a:lnSpc>
                <a:spcPct val="15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>
                <a:solidFill>
                  <a:schemeClr val="bg1"/>
                </a:solidFill>
                <a:latin typeface="Verdana" pitchFamily="34" charset="0"/>
              </a:rPr>
              <a:t>Francisco Gaetani, Brasil</a:t>
            </a:r>
          </a:p>
          <a:p>
            <a:pPr>
              <a:lnSpc>
                <a:spcPct val="150000"/>
              </a:lnSpc>
              <a:buClr>
                <a:srgbClr val="49EB68"/>
              </a:buClr>
              <a:buSzPct val="120000"/>
              <a:buFont typeface="Wingdings" pitchFamily="2" charset="2"/>
              <a:buNone/>
            </a:pPr>
            <a:r>
              <a:rPr lang="es-MX">
                <a:solidFill>
                  <a:schemeClr val="bg1"/>
                </a:solidFill>
                <a:latin typeface="Verdana" pitchFamily="34" charset="0"/>
              </a:rPr>
              <a:t>Fernando Filgueira, Uruguay</a:t>
            </a:r>
            <a:endParaRPr lang="es-ES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solidFill>
            <a:srgbClr val="B7177E"/>
          </a:solidFill>
        </p:spPr>
        <p:txBody>
          <a:bodyPr/>
          <a:lstStyle/>
          <a:p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Reforma del Servicio Civil 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en los años ‘90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876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2AEF0F"/>
              </a:buClr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Detonantes: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restricciones fiscales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competencia electoral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apertura comercial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None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Clr>
                <a:srgbClr val="2AEF0F"/>
              </a:buClr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Tendencias ideológicas dominantes a nivel internacional: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anti-estatismo 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anti-burocracia 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crecimiento del gerencialismo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 typeface="Wingdings" pitchFamily="2" charset="2"/>
              <a:buNone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Clr>
                <a:srgbClr val="2AEF0F"/>
              </a:buClr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Objetivos principales: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reducción de costos y tamaño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mayor eficiencia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eficacia, responsabilidad y probidad</a:t>
            </a:r>
          </a:p>
          <a:p>
            <a:pPr>
              <a:lnSpc>
                <a:spcPct val="80000"/>
              </a:lnSpc>
              <a:buClr>
                <a:srgbClr val="C4F660"/>
              </a:buClr>
              <a:buFont typeface="Wingdings" pitchFamily="2" charset="2"/>
              <a:buChar char="Ø"/>
            </a:pPr>
            <a:endParaRPr lang="es-MX" sz="24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1447800"/>
          </a:xfrm>
          <a:solidFill>
            <a:srgbClr val="B7177E"/>
          </a:solidFill>
          <a:ln/>
        </p:spPr>
        <p:txBody>
          <a:bodyPr/>
          <a:lstStyle/>
          <a:p>
            <a:pPr marL="838200" indent="-838200"/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El problema: 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Sistemas de empleo público en la región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5181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B7177E"/>
              </a:buClr>
              <a:buSzPct val="120000"/>
              <a:buFont typeface="Wingdings" pitchFamily="2" charset="2"/>
              <a:buNone/>
            </a:pPr>
            <a:endParaRPr lang="es-MX" sz="10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Clr>
                <a:srgbClr val="2AEF0F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  Principales deficiencias: 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altos costos (como % del gasto público)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poca eficiencia, profesionalismo y probidad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falta de información sistemática y confiable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fragmentación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escasa capacidad para proveer bienes públicos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None/>
            </a:pPr>
            <a:endParaRPr lang="es-MX" sz="2000" b="1">
              <a:solidFill>
                <a:schemeClr val="bg1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Clr>
                <a:srgbClr val="2AEF0F"/>
              </a:buClr>
              <a:buSzPct val="120000"/>
              <a:buFont typeface="Wingdings" pitchFamily="2" charset="2"/>
              <a:buChar char="Ø"/>
            </a:pPr>
            <a:r>
              <a:rPr lang="es-MX" sz="2400" b="1">
                <a:solidFill>
                  <a:schemeClr val="bg1"/>
                </a:solidFill>
                <a:latin typeface="Verdana" pitchFamily="34" charset="0"/>
              </a:rPr>
              <a:t>Causas: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clientelismo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patrimonialismo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brecha entre legalidad – realidad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discrecionalidad irresponsable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lealtad vs. mérito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Char char="•"/>
            </a:pPr>
            <a:r>
              <a:rPr lang="es-MX" sz="2000" b="1">
                <a:solidFill>
                  <a:schemeClr val="bg1"/>
                </a:solidFill>
                <a:latin typeface="Verdana" pitchFamily="34" charset="0"/>
              </a:rPr>
              <a:t>rigidez </a:t>
            </a:r>
          </a:p>
          <a:p>
            <a:pPr lvl="1">
              <a:lnSpc>
                <a:spcPct val="80000"/>
              </a:lnSpc>
              <a:buClr>
                <a:srgbClr val="2AEF0F"/>
              </a:buClr>
              <a:buSzPct val="120000"/>
              <a:buFontTx/>
              <a:buNone/>
            </a:pPr>
            <a:endParaRPr lang="es-ES" sz="2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457200"/>
            <a:ext cx="8077200" cy="1066800"/>
          </a:xfrm>
          <a:prstGeom prst="rect">
            <a:avLst/>
          </a:prstGeom>
          <a:solidFill>
            <a:srgbClr val="B7177E"/>
          </a:solidFill>
          <a:ln w="571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838200" indent="-838200" algn="ctr"/>
            <a:r>
              <a:rPr lang="es-ES" sz="3200">
                <a:solidFill>
                  <a:schemeClr val="bg1"/>
                </a:solidFill>
                <a:latin typeface="Verdana" pitchFamily="34" charset="0"/>
              </a:rPr>
              <a:t>Costo y Tamaño del Gobierno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12725" y="6305550"/>
            <a:ext cx="8015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VE" sz="1400">
                <a:solidFill>
                  <a:srgbClr val="FFFFFF"/>
                </a:solidFill>
                <a:latin typeface="Verdana" pitchFamily="34" charset="0"/>
                <a:cs typeface="Times New Roman" pitchFamily="18" charset="0"/>
              </a:rPr>
              <a:t>Fuente</a:t>
            </a:r>
            <a:r>
              <a:rPr lang="en-US" sz="1400">
                <a:solidFill>
                  <a:srgbClr val="FFFFFF"/>
                </a:solidFill>
                <a:latin typeface="Verdana" pitchFamily="34" charset="0"/>
                <a:cs typeface="Times New Roman" pitchFamily="18" charset="0"/>
              </a:rPr>
              <a:t>: Carlson y Payne, 2001; WDI, 2001</a:t>
            </a:r>
            <a:endParaRPr lang="es-ES" sz="1400"/>
          </a:p>
        </p:txBody>
      </p:sp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-392113" y="1747838"/>
          <a:ext cx="9459913" cy="4594225"/>
        </p:xfrm>
        <a:graphic>
          <a:graphicData uri="http://schemas.openxmlformats.org/presentationml/2006/ole">
            <p:oleObj spid="_x0000_s27660" name="Document" r:id="rId3" imgW="6005160" imgH="29170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1066800"/>
          </a:xfrm>
          <a:solidFill>
            <a:srgbClr val="B7177E"/>
          </a:solidFill>
          <a:ln/>
        </p:spPr>
        <p:txBody>
          <a:bodyPr/>
          <a:lstStyle/>
          <a:p>
            <a:pPr marL="838200" indent="-838200"/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Gasto Público e Ingresos Fiscales 1998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390650" y="1312863"/>
          <a:ext cx="5110163" cy="3295650"/>
        </p:xfrm>
        <a:graphic>
          <a:graphicData uri="http://schemas.openxmlformats.org/presentationml/2006/ole">
            <p:oleObj spid="_x0000_s28678" name="Documento" r:id="rId3" imgW="5110560" imgH="3295800" progId="Word.Document.8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33400" y="1660525"/>
          <a:ext cx="8077200" cy="5197475"/>
        </p:xfrm>
        <a:graphic>
          <a:graphicData uri="http://schemas.openxmlformats.org/presentationml/2006/ole">
            <p:oleObj spid="_x0000_s28679" name="Document" r:id="rId4" imgW="4387680" imgH="2824200" progId="Word.Document.8">
              <p:embed/>
            </p:oleObj>
          </a:graphicData>
        </a:graphic>
      </p:graphicFrame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04800" y="6248400"/>
            <a:ext cx="4440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FFFFFF"/>
                </a:solidFill>
                <a:latin typeface="Verdana" pitchFamily="34" charset="0"/>
                <a:cs typeface="Times New Roman" pitchFamily="18" charset="0"/>
              </a:rPr>
              <a:t>Fuente: Carlson y Payne, 2001; WDI, 2001</a:t>
            </a:r>
            <a:endParaRPr lang="es-ES" sz="1400">
              <a:solidFill>
                <a:srgbClr val="FFFFFF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solidFill>
            <a:srgbClr val="B7177E"/>
          </a:solidFill>
        </p:spPr>
        <p:txBody>
          <a:bodyPr/>
          <a:lstStyle/>
          <a:p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Modelos de Reforma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5566" name="Group 206"/>
          <p:cNvGraphicFramePr>
            <a:graphicFrameLocks noGrp="1"/>
          </p:cNvGraphicFramePr>
          <p:nvPr/>
        </p:nvGraphicFramePr>
        <p:xfrm>
          <a:off x="228600" y="1600200"/>
          <a:ext cx="8839200" cy="4872038"/>
        </p:xfrm>
        <a:graphic>
          <a:graphicData uri="http://schemas.openxmlformats.org/drawingml/2006/table">
            <a:tbl>
              <a:tblPr/>
              <a:tblGrid>
                <a:gridCol w="2152650"/>
                <a:gridCol w="2495550"/>
                <a:gridCol w="2590800"/>
                <a:gridCol w="1600200"/>
              </a:tblGrid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EB68"/>
                          </a:solidFill>
                          <a:effectLst/>
                          <a:latin typeface="Verdana" pitchFamily="34" charset="0"/>
                        </a:rPr>
                        <a:t>     TIPO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9EB68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EB68"/>
                          </a:solidFill>
                          <a:effectLst/>
                          <a:latin typeface="Verdana" pitchFamily="34" charset="0"/>
                        </a:rPr>
                        <a:t>  ACCIÓN 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9EB68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EB68"/>
                          </a:solidFill>
                          <a:effectLst/>
                          <a:latin typeface="Verdana" pitchFamily="34" charset="0"/>
                        </a:rPr>
                        <a:t>  OBJETIVO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9EB68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9EB68"/>
                          </a:solidFill>
                          <a:effectLst/>
                          <a:latin typeface="Verdana" pitchFamily="34" charset="0"/>
                        </a:rPr>
                        <a:t>VISIÓN DEL ESTADO</a:t>
                      </a:r>
                      <a:endParaRPr kumimoji="0" lang="es-E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9EB68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Downsizing</a:t>
                      </a:r>
                      <a:endParaRPr kumimoji="0" lang="es-ES" sz="1800" b="1" i="1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Reducción de personal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Reducir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costo fiscal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Negativa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Servicio Civil Weberiano</a:t>
                      </a:r>
                      <a:endParaRPr kumimoji="0" lang="es-E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gestión impersonal: mérito, permanencia,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control central 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Reducir clientelismo y corrupción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Profesionalización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Positiva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Gerencialista</a:t>
                      </a:r>
                      <a:endParaRPr kumimoji="0" lang="es-ES" sz="1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Autonomía en la gestión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Decentralización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Gestión por resultados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Mayor flexibilidad, menos trámites, mayor eficiencia y receptividad política 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Positiva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Negativa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086600" cy="1371600"/>
          </a:xfrm>
          <a:solidFill>
            <a:srgbClr val="B7177E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La Economía Política de la Reforma del S.C.: Rasgos Distintivos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La mayor oposición proviene de quienes ejercen poder 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Difícil generar ganadores en el corto plazo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Los ganadores potenciales (ciudadanos) no están interesados en el tema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None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Proceso largo; juego iterado en el tiempo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None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Alta probabilidad de ser revertida /viejas prácticas se impongan sobre nuevas reglas 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None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El éxito requiere la cooperación– no solo neutralización- de los actores afectados por la reforma (políticos y burócratas)</a:t>
            </a: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endParaRPr lang="es-MX" sz="1800" b="1">
              <a:solidFill>
                <a:schemeClr val="bg1"/>
              </a:solidFill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Clr>
                <a:srgbClr val="49EB68"/>
              </a:buClr>
              <a:buSzPct val="130000"/>
              <a:buFont typeface="Wingdings" pitchFamily="2" charset="2"/>
              <a:buChar char="Ø"/>
            </a:pPr>
            <a:r>
              <a:rPr lang="es-MX" sz="1800" b="1">
                <a:solidFill>
                  <a:schemeClr val="bg1"/>
                </a:solidFill>
                <a:latin typeface="Verdana" pitchFamily="34" charset="0"/>
              </a:rPr>
              <a:t>Su aplicación es compleja y costosa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086600" cy="1371600"/>
          </a:xfrm>
          <a:solidFill>
            <a:srgbClr val="B7177E"/>
          </a:solidFill>
          <a:ln/>
        </p:spPr>
        <p:txBody>
          <a:bodyPr/>
          <a:lstStyle/>
          <a:p>
            <a:pPr>
              <a:lnSpc>
                <a:spcPct val="85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Proceso de Reforma: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Actores Principales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38200" y="1752600"/>
            <a:ext cx="7650163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buClr>
                <a:srgbClr val="2AEF0F"/>
              </a:buClr>
              <a:buSzPct val="120000"/>
              <a:buFont typeface="Wingdings" pitchFamily="2" charset="2"/>
              <a:buChar char="§"/>
            </a:pPr>
            <a:r>
              <a:rPr lang="es-MX" sz="2800">
                <a:solidFill>
                  <a:schemeClr val="bg1"/>
                </a:solidFill>
                <a:latin typeface="Verdana" pitchFamily="34" charset="0"/>
              </a:rPr>
              <a:t>  	Presidente</a:t>
            </a:r>
          </a:p>
          <a:p>
            <a:pPr>
              <a:lnSpc>
                <a:spcPct val="140000"/>
              </a:lnSpc>
              <a:buClr>
                <a:srgbClr val="2AEF0F"/>
              </a:buClr>
              <a:buSzPct val="120000"/>
              <a:buFont typeface="Wingdings" pitchFamily="2" charset="2"/>
              <a:buChar char="§"/>
            </a:pPr>
            <a:r>
              <a:rPr lang="es-MX" sz="2800">
                <a:solidFill>
                  <a:schemeClr val="bg1"/>
                </a:solidFill>
                <a:latin typeface="Verdana" pitchFamily="34" charset="0"/>
              </a:rPr>
              <a:t>  	Equipo encargado de la reforma</a:t>
            </a:r>
          </a:p>
          <a:p>
            <a:pPr>
              <a:lnSpc>
                <a:spcPct val="140000"/>
              </a:lnSpc>
              <a:buClr>
                <a:srgbClr val="2AEF0F"/>
              </a:buClr>
              <a:buSzPct val="120000"/>
              <a:buFont typeface="Wingdings" pitchFamily="2" charset="2"/>
              <a:buChar char="§"/>
            </a:pPr>
            <a:r>
              <a:rPr lang="es-MX" sz="2800">
                <a:solidFill>
                  <a:schemeClr val="bg1"/>
                </a:solidFill>
                <a:latin typeface="Verdana" pitchFamily="34" charset="0"/>
              </a:rPr>
              <a:t> 	Funcionarios del área fiscal y 	presupuestaria</a:t>
            </a:r>
          </a:p>
          <a:p>
            <a:pPr>
              <a:lnSpc>
                <a:spcPct val="140000"/>
              </a:lnSpc>
              <a:buClr>
                <a:srgbClr val="2AEF0F"/>
              </a:buClr>
              <a:buSzPct val="120000"/>
              <a:buFont typeface="Wingdings" pitchFamily="2" charset="2"/>
              <a:buChar char="§"/>
            </a:pPr>
            <a:r>
              <a:rPr lang="es-MX" sz="2800">
                <a:solidFill>
                  <a:schemeClr val="bg1"/>
                </a:solidFill>
                <a:latin typeface="Verdana" pitchFamily="34" charset="0"/>
              </a:rPr>
              <a:t>  	Políticos partidistas</a:t>
            </a:r>
          </a:p>
          <a:p>
            <a:pPr>
              <a:lnSpc>
                <a:spcPct val="140000"/>
              </a:lnSpc>
              <a:buClr>
                <a:srgbClr val="2AEF0F"/>
              </a:buClr>
              <a:buSzPct val="120000"/>
              <a:buFont typeface="Wingdings" pitchFamily="2" charset="2"/>
              <a:buChar char="§"/>
            </a:pPr>
            <a:r>
              <a:rPr lang="es-MX" sz="2800">
                <a:solidFill>
                  <a:schemeClr val="bg1"/>
                </a:solidFill>
                <a:latin typeface="Verdana" pitchFamily="34" charset="0"/>
              </a:rPr>
              <a:t>  	Representantes de empleados 	públicos</a:t>
            </a:r>
            <a:endParaRPr lang="es-ES" sz="28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60%"/>
          <p:cNvSpPr>
            <a:spLocks noChangeArrowheads="1"/>
          </p:cNvSpPr>
          <p:nvPr/>
        </p:nvSpPr>
        <p:spPr bwMode="auto">
          <a:xfrm>
            <a:off x="3352800" y="2286000"/>
            <a:ext cx="3505200" cy="1676400"/>
          </a:xfrm>
          <a:prstGeom prst="rect">
            <a:avLst/>
          </a:prstGeom>
          <a:pattFill prst="pct60">
            <a:fgClr>
              <a:srgbClr val="E000E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2000">
              <a:latin typeface="Verdan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B7177E"/>
          </a:solidFill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Proceso de Reforma: </a:t>
            </a:r>
            <a:br>
              <a:rPr lang="es-MX" sz="3200" b="1">
                <a:solidFill>
                  <a:schemeClr val="bg1"/>
                </a:solidFill>
                <a:latin typeface="Verdana" pitchFamily="34" charset="0"/>
              </a:rPr>
            </a:br>
            <a:r>
              <a:rPr lang="es-MX" sz="3200" b="1">
                <a:solidFill>
                  <a:schemeClr val="bg1"/>
                </a:solidFill>
                <a:latin typeface="Verdana" pitchFamily="34" charset="0"/>
              </a:rPr>
              <a:t>Etapas y factores condicionantes</a:t>
            </a:r>
            <a:endParaRPr lang="es-ES" sz="32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228600" y="2209800"/>
            <a:ext cx="1828800" cy="1905000"/>
          </a:xfrm>
          <a:prstGeom prst="homePlate">
            <a:avLst>
              <a:gd name="adj" fmla="val 25000"/>
            </a:avLst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2000">
              <a:latin typeface="Verdana" pitchFamily="34" charset="0"/>
            </a:endParaRPr>
          </a:p>
          <a:p>
            <a:pPr algn="ctr"/>
            <a:r>
              <a:rPr lang="es-MX" sz="2000">
                <a:latin typeface="Verdana" pitchFamily="34" charset="0"/>
              </a:rPr>
              <a:t>Inicio</a:t>
            </a:r>
          </a:p>
          <a:p>
            <a:pPr algn="ctr"/>
            <a:endParaRPr lang="es-MX" sz="2000">
              <a:latin typeface="Verdana" pitchFamily="34" charset="0"/>
            </a:endParaRP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[tiempos y </a:t>
            </a: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prioridad</a:t>
            </a:r>
            <a:r>
              <a:rPr lang="es-MX" sz="2000">
                <a:latin typeface="Verdana" pitchFamily="34" charset="0"/>
              </a:rPr>
              <a:t>]</a:t>
            </a:r>
            <a:endParaRPr lang="es-ES" sz="2000">
              <a:latin typeface="Verdana" pitchFamily="34" charset="0"/>
            </a:endParaRP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2057400" y="2209800"/>
            <a:ext cx="1905000" cy="1905000"/>
          </a:xfrm>
          <a:prstGeom prst="homePlate">
            <a:avLst>
              <a:gd name="adj" fmla="val 25000"/>
            </a:avLst>
          </a:prstGeom>
          <a:solidFill>
            <a:srgbClr val="E000E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sz="2000">
              <a:latin typeface="Verdana" pitchFamily="34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4038600" y="2209800"/>
            <a:ext cx="2362200" cy="1905000"/>
          </a:xfrm>
          <a:prstGeom prst="homePlate">
            <a:avLst>
              <a:gd name="adj" fmla="val 31000"/>
            </a:avLst>
          </a:prstGeom>
          <a:solidFill>
            <a:srgbClr val="FF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>
                <a:latin typeface="Verdana" pitchFamily="34" charset="0"/>
              </a:rPr>
              <a:t>Cambio Legal</a:t>
            </a:r>
          </a:p>
          <a:p>
            <a:pPr algn="ctr"/>
            <a:endParaRPr lang="es-MX" sz="2000">
              <a:latin typeface="Verdana" pitchFamily="34" charset="0"/>
            </a:endParaRP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[reglas; leyes;</a:t>
            </a: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constitución]</a:t>
            </a:r>
            <a:endParaRPr lang="es-E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400800" y="2209800"/>
            <a:ext cx="2438400" cy="1905000"/>
          </a:xfrm>
          <a:prstGeom prst="rect">
            <a:avLst/>
          </a:prstGeom>
          <a:solidFill>
            <a:srgbClr val="49EB68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2000">
                <a:latin typeface="Verdana" pitchFamily="34" charset="0"/>
              </a:rPr>
              <a:t>Implementación</a:t>
            </a:r>
          </a:p>
          <a:p>
            <a:pPr algn="ctr"/>
            <a:endParaRPr lang="es-MX" sz="200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[nueva conducta</a:t>
            </a:r>
          </a:p>
          <a:p>
            <a:pPr algn="ctr"/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y resultados]</a:t>
            </a:r>
            <a:endParaRPr lang="es-E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81200" y="2667000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  </a:t>
            </a:r>
            <a:r>
              <a:rPr lang="es-MX" sz="2000">
                <a:latin typeface="Verdana" pitchFamily="34" charset="0"/>
              </a:rPr>
              <a:t>Diseño</a:t>
            </a:r>
          </a:p>
          <a:p>
            <a:endParaRPr lang="es-MX" sz="2000">
              <a:latin typeface="Verdana" pitchFamily="34" charset="0"/>
            </a:endParaRPr>
          </a:p>
          <a:p>
            <a:r>
              <a:rPr lang="es-MX" sz="2000">
                <a:solidFill>
                  <a:schemeClr val="bg1"/>
                </a:solidFill>
                <a:latin typeface="Verdana" pitchFamily="34" charset="0"/>
              </a:rPr>
              <a:t>[contenido]</a:t>
            </a:r>
            <a:endParaRPr lang="es-ES" sz="20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295400" y="6096000"/>
            <a:ext cx="7435850" cy="45402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>
                <a:latin typeface="Verdana" pitchFamily="34" charset="0"/>
              </a:rPr>
              <a:t>RESTRICCION FISCAL;  COMPETENCIA ELECTORAL</a:t>
            </a:r>
            <a:endParaRPr lang="es-ES" sz="2000">
              <a:latin typeface="Verdana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752600" y="4495800"/>
            <a:ext cx="2547938" cy="1033463"/>
          </a:xfrm>
          <a:prstGeom prst="rect">
            <a:avLst/>
          </a:prstGeom>
          <a:solidFill>
            <a:schemeClr val="bg1"/>
          </a:solidFill>
          <a:ln w="57150">
            <a:solidFill>
              <a:srgbClr val="C4F66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>
                <a:latin typeface="Verdana" pitchFamily="34" charset="0"/>
              </a:rPr>
              <a:t>    IDEAS</a:t>
            </a:r>
          </a:p>
          <a:p>
            <a:r>
              <a:rPr lang="es-MX" sz="2000" b="0">
                <a:latin typeface="Verdana" pitchFamily="34" charset="0"/>
              </a:rPr>
              <a:t>[</a:t>
            </a:r>
            <a:r>
              <a:rPr lang="es-MX" sz="1800" b="0">
                <a:latin typeface="Verdana" pitchFamily="34" charset="0"/>
              </a:rPr>
              <a:t>modelo de reforma</a:t>
            </a:r>
          </a:p>
          <a:p>
            <a:r>
              <a:rPr lang="es-MX" sz="1800" b="0">
                <a:latin typeface="Verdana" pitchFamily="34" charset="0"/>
              </a:rPr>
              <a:t>  visión del Estado]</a:t>
            </a:r>
            <a:endParaRPr lang="es-ES" sz="2000" b="0">
              <a:latin typeface="Verdana" pitchFamily="34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105400" y="4419600"/>
            <a:ext cx="2232025" cy="1003300"/>
          </a:xfrm>
          <a:prstGeom prst="rect">
            <a:avLst/>
          </a:prstGeom>
          <a:solidFill>
            <a:schemeClr val="bg1"/>
          </a:solidFill>
          <a:ln w="57150">
            <a:solidFill>
              <a:srgbClr val="66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>
                <a:latin typeface="Verdana" pitchFamily="34" charset="0"/>
              </a:rPr>
              <a:t>ESTRATEGIAS</a:t>
            </a:r>
          </a:p>
          <a:p>
            <a:r>
              <a:rPr lang="es-MX" sz="1800" b="0">
                <a:latin typeface="Verdana" pitchFamily="34" charset="0"/>
              </a:rPr>
              <a:t>[quién ejecuta;</a:t>
            </a:r>
          </a:p>
          <a:p>
            <a:r>
              <a:rPr lang="es-MX" sz="1800" b="0">
                <a:latin typeface="Verdana" pitchFamily="34" charset="0"/>
              </a:rPr>
              <a:t>  secuencia]</a:t>
            </a:r>
            <a:endParaRPr lang="es-ES" sz="1800" b="0">
              <a:latin typeface="Verdana" pitchFamily="34" charset="0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 flipV="1">
            <a:off x="762000" y="4191000"/>
            <a:ext cx="1066800" cy="1905000"/>
          </a:xfrm>
          <a:prstGeom prst="line">
            <a:avLst/>
          </a:prstGeom>
          <a:noFill/>
          <a:ln w="57150">
            <a:solidFill>
              <a:srgbClr val="D0203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7391400" y="4191000"/>
            <a:ext cx="609600" cy="1905000"/>
          </a:xfrm>
          <a:prstGeom prst="line">
            <a:avLst/>
          </a:prstGeom>
          <a:noFill/>
          <a:ln w="57150">
            <a:solidFill>
              <a:srgbClr val="D02035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2514600" y="3962400"/>
            <a:ext cx="0" cy="457200"/>
          </a:xfrm>
          <a:prstGeom prst="line">
            <a:avLst/>
          </a:prstGeom>
          <a:noFill/>
          <a:ln w="57150">
            <a:solidFill>
              <a:srgbClr val="C4F6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 flipV="1">
            <a:off x="1600200" y="3810000"/>
            <a:ext cx="457200" cy="685800"/>
          </a:xfrm>
          <a:prstGeom prst="line">
            <a:avLst/>
          </a:prstGeom>
          <a:noFill/>
          <a:ln w="38100">
            <a:solidFill>
              <a:srgbClr val="C4F6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334000" y="3886200"/>
            <a:ext cx="0" cy="53340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V="1">
            <a:off x="6629400" y="3886200"/>
            <a:ext cx="0" cy="533400"/>
          </a:xfrm>
          <a:prstGeom prst="line">
            <a:avLst/>
          </a:prstGeom>
          <a:noFill/>
          <a:ln w="57150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658</Words>
  <Application>Microsoft Office PowerPoint</Application>
  <PresentationFormat>On-screen Show (4:3)</PresentationFormat>
  <Paragraphs>219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Times New Roman</vt:lpstr>
      <vt:lpstr>Verdana</vt:lpstr>
      <vt:lpstr>Arial</vt:lpstr>
      <vt:lpstr>Wingdings</vt:lpstr>
      <vt:lpstr>Diseño predeterminado</vt:lpstr>
      <vt:lpstr>Documento de Microsoft Word</vt:lpstr>
      <vt:lpstr>Microsoft Word Document</vt:lpstr>
      <vt:lpstr>Microsoft Document</vt:lpstr>
      <vt:lpstr>REFORMA DEL SERVICIO CIVIL  EN AMÉRICA LATINA:  ATANDO LAS MANOS DE LOS POLÍTICOS</vt:lpstr>
      <vt:lpstr>Reforma del Servicio Civil  en los años ‘90</vt:lpstr>
      <vt:lpstr>El problema:  Sistemas de empleo público en la región</vt:lpstr>
      <vt:lpstr>Slide 4</vt:lpstr>
      <vt:lpstr>Gasto Público e Ingresos Fiscales 1998</vt:lpstr>
      <vt:lpstr>Modelos de Reforma</vt:lpstr>
      <vt:lpstr>La Economía Política de la Reforma del S.C.: Rasgos Distintivos</vt:lpstr>
      <vt:lpstr>Proceso de Reforma: Actores Principales</vt:lpstr>
      <vt:lpstr>Proceso de Reforma:  Etapas y factores condicionantes</vt:lpstr>
      <vt:lpstr>Aspectos Políticos de una Reforma Exitosa: Retos Principales</vt:lpstr>
      <vt:lpstr>Brasil, México y Uruguay comparados (1)</vt:lpstr>
      <vt:lpstr>Brazil, Mexico and Uruguay compared (1)</vt:lpstr>
      <vt:lpstr>Conclusiones: Condiciones importantes para facilitar el proceso</vt:lpstr>
      <vt:lpstr>Participantes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SERVICE REFORM IN LATIN AMERICA: THE POLITICS OF FAILURE AND SUCCESS</dc:title>
  <dc:creator>Usuario Autorizado de HP</dc:creator>
  <cp:lastModifiedBy>anarod</cp:lastModifiedBy>
  <cp:revision>72</cp:revision>
  <dcterms:created xsi:type="dcterms:W3CDTF">2002-11-06T17:57:58Z</dcterms:created>
  <dcterms:modified xsi:type="dcterms:W3CDTF">2010-07-11T14:29:57Z</dcterms:modified>
</cp:coreProperties>
</file>