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53" r:id="rId1"/>
  </p:sldMasterIdLst>
  <p:notesMasterIdLst>
    <p:notesMasterId r:id="rId30"/>
  </p:notesMasterIdLst>
  <p:sldIdLst>
    <p:sldId id="256" r:id="rId2"/>
    <p:sldId id="258" r:id="rId3"/>
    <p:sldId id="257" r:id="rId4"/>
    <p:sldId id="272" r:id="rId5"/>
    <p:sldId id="260" r:id="rId6"/>
    <p:sldId id="261" r:id="rId7"/>
    <p:sldId id="262" r:id="rId8"/>
    <p:sldId id="273" r:id="rId9"/>
    <p:sldId id="269" r:id="rId10"/>
    <p:sldId id="270" r:id="rId11"/>
    <p:sldId id="271" r:id="rId12"/>
    <p:sldId id="263" r:id="rId13"/>
    <p:sldId id="274" r:id="rId14"/>
    <p:sldId id="275" r:id="rId15"/>
    <p:sldId id="265" r:id="rId16"/>
    <p:sldId id="276" r:id="rId17"/>
    <p:sldId id="277" r:id="rId18"/>
    <p:sldId id="278" r:id="rId19"/>
    <p:sldId id="279" r:id="rId20"/>
    <p:sldId id="280" r:id="rId21"/>
    <p:sldId id="281" r:id="rId22"/>
    <p:sldId id="282" r:id="rId23"/>
    <p:sldId id="283" r:id="rId24"/>
    <p:sldId id="284" r:id="rId25"/>
    <p:sldId id="285" r:id="rId26"/>
    <p:sldId id="266" r:id="rId27"/>
    <p:sldId id="267" r:id="rId28"/>
    <p:sldId id="268" r:id="rId29"/>
  </p:sldIdLst>
  <p:sldSz cx="9144000" cy="6858000" type="screen4x3"/>
  <p:notesSz cx="6858000" cy="9144000"/>
  <p:embeddedFontLst>
    <p:embeddedFont>
      <p:font typeface="Trebuchet MS" pitchFamily="34" charset="0"/>
      <p:regular r:id="rId31"/>
      <p:bold r:id="rId32"/>
      <p:italic r:id="rId33"/>
      <p:boldItalic r:id="rId34"/>
    </p:embeddedFont>
    <p:embeddedFont>
      <p:font typeface="Garamond" pitchFamily="18" charset="0"/>
      <p:regular r:id="rId35"/>
      <p:bold r:id="rId36"/>
      <p:italic r:id="rId37"/>
    </p:embeddedFont>
  </p:embeddedFontLst>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4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EBDE9D3-0543-4295-B7E8-DDDA49B795D2}"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914400" y="1524000"/>
            <a:ext cx="7623175" cy="1752600"/>
          </a:xfrm>
        </p:spPr>
        <p:txBody>
          <a:bodyPr/>
          <a:lstStyle>
            <a:lvl1pPr>
              <a:defRPr sz="5000" b="0"/>
            </a:lvl1pPr>
          </a:lstStyle>
          <a:p>
            <a:r>
              <a:rPr lang="es-ES" altLang="en-US"/>
              <a:t>Haga clic para cambiar el estilo de título	</a:t>
            </a:r>
          </a:p>
        </p:txBody>
      </p:sp>
      <p:sp>
        <p:nvSpPr>
          <p:cNvPr id="92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s-ES" altLang="en-US"/>
              <a:t>Haga clic para modificar el estilo de subtítulo del patrón</a:t>
            </a:r>
          </a:p>
        </p:txBody>
      </p:sp>
      <p:sp>
        <p:nvSpPr>
          <p:cNvPr id="9220" name="Rectangle 4"/>
          <p:cNvSpPr>
            <a:spLocks noGrp="1" noChangeArrowheads="1"/>
          </p:cNvSpPr>
          <p:nvPr>
            <p:ph type="dt" sz="half" idx="2"/>
          </p:nvPr>
        </p:nvSpPr>
        <p:spPr/>
        <p:txBody>
          <a:bodyPr/>
          <a:lstStyle>
            <a:lvl1pPr>
              <a:defRPr>
                <a:latin typeface="Arial" pitchFamily="34" charset="0"/>
              </a:defRPr>
            </a:lvl1pPr>
          </a:lstStyle>
          <a:p>
            <a:fld id="{8FDD8521-E052-48F8-A521-A626B7A30882}" type="datetime1">
              <a:rPr lang="es-ES"/>
              <a:pPr/>
              <a:t>11/07/2010</a:t>
            </a:fld>
            <a:endParaRPr lang="es-ES" altLang="en-US"/>
          </a:p>
        </p:txBody>
      </p:sp>
      <p:sp>
        <p:nvSpPr>
          <p:cNvPr id="9221" name="Rectangle 5"/>
          <p:cNvSpPr>
            <a:spLocks noGrp="1" noChangeArrowheads="1"/>
          </p:cNvSpPr>
          <p:nvPr>
            <p:ph type="ftr" sz="quarter" idx="3"/>
          </p:nvPr>
        </p:nvSpPr>
        <p:spPr>
          <a:xfrm>
            <a:off x="3124200" y="6243638"/>
            <a:ext cx="2895600" cy="457200"/>
          </a:xfrm>
        </p:spPr>
        <p:txBody>
          <a:bodyPr/>
          <a:lstStyle>
            <a:lvl1pPr>
              <a:defRPr>
                <a:latin typeface="Arial" pitchFamily="34" charset="0"/>
              </a:defRPr>
            </a:lvl1pPr>
          </a:lstStyle>
          <a:p>
            <a:r>
              <a:rPr lang="es-ES" altLang="en-US"/>
              <a:t>BID</a:t>
            </a:r>
          </a:p>
        </p:txBody>
      </p:sp>
      <p:sp>
        <p:nvSpPr>
          <p:cNvPr id="9222" name="Rectangle 6"/>
          <p:cNvSpPr>
            <a:spLocks noGrp="1" noChangeArrowheads="1"/>
          </p:cNvSpPr>
          <p:nvPr>
            <p:ph type="sldNum" sz="quarter" idx="4"/>
          </p:nvPr>
        </p:nvSpPr>
        <p:spPr/>
        <p:txBody>
          <a:bodyPr/>
          <a:lstStyle>
            <a:lvl1pPr>
              <a:defRPr>
                <a:latin typeface="Arial" pitchFamily="34" charset="0"/>
              </a:defRPr>
            </a:lvl1pPr>
          </a:lstStyle>
          <a:p>
            <a:fld id="{8B51D9D0-FF1E-4EC0-993D-AEE05048FA84}" type="slidenum">
              <a:rPr lang="es-ES" altLang="en-US"/>
              <a:pPr/>
              <a:t>‹#›</a:t>
            </a:fld>
            <a:endParaRPr lang="es-ES" altLang="en-US"/>
          </a:p>
        </p:txBody>
      </p:sp>
      <p:sp>
        <p:nvSpPr>
          <p:cNvPr id="922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922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47B585B-CE52-4701-A4FB-AD9E6FE76982}" type="datetime1">
              <a:rPr lang="es-ES"/>
              <a:pPr/>
              <a:t>11/07/2010</a:t>
            </a:fld>
            <a:endParaRPr lang="es-ES" altLang="en-US"/>
          </a:p>
        </p:txBody>
      </p:sp>
      <p:sp>
        <p:nvSpPr>
          <p:cNvPr id="5" name="Footer Placeholder 4"/>
          <p:cNvSpPr>
            <a:spLocks noGrp="1"/>
          </p:cNvSpPr>
          <p:nvPr>
            <p:ph type="ftr" sz="quarter" idx="11"/>
          </p:nvPr>
        </p:nvSpPr>
        <p:spPr/>
        <p:txBody>
          <a:bodyPr/>
          <a:lstStyle>
            <a:lvl1pPr>
              <a:defRPr/>
            </a:lvl1pPr>
          </a:lstStyle>
          <a:p>
            <a:r>
              <a:rPr lang="es-ES" altLang="en-US"/>
              <a:t>BID</a:t>
            </a:r>
          </a:p>
        </p:txBody>
      </p:sp>
      <p:sp>
        <p:nvSpPr>
          <p:cNvPr id="6" name="Slide Number Placeholder 5"/>
          <p:cNvSpPr>
            <a:spLocks noGrp="1"/>
          </p:cNvSpPr>
          <p:nvPr>
            <p:ph type="sldNum" sz="quarter" idx="12"/>
          </p:nvPr>
        </p:nvSpPr>
        <p:spPr/>
        <p:txBody>
          <a:bodyPr/>
          <a:lstStyle>
            <a:lvl1pPr>
              <a:defRPr/>
            </a:lvl1pPr>
          </a:lstStyle>
          <a:p>
            <a:fld id="{C79A4514-34EA-432C-8F42-1F06C740E296}" type="slidenum">
              <a:rPr lang="es-ES" altLang="en-US"/>
              <a:pPr/>
              <a:t>‹#›</a:t>
            </a:fld>
            <a:endParaRPr lang="es-E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5CF37D9-D413-4420-8F48-F491FE85DD0B}" type="datetime1">
              <a:rPr lang="es-ES"/>
              <a:pPr/>
              <a:t>11/07/2010</a:t>
            </a:fld>
            <a:endParaRPr lang="es-ES" altLang="en-US"/>
          </a:p>
        </p:txBody>
      </p:sp>
      <p:sp>
        <p:nvSpPr>
          <p:cNvPr id="5" name="Footer Placeholder 4"/>
          <p:cNvSpPr>
            <a:spLocks noGrp="1"/>
          </p:cNvSpPr>
          <p:nvPr>
            <p:ph type="ftr" sz="quarter" idx="11"/>
          </p:nvPr>
        </p:nvSpPr>
        <p:spPr/>
        <p:txBody>
          <a:bodyPr/>
          <a:lstStyle>
            <a:lvl1pPr>
              <a:defRPr/>
            </a:lvl1pPr>
          </a:lstStyle>
          <a:p>
            <a:r>
              <a:rPr lang="es-ES" altLang="en-US"/>
              <a:t>BID</a:t>
            </a:r>
          </a:p>
        </p:txBody>
      </p:sp>
      <p:sp>
        <p:nvSpPr>
          <p:cNvPr id="6" name="Slide Number Placeholder 5"/>
          <p:cNvSpPr>
            <a:spLocks noGrp="1"/>
          </p:cNvSpPr>
          <p:nvPr>
            <p:ph type="sldNum" sz="quarter" idx="12"/>
          </p:nvPr>
        </p:nvSpPr>
        <p:spPr/>
        <p:txBody>
          <a:bodyPr/>
          <a:lstStyle>
            <a:lvl1pPr>
              <a:defRPr/>
            </a:lvl1pPr>
          </a:lstStyle>
          <a:p>
            <a:fld id="{46915670-5617-4C73-BFD8-5144E467671E}" type="slidenum">
              <a:rPr lang="es-ES" altLang="en-US"/>
              <a:pPr/>
              <a:t>‹#›</a:t>
            </a:fld>
            <a:endParaRPr lang="es-E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fld id="{820BC53F-E9B6-42B9-B510-3E0BAD19C9DD}" type="datetime1">
              <a:rPr lang="es-ES"/>
              <a:pPr/>
              <a:t>11/07/2010</a:t>
            </a:fld>
            <a:endParaRPr lang="es-E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s-ES" altLang="en-US"/>
              <a:t>BID</a:t>
            </a:r>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55F91774-250C-41FD-A80E-67B0CD960F55}" type="slidenum">
              <a:rPr lang="es-ES" altLang="en-US"/>
              <a:pPr/>
              <a:t>‹#›</a:t>
            </a:fld>
            <a:endParaRPr lang="es-E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7071C5B-DEFF-4A8A-B624-DC08D3AA9EDF}" type="datetime1">
              <a:rPr lang="es-ES"/>
              <a:pPr/>
              <a:t>11/07/2010</a:t>
            </a:fld>
            <a:endParaRPr lang="es-ES" altLang="en-US"/>
          </a:p>
        </p:txBody>
      </p:sp>
      <p:sp>
        <p:nvSpPr>
          <p:cNvPr id="5" name="Footer Placeholder 4"/>
          <p:cNvSpPr>
            <a:spLocks noGrp="1"/>
          </p:cNvSpPr>
          <p:nvPr>
            <p:ph type="ftr" sz="quarter" idx="11"/>
          </p:nvPr>
        </p:nvSpPr>
        <p:spPr/>
        <p:txBody>
          <a:bodyPr/>
          <a:lstStyle>
            <a:lvl1pPr>
              <a:defRPr/>
            </a:lvl1pPr>
          </a:lstStyle>
          <a:p>
            <a:r>
              <a:rPr lang="es-ES" altLang="en-US"/>
              <a:t>BID</a:t>
            </a:r>
          </a:p>
        </p:txBody>
      </p:sp>
      <p:sp>
        <p:nvSpPr>
          <p:cNvPr id="6" name="Slide Number Placeholder 5"/>
          <p:cNvSpPr>
            <a:spLocks noGrp="1"/>
          </p:cNvSpPr>
          <p:nvPr>
            <p:ph type="sldNum" sz="quarter" idx="12"/>
          </p:nvPr>
        </p:nvSpPr>
        <p:spPr/>
        <p:txBody>
          <a:bodyPr/>
          <a:lstStyle>
            <a:lvl1pPr>
              <a:defRPr/>
            </a:lvl1pPr>
          </a:lstStyle>
          <a:p>
            <a:fld id="{B2C695C8-D04C-411E-A51D-4E68055BBEE0}" type="slidenum">
              <a:rPr lang="es-ES" altLang="en-US"/>
              <a:pPr/>
              <a:t>‹#›</a:t>
            </a:fld>
            <a:endParaRPr lang="es-E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1FDA81D-1FA6-403A-8ABC-532145F8E7E3}" type="datetime1">
              <a:rPr lang="es-ES"/>
              <a:pPr/>
              <a:t>11/07/2010</a:t>
            </a:fld>
            <a:endParaRPr lang="es-ES" altLang="en-US"/>
          </a:p>
        </p:txBody>
      </p:sp>
      <p:sp>
        <p:nvSpPr>
          <p:cNvPr id="5" name="Footer Placeholder 4"/>
          <p:cNvSpPr>
            <a:spLocks noGrp="1"/>
          </p:cNvSpPr>
          <p:nvPr>
            <p:ph type="ftr" sz="quarter" idx="11"/>
          </p:nvPr>
        </p:nvSpPr>
        <p:spPr/>
        <p:txBody>
          <a:bodyPr/>
          <a:lstStyle>
            <a:lvl1pPr>
              <a:defRPr/>
            </a:lvl1pPr>
          </a:lstStyle>
          <a:p>
            <a:r>
              <a:rPr lang="es-ES" altLang="en-US"/>
              <a:t>BID</a:t>
            </a:r>
          </a:p>
        </p:txBody>
      </p:sp>
      <p:sp>
        <p:nvSpPr>
          <p:cNvPr id="6" name="Slide Number Placeholder 5"/>
          <p:cNvSpPr>
            <a:spLocks noGrp="1"/>
          </p:cNvSpPr>
          <p:nvPr>
            <p:ph type="sldNum" sz="quarter" idx="12"/>
          </p:nvPr>
        </p:nvSpPr>
        <p:spPr/>
        <p:txBody>
          <a:bodyPr/>
          <a:lstStyle>
            <a:lvl1pPr>
              <a:defRPr/>
            </a:lvl1pPr>
          </a:lstStyle>
          <a:p>
            <a:fld id="{933750F6-B923-4F20-A1E6-9A77B0A35B74}" type="slidenum">
              <a:rPr lang="es-ES" altLang="en-US"/>
              <a:pPr/>
              <a:t>‹#›</a:t>
            </a:fld>
            <a:endParaRPr lang="es-E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17D1AE9-BDFB-4E8B-97C7-0C0E7550705F}" type="datetime1">
              <a:rPr lang="es-ES"/>
              <a:pPr/>
              <a:t>11/07/2010</a:t>
            </a:fld>
            <a:endParaRPr lang="es-ES" altLang="en-US"/>
          </a:p>
        </p:txBody>
      </p:sp>
      <p:sp>
        <p:nvSpPr>
          <p:cNvPr id="6" name="Footer Placeholder 5"/>
          <p:cNvSpPr>
            <a:spLocks noGrp="1"/>
          </p:cNvSpPr>
          <p:nvPr>
            <p:ph type="ftr" sz="quarter" idx="11"/>
          </p:nvPr>
        </p:nvSpPr>
        <p:spPr/>
        <p:txBody>
          <a:bodyPr/>
          <a:lstStyle>
            <a:lvl1pPr>
              <a:defRPr/>
            </a:lvl1pPr>
          </a:lstStyle>
          <a:p>
            <a:r>
              <a:rPr lang="es-ES" altLang="en-US"/>
              <a:t>BID</a:t>
            </a:r>
          </a:p>
        </p:txBody>
      </p:sp>
      <p:sp>
        <p:nvSpPr>
          <p:cNvPr id="7" name="Slide Number Placeholder 6"/>
          <p:cNvSpPr>
            <a:spLocks noGrp="1"/>
          </p:cNvSpPr>
          <p:nvPr>
            <p:ph type="sldNum" sz="quarter" idx="12"/>
          </p:nvPr>
        </p:nvSpPr>
        <p:spPr/>
        <p:txBody>
          <a:bodyPr/>
          <a:lstStyle>
            <a:lvl1pPr>
              <a:defRPr/>
            </a:lvl1pPr>
          </a:lstStyle>
          <a:p>
            <a:fld id="{5D3F362D-5029-4DDE-B5A1-19F2460211FF}" type="slidenum">
              <a:rPr lang="es-ES" altLang="en-US"/>
              <a:pPr/>
              <a:t>‹#›</a:t>
            </a:fld>
            <a:endParaRPr lang="es-E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D9F8A0E-4A94-4618-9234-4C37689E4205}" type="datetime1">
              <a:rPr lang="es-ES"/>
              <a:pPr/>
              <a:t>11/07/2010</a:t>
            </a:fld>
            <a:endParaRPr lang="es-ES" altLang="en-US"/>
          </a:p>
        </p:txBody>
      </p:sp>
      <p:sp>
        <p:nvSpPr>
          <p:cNvPr id="8" name="Footer Placeholder 7"/>
          <p:cNvSpPr>
            <a:spLocks noGrp="1"/>
          </p:cNvSpPr>
          <p:nvPr>
            <p:ph type="ftr" sz="quarter" idx="11"/>
          </p:nvPr>
        </p:nvSpPr>
        <p:spPr/>
        <p:txBody>
          <a:bodyPr/>
          <a:lstStyle>
            <a:lvl1pPr>
              <a:defRPr/>
            </a:lvl1pPr>
          </a:lstStyle>
          <a:p>
            <a:r>
              <a:rPr lang="es-ES" altLang="en-US"/>
              <a:t>BID</a:t>
            </a:r>
          </a:p>
        </p:txBody>
      </p:sp>
      <p:sp>
        <p:nvSpPr>
          <p:cNvPr id="9" name="Slide Number Placeholder 8"/>
          <p:cNvSpPr>
            <a:spLocks noGrp="1"/>
          </p:cNvSpPr>
          <p:nvPr>
            <p:ph type="sldNum" sz="quarter" idx="12"/>
          </p:nvPr>
        </p:nvSpPr>
        <p:spPr/>
        <p:txBody>
          <a:bodyPr/>
          <a:lstStyle>
            <a:lvl1pPr>
              <a:defRPr/>
            </a:lvl1pPr>
          </a:lstStyle>
          <a:p>
            <a:fld id="{B0EF4E68-FEF9-49F4-9BF8-1A4057BF8474}" type="slidenum">
              <a:rPr lang="es-ES" altLang="en-US"/>
              <a:pPr/>
              <a:t>‹#›</a:t>
            </a:fld>
            <a:endParaRPr lang="es-E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426CA4A-4E18-4078-B674-9EBC8323F256}" type="datetime1">
              <a:rPr lang="es-ES"/>
              <a:pPr/>
              <a:t>11/07/2010</a:t>
            </a:fld>
            <a:endParaRPr lang="es-ES" altLang="en-US"/>
          </a:p>
        </p:txBody>
      </p:sp>
      <p:sp>
        <p:nvSpPr>
          <p:cNvPr id="4" name="Footer Placeholder 3"/>
          <p:cNvSpPr>
            <a:spLocks noGrp="1"/>
          </p:cNvSpPr>
          <p:nvPr>
            <p:ph type="ftr" sz="quarter" idx="11"/>
          </p:nvPr>
        </p:nvSpPr>
        <p:spPr/>
        <p:txBody>
          <a:bodyPr/>
          <a:lstStyle>
            <a:lvl1pPr>
              <a:defRPr/>
            </a:lvl1pPr>
          </a:lstStyle>
          <a:p>
            <a:r>
              <a:rPr lang="es-ES" altLang="en-US"/>
              <a:t>BID</a:t>
            </a:r>
          </a:p>
        </p:txBody>
      </p:sp>
      <p:sp>
        <p:nvSpPr>
          <p:cNvPr id="5" name="Slide Number Placeholder 4"/>
          <p:cNvSpPr>
            <a:spLocks noGrp="1"/>
          </p:cNvSpPr>
          <p:nvPr>
            <p:ph type="sldNum" sz="quarter" idx="12"/>
          </p:nvPr>
        </p:nvSpPr>
        <p:spPr/>
        <p:txBody>
          <a:bodyPr/>
          <a:lstStyle>
            <a:lvl1pPr>
              <a:defRPr/>
            </a:lvl1pPr>
          </a:lstStyle>
          <a:p>
            <a:fld id="{D1AEE816-6503-4324-8B7C-9E1ACEDB0B18}" type="slidenum">
              <a:rPr lang="es-ES" altLang="en-US"/>
              <a:pPr/>
              <a:t>‹#›</a:t>
            </a:fld>
            <a:endParaRPr lang="es-E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9DD33B8-21D1-469B-A6EB-EBEAFA9A8ECF}" type="datetime1">
              <a:rPr lang="es-ES"/>
              <a:pPr/>
              <a:t>11/07/2010</a:t>
            </a:fld>
            <a:endParaRPr lang="es-ES" altLang="en-US"/>
          </a:p>
        </p:txBody>
      </p:sp>
      <p:sp>
        <p:nvSpPr>
          <p:cNvPr id="3" name="Footer Placeholder 2"/>
          <p:cNvSpPr>
            <a:spLocks noGrp="1"/>
          </p:cNvSpPr>
          <p:nvPr>
            <p:ph type="ftr" sz="quarter" idx="11"/>
          </p:nvPr>
        </p:nvSpPr>
        <p:spPr/>
        <p:txBody>
          <a:bodyPr/>
          <a:lstStyle>
            <a:lvl1pPr>
              <a:defRPr/>
            </a:lvl1pPr>
          </a:lstStyle>
          <a:p>
            <a:r>
              <a:rPr lang="es-ES" altLang="en-US"/>
              <a:t>BID</a:t>
            </a:r>
          </a:p>
        </p:txBody>
      </p:sp>
      <p:sp>
        <p:nvSpPr>
          <p:cNvPr id="4" name="Slide Number Placeholder 3"/>
          <p:cNvSpPr>
            <a:spLocks noGrp="1"/>
          </p:cNvSpPr>
          <p:nvPr>
            <p:ph type="sldNum" sz="quarter" idx="12"/>
          </p:nvPr>
        </p:nvSpPr>
        <p:spPr/>
        <p:txBody>
          <a:bodyPr/>
          <a:lstStyle>
            <a:lvl1pPr>
              <a:defRPr/>
            </a:lvl1pPr>
          </a:lstStyle>
          <a:p>
            <a:fld id="{C0962FD9-2C30-4DA3-A23A-671B01A9AD72}" type="slidenum">
              <a:rPr lang="es-ES" altLang="en-US"/>
              <a:pPr/>
              <a:t>‹#›</a:t>
            </a:fld>
            <a:endParaRPr lang="es-E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BDE9222-149A-4FBC-98B2-4EE8BB97B3C0}" type="datetime1">
              <a:rPr lang="es-ES"/>
              <a:pPr/>
              <a:t>11/07/2010</a:t>
            </a:fld>
            <a:endParaRPr lang="es-ES" altLang="en-US"/>
          </a:p>
        </p:txBody>
      </p:sp>
      <p:sp>
        <p:nvSpPr>
          <p:cNvPr id="6" name="Footer Placeholder 5"/>
          <p:cNvSpPr>
            <a:spLocks noGrp="1"/>
          </p:cNvSpPr>
          <p:nvPr>
            <p:ph type="ftr" sz="quarter" idx="11"/>
          </p:nvPr>
        </p:nvSpPr>
        <p:spPr/>
        <p:txBody>
          <a:bodyPr/>
          <a:lstStyle>
            <a:lvl1pPr>
              <a:defRPr/>
            </a:lvl1pPr>
          </a:lstStyle>
          <a:p>
            <a:r>
              <a:rPr lang="es-ES" altLang="en-US"/>
              <a:t>BID</a:t>
            </a:r>
          </a:p>
        </p:txBody>
      </p:sp>
      <p:sp>
        <p:nvSpPr>
          <p:cNvPr id="7" name="Slide Number Placeholder 6"/>
          <p:cNvSpPr>
            <a:spLocks noGrp="1"/>
          </p:cNvSpPr>
          <p:nvPr>
            <p:ph type="sldNum" sz="quarter" idx="12"/>
          </p:nvPr>
        </p:nvSpPr>
        <p:spPr/>
        <p:txBody>
          <a:bodyPr/>
          <a:lstStyle>
            <a:lvl1pPr>
              <a:defRPr/>
            </a:lvl1pPr>
          </a:lstStyle>
          <a:p>
            <a:fld id="{2B28B3AD-AF41-40C5-BB68-08D5828C35CD}" type="slidenum">
              <a:rPr lang="es-ES" altLang="en-US"/>
              <a:pPr/>
              <a:t>‹#›</a:t>
            </a:fld>
            <a:endParaRPr lang="es-E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4077CB2-38DE-4BDC-9E5F-0670866EF2F6}" type="datetime1">
              <a:rPr lang="es-ES"/>
              <a:pPr/>
              <a:t>11/07/2010</a:t>
            </a:fld>
            <a:endParaRPr lang="es-ES" altLang="en-US"/>
          </a:p>
        </p:txBody>
      </p:sp>
      <p:sp>
        <p:nvSpPr>
          <p:cNvPr id="6" name="Footer Placeholder 5"/>
          <p:cNvSpPr>
            <a:spLocks noGrp="1"/>
          </p:cNvSpPr>
          <p:nvPr>
            <p:ph type="ftr" sz="quarter" idx="11"/>
          </p:nvPr>
        </p:nvSpPr>
        <p:spPr/>
        <p:txBody>
          <a:bodyPr/>
          <a:lstStyle>
            <a:lvl1pPr>
              <a:defRPr/>
            </a:lvl1pPr>
          </a:lstStyle>
          <a:p>
            <a:r>
              <a:rPr lang="es-ES" altLang="en-US"/>
              <a:t>BID</a:t>
            </a:r>
          </a:p>
        </p:txBody>
      </p:sp>
      <p:sp>
        <p:nvSpPr>
          <p:cNvPr id="7" name="Slide Number Placeholder 6"/>
          <p:cNvSpPr>
            <a:spLocks noGrp="1"/>
          </p:cNvSpPr>
          <p:nvPr>
            <p:ph type="sldNum" sz="quarter" idx="12"/>
          </p:nvPr>
        </p:nvSpPr>
        <p:spPr/>
        <p:txBody>
          <a:bodyPr/>
          <a:lstStyle>
            <a:lvl1pPr>
              <a:defRPr/>
            </a:lvl1pPr>
          </a:lstStyle>
          <a:p>
            <a:fld id="{3F51823F-7386-4AB2-A3EE-5B7352A2DD45}" type="slidenum">
              <a:rPr lang="es-ES" altLang="en-US"/>
              <a:pPr/>
              <a:t>‹#›</a:t>
            </a:fld>
            <a:endParaRPr lang="es-E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ltLang="en-US" smtClean="0"/>
              <a:t>Haga clic para cambiar el estilo de título	</a:t>
            </a:r>
          </a:p>
        </p:txBody>
      </p:sp>
      <p:sp>
        <p:nvSpPr>
          <p:cNvPr id="819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81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fld id="{5A3A5879-0A5C-4517-A99D-FC6EB671B8B6}" type="datetime1">
              <a:rPr lang="es-ES"/>
              <a:pPr/>
              <a:t>11/07/2010</a:t>
            </a:fld>
            <a:endParaRPr lang="es-ES" altLang="en-US"/>
          </a:p>
        </p:txBody>
      </p:sp>
      <p:sp>
        <p:nvSpPr>
          <p:cNvPr id="81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r>
              <a:rPr lang="es-ES" altLang="en-US"/>
              <a:t>BID</a:t>
            </a:r>
          </a:p>
        </p:txBody>
      </p:sp>
      <p:sp>
        <p:nvSpPr>
          <p:cNvPr id="81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fld id="{835028DF-1454-4605-BD25-D08E588AA3FE}" type="slidenum">
              <a:rPr lang="es-ES" altLang="en-US"/>
              <a:pPr/>
              <a:t>‹#›</a:t>
            </a:fld>
            <a:endParaRPr lang="es-ES" altLang="en-US"/>
          </a:p>
        </p:txBody>
      </p:sp>
      <p:sp>
        <p:nvSpPr>
          <p:cNvPr id="81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82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iming>
    <p:tnLst>
      <p:par>
        <p:cTn id="1" dur="indefinite" restart="never" nodeType="tmRoot"/>
      </p:par>
    </p:tnLst>
  </p:timing>
  <p:hf hdr="0"/>
  <p:txStyles>
    <p:titleStyle>
      <a:lvl1pPr algn="l" rtl="0" fontAlgn="base">
        <a:spcBef>
          <a:spcPct val="0"/>
        </a:spcBef>
        <a:spcAft>
          <a:spcPct val="0"/>
        </a:spcAft>
        <a:defRPr sz="4200" b="1">
          <a:solidFill>
            <a:schemeClr val="tx2"/>
          </a:solidFill>
          <a:latin typeface="+mj-lt"/>
          <a:ea typeface="+mj-ea"/>
          <a:cs typeface="+mj-cs"/>
        </a:defRPr>
      </a:lvl1pPr>
      <a:lvl2pPr algn="l" rtl="0" fontAlgn="base">
        <a:spcBef>
          <a:spcPct val="0"/>
        </a:spcBef>
        <a:spcAft>
          <a:spcPct val="0"/>
        </a:spcAft>
        <a:defRPr sz="4200" b="1">
          <a:solidFill>
            <a:schemeClr val="tx2"/>
          </a:solidFill>
          <a:latin typeface="Trebuchet MS" pitchFamily="34" charset="0"/>
        </a:defRPr>
      </a:lvl2pPr>
      <a:lvl3pPr algn="l" rtl="0" fontAlgn="base">
        <a:spcBef>
          <a:spcPct val="0"/>
        </a:spcBef>
        <a:spcAft>
          <a:spcPct val="0"/>
        </a:spcAft>
        <a:defRPr sz="4200" b="1">
          <a:solidFill>
            <a:schemeClr val="tx2"/>
          </a:solidFill>
          <a:latin typeface="Trebuchet MS" pitchFamily="34" charset="0"/>
        </a:defRPr>
      </a:lvl3pPr>
      <a:lvl4pPr algn="l" rtl="0" fontAlgn="base">
        <a:spcBef>
          <a:spcPct val="0"/>
        </a:spcBef>
        <a:spcAft>
          <a:spcPct val="0"/>
        </a:spcAft>
        <a:defRPr sz="4200" b="1">
          <a:solidFill>
            <a:schemeClr val="tx2"/>
          </a:solidFill>
          <a:latin typeface="Trebuchet MS" pitchFamily="34" charset="0"/>
        </a:defRPr>
      </a:lvl4pPr>
      <a:lvl5pPr algn="l" rtl="0" fontAlgn="base">
        <a:spcBef>
          <a:spcPct val="0"/>
        </a:spcBef>
        <a:spcAft>
          <a:spcPct val="0"/>
        </a:spcAft>
        <a:defRPr sz="4200" b="1">
          <a:solidFill>
            <a:schemeClr val="tx2"/>
          </a:solidFill>
          <a:latin typeface="Trebuchet MS" pitchFamily="34" charset="0"/>
        </a:defRPr>
      </a:lvl5pPr>
      <a:lvl6pPr marL="457200" algn="l" rtl="0" fontAlgn="base">
        <a:spcBef>
          <a:spcPct val="0"/>
        </a:spcBef>
        <a:spcAft>
          <a:spcPct val="0"/>
        </a:spcAft>
        <a:defRPr sz="4200" b="1">
          <a:solidFill>
            <a:schemeClr val="tx2"/>
          </a:solidFill>
          <a:latin typeface="Trebuchet MS" pitchFamily="34" charset="0"/>
        </a:defRPr>
      </a:lvl6pPr>
      <a:lvl7pPr marL="914400" algn="l" rtl="0" fontAlgn="base">
        <a:spcBef>
          <a:spcPct val="0"/>
        </a:spcBef>
        <a:spcAft>
          <a:spcPct val="0"/>
        </a:spcAft>
        <a:defRPr sz="4200" b="1">
          <a:solidFill>
            <a:schemeClr val="tx2"/>
          </a:solidFill>
          <a:latin typeface="Trebuchet MS" pitchFamily="34" charset="0"/>
        </a:defRPr>
      </a:lvl7pPr>
      <a:lvl8pPr marL="1371600" algn="l" rtl="0" fontAlgn="base">
        <a:spcBef>
          <a:spcPct val="0"/>
        </a:spcBef>
        <a:spcAft>
          <a:spcPct val="0"/>
        </a:spcAft>
        <a:defRPr sz="4200" b="1">
          <a:solidFill>
            <a:schemeClr val="tx2"/>
          </a:solidFill>
          <a:latin typeface="Trebuchet MS" pitchFamily="34" charset="0"/>
        </a:defRPr>
      </a:lvl8pPr>
      <a:lvl9pPr marL="1828800" algn="l" rtl="0" fontAlgn="base">
        <a:spcBef>
          <a:spcPct val="0"/>
        </a:spcBef>
        <a:spcAft>
          <a:spcPct val="0"/>
        </a:spcAft>
        <a:defRPr sz="4200" b="1">
          <a:solidFill>
            <a:schemeClr val="tx2"/>
          </a:solidFill>
          <a:latin typeface="Trebuchet MS" pitchFamily="34"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ES" sz="4000"/>
              <a:t>PROXIMOS PASOS HACIA SISTEMAS INTEGRALES DE PROTECCION SOCIAL</a:t>
            </a:r>
          </a:p>
        </p:txBody>
      </p:sp>
      <p:sp>
        <p:nvSpPr>
          <p:cNvPr id="2051" name="Rectangle 3"/>
          <p:cNvSpPr>
            <a:spLocks noGrp="1" noChangeArrowheads="1"/>
          </p:cNvSpPr>
          <p:nvPr>
            <p:ph type="subTitle" idx="1"/>
          </p:nvPr>
        </p:nvSpPr>
        <p:spPr/>
        <p:txBody>
          <a:bodyPr/>
          <a:lstStyle/>
          <a:p>
            <a:r>
              <a:rPr lang="es-ES" sz="1800"/>
              <a:t>Mario Marcel</a:t>
            </a:r>
          </a:p>
          <a:p>
            <a:r>
              <a:rPr lang="es-ES" sz="1800"/>
              <a:t>Investigador de CIEPLAN, ex Director de Presupuestos de Chile</a:t>
            </a:r>
          </a:p>
          <a:p>
            <a:r>
              <a:rPr lang="es-ES" sz="1600"/>
              <a:t>Red de Pobreza y Protección Social</a:t>
            </a:r>
          </a:p>
          <a:p>
            <a:r>
              <a:rPr lang="es-ES" sz="1600"/>
              <a:t>Primera Reunión Subregional de Países del Cono Sur</a:t>
            </a:r>
          </a:p>
          <a:p>
            <a:r>
              <a:rPr lang="es-ES" sz="1600"/>
              <a:t>Hacia una Nueva Generación de Programas Sociales</a:t>
            </a:r>
          </a:p>
          <a:p>
            <a:r>
              <a:rPr lang="es-ES" sz="1600"/>
              <a:t>Buenos Aires, 16 de noviembre de 2006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fld id="{7224B54F-E1B3-4113-AC96-56182E1C9317}" type="datetime1">
              <a:rPr lang="es-ES"/>
              <a:pPr/>
              <a:t>11/07/2010</a:t>
            </a:fld>
            <a:endParaRPr lang="es-ES" altLang="en-US"/>
          </a:p>
        </p:txBody>
      </p:sp>
      <p:sp>
        <p:nvSpPr>
          <p:cNvPr id="7" name="Footer Placeholder 3"/>
          <p:cNvSpPr>
            <a:spLocks noGrp="1"/>
          </p:cNvSpPr>
          <p:nvPr>
            <p:ph type="ftr" sz="quarter" idx="11"/>
          </p:nvPr>
        </p:nvSpPr>
        <p:spPr/>
        <p:txBody>
          <a:bodyPr/>
          <a:lstStyle/>
          <a:p>
            <a:r>
              <a:rPr lang="es-ES" altLang="en-US"/>
              <a:t>BID</a:t>
            </a:r>
          </a:p>
        </p:txBody>
      </p:sp>
      <p:sp>
        <p:nvSpPr>
          <p:cNvPr id="8" name="Slide Number Placeholder 4"/>
          <p:cNvSpPr>
            <a:spLocks noGrp="1"/>
          </p:cNvSpPr>
          <p:nvPr>
            <p:ph type="sldNum" sz="quarter" idx="12"/>
          </p:nvPr>
        </p:nvSpPr>
        <p:spPr/>
        <p:txBody>
          <a:bodyPr/>
          <a:lstStyle/>
          <a:p>
            <a:fld id="{53F19662-D1A6-4064-80D5-EFFDDE7E3A6C}" type="slidenum">
              <a:rPr lang="es-ES" altLang="en-US"/>
              <a:pPr/>
              <a:t>10</a:t>
            </a:fld>
            <a:endParaRPr lang="es-ES" altLang="en-US"/>
          </a:p>
        </p:txBody>
      </p:sp>
      <p:sp>
        <p:nvSpPr>
          <p:cNvPr id="25602" name="Rectangle 2"/>
          <p:cNvSpPr>
            <a:spLocks noGrp="1" noChangeArrowheads="1"/>
          </p:cNvSpPr>
          <p:nvPr>
            <p:ph type="title"/>
          </p:nvPr>
        </p:nvSpPr>
        <p:spPr>
          <a:xfrm>
            <a:off x="457200" y="304800"/>
            <a:ext cx="8077200" cy="838200"/>
          </a:xfrm>
        </p:spPr>
        <p:txBody>
          <a:bodyPr/>
          <a:lstStyle/>
          <a:p>
            <a:r>
              <a:rPr lang="es-ES"/>
              <a:t>Una ilustración</a:t>
            </a:r>
          </a:p>
        </p:txBody>
      </p:sp>
      <p:pic>
        <p:nvPicPr>
          <p:cNvPr id="25603" name="Picture 3"/>
          <p:cNvPicPr>
            <a:picLocks noChangeAspect="1" noChangeArrowheads="1"/>
          </p:cNvPicPr>
          <p:nvPr/>
        </p:nvPicPr>
        <p:blipFill>
          <a:blip r:embed="rId2" cstate="print"/>
          <a:srcRect/>
          <a:stretch>
            <a:fillRect/>
          </a:stretch>
        </p:blipFill>
        <p:spPr bwMode="auto">
          <a:xfrm>
            <a:off x="1547813" y="1916113"/>
            <a:ext cx="5943600" cy="3733800"/>
          </a:xfrm>
          <a:prstGeom prst="rect">
            <a:avLst/>
          </a:prstGeom>
          <a:noFill/>
          <a:ln w="9525">
            <a:noFill/>
            <a:miter lim="800000"/>
            <a:headEnd/>
            <a:tailEnd/>
          </a:ln>
          <a:effectLst/>
        </p:spPr>
      </p:pic>
      <p:sp>
        <p:nvSpPr>
          <p:cNvPr id="25604" name="Oval 4"/>
          <p:cNvSpPr>
            <a:spLocks noChangeArrowheads="1"/>
          </p:cNvSpPr>
          <p:nvPr/>
        </p:nvSpPr>
        <p:spPr bwMode="auto">
          <a:xfrm>
            <a:off x="2700338" y="4292600"/>
            <a:ext cx="3429000" cy="838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25605" name="AutoShape 5"/>
          <p:cNvSpPr>
            <a:spLocks/>
          </p:cNvSpPr>
          <p:nvPr/>
        </p:nvSpPr>
        <p:spPr bwMode="auto">
          <a:xfrm>
            <a:off x="2771775" y="2852738"/>
            <a:ext cx="1119188" cy="1066800"/>
          </a:xfrm>
          <a:prstGeom prst="borderCallout1">
            <a:avLst>
              <a:gd name="adj1" fmla="val 10713"/>
              <a:gd name="adj2" fmla="val 106810"/>
              <a:gd name="adj3" fmla="val 130653"/>
              <a:gd name="adj4" fmla="val 146241"/>
            </a:avLst>
          </a:prstGeom>
          <a:solidFill>
            <a:srgbClr val="FFFF66"/>
          </a:solidFill>
          <a:ln w="9525">
            <a:solidFill>
              <a:schemeClr val="tx1"/>
            </a:solidFill>
            <a:miter lim="800000"/>
            <a:headEnd/>
            <a:tailEnd/>
          </a:ln>
          <a:effectLst/>
        </p:spPr>
        <p:txBody>
          <a:bodyPr/>
          <a:lstStyle/>
          <a:p>
            <a:pPr algn="ctr"/>
            <a:r>
              <a:rPr lang="es-CL" sz="1200"/>
              <a:t>Estructura bastante plana de ingresos absolutos</a:t>
            </a:r>
            <a:endParaRPr lang="es-ES" sz="12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dissolve">
                                      <p:cBhvr>
                                        <p:cTn id="7" dur="500"/>
                                        <p:tgtEl>
                                          <p:spTgt spid="2560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5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65312E44-FDA4-44E7-9238-55D94938C531}" type="datetime1">
              <a:rPr lang="es-ES"/>
              <a:pPr/>
              <a:t>11/07/2010</a:t>
            </a:fld>
            <a:endParaRPr lang="es-ES" altLang="en-US"/>
          </a:p>
        </p:txBody>
      </p:sp>
      <p:sp>
        <p:nvSpPr>
          <p:cNvPr id="5" name="Footer Placeholder 3"/>
          <p:cNvSpPr>
            <a:spLocks noGrp="1"/>
          </p:cNvSpPr>
          <p:nvPr>
            <p:ph type="ftr" sz="quarter" idx="11"/>
          </p:nvPr>
        </p:nvSpPr>
        <p:spPr/>
        <p:txBody>
          <a:bodyPr/>
          <a:lstStyle/>
          <a:p>
            <a:r>
              <a:rPr lang="es-ES" altLang="en-US"/>
              <a:t>BID</a:t>
            </a:r>
          </a:p>
        </p:txBody>
      </p:sp>
      <p:sp>
        <p:nvSpPr>
          <p:cNvPr id="6" name="Slide Number Placeholder 4"/>
          <p:cNvSpPr>
            <a:spLocks noGrp="1"/>
          </p:cNvSpPr>
          <p:nvPr>
            <p:ph type="sldNum" sz="quarter" idx="12"/>
          </p:nvPr>
        </p:nvSpPr>
        <p:spPr/>
        <p:txBody>
          <a:bodyPr/>
          <a:lstStyle/>
          <a:p>
            <a:fld id="{A6BD7385-435B-41D6-809B-0E3D0A767551}" type="slidenum">
              <a:rPr lang="es-ES" altLang="en-US"/>
              <a:pPr/>
              <a:t>11</a:t>
            </a:fld>
            <a:endParaRPr lang="es-ES" altLang="en-US"/>
          </a:p>
        </p:txBody>
      </p:sp>
      <p:sp>
        <p:nvSpPr>
          <p:cNvPr id="26626" name="Rectangle 2"/>
          <p:cNvSpPr>
            <a:spLocks noGrp="1" noChangeArrowheads="1"/>
          </p:cNvSpPr>
          <p:nvPr>
            <p:ph type="title"/>
          </p:nvPr>
        </p:nvSpPr>
        <p:spPr>
          <a:xfrm>
            <a:off x="395288" y="260350"/>
            <a:ext cx="8497887" cy="838200"/>
          </a:xfrm>
        </p:spPr>
        <p:txBody>
          <a:bodyPr/>
          <a:lstStyle/>
          <a:p>
            <a:r>
              <a:rPr lang="es-ES" sz="3200"/>
              <a:t>Riesgos sociales y movilidad de corto plazo</a:t>
            </a:r>
          </a:p>
        </p:txBody>
      </p:sp>
      <p:pic>
        <p:nvPicPr>
          <p:cNvPr id="26627" name="Picture 3"/>
          <p:cNvPicPr>
            <a:picLocks noChangeAspect="1" noChangeArrowheads="1"/>
          </p:cNvPicPr>
          <p:nvPr/>
        </p:nvPicPr>
        <p:blipFill>
          <a:blip r:embed="rId2" cstate="print"/>
          <a:srcRect/>
          <a:stretch>
            <a:fillRect/>
          </a:stretch>
        </p:blipFill>
        <p:spPr bwMode="auto">
          <a:xfrm>
            <a:off x="1066800" y="1268413"/>
            <a:ext cx="7000875" cy="5056187"/>
          </a:xfrm>
          <a:prstGeom prst="rect">
            <a:avLst/>
          </a:prstGeom>
          <a:noFill/>
          <a:ln w="9525">
            <a:noFill/>
            <a:miter lim="800000"/>
            <a:headEnd/>
            <a:tailEnd/>
          </a:ln>
          <a:effec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6A0752D-7168-4D14-A552-DCBF7451BBF4}"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17155FC6-43B9-423B-B4EF-6E00CFC25046}" type="slidenum">
              <a:rPr lang="es-ES" altLang="en-US"/>
              <a:pPr/>
              <a:t>12</a:t>
            </a:fld>
            <a:endParaRPr lang="es-ES" altLang="en-US"/>
          </a:p>
        </p:txBody>
      </p:sp>
      <p:sp>
        <p:nvSpPr>
          <p:cNvPr id="17410" name="Rectangle 2"/>
          <p:cNvSpPr>
            <a:spLocks noGrp="1" noChangeArrowheads="1"/>
          </p:cNvSpPr>
          <p:nvPr>
            <p:ph type="title"/>
          </p:nvPr>
        </p:nvSpPr>
        <p:spPr>
          <a:xfrm>
            <a:off x="457200" y="404813"/>
            <a:ext cx="8229600" cy="1012825"/>
          </a:xfrm>
        </p:spPr>
        <p:txBody>
          <a:bodyPr/>
          <a:lstStyle/>
          <a:p>
            <a:r>
              <a:rPr lang="es-ES" sz="3800"/>
              <a:t>Movilidad y estructura social</a:t>
            </a:r>
          </a:p>
        </p:txBody>
      </p:sp>
      <p:sp>
        <p:nvSpPr>
          <p:cNvPr id="17411" name="Rectangle 3"/>
          <p:cNvSpPr>
            <a:spLocks noGrp="1" noChangeArrowheads="1"/>
          </p:cNvSpPr>
          <p:nvPr>
            <p:ph type="body" idx="1"/>
          </p:nvPr>
        </p:nvSpPr>
        <p:spPr/>
        <p:txBody>
          <a:bodyPr/>
          <a:lstStyle/>
          <a:p>
            <a:r>
              <a:rPr lang="es-ES"/>
              <a:t>Estudios de panel entregan evidencia de fuerte movilidad en torno a línea de pobreza</a:t>
            </a:r>
          </a:p>
          <a:p>
            <a:r>
              <a:rPr lang="es-ES"/>
              <a:t>Pobreza tiene componente estructural y componente cíclico</a:t>
            </a:r>
          </a:p>
          <a:p>
            <a:r>
              <a:rPr lang="es-ES"/>
              <a:t>Sectores medios amenazados por riesgos en empleo, salud, vejez, quiebres familiares, delincuencia</a:t>
            </a:r>
          </a:p>
          <a:p>
            <a:r>
              <a:rPr lang="es-ES"/>
              <a:t>Elite aislada y protegida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F3480F-F619-473C-B553-386E3BD5A4A8}"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8C33BD45-CF41-43C5-97D9-43284E8C2AC2}" type="slidenum">
              <a:rPr lang="es-ES" altLang="en-US"/>
              <a:pPr/>
              <a:t>13</a:t>
            </a:fld>
            <a:endParaRPr lang="es-ES" altLang="en-US"/>
          </a:p>
        </p:txBody>
      </p:sp>
      <p:sp>
        <p:nvSpPr>
          <p:cNvPr id="32770" name="Rectangle 2"/>
          <p:cNvSpPr>
            <a:spLocks noGrp="1" noChangeArrowheads="1"/>
          </p:cNvSpPr>
          <p:nvPr>
            <p:ph type="title"/>
          </p:nvPr>
        </p:nvSpPr>
        <p:spPr/>
        <p:txBody>
          <a:bodyPr/>
          <a:lstStyle/>
          <a:p>
            <a:r>
              <a:rPr lang="es-CL"/>
              <a:t>Movilidad en ciclo de vida</a:t>
            </a:r>
            <a:endParaRPr lang="en-US"/>
          </a:p>
        </p:txBody>
      </p:sp>
      <p:sp>
        <p:nvSpPr>
          <p:cNvPr id="32771" name="Rectangle 3"/>
          <p:cNvSpPr>
            <a:spLocks noGrp="1" noChangeArrowheads="1"/>
          </p:cNvSpPr>
          <p:nvPr>
            <p:ph type="body" idx="1"/>
          </p:nvPr>
        </p:nvSpPr>
        <p:spPr/>
        <p:txBody>
          <a:bodyPr/>
          <a:lstStyle/>
          <a:p>
            <a:r>
              <a:rPr lang="es-CL" sz="2600"/>
              <a:t>En general, ingresos crecen a lo largo del ciclo de vida para decrecer al final</a:t>
            </a:r>
          </a:p>
          <a:p>
            <a:r>
              <a:rPr lang="es-CL" sz="2600"/>
              <a:t>Distribución de VP de ingresos es más igualitaria que distribución en un punto del tiempo</a:t>
            </a:r>
          </a:p>
          <a:p>
            <a:r>
              <a:rPr lang="es-CL" sz="2600"/>
              <a:t>Cambios en composición de la población provocan cambios en estática comparada aún cuando distribución al interior de cohortes siga siendo igual</a:t>
            </a:r>
          </a:p>
          <a:p>
            <a:r>
              <a:rPr lang="es-CL" sz="2600"/>
              <a:t>Entrada de generación más educada y productiva puede empeorar distribución antes de mejorarla, incluso si es más igualitaria a su interior</a:t>
            </a:r>
            <a:endParaRPr lang="en-US" sz="2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848742-3638-44F4-B87A-E535E17815D6}"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5BF80628-B6F7-44DC-AD7F-5E65BC243D82}" type="slidenum">
              <a:rPr lang="es-ES" altLang="en-US"/>
              <a:pPr/>
              <a:t>14</a:t>
            </a:fld>
            <a:endParaRPr lang="es-ES" altLang="en-US"/>
          </a:p>
        </p:txBody>
      </p:sp>
      <p:sp>
        <p:nvSpPr>
          <p:cNvPr id="33794" name="Rectangle 2"/>
          <p:cNvSpPr>
            <a:spLocks noGrp="1" noChangeArrowheads="1"/>
          </p:cNvSpPr>
          <p:nvPr>
            <p:ph type="title"/>
          </p:nvPr>
        </p:nvSpPr>
        <p:spPr/>
        <p:txBody>
          <a:bodyPr/>
          <a:lstStyle/>
          <a:p>
            <a:r>
              <a:rPr lang="es-CL"/>
              <a:t>Movilidad y cohesión social</a:t>
            </a:r>
            <a:endParaRPr lang="en-US"/>
          </a:p>
        </p:txBody>
      </p:sp>
      <p:sp>
        <p:nvSpPr>
          <p:cNvPr id="33795" name="Rectangle 3"/>
          <p:cNvSpPr>
            <a:spLocks noGrp="1" noChangeArrowheads="1"/>
          </p:cNvSpPr>
          <p:nvPr>
            <p:ph type="body" idx="1"/>
          </p:nvPr>
        </p:nvSpPr>
        <p:spPr>
          <a:xfrm>
            <a:off x="457200" y="1412875"/>
            <a:ext cx="8229600" cy="4718050"/>
          </a:xfrm>
        </p:spPr>
        <p:txBody>
          <a:bodyPr/>
          <a:lstStyle/>
          <a:p>
            <a:pPr>
              <a:lnSpc>
                <a:spcPct val="80000"/>
              </a:lnSpc>
            </a:pPr>
            <a:r>
              <a:rPr lang="es-CL" sz="1800"/>
              <a:t>Cohesión social (BID, 2005):</a:t>
            </a:r>
          </a:p>
          <a:p>
            <a:pPr lvl="1">
              <a:lnSpc>
                <a:spcPct val="80000"/>
              </a:lnSpc>
            </a:pPr>
            <a:r>
              <a:rPr lang="es-CL" sz="1800"/>
              <a:t>Capital social</a:t>
            </a:r>
          </a:p>
          <a:p>
            <a:pPr lvl="1">
              <a:lnSpc>
                <a:spcPct val="80000"/>
              </a:lnSpc>
            </a:pPr>
            <a:r>
              <a:rPr lang="es-CL" sz="1800"/>
              <a:t>Inclusión</a:t>
            </a:r>
          </a:p>
          <a:p>
            <a:pPr>
              <a:lnSpc>
                <a:spcPct val="80000"/>
              </a:lnSpc>
            </a:pPr>
            <a:r>
              <a:rPr lang="es-CL" sz="1800"/>
              <a:t>Graham y Pettinato (1999):</a:t>
            </a:r>
          </a:p>
          <a:p>
            <a:pPr lvl="1">
              <a:lnSpc>
                <a:spcPct val="80000"/>
              </a:lnSpc>
            </a:pPr>
            <a:r>
              <a:rPr lang="es-CL" sz="1800"/>
              <a:t>Movilidad efectiva y percepciones</a:t>
            </a:r>
          </a:p>
          <a:p>
            <a:pPr lvl="1">
              <a:lnSpc>
                <a:spcPct val="80000"/>
              </a:lnSpc>
            </a:pPr>
            <a:r>
              <a:rPr lang="es-CL" sz="1800"/>
              <a:t>Percepciones están fuertemente influenciadas por movilidad: historia pasada y expectativas</a:t>
            </a:r>
          </a:p>
          <a:p>
            <a:pPr lvl="1">
              <a:lnSpc>
                <a:spcPct val="80000"/>
              </a:lnSpc>
            </a:pPr>
            <a:r>
              <a:rPr lang="es-CL" sz="1800"/>
              <a:t>Percepciones están generalmente marcadas por posiciones relativas</a:t>
            </a:r>
          </a:p>
          <a:p>
            <a:pPr lvl="1">
              <a:lnSpc>
                <a:spcPct val="80000"/>
              </a:lnSpc>
            </a:pPr>
            <a:r>
              <a:rPr lang="es-CL" sz="1800"/>
              <a:t>Expectativas de movilidad pueden aumentar cohesión social en países que están experimentando reformas</a:t>
            </a:r>
          </a:p>
          <a:p>
            <a:pPr>
              <a:lnSpc>
                <a:spcPct val="80000"/>
              </a:lnSpc>
            </a:pPr>
            <a:r>
              <a:rPr lang="es-ES" sz="1800"/>
              <a:t>Movilidad social, subjetividad y polarización</a:t>
            </a:r>
          </a:p>
          <a:p>
            <a:pPr lvl="1">
              <a:lnSpc>
                <a:spcPct val="80000"/>
              </a:lnSpc>
            </a:pPr>
            <a:r>
              <a:rPr lang="es-ES" sz="1800"/>
              <a:t>Marginalidad y anomia</a:t>
            </a:r>
          </a:p>
          <a:p>
            <a:pPr lvl="1">
              <a:lnSpc>
                <a:spcPct val="80000"/>
              </a:lnSpc>
            </a:pPr>
            <a:r>
              <a:rPr lang="es-ES" sz="1800"/>
              <a:t>Vulnerabilidad e inseguridad</a:t>
            </a:r>
          </a:p>
          <a:p>
            <a:pPr lvl="1">
              <a:lnSpc>
                <a:spcPct val="80000"/>
              </a:lnSpc>
            </a:pPr>
            <a:r>
              <a:rPr lang="es-ES" sz="1800"/>
              <a:t>Aspiraciones y movilidad social</a:t>
            </a:r>
          </a:p>
          <a:p>
            <a:pPr lvl="1">
              <a:lnSpc>
                <a:spcPct val="80000"/>
              </a:lnSpc>
            </a:pPr>
            <a:r>
              <a:rPr lang="es-ES" sz="1800"/>
              <a:t>Aislamiento de las elites, discriminación y segregación</a:t>
            </a:r>
          </a:p>
          <a:p>
            <a:pPr>
              <a:lnSpc>
                <a:spcPct val="80000"/>
              </a:lnSpc>
            </a:pPr>
            <a:r>
              <a:rPr lang="es-ES" sz="1800"/>
              <a:t>Riesgos de polarización y fragmentación social aumentan en países con divisiones étnicas, religiosas, migraciones</a:t>
            </a:r>
            <a:endParaRPr lang="es-CL"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A9FED55-E115-46F1-860B-D8BB199B545A}"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62D887C8-EA17-46C2-B556-C45995319037}" type="slidenum">
              <a:rPr lang="es-ES" altLang="en-US"/>
              <a:pPr/>
              <a:t>15</a:t>
            </a:fld>
            <a:endParaRPr lang="es-ES" altLang="en-US"/>
          </a:p>
        </p:txBody>
      </p:sp>
      <p:sp>
        <p:nvSpPr>
          <p:cNvPr id="19458" name="Rectangle 2"/>
          <p:cNvSpPr>
            <a:spLocks noGrp="1" noChangeArrowheads="1"/>
          </p:cNvSpPr>
          <p:nvPr>
            <p:ph type="title"/>
          </p:nvPr>
        </p:nvSpPr>
        <p:spPr/>
        <p:txBody>
          <a:bodyPr/>
          <a:lstStyle/>
          <a:p>
            <a:r>
              <a:rPr lang="es-ES"/>
              <a:t>Implicancias para políticas públicas</a:t>
            </a:r>
          </a:p>
        </p:txBody>
      </p:sp>
      <p:sp>
        <p:nvSpPr>
          <p:cNvPr id="19459" name="Rectangle 3"/>
          <p:cNvSpPr>
            <a:spLocks noGrp="1" noChangeArrowheads="1"/>
          </p:cNvSpPr>
          <p:nvPr>
            <p:ph type="body" idx="1"/>
          </p:nvPr>
        </p:nvSpPr>
        <p:spPr/>
        <p:txBody>
          <a:bodyPr/>
          <a:lstStyle/>
          <a:p>
            <a:pPr>
              <a:lnSpc>
                <a:spcPct val="80000"/>
              </a:lnSpc>
            </a:pPr>
            <a:r>
              <a:rPr lang="es-ES" sz="2600"/>
              <a:t>Problemas de desigualdad no se agotan en condiciones de miseria de los más pobres</a:t>
            </a:r>
          </a:p>
          <a:p>
            <a:pPr>
              <a:lnSpc>
                <a:spcPct val="80000"/>
              </a:lnSpc>
            </a:pPr>
            <a:r>
              <a:rPr lang="es-ES" sz="2600"/>
              <a:t>Mediciones estáticas de desigualdad pueden ocultar cambios significativos de posiciones</a:t>
            </a:r>
          </a:p>
          <a:p>
            <a:pPr>
              <a:lnSpc>
                <a:spcPct val="80000"/>
              </a:lnSpc>
            </a:pPr>
            <a:r>
              <a:rPr lang="es-ES" sz="2600"/>
              <a:t>Cambios de posiciones inciden sobre percepciones de las personas</a:t>
            </a:r>
          </a:p>
          <a:p>
            <a:pPr>
              <a:lnSpc>
                <a:spcPct val="80000"/>
              </a:lnSpc>
            </a:pPr>
            <a:r>
              <a:rPr lang="es-ES" sz="2600"/>
              <a:t>Limitaciones de la focalización y de las políticas sectoriales</a:t>
            </a:r>
          </a:p>
          <a:p>
            <a:pPr>
              <a:lnSpc>
                <a:spcPct val="80000"/>
              </a:lnSpc>
            </a:pPr>
            <a:r>
              <a:rPr lang="es-ES" sz="2600"/>
              <a:t>Tres tipos de políticas:</a:t>
            </a:r>
          </a:p>
          <a:p>
            <a:pPr lvl="1">
              <a:lnSpc>
                <a:spcPct val="80000"/>
              </a:lnSpc>
            </a:pPr>
            <a:r>
              <a:rPr lang="es-ES" sz="2200"/>
              <a:t>Hacia pobreza estructural</a:t>
            </a:r>
          </a:p>
          <a:p>
            <a:pPr lvl="1">
              <a:lnSpc>
                <a:spcPct val="80000"/>
              </a:lnSpc>
            </a:pPr>
            <a:r>
              <a:rPr lang="es-ES" sz="2200"/>
              <a:t>Hacia oportunidades</a:t>
            </a:r>
          </a:p>
          <a:p>
            <a:pPr lvl="1">
              <a:lnSpc>
                <a:spcPct val="80000"/>
              </a:lnSpc>
            </a:pPr>
            <a:r>
              <a:rPr lang="es-ES" sz="2200"/>
              <a:t>Hacia vulnerabilidad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361C3A-F322-479E-81D8-A8B385244B3D}"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5685B12A-63DD-44D1-8407-E56105115D69}" type="slidenum">
              <a:rPr lang="es-ES" altLang="en-US"/>
              <a:pPr/>
              <a:t>16</a:t>
            </a:fld>
            <a:endParaRPr lang="es-ES" altLang="en-US"/>
          </a:p>
        </p:txBody>
      </p:sp>
      <p:sp>
        <p:nvSpPr>
          <p:cNvPr id="34818" name="Rectangle 2"/>
          <p:cNvSpPr>
            <a:spLocks noGrp="1" noChangeArrowheads="1"/>
          </p:cNvSpPr>
          <p:nvPr>
            <p:ph type="title"/>
          </p:nvPr>
        </p:nvSpPr>
        <p:spPr/>
        <p:txBody>
          <a:bodyPr/>
          <a:lstStyle/>
          <a:p>
            <a:r>
              <a:rPr lang="es-CL"/>
              <a:t>Tipos de políticas</a:t>
            </a:r>
            <a:endParaRPr lang="en-US"/>
          </a:p>
        </p:txBody>
      </p:sp>
      <p:sp>
        <p:nvSpPr>
          <p:cNvPr id="34819" name="Rectangle 3"/>
          <p:cNvSpPr>
            <a:spLocks noGrp="1" noChangeArrowheads="1"/>
          </p:cNvSpPr>
          <p:nvPr>
            <p:ph type="body" idx="1"/>
          </p:nvPr>
        </p:nvSpPr>
        <p:spPr/>
        <p:txBody>
          <a:bodyPr/>
          <a:lstStyle/>
          <a:p>
            <a:pPr lvl="1"/>
            <a:r>
              <a:rPr lang="es-ES"/>
              <a:t>Pobreza estructural: estrategias multisectoriales, transferencias condicionadas para alterar conductas de riesgo</a:t>
            </a:r>
          </a:p>
          <a:p>
            <a:pPr lvl="1"/>
            <a:r>
              <a:rPr lang="es-ES"/>
              <a:t>Oportunidades: Capital social, discriminación positiva, emprendimiento, innovación</a:t>
            </a:r>
          </a:p>
          <a:p>
            <a:pPr lvl="1"/>
            <a:r>
              <a:rPr lang="es-ES"/>
              <a:t>Vulnerabilidad: sistemas de protección social</a:t>
            </a:r>
          </a:p>
          <a:p>
            <a:pPr lvl="1"/>
            <a:endParaRPr lang="es-ES"/>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F78A90-A973-4C44-A3EF-4B74B91D00D9}"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5977CF57-AF36-40CB-A513-B3F3F18858CB}" type="slidenum">
              <a:rPr lang="es-ES" altLang="en-US"/>
              <a:pPr/>
              <a:t>17</a:t>
            </a:fld>
            <a:endParaRPr lang="es-ES" altLang="en-US"/>
          </a:p>
        </p:txBody>
      </p:sp>
      <p:sp>
        <p:nvSpPr>
          <p:cNvPr id="35842" name="Rectangle 2"/>
          <p:cNvSpPr>
            <a:spLocks noGrp="1" noChangeArrowheads="1"/>
          </p:cNvSpPr>
          <p:nvPr>
            <p:ph type="title"/>
          </p:nvPr>
        </p:nvSpPr>
        <p:spPr/>
        <p:txBody>
          <a:bodyPr/>
          <a:lstStyle/>
          <a:p>
            <a:r>
              <a:rPr lang="es-CL" sz="3800"/>
              <a:t>Políticas hacia pobreza estructural: transferencias condicionadas</a:t>
            </a:r>
            <a:endParaRPr lang="en-US" sz="3800"/>
          </a:p>
        </p:txBody>
      </p:sp>
      <p:sp>
        <p:nvSpPr>
          <p:cNvPr id="35843" name="Rectangle 3"/>
          <p:cNvSpPr>
            <a:spLocks noGrp="1" noChangeArrowheads="1"/>
          </p:cNvSpPr>
          <p:nvPr>
            <p:ph type="body" idx="1"/>
          </p:nvPr>
        </p:nvSpPr>
        <p:spPr/>
        <p:txBody>
          <a:bodyPr/>
          <a:lstStyle/>
          <a:p>
            <a:pPr>
              <a:lnSpc>
                <a:spcPct val="80000"/>
              </a:lnSpc>
            </a:pPr>
            <a:r>
              <a:rPr lang="es-CL" sz="2600"/>
              <a:t>Transferencias de recursos a familias pobres a cambio de compromiso de acciones para superar/prevenir deficits claves (educación, salud, nutrición)</a:t>
            </a:r>
          </a:p>
          <a:p>
            <a:pPr>
              <a:lnSpc>
                <a:spcPct val="80000"/>
              </a:lnSpc>
            </a:pPr>
            <a:r>
              <a:rPr lang="es-CL" sz="2600"/>
              <a:t>Desde 1995 en ascenso en América Latina, experiencias en al menos 15 países de la región (Argentina, Brasil, Chile, Colombia, Costa Rica, Ecuador, Argentina, República Dominicana, Honduras, Jamaica, Mexico, Nicaragua, Perú, El Salvador)</a:t>
            </a:r>
          </a:p>
          <a:p>
            <a:pPr>
              <a:lnSpc>
                <a:spcPct val="80000"/>
              </a:lnSpc>
            </a:pPr>
            <a:r>
              <a:rPr lang="es-CL" sz="2600"/>
              <a:t>Alternativa superior a predecesores directos: transferencias no condicionadas, fondos de inversión social</a:t>
            </a:r>
            <a:endParaRPr lang="es-ES" sz="2600"/>
          </a:p>
          <a:p>
            <a:pPr>
              <a:lnSpc>
                <a:spcPct val="80000"/>
              </a:lnSpc>
            </a:pPr>
            <a:endParaRPr lang="en-US" sz="2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454E6F5-F229-4A97-BDBF-69200ED38E5B}"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4ECF48A9-422F-4E84-9779-6FB2A54329C2}" type="slidenum">
              <a:rPr lang="es-ES" altLang="en-US"/>
              <a:pPr/>
              <a:t>18</a:t>
            </a:fld>
            <a:endParaRPr lang="es-ES" altLang="en-US"/>
          </a:p>
        </p:txBody>
      </p:sp>
      <p:sp>
        <p:nvSpPr>
          <p:cNvPr id="36866" name="Rectangle 2"/>
          <p:cNvSpPr>
            <a:spLocks noGrp="1" noChangeArrowheads="1"/>
          </p:cNvSpPr>
          <p:nvPr>
            <p:ph type="title"/>
          </p:nvPr>
        </p:nvSpPr>
        <p:spPr/>
        <p:txBody>
          <a:bodyPr/>
          <a:lstStyle/>
          <a:p>
            <a:r>
              <a:rPr lang="es-CL" sz="3800"/>
              <a:t>Políticas hacia pobreza estructural: transferencias condicionadas</a:t>
            </a:r>
            <a:endParaRPr lang="en-US" sz="3800"/>
          </a:p>
        </p:txBody>
      </p:sp>
      <p:sp>
        <p:nvSpPr>
          <p:cNvPr id="36867" name="Rectangle 3"/>
          <p:cNvSpPr>
            <a:spLocks noGrp="1" noChangeArrowheads="1"/>
          </p:cNvSpPr>
          <p:nvPr>
            <p:ph type="body" idx="1"/>
          </p:nvPr>
        </p:nvSpPr>
        <p:spPr/>
        <p:txBody>
          <a:bodyPr/>
          <a:lstStyle/>
          <a:p>
            <a:r>
              <a:rPr lang="es-CL" sz="2600"/>
              <a:t>Algunas ventajas:</a:t>
            </a:r>
          </a:p>
          <a:p>
            <a:pPr lvl="1"/>
            <a:r>
              <a:rPr lang="es-CL" sz="2200"/>
              <a:t>Generan beneficios medibles</a:t>
            </a:r>
          </a:p>
          <a:p>
            <a:pPr lvl="1"/>
            <a:r>
              <a:rPr lang="es-CL" sz="2200"/>
              <a:t>Bajos costos operativos</a:t>
            </a:r>
          </a:p>
          <a:p>
            <a:pPr lvl="1"/>
            <a:r>
              <a:rPr lang="es-CL" sz="2200"/>
              <a:t>Versatilidad</a:t>
            </a:r>
          </a:p>
          <a:p>
            <a:pPr lvl="1"/>
            <a:r>
              <a:rPr lang="es-CL" sz="2200"/>
              <a:t>Combinan beneficios de corto plazo (transferencia monetaria) y largo plazo (desarrollo de capital humano)</a:t>
            </a:r>
          </a:p>
          <a:p>
            <a:pPr lvl="1"/>
            <a:r>
              <a:rPr lang="es-CL" sz="2200"/>
              <a:t>Rectifican asimetrías de información</a:t>
            </a:r>
          </a:p>
          <a:p>
            <a:pPr lvl="1"/>
            <a:r>
              <a:rPr lang="es-CL" sz="2200"/>
              <a:t>Establecen corresponsabilidad de beneficiarios</a:t>
            </a:r>
          </a:p>
          <a:p>
            <a:pPr lvl="1"/>
            <a:r>
              <a:rPr lang="es-CL" sz="2200"/>
              <a:t>Poder de decisión - empoderamiento de los pobres</a:t>
            </a:r>
          </a:p>
          <a:p>
            <a:pPr lvl="1"/>
            <a:r>
              <a:rPr lang="es-CL" sz="2200"/>
              <a:t>Valorizan rol de la mujer</a:t>
            </a:r>
          </a:p>
          <a:p>
            <a:pPr lvl="1"/>
            <a:r>
              <a:rPr lang="es-CL" sz="2200"/>
              <a:t>Mejor focalización</a:t>
            </a:r>
            <a:endParaRPr lang="en-US" sz="2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ate Placeholder 3"/>
          <p:cNvSpPr>
            <a:spLocks noGrp="1"/>
          </p:cNvSpPr>
          <p:nvPr>
            <p:ph type="dt" sz="half" idx="10"/>
          </p:nvPr>
        </p:nvSpPr>
        <p:spPr/>
        <p:txBody>
          <a:bodyPr/>
          <a:lstStyle/>
          <a:p>
            <a:fld id="{0C1B99D5-D6A1-4173-8216-858418C5274C}" type="datetime1">
              <a:rPr lang="es-ES"/>
              <a:pPr/>
              <a:t>11/07/2010</a:t>
            </a:fld>
            <a:endParaRPr lang="es-ES" altLang="en-US"/>
          </a:p>
        </p:txBody>
      </p:sp>
      <p:sp>
        <p:nvSpPr>
          <p:cNvPr id="43" name="Footer Placeholder 4"/>
          <p:cNvSpPr>
            <a:spLocks noGrp="1"/>
          </p:cNvSpPr>
          <p:nvPr>
            <p:ph type="ftr" sz="quarter" idx="11"/>
          </p:nvPr>
        </p:nvSpPr>
        <p:spPr/>
        <p:txBody>
          <a:bodyPr/>
          <a:lstStyle/>
          <a:p>
            <a:r>
              <a:rPr lang="es-ES" altLang="en-US"/>
              <a:t>BID</a:t>
            </a:r>
          </a:p>
        </p:txBody>
      </p:sp>
      <p:sp>
        <p:nvSpPr>
          <p:cNvPr id="44" name="Slide Number Placeholder 5"/>
          <p:cNvSpPr>
            <a:spLocks noGrp="1"/>
          </p:cNvSpPr>
          <p:nvPr>
            <p:ph type="sldNum" sz="quarter" idx="12"/>
          </p:nvPr>
        </p:nvSpPr>
        <p:spPr/>
        <p:txBody>
          <a:bodyPr/>
          <a:lstStyle/>
          <a:p>
            <a:fld id="{B85C0BF3-4B02-4DCD-9A6B-E8FE8B2D43BE}" type="slidenum">
              <a:rPr lang="es-ES" altLang="en-US"/>
              <a:pPr/>
              <a:t>19</a:t>
            </a:fld>
            <a:endParaRPr lang="es-ES" altLang="en-US"/>
          </a:p>
        </p:txBody>
      </p:sp>
      <p:sp>
        <p:nvSpPr>
          <p:cNvPr id="37890" name="Rectangle 2"/>
          <p:cNvSpPr>
            <a:spLocks noGrp="1" noChangeArrowheads="1"/>
          </p:cNvSpPr>
          <p:nvPr>
            <p:ph type="title"/>
          </p:nvPr>
        </p:nvSpPr>
        <p:spPr>
          <a:xfrm>
            <a:off x="395288" y="476250"/>
            <a:ext cx="8077200" cy="546100"/>
          </a:xfrm>
        </p:spPr>
        <p:txBody>
          <a:bodyPr/>
          <a:lstStyle/>
          <a:p>
            <a:r>
              <a:rPr lang="es-CL" sz="3600"/>
              <a:t>PESO RELATIVO DE LOS PROGRAMAS</a:t>
            </a:r>
            <a:endParaRPr lang="es-ES" sz="3600"/>
          </a:p>
        </p:txBody>
      </p:sp>
      <p:graphicFrame>
        <p:nvGraphicFramePr>
          <p:cNvPr id="37891" name="Group 3"/>
          <p:cNvGraphicFramePr>
            <a:graphicFrameLocks noGrp="1"/>
          </p:cNvGraphicFramePr>
          <p:nvPr/>
        </p:nvGraphicFramePr>
        <p:xfrm>
          <a:off x="1258888" y="1628775"/>
          <a:ext cx="6248400" cy="4081463"/>
        </p:xfrm>
        <a:graphic>
          <a:graphicData uri="http://schemas.openxmlformats.org/drawingml/2006/table">
            <a:tbl>
              <a:tblPr/>
              <a:tblGrid>
                <a:gridCol w="4921250"/>
                <a:gridCol w="1327150"/>
              </a:tblGrid>
              <a:tr h="371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PROGRAMA</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GASTO/PIB</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69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Bolsa familia - Brasil</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0,28%</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Bolsa Escola - Brasil</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0,13%</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Chile Solidario - Chile</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0,10%</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Familias en acción - Colombia</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0,30%</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9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Superémonos – Costa Rica</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0,019%</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Beca Escolar - Ecuador</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0,05%</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PRAF - Honduras</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0,019%</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PATH - Jamaica</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0,32%</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69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Oportunidades - Mexico</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0,32%</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71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Mi Familia - Nicaragua</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s-CL" sz="1500" b="0" i="0" u="none" strike="noStrike" cap="none" normalizeH="0" baseline="0" smtClean="0">
                          <a:ln>
                            <a:noFill/>
                          </a:ln>
                          <a:solidFill>
                            <a:schemeClr val="tx1"/>
                          </a:solidFill>
                          <a:effectLst/>
                          <a:latin typeface="Trebuchet MS" pitchFamily="34" charset="0"/>
                        </a:rPr>
                        <a:t>0,021%</a:t>
                      </a:r>
                      <a:endParaRPr kumimoji="0" lang="es-ES" sz="1500" b="0" i="0" u="none" strike="noStrike" cap="none" normalizeH="0" baseline="0" smtClean="0">
                        <a:ln>
                          <a:noFill/>
                        </a:ln>
                        <a:solidFill>
                          <a:schemeClr val="tx1"/>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37929" name="Text Box 41"/>
          <p:cNvSpPr txBox="1">
            <a:spLocks noChangeArrowheads="1"/>
          </p:cNvSpPr>
          <p:nvPr/>
        </p:nvSpPr>
        <p:spPr bwMode="auto">
          <a:xfrm>
            <a:off x="1258888" y="5805488"/>
            <a:ext cx="6553200" cy="304800"/>
          </a:xfrm>
          <a:prstGeom prst="rect">
            <a:avLst/>
          </a:prstGeom>
          <a:noFill/>
          <a:ln w="9525">
            <a:noFill/>
            <a:miter lim="800000"/>
            <a:headEnd/>
            <a:tailEnd/>
          </a:ln>
          <a:effectLst/>
        </p:spPr>
        <p:txBody>
          <a:bodyPr>
            <a:spAutoFit/>
          </a:bodyPr>
          <a:lstStyle/>
          <a:p>
            <a:pPr>
              <a:spcBef>
                <a:spcPct val="50000"/>
              </a:spcBef>
            </a:pPr>
            <a:r>
              <a:rPr lang="es-CL" sz="1400"/>
              <a:t>Fuente: CEPAL (2006), La Protección Social de cara al Futuro</a:t>
            </a:r>
            <a:endParaRPr lang="es-ES" sz="14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346FE0-A1E9-4B52-91AF-015318E9CDA2}"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AC357563-12EF-4C35-811C-04D73A4CB334}" type="slidenum">
              <a:rPr lang="es-ES" altLang="en-US"/>
              <a:pPr/>
              <a:t>2</a:t>
            </a:fld>
            <a:endParaRPr lang="es-ES" altLang="en-US"/>
          </a:p>
        </p:txBody>
      </p:sp>
      <p:sp>
        <p:nvSpPr>
          <p:cNvPr id="12290" name="Rectangle 2"/>
          <p:cNvSpPr>
            <a:spLocks noGrp="1" noChangeArrowheads="1"/>
          </p:cNvSpPr>
          <p:nvPr>
            <p:ph type="title"/>
          </p:nvPr>
        </p:nvSpPr>
        <p:spPr/>
        <p:txBody>
          <a:bodyPr/>
          <a:lstStyle/>
          <a:p>
            <a:r>
              <a:rPr lang="es-ES" sz="3800"/>
              <a:t>Cambios en visiones sobre problemática social</a:t>
            </a:r>
          </a:p>
        </p:txBody>
      </p:sp>
      <p:sp>
        <p:nvSpPr>
          <p:cNvPr id="12291" name="Rectangle 3"/>
          <p:cNvSpPr>
            <a:spLocks noGrp="1" noChangeArrowheads="1"/>
          </p:cNvSpPr>
          <p:nvPr>
            <p:ph type="body" idx="1"/>
          </p:nvPr>
        </p:nvSpPr>
        <p:spPr>
          <a:xfrm>
            <a:off x="457200" y="1700213"/>
            <a:ext cx="8229600" cy="4430712"/>
          </a:xfrm>
        </p:spPr>
        <p:txBody>
          <a:bodyPr/>
          <a:lstStyle/>
          <a:p>
            <a:pPr>
              <a:lnSpc>
                <a:spcPct val="90000"/>
              </a:lnSpc>
            </a:pPr>
            <a:r>
              <a:rPr lang="es-ES" sz="2100"/>
              <a:t>Avances en condiciones de vida, democratización, urbanización y globalización hacen hoy más visible los problemas de exclusión y desprotección social</a:t>
            </a:r>
          </a:p>
          <a:p>
            <a:pPr>
              <a:lnSpc>
                <a:spcPct val="90000"/>
              </a:lnSpc>
            </a:pPr>
            <a:r>
              <a:rPr lang="es-ES" sz="2100"/>
              <a:t>Evidencia creciente sobre costo económico y político de la exclusión</a:t>
            </a:r>
          </a:p>
          <a:p>
            <a:pPr lvl="1">
              <a:lnSpc>
                <a:spcPct val="90000"/>
              </a:lnSpc>
            </a:pPr>
            <a:r>
              <a:rPr lang="es-ES" sz="2000"/>
              <a:t>Exclusión e informalidad</a:t>
            </a:r>
          </a:p>
          <a:p>
            <a:pPr lvl="1">
              <a:lnSpc>
                <a:spcPct val="90000"/>
              </a:lnSpc>
            </a:pPr>
            <a:r>
              <a:rPr lang="es-ES" sz="2000"/>
              <a:t>Desigualdad, trampas de pobreza e inversión en capital humano: círculos viciosos</a:t>
            </a:r>
          </a:p>
          <a:p>
            <a:pPr lvl="1">
              <a:lnSpc>
                <a:spcPct val="90000"/>
              </a:lnSpc>
            </a:pPr>
            <a:r>
              <a:rPr lang="es-ES" sz="2000"/>
              <a:t>Desigualdad, cohesión social y competitividad</a:t>
            </a:r>
          </a:p>
          <a:p>
            <a:pPr>
              <a:lnSpc>
                <a:spcPct val="90000"/>
              </a:lnSpc>
            </a:pPr>
            <a:r>
              <a:rPr lang="es-ES" sz="2100"/>
              <a:t>Globalización e iniciativas internacionales</a:t>
            </a:r>
          </a:p>
          <a:p>
            <a:pPr lvl="1">
              <a:lnSpc>
                <a:spcPct val="90000"/>
              </a:lnSpc>
            </a:pPr>
            <a:r>
              <a:rPr lang="es-ES" sz="2000"/>
              <a:t>Monterrey, Metas de Desarrollo del Milenio</a:t>
            </a:r>
          </a:p>
          <a:p>
            <a:pPr lvl="1">
              <a:lnSpc>
                <a:spcPct val="90000"/>
              </a:lnSpc>
            </a:pPr>
            <a:r>
              <a:rPr lang="es-ES" sz="2000"/>
              <a:t>HIPC</a:t>
            </a:r>
          </a:p>
          <a:p>
            <a:pPr lvl="1">
              <a:lnSpc>
                <a:spcPct val="90000"/>
              </a:lnSpc>
            </a:pPr>
            <a:r>
              <a:rPr lang="es-ES" sz="2000"/>
              <a:t>Iniciativa contra el hambre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28A820-305B-41D2-A04F-CDD91700F13E}"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45031F1A-A992-4887-A7E5-06D61974415E}" type="slidenum">
              <a:rPr lang="es-ES" altLang="en-US"/>
              <a:pPr/>
              <a:t>20</a:t>
            </a:fld>
            <a:endParaRPr lang="es-ES" altLang="en-US"/>
          </a:p>
        </p:txBody>
      </p:sp>
      <p:sp>
        <p:nvSpPr>
          <p:cNvPr id="38914" name="Rectangle 2"/>
          <p:cNvSpPr>
            <a:spLocks noGrp="1" noChangeArrowheads="1"/>
          </p:cNvSpPr>
          <p:nvPr>
            <p:ph type="title"/>
          </p:nvPr>
        </p:nvSpPr>
        <p:spPr>
          <a:xfrm>
            <a:off x="457200" y="304800"/>
            <a:ext cx="8077200" cy="1143000"/>
          </a:xfrm>
        </p:spPr>
        <p:txBody>
          <a:bodyPr/>
          <a:lstStyle/>
          <a:p>
            <a:r>
              <a:rPr lang="es-CL" sz="3200"/>
              <a:t>TRANSFERENCIAS CONDICIONADAS: ALGUNOS DILEMAS</a:t>
            </a:r>
            <a:endParaRPr lang="es-ES" sz="3200"/>
          </a:p>
        </p:txBody>
      </p:sp>
      <p:sp>
        <p:nvSpPr>
          <p:cNvPr id="38915" name="Rectangle 3"/>
          <p:cNvSpPr>
            <a:spLocks noGrp="1" noChangeArrowheads="1"/>
          </p:cNvSpPr>
          <p:nvPr>
            <p:ph type="body" idx="1"/>
          </p:nvPr>
        </p:nvSpPr>
        <p:spPr>
          <a:xfrm>
            <a:off x="457200" y="1524000"/>
            <a:ext cx="8077200" cy="4800600"/>
          </a:xfrm>
        </p:spPr>
        <p:txBody>
          <a:bodyPr/>
          <a:lstStyle/>
          <a:p>
            <a:pPr>
              <a:lnSpc>
                <a:spcPct val="115000"/>
              </a:lnSpc>
            </a:pPr>
            <a:r>
              <a:rPr lang="es-CL" sz="2400"/>
              <a:t>Objeto de intervención: coyuntura, corto plazo vs. capital humano, largo plazo</a:t>
            </a:r>
          </a:p>
          <a:p>
            <a:pPr>
              <a:lnSpc>
                <a:spcPct val="115000"/>
              </a:lnSpc>
            </a:pPr>
            <a:r>
              <a:rPr lang="es-CL" sz="2400"/>
              <a:t>Condiciones simples vs. condiciones finalistas, selección adversa y costos de operación</a:t>
            </a:r>
          </a:p>
          <a:p>
            <a:pPr>
              <a:lnSpc>
                <a:spcPct val="115000"/>
              </a:lnSpc>
            </a:pPr>
            <a:r>
              <a:rPr lang="es-CL" sz="2400"/>
              <a:t>Focalización y adicionalidad vs. cobertura: cómo llegar a beneficiario marginal</a:t>
            </a:r>
          </a:p>
          <a:p>
            <a:pPr>
              <a:lnSpc>
                <a:spcPct val="115000"/>
              </a:lnSpc>
            </a:pPr>
            <a:r>
              <a:rPr lang="es-CL" sz="2400"/>
              <a:t>Multidimensionalidad de la pobreza y capacidad de elección</a:t>
            </a:r>
          </a:p>
          <a:p>
            <a:pPr>
              <a:lnSpc>
                <a:spcPct val="115000"/>
              </a:lnSpc>
            </a:pPr>
            <a:r>
              <a:rPr lang="es-CL" sz="2400"/>
              <a:t>Persistencia vs. riesgo de clientelismo/paternalismo</a:t>
            </a:r>
          </a:p>
          <a:p>
            <a:pPr>
              <a:lnSpc>
                <a:spcPct val="115000"/>
              </a:lnSpc>
            </a:pPr>
            <a:r>
              <a:rPr lang="es-CL" sz="2400"/>
              <a:t>Efectividad vs. ingeniería social</a:t>
            </a:r>
            <a:endParaRPr lang="es-ES" sz="240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1C47FC-23A2-49F9-966F-8A5A2EFB7B27}"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64C74976-719E-485C-B989-E7D753B2CBEF}" type="slidenum">
              <a:rPr lang="es-ES" altLang="en-US"/>
              <a:pPr/>
              <a:t>21</a:t>
            </a:fld>
            <a:endParaRPr lang="es-ES" altLang="en-US"/>
          </a:p>
        </p:txBody>
      </p:sp>
      <p:sp>
        <p:nvSpPr>
          <p:cNvPr id="39938" name="Rectangle 2"/>
          <p:cNvSpPr>
            <a:spLocks noGrp="1" noChangeArrowheads="1"/>
          </p:cNvSpPr>
          <p:nvPr>
            <p:ph type="title"/>
          </p:nvPr>
        </p:nvSpPr>
        <p:spPr>
          <a:xfrm>
            <a:off x="457200" y="404813"/>
            <a:ext cx="8229600" cy="1012825"/>
          </a:xfrm>
        </p:spPr>
        <p:txBody>
          <a:bodyPr/>
          <a:lstStyle/>
          <a:p>
            <a:r>
              <a:rPr lang="es-CL" sz="3200"/>
              <a:t>POLITICAS HACIA VULNERABILIDAD: PROTECCION SOCIAL</a:t>
            </a:r>
            <a:endParaRPr lang="en-US" sz="3200"/>
          </a:p>
        </p:txBody>
      </p:sp>
      <p:sp>
        <p:nvSpPr>
          <p:cNvPr id="39939" name="Rectangle 3"/>
          <p:cNvSpPr>
            <a:spLocks noGrp="1" noChangeArrowheads="1"/>
          </p:cNvSpPr>
          <p:nvPr>
            <p:ph type="body" idx="1"/>
          </p:nvPr>
        </p:nvSpPr>
        <p:spPr>
          <a:xfrm>
            <a:off x="457200" y="1773238"/>
            <a:ext cx="8229600" cy="4535487"/>
          </a:xfrm>
        </p:spPr>
        <p:txBody>
          <a:bodyPr/>
          <a:lstStyle/>
          <a:p>
            <a:pPr>
              <a:lnSpc>
                <a:spcPct val="80000"/>
              </a:lnSpc>
            </a:pPr>
            <a:r>
              <a:rPr lang="es-CL" sz="2000"/>
              <a:t>Riesgos sociales principales: desempleo, enfermedad, discapacidad, vejez, quiebre familiar, desastres naturales</a:t>
            </a:r>
          </a:p>
          <a:p>
            <a:pPr>
              <a:lnSpc>
                <a:spcPct val="80000"/>
              </a:lnSpc>
            </a:pPr>
            <a:r>
              <a:rPr lang="es-CL" sz="2000"/>
              <a:t>Riesgo: magnitud de contingencia y probabilidad de ocurrencia</a:t>
            </a:r>
          </a:p>
          <a:p>
            <a:pPr>
              <a:lnSpc>
                <a:spcPct val="80000"/>
              </a:lnSpc>
            </a:pPr>
            <a:r>
              <a:rPr lang="es-CL" sz="2000"/>
              <a:t>Protección social involucra prevención o mitigación de riesgos</a:t>
            </a:r>
          </a:p>
          <a:p>
            <a:pPr>
              <a:lnSpc>
                <a:spcPct val="80000"/>
              </a:lnSpc>
            </a:pPr>
            <a:r>
              <a:rPr lang="es-CL" sz="2000"/>
              <a:t>Sistemas de protección social pueden adoptar formas de seguros: redistribución vs. pooling de riesgos</a:t>
            </a:r>
          </a:p>
          <a:p>
            <a:pPr>
              <a:lnSpc>
                <a:spcPct val="80000"/>
              </a:lnSpc>
            </a:pPr>
            <a:r>
              <a:rPr lang="es-CL" sz="2000"/>
              <a:t>Para que haya pooling, debe combinarse asegurados con distinta siniestralidad. Cobertura amplia y eficiencia</a:t>
            </a:r>
          </a:p>
          <a:p>
            <a:pPr>
              <a:lnSpc>
                <a:spcPct val="80000"/>
              </a:lnSpc>
            </a:pPr>
            <a:r>
              <a:rPr lang="es-CL" sz="2000"/>
              <a:t>Estado provee o crea incentivos y normas para que seguros operen</a:t>
            </a:r>
          </a:p>
          <a:p>
            <a:pPr>
              <a:lnSpc>
                <a:spcPct val="80000"/>
              </a:lnSpc>
            </a:pPr>
            <a:r>
              <a:rPr lang="es-CL" sz="2000"/>
              <a:t>En diseño, mapas de riesgos sociales, niveles de protección según disponibilidad de recursos</a:t>
            </a:r>
          </a:p>
          <a:p>
            <a:pPr>
              <a:lnSpc>
                <a:spcPct val="80000"/>
              </a:lnSpc>
            </a:pPr>
            <a:r>
              <a:rPr lang="es-CL" sz="2000"/>
              <a:t>Rol social para política macro: estabilidad</a:t>
            </a:r>
            <a:endParaRPr 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3"/>
          <p:cNvSpPr>
            <a:spLocks noGrp="1"/>
          </p:cNvSpPr>
          <p:nvPr>
            <p:ph type="dt" sz="half" idx="10"/>
          </p:nvPr>
        </p:nvSpPr>
        <p:spPr/>
        <p:txBody>
          <a:bodyPr/>
          <a:lstStyle/>
          <a:p>
            <a:fld id="{47FFED03-739E-46D6-BC0E-BA2F6A82E597}" type="datetime1">
              <a:rPr lang="es-ES"/>
              <a:pPr/>
              <a:t>11/07/2010</a:t>
            </a:fld>
            <a:endParaRPr lang="es-ES" altLang="en-US"/>
          </a:p>
        </p:txBody>
      </p:sp>
      <p:sp>
        <p:nvSpPr>
          <p:cNvPr id="28" name="Footer Placeholder 4"/>
          <p:cNvSpPr>
            <a:spLocks noGrp="1"/>
          </p:cNvSpPr>
          <p:nvPr>
            <p:ph type="ftr" sz="quarter" idx="11"/>
          </p:nvPr>
        </p:nvSpPr>
        <p:spPr/>
        <p:txBody>
          <a:bodyPr/>
          <a:lstStyle/>
          <a:p>
            <a:r>
              <a:rPr lang="es-ES" altLang="en-US"/>
              <a:t>BID</a:t>
            </a:r>
          </a:p>
        </p:txBody>
      </p:sp>
      <p:sp>
        <p:nvSpPr>
          <p:cNvPr id="29" name="Slide Number Placeholder 5"/>
          <p:cNvSpPr>
            <a:spLocks noGrp="1"/>
          </p:cNvSpPr>
          <p:nvPr>
            <p:ph type="sldNum" sz="quarter" idx="12"/>
          </p:nvPr>
        </p:nvSpPr>
        <p:spPr/>
        <p:txBody>
          <a:bodyPr/>
          <a:lstStyle/>
          <a:p>
            <a:fld id="{0A783625-3FF5-4D75-AED2-79002DFC55DB}" type="slidenum">
              <a:rPr lang="es-ES" altLang="en-US"/>
              <a:pPr/>
              <a:t>22</a:t>
            </a:fld>
            <a:endParaRPr lang="es-ES" altLang="en-US"/>
          </a:p>
        </p:txBody>
      </p:sp>
      <p:sp>
        <p:nvSpPr>
          <p:cNvPr id="40962" name="Rectangle 2"/>
          <p:cNvSpPr>
            <a:spLocks noGrp="1" noChangeArrowheads="1"/>
          </p:cNvSpPr>
          <p:nvPr>
            <p:ph type="title"/>
          </p:nvPr>
        </p:nvSpPr>
        <p:spPr>
          <a:xfrm>
            <a:off x="755650" y="274638"/>
            <a:ext cx="7345363" cy="850900"/>
          </a:xfrm>
          <a:noFill/>
          <a:ln/>
        </p:spPr>
        <p:txBody>
          <a:bodyPr/>
          <a:lstStyle/>
          <a:p>
            <a:r>
              <a:rPr lang="es-ES" sz="3800" b="0">
                <a:solidFill>
                  <a:schemeClr val="tx1"/>
                </a:solidFill>
              </a:rPr>
              <a:t>Ilustración con caso de Chile</a:t>
            </a:r>
          </a:p>
        </p:txBody>
      </p:sp>
      <p:grpSp>
        <p:nvGrpSpPr>
          <p:cNvPr id="40964" name="Group 4"/>
          <p:cNvGrpSpPr>
            <a:grpSpLocks noChangeAspect="1"/>
          </p:cNvGrpSpPr>
          <p:nvPr/>
        </p:nvGrpSpPr>
        <p:grpSpPr bwMode="auto">
          <a:xfrm>
            <a:off x="1258888" y="2060575"/>
            <a:ext cx="6172200" cy="3771900"/>
            <a:chOff x="2796" y="2040"/>
            <a:chExt cx="8272" cy="5091"/>
          </a:xfrm>
        </p:grpSpPr>
        <p:sp>
          <p:nvSpPr>
            <p:cNvPr id="40965" name="AutoShape 5"/>
            <p:cNvSpPr>
              <a:spLocks noChangeAspect="1" noChangeArrowheads="1"/>
            </p:cNvSpPr>
            <p:nvPr/>
          </p:nvSpPr>
          <p:spPr bwMode="auto">
            <a:xfrm>
              <a:off x="2796" y="2040"/>
              <a:ext cx="8272" cy="5091"/>
            </a:xfrm>
            <a:prstGeom prst="rect">
              <a:avLst/>
            </a:prstGeom>
            <a:noFill/>
            <a:ln w="9525">
              <a:noFill/>
              <a:miter lim="800000"/>
              <a:headEnd/>
              <a:tailEnd/>
            </a:ln>
          </p:spPr>
          <p:txBody>
            <a:bodyPr/>
            <a:lstStyle/>
            <a:p>
              <a:endParaRPr lang="en-US"/>
            </a:p>
          </p:txBody>
        </p:sp>
        <p:sp>
          <p:nvSpPr>
            <p:cNvPr id="40966" name="Rectangle 6"/>
            <p:cNvSpPr>
              <a:spLocks noChangeArrowheads="1"/>
            </p:cNvSpPr>
            <p:nvPr/>
          </p:nvSpPr>
          <p:spPr bwMode="auto">
            <a:xfrm>
              <a:off x="9077" y="2503"/>
              <a:ext cx="1685" cy="4319"/>
            </a:xfrm>
            <a:prstGeom prst="rect">
              <a:avLst/>
            </a:prstGeom>
            <a:solidFill>
              <a:srgbClr val="CCFFFF"/>
            </a:solidFill>
            <a:ln w="9525">
              <a:solidFill>
                <a:srgbClr val="000000"/>
              </a:solidFill>
              <a:miter lim="800000"/>
              <a:headEnd/>
              <a:tailEnd/>
            </a:ln>
          </p:spPr>
          <p:txBody>
            <a:bodyPr/>
            <a:lstStyle/>
            <a:p>
              <a:endParaRPr lang="en-US"/>
            </a:p>
          </p:txBody>
        </p:sp>
        <p:sp>
          <p:nvSpPr>
            <p:cNvPr id="40967" name="Rectangle 7"/>
            <p:cNvSpPr>
              <a:spLocks noChangeArrowheads="1"/>
            </p:cNvSpPr>
            <p:nvPr/>
          </p:nvSpPr>
          <p:spPr bwMode="auto">
            <a:xfrm>
              <a:off x="7392" y="2503"/>
              <a:ext cx="1228" cy="4319"/>
            </a:xfrm>
            <a:prstGeom prst="rect">
              <a:avLst/>
            </a:prstGeom>
            <a:solidFill>
              <a:srgbClr val="CCFFFF"/>
            </a:solidFill>
            <a:ln w="9525">
              <a:solidFill>
                <a:srgbClr val="000000"/>
              </a:solidFill>
              <a:miter lim="800000"/>
              <a:headEnd/>
              <a:tailEnd/>
            </a:ln>
          </p:spPr>
          <p:txBody>
            <a:bodyPr/>
            <a:lstStyle/>
            <a:p>
              <a:endParaRPr lang="en-US"/>
            </a:p>
          </p:txBody>
        </p:sp>
        <p:sp>
          <p:nvSpPr>
            <p:cNvPr id="40968" name="Rectangle 8"/>
            <p:cNvSpPr>
              <a:spLocks noChangeArrowheads="1"/>
            </p:cNvSpPr>
            <p:nvPr/>
          </p:nvSpPr>
          <p:spPr bwMode="auto">
            <a:xfrm>
              <a:off x="5094" y="2503"/>
              <a:ext cx="612" cy="4319"/>
            </a:xfrm>
            <a:prstGeom prst="rect">
              <a:avLst/>
            </a:prstGeom>
            <a:solidFill>
              <a:srgbClr val="CCFFFF"/>
            </a:solidFill>
            <a:ln w="9525">
              <a:solidFill>
                <a:srgbClr val="000000"/>
              </a:solidFill>
              <a:miter lim="800000"/>
              <a:headEnd/>
              <a:tailEnd/>
            </a:ln>
          </p:spPr>
          <p:txBody>
            <a:bodyPr/>
            <a:lstStyle/>
            <a:p>
              <a:endParaRPr lang="en-US"/>
            </a:p>
          </p:txBody>
        </p:sp>
        <p:sp>
          <p:nvSpPr>
            <p:cNvPr id="40969" name="Rectangle 9"/>
            <p:cNvSpPr>
              <a:spLocks noChangeArrowheads="1"/>
            </p:cNvSpPr>
            <p:nvPr/>
          </p:nvSpPr>
          <p:spPr bwMode="auto">
            <a:xfrm>
              <a:off x="6166" y="2503"/>
              <a:ext cx="765" cy="4319"/>
            </a:xfrm>
            <a:prstGeom prst="rect">
              <a:avLst/>
            </a:prstGeom>
            <a:solidFill>
              <a:srgbClr val="CCFFFF"/>
            </a:solidFill>
            <a:ln w="9525">
              <a:solidFill>
                <a:srgbClr val="000000"/>
              </a:solidFill>
              <a:miter lim="800000"/>
              <a:headEnd/>
              <a:tailEnd/>
            </a:ln>
          </p:spPr>
          <p:txBody>
            <a:bodyPr/>
            <a:lstStyle/>
            <a:p>
              <a:endParaRPr lang="en-US"/>
            </a:p>
          </p:txBody>
        </p:sp>
        <p:sp>
          <p:nvSpPr>
            <p:cNvPr id="40970" name="Rectangle 10"/>
            <p:cNvSpPr>
              <a:spLocks noChangeArrowheads="1"/>
            </p:cNvSpPr>
            <p:nvPr/>
          </p:nvSpPr>
          <p:spPr bwMode="auto">
            <a:xfrm>
              <a:off x="4175" y="2503"/>
              <a:ext cx="460" cy="4319"/>
            </a:xfrm>
            <a:prstGeom prst="rect">
              <a:avLst/>
            </a:prstGeom>
            <a:solidFill>
              <a:srgbClr val="CCFFFF"/>
            </a:solidFill>
            <a:ln w="9525">
              <a:solidFill>
                <a:srgbClr val="000000"/>
              </a:solidFill>
              <a:miter lim="800000"/>
              <a:headEnd/>
              <a:tailEnd/>
            </a:ln>
          </p:spPr>
          <p:txBody>
            <a:bodyPr/>
            <a:lstStyle/>
            <a:p>
              <a:endParaRPr lang="en-US"/>
            </a:p>
          </p:txBody>
        </p:sp>
        <p:sp>
          <p:nvSpPr>
            <p:cNvPr id="40971" name="Rectangle 11"/>
            <p:cNvSpPr>
              <a:spLocks noChangeArrowheads="1"/>
            </p:cNvSpPr>
            <p:nvPr/>
          </p:nvSpPr>
          <p:spPr bwMode="auto">
            <a:xfrm>
              <a:off x="3255" y="2503"/>
              <a:ext cx="460" cy="4319"/>
            </a:xfrm>
            <a:prstGeom prst="rect">
              <a:avLst/>
            </a:prstGeom>
            <a:solidFill>
              <a:srgbClr val="CCFFFF"/>
            </a:solidFill>
            <a:ln w="9525">
              <a:solidFill>
                <a:srgbClr val="000000"/>
              </a:solidFill>
              <a:miter lim="800000"/>
              <a:headEnd/>
              <a:tailEnd/>
            </a:ln>
          </p:spPr>
          <p:txBody>
            <a:bodyPr/>
            <a:lstStyle/>
            <a:p>
              <a:endParaRPr lang="en-US"/>
            </a:p>
          </p:txBody>
        </p:sp>
        <p:sp>
          <p:nvSpPr>
            <p:cNvPr id="40972" name="Rectangle 12"/>
            <p:cNvSpPr>
              <a:spLocks noChangeArrowheads="1"/>
            </p:cNvSpPr>
            <p:nvPr/>
          </p:nvSpPr>
          <p:spPr bwMode="auto">
            <a:xfrm>
              <a:off x="9077" y="4817"/>
              <a:ext cx="1685" cy="2005"/>
            </a:xfrm>
            <a:prstGeom prst="rect">
              <a:avLst/>
            </a:prstGeom>
            <a:solidFill>
              <a:srgbClr val="993366"/>
            </a:solidFill>
            <a:ln w="9525">
              <a:solidFill>
                <a:srgbClr val="000000"/>
              </a:solidFill>
              <a:miter lim="800000"/>
              <a:headEnd/>
              <a:tailEnd/>
            </a:ln>
          </p:spPr>
          <p:txBody>
            <a:bodyPr/>
            <a:lstStyle/>
            <a:p>
              <a:endParaRPr lang="en-US"/>
            </a:p>
          </p:txBody>
        </p:sp>
        <p:sp>
          <p:nvSpPr>
            <p:cNvPr id="40973" name="Rectangle 13"/>
            <p:cNvSpPr>
              <a:spLocks noChangeArrowheads="1"/>
            </p:cNvSpPr>
            <p:nvPr/>
          </p:nvSpPr>
          <p:spPr bwMode="auto">
            <a:xfrm>
              <a:off x="9077" y="4508"/>
              <a:ext cx="1685" cy="308"/>
            </a:xfrm>
            <a:prstGeom prst="rect">
              <a:avLst/>
            </a:prstGeom>
            <a:solidFill>
              <a:srgbClr val="CC0000"/>
            </a:solidFill>
            <a:ln w="9525">
              <a:solidFill>
                <a:srgbClr val="000000"/>
              </a:solidFill>
              <a:miter lim="800000"/>
              <a:headEnd/>
              <a:tailEnd/>
            </a:ln>
          </p:spPr>
          <p:txBody>
            <a:bodyPr/>
            <a:lstStyle/>
            <a:p>
              <a:endParaRPr lang="en-US"/>
            </a:p>
          </p:txBody>
        </p:sp>
        <p:sp>
          <p:nvSpPr>
            <p:cNvPr id="40974" name="Rectangle 14"/>
            <p:cNvSpPr>
              <a:spLocks noChangeArrowheads="1"/>
            </p:cNvSpPr>
            <p:nvPr/>
          </p:nvSpPr>
          <p:spPr bwMode="auto">
            <a:xfrm>
              <a:off x="9077" y="4046"/>
              <a:ext cx="1685" cy="462"/>
            </a:xfrm>
            <a:prstGeom prst="rect">
              <a:avLst/>
            </a:prstGeom>
            <a:solidFill>
              <a:srgbClr val="FF3300"/>
            </a:solidFill>
            <a:ln w="9525">
              <a:solidFill>
                <a:srgbClr val="000000"/>
              </a:solidFill>
              <a:miter lim="800000"/>
              <a:headEnd/>
              <a:tailEnd/>
            </a:ln>
          </p:spPr>
          <p:txBody>
            <a:bodyPr/>
            <a:lstStyle/>
            <a:p>
              <a:endParaRPr lang="en-US"/>
            </a:p>
          </p:txBody>
        </p:sp>
        <p:sp>
          <p:nvSpPr>
            <p:cNvPr id="40975" name="Rectangle 15"/>
            <p:cNvSpPr>
              <a:spLocks noChangeArrowheads="1"/>
            </p:cNvSpPr>
            <p:nvPr/>
          </p:nvSpPr>
          <p:spPr bwMode="auto">
            <a:xfrm>
              <a:off x="7392" y="6205"/>
              <a:ext cx="1225" cy="617"/>
            </a:xfrm>
            <a:prstGeom prst="rect">
              <a:avLst/>
            </a:prstGeom>
            <a:solidFill>
              <a:srgbClr val="993366"/>
            </a:solidFill>
            <a:ln w="9525">
              <a:solidFill>
                <a:srgbClr val="000000"/>
              </a:solidFill>
              <a:miter lim="800000"/>
              <a:headEnd/>
              <a:tailEnd/>
            </a:ln>
          </p:spPr>
          <p:txBody>
            <a:bodyPr/>
            <a:lstStyle/>
            <a:p>
              <a:endParaRPr lang="en-US"/>
            </a:p>
          </p:txBody>
        </p:sp>
        <p:sp>
          <p:nvSpPr>
            <p:cNvPr id="40976" name="Rectangle 16"/>
            <p:cNvSpPr>
              <a:spLocks noChangeArrowheads="1"/>
            </p:cNvSpPr>
            <p:nvPr/>
          </p:nvSpPr>
          <p:spPr bwMode="auto">
            <a:xfrm>
              <a:off x="7391" y="3583"/>
              <a:ext cx="1226" cy="2622"/>
            </a:xfrm>
            <a:prstGeom prst="rect">
              <a:avLst/>
            </a:prstGeom>
            <a:solidFill>
              <a:srgbClr val="FF3300"/>
            </a:solidFill>
            <a:ln w="9525">
              <a:solidFill>
                <a:srgbClr val="000000"/>
              </a:solidFill>
              <a:miter lim="800000"/>
              <a:headEnd/>
              <a:tailEnd/>
            </a:ln>
          </p:spPr>
          <p:txBody>
            <a:bodyPr/>
            <a:lstStyle/>
            <a:p>
              <a:endParaRPr lang="en-US"/>
            </a:p>
          </p:txBody>
        </p:sp>
        <p:sp>
          <p:nvSpPr>
            <p:cNvPr id="40977" name="Rectangle 17"/>
            <p:cNvSpPr>
              <a:spLocks noChangeArrowheads="1"/>
            </p:cNvSpPr>
            <p:nvPr/>
          </p:nvSpPr>
          <p:spPr bwMode="auto">
            <a:xfrm>
              <a:off x="6166" y="6514"/>
              <a:ext cx="766" cy="307"/>
            </a:xfrm>
            <a:prstGeom prst="rect">
              <a:avLst/>
            </a:prstGeom>
            <a:solidFill>
              <a:srgbClr val="CC0000"/>
            </a:solidFill>
            <a:ln w="9525">
              <a:solidFill>
                <a:srgbClr val="000000"/>
              </a:solidFill>
              <a:miter lim="800000"/>
              <a:headEnd/>
              <a:tailEnd/>
            </a:ln>
          </p:spPr>
          <p:txBody>
            <a:bodyPr/>
            <a:lstStyle/>
            <a:p>
              <a:endParaRPr lang="en-US"/>
            </a:p>
          </p:txBody>
        </p:sp>
        <p:sp>
          <p:nvSpPr>
            <p:cNvPr id="40978" name="Rectangle 18"/>
            <p:cNvSpPr>
              <a:spLocks noChangeArrowheads="1"/>
            </p:cNvSpPr>
            <p:nvPr/>
          </p:nvSpPr>
          <p:spPr bwMode="auto">
            <a:xfrm>
              <a:off x="5094" y="4508"/>
              <a:ext cx="612" cy="2314"/>
            </a:xfrm>
            <a:prstGeom prst="rect">
              <a:avLst/>
            </a:prstGeom>
            <a:solidFill>
              <a:srgbClr val="993366"/>
            </a:solidFill>
            <a:ln w="9525">
              <a:solidFill>
                <a:srgbClr val="000000"/>
              </a:solidFill>
              <a:miter lim="800000"/>
              <a:headEnd/>
              <a:tailEnd/>
            </a:ln>
          </p:spPr>
          <p:txBody>
            <a:bodyPr/>
            <a:lstStyle/>
            <a:p>
              <a:endParaRPr lang="en-US"/>
            </a:p>
          </p:txBody>
        </p:sp>
        <p:sp>
          <p:nvSpPr>
            <p:cNvPr id="40979" name="Rectangle 19"/>
            <p:cNvSpPr>
              <a:spLocks noChangeArrowheads="1"/>
            </p:cNvSpPr>
            <p:nvPr/>
          </p:nvSpPr>
          <p:spPr bwMode="auto">
            <a:xfrm>
              <a:off x="4175" y="2966"/>
              <a:ext cx="460" cy="3856"/>
            </a:xfrm>
            <a:prstGeom prst="rect">
              <a:avLst/>
            </a:prstGeom>
            <a:solidFill>
              <a:srgbClr val="993366"/>
            </a:solidFill>
            <a:ln w="9525">
              <a:solidFill>
                <a:srgbClr val="000000"/>
              </a:solidFill>
              <a:miter lim="800000"/>
              <a:headEnd/>
              <a:tailEnd/>
            </a:ln>
          </p:spPr>
          <p:txBody>
            <a:bodyPr/>
            <a:lstStyle/>
            <a:p>
              <a:endParaRPr lang="en-US"/>
            </a:p>
          </p:txBody>
        </p:sp>
        <p:sp>
          <p:nvSpPr>
            <p:cNvPr id="40980" name="Rectangle 20"/>
            <p:cNvSpPr>
              <a:spLocks noChangeArrowheads="1"/>
            </p:cNvSpPr>
            <p:nvPr/>
          </p:nvSpPr>
          <p:spPr bwMode="auto">
            <a:xfrm>
              <a:off x="3255" y="6514"/>
              <a:ext cx="460" cy="308"/>
            </a:xfrm>
            <a:prstGeom prst="rect">
              <a:avLst/>
            </a:prstGeom>
            <a:solidFill>
              <a:srgbClr val="993366"/>
            </a:solidFill>
            <a:ln w="9525">
              <a:solidFill>
                <a:srgbClr val="000000"/>
              </a:solidFill>
              <a:miter lim="800000"/>
              <a:headEnd/>
              <a:tailEnd/>
            </a:ln>
          </p:spPr>
          <p:txBody>
            <a:bodyPr/>
            <a:lstStyle/>
            <a:p>
              <a:endParaRPr lang="en-US"/>
            </a:p>
          </p:txBody>
        </p:sp>
        <p:sp>
          <p:nvSpPr>
            <p:cNvPr id="40981" name="WordArt 21"/>
            <p:cNvSpPr>
              <a:spLocks noChangeArrowheads="1" noChangeShapeType="1" noTextEdit="1"/>
            </p:cNvSpPr>
            <p:nvPr/>
          </p:nvSpPr>
          <p:spPr bwMode="auto">
            <a:xfrm rot="16200000">
              <a:off x="8492" y="4169"/>
              <a:ext cx="759" cy="204"/>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pensiones</a:t>
              </a:r>
            </a:p>
          </p:txBody>
        </p:sp>
        <p:sp>
          <p:nvSpPr>
            <p:cNvPr id="40982" name="WordArt 22"/>
            <p:cNvSpPr>
              <a:spLocks noChangeArrowheads="1" noChangeShapeType="1" noTextEdit="1"/>
            </p:cNvSpPr>
            <p:nvPr/>
          </p:nvSpPr>
          <p:spPr bwMode="auto">
            <a:xfrm rot="16200000">
              <a:off x="6930" y="4046"/>
              <a:ext cx="463" cy="153"/>
            </a:xfrm>
            <a:prstGeom prst="rect">
              <a:avLst/>
            </a:prstGeom>
          </p:spPr>
          <p:txBody>
            <a:bodyPr wrap="none" fromWordArt="1">
              <a:prstTxWarp prst="textPlain">
                <a:avLst>
                  <a:gd name="adj" fmla="val 50000"/>
                </a:avLst>
              </a:prstTxWarp>
            </a:bodyPr>
            <a:lstStyle/>
            <a:p>
              <a:pPr algn="ctr"/>
              <a:r>
                <a:rPr lang="en-US" sz="800" kern="10">
                  <a:ln w="9525">
                    <a:solidFill>
                      <a:srgbClr val="000000"/>
                    </a:solidFill>
                    <a:round/>
                    <a:headEnd/>
                    <a:tailEnd/>
                  </a:ln>
                  <a:solidFill>
                    <a:srgbClr val="000000"/>
                  </a:solidFill>
                  <a:latin typeface="Trebuchet MS"/>
                </a:rPr>
                <a:t>Salud</a:t>
              </a:r>
            </a:p>
          </p:txBody>
        </p:sp>
        <p:sp>
          <p:nvSpPr>
            <p:cNvPr id="40983" name="WordArt 23"/>
            <p:cNvSpPr>
              <a:spLocks noChangeArrowheads="1" noChangeShapeType="1" noTextEdit="1"/>
            </p:cNvSpPr>
            <p:nvPr/>
          </p:nvSpPr>
          <p:spPr bwMode="auto">
            <a:xfrm rot="16200000">
              <a:off x="5558" y="4193"/>
              <a:ext cx="758" cy="153"/>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Cesantía</a:t>
              </a:r>
            </a:p>
          </p:txBody>
        </p:sp>
        <p:sp>
          <p:nvSpPr>
            <p:cNvPr id="40984" name="WordArt 24"/>
            <p:cNvSpPr>
              <a:spLocks noChangeArrowheads="1" noChangeShapeType="1" noTextEdit="1"/>
            </p:cNvSpPr>
            <p:nvPr/>
          </p:nvSpPr>
          <p:spPr bwMode="auto">
            <a:xfrm rot="16200000">
              <a:off x="4169" y="4509"/>
              <a:ext cx="1389" cy="153"/>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Accidentes del trabajo</a:t>
              </a:r>
            </a:p>
          </p:txBody>
        </p:sp>
        <p:sp>
          <p:nvSpPr>
            <p:cNvPr id="40985" name="WordArt 25"/>
            <p:cNvSpPr>
              <a:spLocks noChangeArrowheads="1" noChangeShapeType="1" noTextEdit="1"/>
            </p:cNvSpPr>
            <p:nvPr/>
          </p:nvSpPr>
          <p:spPr bwMode="auto">
            <a:xfrm rot="16200000">
              <a:off x="3566" y="4193"/>
              <a:ext cx="758" cy="153"/>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Maternidad</a:t>
              </a:r>
            </a:p>
          </p:txBody>
        </p:sp>
        <p:sp>
          <p:nvSpPr>
            <p:cNvPr id="40986" name="WordArt 26"/>
            <p:cNvSpPr>
              <a:spLocks noChangeArrowheads="1" noChangeShapeType="1" noTextEdit="1"/>
            </p:cNvSpPr>
            <p:nvPr/>
          </p:nvSpPr>
          <p:spPr bwMode="auto">
            <a:xfrm rot="16200000">
              <a:off x="2486" y="4354"/>
              <a:ext cx="1080" cy="153"/>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Cuidado infantil</a:t>
              </a:r>
            </a:p>
          </p:txBody>
        </p:sp>
      </p:grpSp>
      <p:sp>
        <p:nvSpPr>
          <p:cNvPr id="40987" name="Text Box 27"/>
          <p:cNvSpPr txBox="1">
            <a:spLocks noChangeArrowheads="1"/>
          </p:cNvSpPr>
          <p:nvPr/>
        </p:nvSpPr>
        <p:spPr bwMode="auto">
          <a:xfrm>
            <a:off x="2387600" y="1144588"/>
            <a:ext cx="692150" cy="366712"/>
          </a:xfrm>
          <a:prstGeom prst="rect">
            <a:avLst/>
          </a:prstGeom>
          <a:noFill/>
          <a:ln w="9525">
            <a:noFill/>
            <a:miter lim="800000"/>
            <a:headEnd/>
            <a:tailEnd/>
          </a:ln>
          <a:effectLst/>
        </p:spPr>
        <p:txBody>
          <a:bodyPr wrap="none">
            <a:spAutoFit/>
          </a:bodyPr>
          <a:lstStyle/>
          <a:p>
            <a:pPr algn="r"/>
            <a:r>
              <a:rPr lang="es-ES"/>
              <a:t>1999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3"/>
          <p:cNvSpPr>
            <a:spLocks noGrp="1"/>
          </p:cNvSpPr>
          <p:nvPr>
            <p:ph type="dt" sz="half" idx="10"/>
          </p:nvPr>
        </p:nvSpPr>
        <p:spPr/>
        <p:txBody>
          <a:bodyPr/>
          <a:lstStyle/>
          <a:p>
            <a:fld id="{0E2E234C-5558-47E2-8BCE-61089317782C}" type="datetime1">
              <a:rPr lang="es-ES"/>
              <a:pPr/>
              <a:t>11/07/2010</a:t>
            </a:fld>
            <a:endParaRPr lang="es-ES" altLang="en-US"/>
          </a:p>
        </p:txBody>
      </p:sp>
      <p:sp>
        <p:nvSpPr>
          <p:cNvPr id="28" name="Footer Placeholder 4"/>
          <p:cNvSpPr>
            <a:spLocks noGrp="1"/>
          </p:cNvSpPr>
          <p:nvPr>
            <p:ph type="ftr" sz="quarter" idx="11"/>
          </p:nvPr>
        </p:nvSpPr>
        <p:spPr/>
        <p:txBody>
          <a:bodyPr/>
          <a:lstStyle/>
          <a:p>
            <a:r>
              <a:rPr lang="es-ES" altLang="en-US"/>
              <a:t>BID</a:t>
            </a:r>
          </a:p>
        </p:txBody>
      </p:sp>
      <p:sp>
        <p:nvSpPr>
          <p:cNvPr id="29" name="Slide Number Placeholder 5"/>
          <p:cNvSpPr>
            <a:spLocks noGrp="1"/>
          </p:cNvSpPr>
          <p:nvPr>
            <p:ph type="sldNum" sz="quarter" idx="12"/>
          </p:nvPr>
        </p:nvSpPr>
        <p:spPr/>
        <p:txBody>
          <a:bodyPr/>
          <a:lstStyle/>
          <a:p>
            <a:fld id="{13ADAFC7-B3E4-44E1-A598-1137D9AC3544}" type="slidenum">
              <a:rPr lang="es-ES" altLang="en-US"/>
              <a:pPr/>
              <a:t>23</a:t>
            </a:fld>
            <a:endParaRPr lang="es-ES" altLang="en-US"/>
          </a:p>
        </p:txBody>
      </p:sp>
      <p:grpSp>
        <p:nvGrpSpPr>
          <p:cNvPr id="41988" name="Group 4"/>
          <p:cNvGrpSpPr>
            <a:grpSpLocks noChangeAspect="1"/>
          </p:cNvGrpSpPr>
          <p:nvPr/>
        </p:nvGrpSpPr>
        <p:grpSpPr bwMode="auto">
          <a:xfrm>
            <a:off x="1331913" y="2133600"/>
            <a:ext cx="6172200" cy="3771900"/>
            <a:chOff x="2796" y="2040"/>
            <a:chExt cx="8272" cy="5091"/>
          </a:xfrm>
        </p:grpSpPr>
        <p:sp>
          <p:nvSpPr>
            <p:cNvPr id="41989" name="AutoShape 5"/>
            <p:cNvSpPr>
              <a:spLocks noChangeAspect="1" noChangeArrowheads="1"/>
            </p:cNvSpPr>
            <p:nvPr/>
          </p:nvSpPr>
          <p:spPr bwMode="auto">
            <a:xfrm>
              <a:off x="2796" y="2040"/>
              <a:ext cx="8272" cy="5091"/>
            </a:xfrm>
            <a:prstGeom prst="rect">
              <a:avLst/>
            </a:prstGeom>
            <a:noFill/>
            <a:ln w="9525">
              <a:noFill/>
              <a:miter lim="800000"/>
              <a:headEnd/>
              <a:tailEnd/>
            </a:ln>
          </p:spPr>
          <p:txBody>
            <a:bodyPr/>
            <a:lstStyle/>
            <a:p>
              <a:endParaRPr lang="en-US"/>
            </a:p>
          </p:txBody>
        </p:sp>
        <p:sp>
          <p:nvSpPr>
            <p:cNvPr id="41990" name="Rectangle 6"/>
            <p:cNvSpPr>
              <a:spLocks noChangeArrowheads="1"/>
            </p:cNvSpPr>
            <p:nvPr/>
          </p:nvSpPr>
          <p:spPr bwMode="auto">
            <a:xfrm>
              <a:off x="9077" y="2503"/>
              <a:ext cx="1685" cy="4319"/>
            </a:xfrm>
            <a:prstGeom prst="rect">
              <a:avLst/>
            </a:prstGeom>
            <a:solidFill>
              <a:srgbClr val="CCFFFF"/>
            </a:solidFill>
            <a:ln w="9525">
              <a:solidFill>
                <a:srgbClr val="000000"/>
              </a:solidFill>
              <a:miter lim="800000"/>
              <a:headEnd/>
              <a:tailEnd/>
            </a:ln>
          </p:spPr>
          <p:txBody>
            <a:bodyPr/>
            <a:lstStyle/>
            <a:p>
              <a:endParaRPr lang="en-US"/>
            </a:p>
          </p:txBody>
        </p:sp>
        <p:sp>
          <p:nvSpPr>
            <p:cNvPr id="41991" name="Rectangle 7"/>
            <p:cNvSpPr>
              <a:spLocks noChangeArrowheads="1"/>
            </p:cNvSpPr>
            <p:nvPr/>
          </p:nvSpPr>
          <p:spPr bwMode="auto">
            <a:xfrm>
              <a:off x="7392" y="2503"/>
              <a:ext cx="1228" cy="4319"/>
            </a:xfrm>
            <a:prstGeom prst="rect">
              <a:avLst/>
            </a:prstGeom>
            <a:solidFill>
              <a:srgbClr val="CCFFFF"/>
            </a:solidFill>
            <a:ln w="9525">
              <a:solidFill>
                <a:srgbClr val="000000"/>
              </a:solidFill>
              <a:miter lim="800000"/>
              <a:headEnd/>
              <a:tailEnd/>
            </a:ln>
          </p:spPr>
          <p:txBody>
            <a:bodyPr/>
            <a:lstStyle/>
            <a:p>
              <a:endParaRPr lang="en-US"/>
            </a:p>
          </p:txBody>
        </p:sp>
        <p:sp>
          <p:nvSpPr>
            <p:cNvPr id="41992" name="Rectangle 8"/>
            <p:cNvSpPr>
              <a:spLocks noChangeArrowheads="1"/>
            </p:cNvSpPr>
            <p:nvPr/>
          </p:nvSpPr>
          <p:spPr bwMode="auto">
            <a:xfrm>
              <a:off x="5094" y="2503"/>
              <a:ext cx="612" cy="4319"/>
            </a:xfrm>
            <a:prstGeom prst="rect">
              <a:avLst/>
            </a:prstGeom>
            <a:solidFill>
              <a:srgbClr val="CCFFFF"/>
            </a:solidFill>
            <a:ln w="9525">
              <a:solidFill>
                <a:srgbClr val="000000"/>
              </a:solidFill>
              <a:miter lim="800000"/>
              <a:headEnd/>
              <a:tailEnd/>
            </a:ln>
          </p:spPr>
          <p:txBody>
            <a:bodyPr/>
            <a:lstStyle/>
            <a:p>
              <a:endParaRPr lang="en-US"/>
            </a:p>
          </p:txBody>
        </p:sp>
        <p:sp>
          <p:nvSpPr>
            <p:cNvPr id="41993" name="Rectangle 9"/>
            <p:cNvSpPr>
              <a:spLocks noChangeArrowheads="1"/>
            </p:cNvSpPr>
            <p:nvPr/>
          </p:nvSpPr>
          <p:spPr bwMode="auto">
            <a:xfrm>
              <a:off x="6166" y="2503"/>
              <a:ext cx="765" cy="4319"/>
            </a:xfrm>
            <a:prstGeom prst="rect">
              <a:avLst/>
            </a:prstGeom>
            <a:solidFill>
              <a:srgbClr val="CCFFFF"/>
            </a:solidFill>
            <a:ln w="9525">
              <a:solidFill>
                <a:srgbClr val="000000"/>
              </a:solidFill>
              <a:miter lim="800000"/>
              <a:headEnd/>
              <a:tailEnd/>
            </a:ln>
          </p:spPr>
          <p:txBody>
            <a:bodyPr/>
            <a:lstStyle/>
            <a:p>
              <a:endParaRPr lang="en-US"/>
            </a:p>
          </p:txBody>
        </p:sp>
        <p:sp>
          <p:nvSpPr>
            <p:cNvPr id="41994" name="Rectangle 10"/>
            <p:cNvSpPr>
              <a:spLocks noChangeArrowheads="1"/>
            </p:cNvSpPr>
            <p:nvPr/>
          </p:nvSpPr>
          <p:spPr bwMode="auto">
            <a:xfrm>
              <a:off x="4175" y="2503"/>
              <a:ext cx="460" cy="4319"/>
            </a:xfrm>
            <a:prstGeom prst="rect">
              <a:avLst/>
            </a:prstGeom>
            <a:solidFill>
              <a:srgbClr val="CCFFFF"/>
            </a:solidFill>
            <a:ln w="9525">
              <a:solidFill>
                <a:srgbClr val="000000"/>
              </a:solidFill>
              <a:miter lim="800000"/>
              <a:headEnd/>
              <a:tailEnd/>
            </a:ln>
          </p:spPr>
          <p:txBody>
            <a:bodyPr/>
            <a:lstStyle/>
            <a:p>
              <a:endParaRPr lang="en-US"/>
            </a:p>
          </p:txBody>
        </p:sp>
        <p:sp>
          <p:nvSpPr>
            <p:cNvPr id="41995" name="Rectangle 11"/>
            <p:cNvSpPr>
              <a:spLocks noChangeArrowheads="1"/>
            </p:cNvSpPr>
            <p:nvPr/>
          </p:nvSpPr>
          <p:spPr bwMode="auto">
            <a:xfrm>
              <a:off x="3255" y="2503"/>
              <a:ext cx="460" cy="4319"/>
            </a:xfrm>
            <a:prstGeom prst="rect">
              <a:avLst/>
            </a:prstGeom>
            <a:solidFill>
              <a:srgbClr val="CCFFFF"/>
            </a:solidFill>
            <a:ln w="9525">
              <a:solidFill>
                <a:srgbClr val="000000"/>
              </a:solidFill>
              <a:miter lim="800000"/>
              <a:headEnd/>
              <a:tailEnd/>
            </a:ln>
          </p:spPr>
          <p:txBody>
            <a:bodyPr/>
            <a:lstStyle/>
            <a:p>
              <a:endParaRPr lang="en-US"/>
            </a:p>
          </p:txBody>
        </p:sp>
        <p:sp>
          <p:nvSpPr>
            <p:cNvPr id="41996" name="Rectangle 12"/>
            <p:cNvSpPr>
              <a:spLocks noChangeArrowheads="1"/>
            </p:cNvSpPr>
            <p:nvPr/>
          </p:nvSpPr>
          <p:spPr bwMode="auto">
            <a:xfrm>
              <a:off x="9077" y="4200"/>
              <a:ext cx="1685" cy="2622"/>
            </a:xfrm>
            <a:prstGeom prst="rect">
              <a:avLst/>
            </a:prstGeom>
            <a:solidFill>
              <a:srgbClr val="993366"/>
            </a:solidFill>
            <a:ln w="9525">
              <a:solidFill>
                <a:srgbClr val="000000"/>
              </a:solidFill>
              <a:miter lim="800000"/>
              <a:headEnd/>
              <a:tailEnd/>
            </a:ln>
          </p:spPr>
          <p:txBody>
            <a:bodyPr/>
            <a:lstStyle/>
            <a:p>
              <a:endParaRPr lang="en-US"/>
            </a:p>
          </p:txBody>
        </p:sp>
        <p:sp>
          <p:nvSpPr>
            <p:cNvPr id="41997" name="Rectangle 13"/>
            <p:cNvSpPr>
              <a:spLocks noChangeArrowheads="1"/>
            </p:cNvSpPr>
            <p:nvPr/>
          </p:nvSpPr>
          <p:spPr bwMode="auto">
            <a:xfrm>
              <a:off x="9077" y="2503"/>
              <a:ext cx="1685" cy="1696"/>
            </a:xfrm>
            <a:prstGeom prst="rect">
              <a:avLst/>
            </a:prstGeom>
            <a:solidFill>
              <a:srgbClr val="CC0000"/>
            </a:solidFill>
            <a:ln w="9525">
              <a:solidFill>
                <a:srgbClr val="000000"/>
              </a:solidFill>
              <a:miter lim="800000"/>
              <a:headEnd/>
              <a:tailEnd/>
            </a:ln>
          </p:spPr>
          <p:txBody>
            <a:bodyPr/>
            <a:lstStyle/>
            <a:p>
              <a:endParaRPr lang="en-US"/>
            </a:p>
          </p:txBody>
        </p:sp>
        <p:sp>
          <p:nvSpPr>
            <p:cNvPr id="41998" name="Rectangle 14"/>
            <p:cNvSpPr>
              <a:spLocks noChangeArrowheads="1"/>
            </p:cNvSpPr>
            <p:nvPr/>
          </p:nvSpPr>
          <p:spPr bwMode="auto">
            <a:xfrm>
              <a:off x="7392" y="6205"/>
              <a:ext cx="1225" cy="617"/>
            </a:xfrm>
            <a:prstGeom prst="rect">
              <a:avLst/>
            </a:prstGeom>
            <a:solidFill>
              <a:srgbClr val="993366"/>
            </a:solidFill>
            <a:ln w="9525">
              <a:solidFill>
                <a:srgbClr val="000000"/>
              </a:solidFill>
              <a:miter lim="800000"/>
              <a:headEnd/>
              <a:tailEnd/>
            </a:ln>
          </p:spPr>
          <p:txBody>
            <a:bodyPr/>
            <a:lstStyle/>
            <a:p>
              <a:endParaRPr lang="en-US"/>
            </a:p>
          </p:txBody>
        </p:sp>
        <p:sp>
          <p:nvSpPr>
            <p:cNvPr id="41999" name="Rectangle 15"/>
            <p:cNvSpPr>
              <a:spLocks noChangeArrowheads="1"/>
            </p:cNvSpPr>
            <p:nvPr/>
          </p:nvSpPr>
          <p:spPr bwMode="auto">
            <a:xfrm>
              <a:off x="7391" y="2503"/>
              <a:ext cx="1226" cy="3702"/>
            </a:xfrm>
            <a:prstGeom prst="rect">
              <a:avLst/>
            </a:prstGeom>
            <a:solidFill>
              <a:srgbClr val="CC0000"/>
            </a:solidFill>
            <a:ln w="9525">
              <a:solidFill>
                <a:srgbClr val="000000"/>
              </a:solidFill>
              <a:miter lim="800000"/>
              <a:headEnd/>
              <a:tailEnd/>
            </a:ln>
          </p:spPr>
          <p:txBody>
            <a:bodyPr/>
            <a:lstStyle/>
            <a:p>
              <a:endParaRPr lang="en-US"/>
            </a:p>
          </p:txBody>
        </p:sp>
        <p:sp>
          <p:nvSpPr>
            <p:cNvPr id="42000" name="Rectangle 16"/>
            <p:cNvSpPr>
              <a:spLocks noChangeArrowheads="1"/>
            </p:cNvSpPr>
            <p:nvPr/>
          </p:nvSpPr>
          <p:spPr bwMode="auto">
            <a:xfrm>
              <a:off x="6166" y="4354"/>
              <a:ext cx="766" cy="2467"/>
            </a:xfrm>
            <a:prstGeom prst="rect">
              <a:avLst/>
            </a:prstGeom>
            <a:solidFill>
              <a:srgbClr val="CC0000"/>
            </a:solidFill>
            <a:ln w="9525">
              <a:solidFill>
                <a:srgbClr val="000000"/>
              </a:solidFill>
              <a:miter lim="800000"/>
              <a:headEnd/>
              <a:tailEnd/>
            </a:ln>
          </p:spPr>
          <p:txBody>
            <a:bodyPr/>
            <a:lstStyle/>
            <a:p>
              <a:endParaRPr lang="en-US"/>
            </a:p>
          </p:txBody>
        </p:sp>
        <p:sp>
          <p:nvSpPr>
            <p:cNvPr id="42001" name="Rectangle 17"/>
            <p:cNvSpPr>
              <a:spLocks noChangeArrowheads="1"/>
            </p:cNvSpPr>
            <p:nvPr/>
          </p:nvSpPr>
          <p:spPr bwMode="auto">
            <a:xfrm>
              <a:off x="5094" y="4046"/>
              <a:ext cx="612" cy="2776"/>
            </a:xfrm>
            <a:prstGeom prst="rect">
              <a:avLst/>
            </a:prstGeom>
            <a:solidFill>
              <a:srgbClr val="993366"/>
            </a:solidFill>
            <a:ln w="9525">
              <a:solidFill>
                <a:srgbClr val="000000"/>
              </a:solidFill>
              <a:miter lim="800000"/>
              <a:headEnd/>
              <a:tailEnd/>
            </a:ln>
          </p:spPr>
          <p:txBody>
            <a:bodyPr/>
            <a:lstStyle/>
            <a:p>
              <a:endParaRPr lang="en-US"/>
            </a:p>
          </p:txBody>
        </p:sp>
        <p:sp>
          <p:nvSpPr>
            <p:cNvPr id="42002" name="Rectangle 18"/>
            <p:cNvSpPr>
              <a:spLocks noChangeArrowheads="1"/>
            </p:cNvSpPr>
            <p:nvPr/>
          </p:nvSpPr>
          <p:spPr bwMode="auto">
            <a:xfrm>
              <a:off x="4175" y="2966"/>
              <a:ext cx="460" cy="3856"/>
            </a:xfrm>
            <a:prstGeom prst="rect">
              <a:avLst/>
            </a:prstGeom>
            <a:solidFill>
              <a:srgbClr val="993366"/>
            </a:solidFill>
            <a:ln w="9525">
              <a:solidFill>
                <a:srgbClr val="000000"/>
              </a:solidFill>
              <a:miter lim="800000"/>
              <a:headEnd/>
              <a:tailEnd/>
            </a:ln>
          </p:spPr>
          <p:txBody>
            <a:bodyPr/>
            <a:lstStyle/>
            <a:p>
              <a:endParaRPr lang="en-US"/>
            </a:p>
          </p:txBody>
        </p:sp>
        <p:sp>
          <p:nvSpPr>
            <p:cNvPr id="42003" name="Rectangle 19"/>
            <p:cNvSpPr>
              <a:spLocks noChangeArrowheads="1"/>
            </p:cNvSpPr>
            <p:nvPr/>
          </p:nvSpPr>
          <p:spPr bwMode="auto">
            <a:xfrm>
              <a:off x="3255" y="4354"/>
              <a:ext cx="460" cy="2468"/>
            </a:xfrm>
            <a:prstGeom prst="rect">
              <a:avLst/>
            </a:prstGeom>
            <a:solidFill>
              <a:srgbClr val="993366"/>
            </a:solidFill>
            <a:ln w="9525">
              <a:solidFill>
                <a:srgbClr val="000000"/>
              </a:solidFill>
              <a:miter lim="800000"/>
              <a:headEnd/>
              <a:tailEnd/>
            </a:ln>
          </p:spPr>
          <p:txBody>
            <a:bodyPr/>
            <a:lstStyle/>
            <a:p>
              <a:endParaRPr lang="en-US"/>
            </a:p>
          </p:txBody>
        </p:sp>
        <p:sp>
          <p:nvSpPr>
            <p:cNvPr id="42004" name="WordArt 20"/>
            <p:cNvSpPr>
              <a:spLocks noChangeArrowheads="1" noChangeShapeType="1" noTextEdit="1"/>
            </p:cNvSpPr>
            <p:nvPr/>
          </p:nvSpPr>
          <p:spPr bwMode="auto">
            <a:xfrm rot="16200000">
              <a:off x="8492" y="4169"/>
              <a:ext cx="759" cy="204"/>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pensiones</a:t>
              </a:r>
            </a:p>
          </p:txBody>
        </p:sp>
        <p:sp>
          <p:nvSpPr>
            <p:cNvPr id="42005" name="WordArt 21"/>
            <p:cNvSpPr>
              <a:spLocks noChangeArrowheads="1" noChangeShapeType="1" noTextEdit="1"/>
            </p:cNvSpPr>
            <p:nvPr/>
          </p:nvSpPr>
          <p:spPr bwMode="auto">
            <a:xfrm rot="16200000">
              <a:off x="6930" y="4046"/>
              <a:ext cx="463" cy="153"/>
            </a:xfrm>
            <a:prstGeom prst="rect">
              <a:avLst/>
            </a:prstGeom>
          </p:spPr>
          <p:txBody>
            <a:bodyPr wrap="none" fromWordArt="1">
              <a:prstTxWarp prst="textPlain">
                <a:avLst>
                  <a:gd name="adj" fmla="val 50000"/>
                </a:avLst>
              </a:prstTxWarp>
            </a:bodyPr>
            <a:lstStyle/>
            <a:p>
              <a:pPr algn="ctr"/>
              <a:r>
                <a:rPr lang="en-US" sz="800" kern="10">
                  <a:ln w="9525">
                    <a:solidFill>
                      <a:srgbClr val="000000"/>
                    </a:solidFill>
                    <a:round/>
                    <a:headEnd/>
                    <a:tailEnd/>
                  </a:ln>
                  <a:solidFill>
                    <a:srgbClr val="000000"/>
                  </a:solidFill>
                  <a:latin typeface="Trebuchet MS"/>
                </a:rPr>
                <a:t>Salud</a:t>
              </a:r>
            </a:p>
          </p:txBody>
        </p:sp>
        <p:sp>
          <p:nvSpPr>
            <p:cNvPr id="42006" name="WordArt 22"/>
            <p:cNvSpPr>
              <a:spLocks noChangeArrowheads="1" noChangeShapeType="1" noTextEdit="1"/>
            </p:cNvSpPr>
            <p:nvPr/>
          </p:nvSpPr>
          <p:spPr bwMode="auto">
            <a:xfrm rot="16200000">
              <a:off x="5558" y="4193"/>
              <a:ext cx="758" cy="153"/>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Cesantía</a:t>
              </a:r>
            </a:p>
          </p:txBody>
        </p:sp>
        <p:sp>
          <p:nvSpPr>
            <p:cNvPr id="42007" name="WordArt 23"/>
            <p:cNvSpPr>
              <a:spLocks noChangeArrowheads="1" noChangeShapeType="1" noTextEdit="1"/>
            </p:cNvSpPr>
            <p:nvPr/>
          </p:nvSpPr>
          <p:spPr bwMode="auto">
            <a:xfrm rot="16200000">
              <a:off x="4169" y="4509"/>
              <a:ext cx="1389" cy="153"/>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Accidentes del trabajo</a:t>
              </a:r>
            </a:p>
          </p:txBody>
        </p:sp>
        <p:sp>
          <p:nvSpPr>
            <p:cNvPr id="42008" name="WordArt 24"/>
            <p:cNvSpPr>
              <a:spLocks noChangeArrowheads="1" noChangeShapeType="1" noTextEdit="1"/>
            </p:cNvSpPr>
            <p:nvPr/>
          </p:nvSpPr>
          <p:spPr bwMode="auto">
            <a:xfrm rot="16200000">
              <a:off x="3566" y="4193"/>
              <a:ext cx="758" cy="153"/>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Maternidad</a:t>
              </a:r>
            </a:p>
          </p:txBody>
        </p:sp>
        <p:sp>
          <p:nvSpPr>
            <p:cNvPr id="42009" name="WordArt 25"/>
            <p:cNvSpPr>
              <a:spLocks noChangeArrowheads="1" noChangeShapeType="1" noTextEdit="1"/>
            </p:cNvSpPr>
            <p:nvPr/>
          </p:nvSpPr>
          <p:spPr bwMode="auto">
            <a:xfrm rot="16200000">
              <a:off x="2486" y="4354"/>
              <a:ext cx="1080" cy="153"/>
            </a:xfrm>
            <a:prstGeom prst="rect">
              <a:avLst/>
            </a:prstGeom>
          </p:spPr>
          <p:txBody>
            <a:bodyPr wrap="none" fromWordArt="1">
              <a:prstTxWarp prst="textPlain">
                <a:avLst>
                  <a:gd name="adj" fmla="val 50000"/>
                </a:avLst>
              </a:prstTxWarp>
            </a:bodyPr>
            <a:lstStyle/>
            <a:p>
              <a:pPr algn="ctr"/>
              <a:r>
                <a:rPr lang="en-US" sz="1000" kern="10">
                  <a:ln w="9525">
                    <a:solidFill>
                      <a:srgbClr val="000000"/>
                    </a:solidFill>
                    <a:round/>
                    <a:headEnd/>
                    <a:tailEnd/>
                  </a:ln>
                  <a:solidFill>
                    <a:srgbClr val="000000"/>
                  </a:solidFill>
                  <a:latin typeface="Trebuchet MS"/>
                </a:rPr>
                <a:t>Cuidado infantil</a:t>
              </a:r>
            </a:p>
          </p:txBody>
        </p:sp>
        <p:sp>
          <p:nvSpPr>
            <p:cNvPr id="42010" name="Rectangle 26"/>
            <p:cNvSpPr>
              <a:spLocks noChangeArrowheads="1"/>
            </p:cNvSpPr>
            <p:nvPr/>
          </p:nvSpPr>
          <p:spPr bwMode="auto">
            <a:xfrm>
              <a:off x="3256" y="3583"/>
              <a:ext cx="459" cy="771"/>
            </a:xfrm>
            <a:prstGeom prst="rect">
              <a:avLst/>
            </a:prstGeom>
            <a:solidFill>
              <a:srgbClr val="CC0000"/>
            </a:solidFill>
            <a:ln w="9525">
              <a:solidFill>
                <a:srgbClr val="000000"/>
              </a:solidFill>
              <a:miter lim="800000"/>
              <a:headEnd/>
              <a:tailEnd/>
            </a:ln>
          </p:spPr>
          <p:txBody>
            <a:bodyPr/>
            <a:lstStyle/>
            <a:p>
              <a:endParaRPr lang="en-US"/>
            </a:p>
          </p:txBody>
        </p:sp>
      </p:grpSp>
      <p:sp>
        <p:nvSpPr>
          <p:cNvPr id="42011" name="Text Box 27"/>
          <p:cNvSpPr txBox="1">
            <a:spLocks noChangeArrowheads="1"/>
          </p:cNvSpPr>
          <p:nvPr/>
        </p:nvSpPr>
        <p:spPr bwMode="auto">
          <a:xfrm>
            <a:off x="2387600" y="1144588"/>
            <a:ext cx="692150" cy="366712"/>
          </a:xfrm>
          <a:prstGeom prst="rect">
            <a:avLst/>
          </a:prstGeom>
          <a:noFill/>
          <a:ln w="9525">
            <a:noFill/>
            <a:miter lim="800000"/>
            <a:headEnd/>
            <a:tailEnd/>
          </a:ln>
          <a:effectLst/>
        </p:spPr>
        <p:txBody>
          <a:bodyPr wrap="none">
            <a:spAutoFit/>
          </a:bodyPr>
          <a:lstStyle/>
          <a:p>
            <a:pPr algn="r"/>
            <a:r>
              <a:rPr lang="es-ES"/>
              <a:t>2010</a:t>
            </a:r>
          </a:p>
        </p:txBody>
      </p:sp>
      <p:sp>
        <p:nvSpPr>
          <p:cNvPr id="42012" name="Rectangle 28"/>
          <p:cNvSpPr>
            <a:spLocks noChangeArrowheads="1"/>
          </p:cNvSpPr>
          <p:nvPr/>
        </p:nvSpPr>
        <p:spPr bwMode="auto">
          <a:xfrm>
            <a:off x="611188" y="404813"/>
            <a:ext cx="7345362" cy="850900"/>
          </a:xfrm>
          <a:prstGeom prst="rect">
            <a:avLst/>
          </a:prstGeom>
          <a:noFill/>
          <a:ln w="9525">
            <a:noFill/>
            <a:miter lim="800000"/>
            <a:headEnd/>
            <a:tailEnd/>
          </a:ln>
          <a:effectLst/>
        </p:spPr>
        <p:txBody>
          <a:bodyPr/>
          <a:lstStyle/>
          <a:p>
            <a:r>
              <a:rPr lang="es-ES" sz="3800">
                <a:latin typeface="Trebuchet MS" pitchFamily="34" charset="0"/>
              </a:rPr>
              <a:t>Ilustración con caso de Chile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F29077-AC82-4D64-83B6-7960BAD2989A}"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D7FAC507-2D8E-4370-A969-BB8905C3E9C1}" type="slidenum">
              <a:rPr lang="es-ES" altLang="en-US"/>
              <a:pPr/>
              <a:t>24</a:t>
            </a:fld>
            <a:endParaRPr lang="es-ES" altLang="en-US"/>
          </a:p>
        </p:txBody>
      </p:sp>
      <p:sp>
        <p:nvSpPr>
          <p:cNvPr id="43010" name="Rectangle 2"/>
          <p:cNvSpPr>
            <a:spLocks noGrp="1" noChangeArrowheads="1"/>
          </p:cNvSpPr>
          <p:nvPr>
            <p:ph type="title"/>
          </p:nvPr>
        </p:nvSpPr>
        <p:spPr/>
        <p:txBody>
          <a:bodyPr/>
          <a:lstStyle/>
          <a:p>
            <a:r>
              <a:rPr lang="es-CL" sz="3800"/>
              <a:t>Implicancias del desarrollo de sistemas de protección social</a:t>
            </a:r>
            <a:endParaRPr lang="en-US" sz="3800"/>
          </a:p>
        </p:txBody>
      </p:sp>
      <p:sp>
        <p:nvSpPr>
          <p:cNvPr id="43011" name="Rectangle 3"/>
          <p:cNvSpPr>
            <a:spLocks noGrp="1" noChangeArrowheads="1"/>
          </p:cNvSpPr>
          <p:nvPr>
            <p:ph type="body" idx="1"/>
          </p:nvPr>
        </p:nvSpPr>
        <p:spPr/>
        <p:txBody>
          <a:bodyPr/>
          <a:lstStyle/>
          <a:p>
            <a:r>
              <a:rPr lang="es-CL"/>
              <a:t>Desprotección frente a riesgos sociales genera inseguridad</a:t>
            </a:r>
          </a:p>
          <a:p>
            <a:r>
              <a:rPr lang="es-CL"/>
              <a:t>Inseguridad es paralizante, absorbe tolerancia al riesgo que se requiere para otros fines: iniciativa, disposición a innovar, inversión, emprendimiento</a:t>
            </a:r>
          </a:p>
          <a:p>
            <a:r>
              <a:rPr lang="es-CL"/>
              <a:t>Sin igualdad en protección frente a riesgos no hay igualdad de oportunidades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A5306E-F136-4DBF-B9A8-953898AFD49E}"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EBE57439-3767-4965-86CB-8103A0F4A9BA}" type="slidenum">
              <a:rPr lang="es-ES" altLang="en-US"/>
              <a:pPr/>
              <a:t>25</a:t>
            </a:fld>
            <a:endParaRPr lang="es-ES" altLang="en-US"/>
          </a:p>
        </p:txBody>
      </p:sp>
      <p:sp>
        <p:nvSpPr>
          <p:cNvPr id="44034" name="Rectangle 2"/>
          <p:cNvSpPr>
            <a:spLocks noGrp="1" noChangeArrowheads="1"/>
          </p:cNvSpPr>
          <p:nvPr>
            <p:ph type="title"/>
          </p:nvPr>
        </p:nvSpPr>
        <p:spPr>
          <a:xfrm>
            <a:off x="457200" y="476250"/>
            <a:ext cx="8229600" cy="941388"/>
          </a:xfrm>
        </p:spPr>
        <p:txBody>
          <a:bodyPr/>
          <a:lstStyle/>
          <a:p>
            <a:r>
              <a:rPr lang="es-CL" sz="3800"/>
              <a:t>POLITICAS HACIA OPORTUNIDADES: CAPITAL SOCIAL</a:t>
            </a:r>
            <a:endParaRPr lang="en-US" sz="3800"/>
          </a:p>
        </p:txBody>
      </p:sp>
      <p:sp>
        <p:nvSpPr>
          <p:cNvPr id="44035" name="Rectangle 3"/>
          <p:cNvSpPr>
            <a:spLocks noGrp="1" noChangeArrowheads="1"/>
          </p:cNvSpPr>
          <p:nvPr>
            <p:ph type="body" idx="1"/>
          </p:nvPr>
        </p:nvSpPr>
        <p:spPr>
          <a:xfrm>
            <a:off x="457200" y="1700213"/>
            <a:ext cx="8229600" cy="4430712"/>
          </a:xfrm>
        </p:spPr>
        <p:txBody>
          <a:bodyPr/>
          <a:lstStyle/>
          <a:p>
            <a:r>
              <a:rPr lang="es-CL" sz="2600"/>
              <a:t>Fundamentadas en evidencia sobre aislamiento de las elites en base a discriminación, segregación</a:t>
            </a:r>
          </a:p>
          <a:p>
            <a:r>
              <a:rPr lang="es-CL" sz="2600"/>
              <a:t>Reflejo de desigualdad en capital social</a:t>
            </a:r>
          </a:p>
          <a:p>
            <a:r>
              <a:rPr lang="es-CL" sz="2600"/>
              <a:t>A veces reforzada por los propios programas sociales, cuando focalización genera trampas de pobreza</a:t>
            </a:r>
          </a:p>
          <a:p>
            <a:r>
              <a:rPr lang="es-CL" sz="2600"/>
              <a:t>Tipos de políticas: igualdad de oportunidades laborales, discriminación positiva, integración urbana, descentralización</a:t>
            </a:r>
            <a:endParaRPr lang="en-US" sz="2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0424407-E04F-48BA-95BF-BF511FFB5F1E}"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CB6EDD37-3434-4698-B22E-CBC53C1A3481}" type="slidenum">
              <a:rPr lang="es-ES" altLang="en-US"/>
              <a:pPr/>
              <a:t>26</a:t>
            </a:fld>
            <a:endParaRPr lang="es-ES" altLang="en-US"/>
          </a:p>
        </p:txBody>
      </p:sp>
      <p:sp>
        <p:nvSpPr>
          <p:cNvPr id="20482" name="Rectangle 2"/>
          <p:cNvSpPr>
            <a:spLocks noGrp="1" noChangeArrowheads="1"/>
          </p:cNvSpPr>
          <p:nvPr>
            <p:ph type="title"/>
          </p:nvPr>
        </p:nvSpPr>
        <p:spPr/>
        <p:txBody>
          <a:bodyPr/>
          <a:lstStyle/>
          <a:p>
            <a:r>
              <a:rPr lang="es-ES" sz="3800"/>
              <a:t>Contraste con actuales realidades de  políticas sociales</a:t>
            </a:r>
          </a:p>
        </p:txBody>
      </p:sp>
      <p:sp>
        <p:nvSpPr>
          <p:cNvPr id="20483" name="Rectangle 3"/>
          <p:cNvSpPr>
            <a:spLocks noGrp="1" noChangeArrowheads="1"/>
          </p:cNvSpPr>
          <p:nvPr>
            <p:ph type="body" idx="1"/>
          </p:nvPr>
        </p:nvSpPr>
        <p:spPr/>
        <p:txBody>
          <a:bodyPr/>
          <a:lstStyle/>
          <a:p>
            <a:r>
              <a:rPr lang="es-ES"/>
              <a:t>Concentración de recursos y capacidad institucional en áreas tradicionales de política social (educación, salud, pensiones)</a:t>
            </a:r>
          </a:p>
          <a:p>
            <a:r>
              <a:rPr lang="es-ES"/>
              <a:t>Dinámicas compartamentalizadas</a:t>
            </a:r>
          </a:p>
          <a:p>
            <a:r>
              <a:rPr lang="es-ES"/>
              <a:t>Captura de políticas y programas sociales por grupos de presión</a:t>
            </a:r>
          </a:p>
          <a:p>
            <a:r>
              <a:rPr lang="es-ES"/>
              <a:t>Coexistencia de problemas de cobertura y calidad – desplazamiento de desafíos de política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CAA741-B30B-4D52-B43B-C0A1FC1265B7}"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EF7C20BD-C24A-4994-9F38-F1F4FE681657}" type="slidenum">
              <a:rPr lang="es-ES" altLang="en-US"/>
              <a:pPr/>
              <a:t>27</a:t>
            </a:fld>
            <a:endParaRPr lang="es-ES" altLang="en-US"/>
          </a:p>
        </p:txBody>
      </p:sp>
      <p:sp>
        <p:nvSpPr>
          <p:cNvPr id="22530" name="Rectangle 2"/>
          <p:cNvSpPr>
            <a:spLocks noGrp="1" noChangeArrowheads="1"/>
          </p:cNvSpPr>
          <p:nvPr>
            <p:ph type="title"/>
          </p:nvPr>
        </p:nvSpPr>
        <p:spPr/>
        <p:txBody>
          <a:bodyPr/>
          <a:lstStyle/>
          <a:p>
            <a:r>
              <a:rPr lang="es-ES"/>
              <a:t>Financiamiento de políticas sociales</a:t>
            </a:r>
          </a:p>
        </p:txBody>
      </p:sp>
      <p:sp>
        <p:nvSpPr>
          <p:cNvPr id="22531" name="Rectangle 3"/>
          <p:cNvSpPr>
            <a:spLocks noGrp="1" noChangeArrowheads="1"/>
          </p:cNvSpPr>
          <p:nvPr>
            <p:ph type="body" idx="1"/>
          </p:nvPr>
        </p:nvSpPr>
        <p:spPr/>
        <p:txBody>
          <a:bodyPr/>
          <a:lstStyle/>
          <a:p>
            <a:pPr>
              <a:lnSpc>
                <a:spcPct val="90000"/>
              </a:lnSpc>
            </a:pPr>
            <a:r>
              <a:rPr lang="es-ES" sz="2600"/>
              <a:t>Bajos niveles absolutos de gasto</a:t>
            </a:r>
          </a:p>
          <a:p>
            <a:pPr>
              <a:lnSpc>
                <a:spcPct val="90000"/>
              </a:lnSpc>
            </a:pPr>
            <a:r>
              <a:rPr lang="es-ES" sz="2600"/>
              <a:t>Bases de financiamiento estrechas y volátiles</a:t>
            </a:r>
          </a:p>
          <a:p>
            <a:pPr>
              <a:lnSpc>
                <a:spcPct val="90000"/>
              </a:lnSpc>
            </a:pPr>
            <a:r>
              <a:rPr lang="es-ES" sz="2600"/>
              <a:t>Ineficiencias en asignación y uso de recursos, cambios frecuentes de prioridades</a:t>
            </a:r>
          </a:p>
          <a:p>
            <a:pPr>
              <a:lnSpc>
                <a:spcPct val="90000"/>
              </a:lnSpc>
            </a:pPr>
            <a:r>
              <a:rPr lang="es-ES" sz="2600"/>
              <a:t>Dificultad para asegurar persistencia requerida para efectividad de políticas sociales</a:t>
            </a:r>
          </a:p>
          <a:p>
            <a:pPr>
              <a:lnSpc>
                <a:spcPct val="90000"/>
              </a:lnSpc>
            </a:pPr>
            <a:r>
              <a:rPr lang="es-ES" sz="2600"/>
              <a:t>Desarrollo de sistemas duales de servicios sociales</a:t>
            </a:r>
          </a:p>
          <a:p>
            <a:pPr>
              <a:lnSpc>
                <a:spcPct val="90000"/>
              </a:lnSpc>
            </a:pPr>
            <a:r>
              <a:rPr lang="es-ES" sz="2600"/>
              <a:t>Problemas de gobernabilidad de sistemas externalizados – PPPs</a:t>
            </a:r>
          </a:p>
          <a:p>
            <a:pPr>
              <a:lnSpc>
                <a:spcPct val="90000"/>
              </a:lnSpc>
            </a:pPr>
            <a:r>
              <a:rPr lang="es-ES" sz="2600"/>
              <a:t>Alternativas de movilización de recursos de sociedad civil menos desarrolladas</a:t>
            </a:r>
          </a:p>
          <a:p>
            <a:pPr>
              <a:lnSpc>
                <a:spcPct val="90000"/>
              </a:lnSpc>
            </a:pPr>
            <a:endParaRPr lang="es-ES" sz="2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F94D1E-3FA6-4B5B-B766-551AEB6E225C}"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F98E9432-E169-4170-B7AE-CB5706366B4B}" type="slidenum">
              <a:rPr lang="es-ES" altLang="en-US"/>
              <a:pPr/>
              <a:t>28</a:t>
            </a:fld>
            <a:endParaRPr lang="es-ES" altLang="en-US"/>
          </a:p>
        </p:txBody>
      </p:sp>
      <p:sp>
        <p:nvSpPr>
          <p:cNvPr id="23554" name="Rectangle 2"/>
          <p:cNvSpPr>
            <a:spLocks noGrp="1" noChangeArrowheads="1"/>
          </p:cNvSpPr>
          <p:nvPr>
            <p:ph type="title"/>
          </p:nvPr>
        </p:nvSpPr>
        <p:spPr>
          <a:xfrm>
            <a:off x="457200" y="404813"/>
            <a:ext cx="8229600" cy="1012825"/>
          </a:xfrm>
        </p:spPr>
        <p:txBody>
          <a:bodyPr/>
          <a:lstStyle/>
          <a:p>
            <a:r>
              <a:rPr lang="es-ES"/>
              <a:t>CONCLUSION</a:t>
            </a:r>
          </a:p>
        </p:txBody>
      </p:sp>
      <p:sp>
        <p:nvSpPr>
          <p:cNvPr id="23555" name="Rectangle 3"/>
          <p:cNvSpPr>
            <a:spLocks noGrp="1" noChangeArrowheads="1"/>
          </p:cNvSpPr>
          <p:nvPr>
            <p:ph type="body" idx="1"/>
          </p:nvPr>
        </p:nvSpPr>
        <p:spPr>
          <a:xfrm>
            <a:off x="468313" y="1196975"/>
            <a:ext cx="8229600" cy="4926013"/>
          </a:xfrm>
        </p:spPr>
        <p:txBody>
          <a:bodyPr/>
          <a:lstStyle/>
          <a:p>
            <a:pPr>
              <a:lnSpc>
                <a:spcPct val="90000"/>
              </a:lnSpc>
            </a:pPr>
            <a:r>
              <a:rPr lang="es-ES" sz="2600"/>
              <a:t>Persistencia de pobreza y desigualdad esconde dinámicas temporales y regionales importantes</a:t>
            </a:r>
          </a:p>
          <a:p>
            <a:pPr>
              <a:lnSpc>
                <a:spcPct val="90000"/>
              </a:lnSpc>
            </a:pPr>
            <a:r>
              <a:rPr lang="es-ES" sz="2600"/>
              <a:t>Insuficiencia de recetas tradicionales en política social sugiere adoptar enfoque más dinámico y diseñar políticas capaces de responder a procesos y sensibilidades diferentes</a:t>
            </a:r>
          </a:p>
          <a:p>
            <a:pPr>
              <a:lnSpc>
                <a:spcPct val="90000"/>
              </a:lnSpc>
            </a:pPr>
            <a:r>
              <a:rPr lang="es-ES" sz="2600"/>
              <a:t>Importancia de explorar interrelación entre políticas sociales, macroeconómicas y gobernabilidad</a:t>
            </a:r>
          </a:p>
          <a:p>
            <a:pPr>
              <a:lnSpc>
                <a:spcPct val="90000"/>
              </a:lnSpc>
            </a:pPr>
            <a:r>
              <a:rPr lang="es-ES" sz="2600"/>
              <a:t>Dos desafíos claves:</a:t>
            </a:r>
          </a:p>
          <a:p>
            <a:pPr lvl="1">
              <a:lnSpc>
                <a:spcPct val="90000"/>
              </a:lnSpc>
            </a:pPr>
            <a:r>
              <a:rPr lang="es-ES" sz="2200"/>
              <a:t>Diseño: cohesión, romper polarización y sistemas dualizados</a:t>
            </a:r>
          </a:p>
          <a:p>
            <a:pPr lvl="1">
              <a:lnSpc>
                <a:spcPct val="90000"/>
              </a:lnSpc>
            </a:pPr>
            <a:r>
              <a:rPr lang="es-ES" sz="2200"/>
              <a:t>Implementación: persistencia y coherencia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A8C9F3B7-F16A-4492-A886-BE18A49DC6EF}" type="datetime1">
              <a:rPr lang="es-ES"/>
              <a:pPr/>
              <a:t>11/07/2010</a:t>
            </a:fld>
            <a:endParaRPr lang="es-ES" altLang="en-US"/>
          </a:p>
        </p:txBody>
      </p:sp>
      <p:sp>
        <p:nvSpPr>
          <p:cNvPr id="8" name="Footer Placeholder 4"/>
          <p:cNvSpPr>
            <a:spLocks noGrp="1"/>
          </p:cNvSpPr>
          <p:nvPr>
            <p:ph type="ftr" sz="quarter" idx="11"/>
          </p:nvPr>
        </p:nvSpPr>
        <p:spPr/>
        <p:txBody>
          <a:bodyPr/>
          <a:lstStyle/>
          <a:p>
            <a:r>
              <a:rPr lang="es-ES" altLang="en-US"/>
              <a:t>BID</a:t>
            </a:r>
          </a:p>
        </p:txBody>
      </p:sp>
      <p:sp>
        <p:nvSpPr>
          <p:cNvPr id="9" name="Slide Number Placeholder 5"/>
          <p:cNvSpPr>
            <a:spLocks noGrp="1"/>
          </p:cNvSpPr>
          <p:nvPr>
            <p:ph type="sldNum" sz="quarter" idx="12"/>
          </p:nvPr>
        </p:nvSpPr>
        <p:spPr/>
        <p:txBody>
          <a:bodyPr/>
          <a:lstStyle/>
          <a:p>
            <a:fld id="{78A98296-4CEC-4AFD-8A49-47EB80AE6BA4}" type="slidenum">
              <a:rPr lang="es-ES" altLang="en-US"/>
              <a:pPr/>
              <a:t>3</a:t>
            </a:fld>
            <a:endParaRPr lang="es-ES" altLang="en-US"/>
          </a:p>
        </p:txBody>
      </p:sp>
      <p:sp>
        <p:nvSpPr>
          <p:cNvPr id="10242" name="Rectangle 2"/>
          <p:cNvSpPr>
            <a:spLocks noGrp="1" noChangeArrowheads="1"/>
          </p:cNvSpPr>
          <p:nvPr>
            <p:ph type="title"/>
          </p:nvPr>
        </p:nvSpPr>
        <p:spPr/>
        <p:txBody>
          <a:bodyPr/>
          <a:lstStyle/>
          <a:p>
            <a:r>
              <a:rPr lang="es-ES" sz="3800"/>
              <a:t>Importancia estratégica de la temática social</a:t>
            </a:r>
          </a:p>
        </p:txBody>
      </p:sp>
      <p:graphicFrame>
        <p:nvGraphicFramePr>
          <p:cNvPr id="10250" name="Diagram 10"/>
          <p:cNvGraphicFramePr>
            <a:graphicFrameLocks/>
          </p:cNvGraphicFramePr>
          <p:nvPr>
            <p:ph idx="1"/>
          </p:nvPr>
        </p:nvGraphicFramePr>
        <p:xfrm>
          <a:off x="2176463" y="1701800"/>
          <a:ext cx="4791075" cy="4565650"/>
        </p:xfrm>
        <a:graphic>
          <a:graphicData uri="http://schemas.openxmlformats.org/drawingml/2006/compatibility">
            <com:legacyDrawing xmlns:com="http://schemas.openxmlformats.org/drawingml/2006/compatibility" spid="_x0000_s10250"/>
          </a:graphicData>
        </a:graphic>
      </p:graphicFrame>
      <p:sp>
        <p:nvSpPr>
          <p:cNvPr id="10259" name="Line 19"/>
          <p:cNvSpPr>
            <a:spLocks noChangeShapeType="1"/>
          </p:cNvSpPr>
          <p:nvPr/>
        </p:nvSpPr>
        <p:spPr bwMode="auto">
          <a:xfrm flipV="1">
            <a:off x="3492500" y="4221163"/>
            <a:ext cx="431800" cy="2159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260" name="Line 20"/>
          <p:cNvSpPr>
            <a:spLocks noChangeShapeType="1"/>
          </p:cNvSpPr>
          <p:nvPr/>
        </p:nvSpPr>
        <p:spPr bwMode="auto">
          <a:xfrm>
            <a:off x="4716463" y="2924175"/>
            <a:ext cx="0" cy="433388"/>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261" name="Line 21"/>
          <p:cNvSpPr>
            <a:spLocks noChangeShapeType="1"/>
          </p:cNvSpPr>
          <p:nvPr/>
        </p:nvSpPr>
        <p:spPr bwMode="auto">
          <a:xfrm>
            <a:off x="5076825" y="4437063"/>
            <a:ext cx="431800" cy="215900"/>
          </a:xfrm>
          <a:prstGeom prst="line">
            <a:avLst/>
          </a:prstGeom>
          <a:noFill/>
          <a:ln w="9525">
            <a:solidFill>
              <a:schemeClr val="tx1"/>
            </a:solidFill>
            <a:round/>
            <a:headEnd type="triangle" w="med" len="med"/>
            <a:tailEnd type="triangle" w="med" len="med"/>
          </a:ln>
          <a:effec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451020-8753-499A-8381-0297B45F9CF3}"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4F0EB66A-DB73-4CE1-8A17-9588905CD3A1}" type="slidenum">
              <a:rPr lang="es-ES" altLang="en-US"/>
              <a:pPr/>
              <a:t>4</a:t>
            </a:fld>
            <a:endParaRPr lang="es-ES" altLang="en-US"/>
          </a:p>
        </p:txBody>
      </p:sp>
      <p:sp>
        <p:nvSpPr>
          <p:cNvPr id="29698" name="Rectangle 2"/>
          <p:cNvSpPr>
            <a:spLocks noGrp="1" noChangeArrowheads="1"/>
          </p:cNvSpPr>
          <p:nvPr>
            <p:ph type="title"/>
          </p:nvPr>
        </p:nvSpPr>
        <p:spPr/>
        <p:txBody>
          <a:bodyPr/>
          <a:lstStyle/>
          <a:p>
            <a:r>
              <a:rPr lang="es-ES" sz="3800"/>
              <a:t>Cambios en visiones sobre problemática social</a:t>
            </a:r>
            <a:endParaRPr lang="en-US" sz="3800"/>
          </a:p>
        </p:txBody>
      </p:sp>
      <p:sp>
        <p:nvSpPr>
          <p:cNvPr id="29699" name="Rectangle 3"/>
          <p:cNvSpPr>
            <a:spLocks noGrp="1" noChangeArrowheads="1"/>
          </p:cNvSpPr>
          <p:nvPr>
            <p:ph type="body" idx="1"/>
          </p:nvPr>
        </p:nvSpPr>
        <p:spPr/>
        <p:txBody>
          <a:bodyPr/>
          <a:lstStyle/>
          <a:p>
            <a:r>
              <a:rPr lang="es-CL"/>
              <a:t>Innovaciones en diseño de política</a:t>
            </a:r>
          </a:p>
          <a:p>
            <a:r>
              <a:rPr lang="es-CL"/>
              <a:t>Nuevos conceptos</a:t>
            </a:r>
          </a:p>
          <a:p>
            <a:pPr lvl="1"/>
            <a:r>
              <a:rPr lang="es-CL"/>
              <a:t>Protección social</a:t>
            </a:r>
          </a:p>
          <a:p>
            <a:pPr lvl="1"/>
            <a:r>
              <a:rPr lang="es-CL"/>
              <a:t>Cohesión</a:t>
            </a:r>
          </a:p>
          <a:p>
            <a:r>
              <a:rPr lang="es-CL"/>
              <a:t>Cambios en perspectivas para analizar estructura social</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7662DA-D12B-409F-BA51-F2971045122F}"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8B6AC1C4-663F-415F-B582-D2E2D8AA5525}" type="slidenum">
              <a:rPr lang="es-ES" altLang="en-US"/>
              <a:pPr/>
              <a:t>5</a:t>
            </a:fld>
            <a:endParaRPr lang="es-ES" altLang="en-US"/>
          </a:p>
        </p:txBody>
      </p:sp>
      <p:sp>
        <p:nvSpPr>
          <p:cNvPr id="14338" name="Rectangle 2"/>
          <p:cNvSpPr>
            <a:spLocks noGrp="1" noChangeArrowheads="1"/>
          </p:cNvSpPr>
          <p:nvPr>
            <p:ph type="title"/>
          </p:nvPr>
        </p:nvSpPr>
        <p:spPr/>
        <p:txBody>
          <a:bodyPr/>
          <a:lstStyle/>
          <a:p>
            <a:r>
              <a:rPr lang="es-ES" sz="3800"/>
              <a:t>Nuevas visiones sobre la problemática social</a:t>
            </a:r>
          </a:p>
        </p:txBody>
      </p:sp>
      <p:sp>
        <p:nvSpPr>
          <p:cNvPr id="14339" name="Rectangle 3"/>
          <p:cNvSpPr>
            <a:spLocks noGrp="1" noChangeArrowheads="1"/>
          </p:cNvSpPr>
          <p:nvPr>
            <p:ph type="body" idx="1"/>
          </p:nvPr>
        </p:nvSpPr>
        <p:spPr/>
        <p:txBody>
          <a:bodyPr/>
          <a:lstStyle/>
          <a:p>
            <a:r>
              <a:rPr lang="es-ES"/>
              <a:t>Enfoque tradicional</a:t>
            </a:r>
          </a:p>
          <a:p>
            <a:pPr lvl="1"/>
            <a:r>
              <a:rPr lang="es-ES"/>
              <a:t>Análisis estático: radiografía, mapa</a:t>
            </a:r>
          </a:p>
          <a:p>
            <a:pPr lvl="1"/>
            <a:r>
              <a:rPr lang="es-ES"/>
              <a:t>Determinantes de la pobreza</a:t>
            </a:r>
          </a:p>
          <a:p>
            <a:pPr lvl="1"/>
            <a:r>
              <a:rPr lang="es-ES"/>
              <a:t>Diseños de políticas en base a estática comparada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C425587-4F9B-4E22-84E3-4AA7B874AD4D}"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919B771F-01DB-4DA5-A470-DDDEFDEBE213}" type="slidenum">
              <a:rPr lang="es-ES" altLang="en-US"/>
              <a:pPr/>
              <a:t>6</a:t>
            </a:fld>
            <a:endParaRPr lang="es-ES" altLang="en-US"/>
          </a:p>
        </p:txBody>
      </p:sp>
      <p:sp>
        <p:nvSpPr>
          <p:cNvPr id="15362" name="Rectangle 2"/>
          <p:cNvSpPr>
            <a:spLocks noGrp="1" noChangeArrowheads="1"/>
          </p:cNvSpPr>
          <p:nvPr>
            <p:ph type="title"/>
          </p:nvPr>
        </p:nvSpPr>
        <p:spPr/>
        <p:txBody>
          <a:bodyPr/>
          <a:lstStyle/>
          <a:p>
            <a:r>
              <a:rPr lang="es-ES" sz="3800"/>
              <a:t>Nuevas visiones sobre la problemática social</a:t>
            </a:r>
          </a:p>
        </p:txBody>
      </p:sp>
      <p:sp>
        <p:nvSpPr>
          <p:cNvPr id="15363" name="Rectangle 3"/>
          <p:cNvSpPr>
            <a:spLocks noGrp="1" noChangeArrowheads="1"/>
          </p:cNvSpPr>
          <p:nvPr>
            <p:ph type="body" idx="1"/>
          </p:nvPr>
        </p:nvSpPr>
        <p:spPr/>
        <p:txBody>
          <a:bodyPr/>
          <a:lstStyle/>
          <a:p>
            <a:r>
              <a:rPr lang="es-ES" sz="2600"/>
              <a:t>Persistencia de la exclusión y la desigualdad</a:t>
            </a:r>
          </a:p>
          <a:p>
            <a:pPr lvl="1"/>
            <a:r>
              <a:rPr lang="es-ES" sz="2200"/>
              <a:t>Fenómenos con raíces históricas profundas (De Ferrantis et.al.)</a:t>
            </a:r>
          </a:p>
          <a:p>
            <a:pPr lvl="1"/>
            <a:r>
              <a:rPr lang="es-ES" sz="2200"/>
              <a:t>Fenómeno multidimensional</a:t>
            </a:r>
          </a:p>
          <a:p>
            <a:pPr lvl="1"/>
            <a:r>
              <a:rPr lang="es-ES" sz="2200"/>
              <a:t>Cambios requieren efectividad y persistencia</a:t>
            </a:r>
          </a:p>
          <a:p>
            <a:r>
              <a:rPr lang="es-ES" sz="2600"/>
              <a:t>Estructuras distributivas</a:t>
            </a:r>
          </a:p>
          <a:p>
            <a:pPr lvl="1"/>
            <a:r>
              <a:rPr lang="es-ES" sz="2200"/>
              <a:t>Desigual distribución de ingresos involucra importante concentración de hogares en el entorno de la línea de pobreza</a:t>
            </a:r>
          </a:p>
          <a:p>
            <a:pPr lvl="1"/>
            <a:r>
              <a:rPr lang="es-ES" sz="2200"/>
              <a:t>Distinción entre pobres, ex pobres y casi pobres pueden ser bastante artificiales</a:t>
            </a:r>
          </a:p>
          <a:p>
            <a:pPr lvl="1"/>
            <a:endParaRPr lang="es-ES"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fld id="{52988CFE-BD43-4D40-857B-9D5C79308BC2}" type="datetime1">
              <a:rPr lang="es-ES"/>
              <a:pPr/>
              <a:t>11/07/2010</a:t>
            </a:fld>
            <a:endParaRPr lang="es-ES" altLang="en-US"/>
          </a:p>
        </p:txBody>
      </p:sp>
      <p:sp>
        <p:nvSpPr>
          <p:cNvPr id="14" name="Footer Placeholder 4"/>
          <p:cNvSpPr>
            <a:spLocks noGrp="1"/>
          </p:cNvSpPr>
          <p:nvPr>
            <p:ph type="ftr" sz="quarter" idx="11"/>
          </p:nvPr>
        </p:nvSpPr>
        <p:spPr/>
        <p:txBody>
          <a:bodyPr/>
          <a:lstStyle/>
          <a:p>
            <a:r>
              <a:rPr lang="es-ES" altLang="en-US"/>
              <a:t>BID</a:t>
            </a:r>
          </a:p>
        </p:txBody>
      </p:sp>
      <p:sp>
        <p:nvSpPr>
          <p:cNvPr id="15" name="Slide Number Placeholder 5"/>
          <p:cNvSpPr>
            <a:spLocks noGrp="1"/>
          </p:cNvSpPr>
          <p:nvPr>
            <p:ph type="sldNum" sz="quarter" idx="12"/>
          </p:nvPr>
        </p:nvSpPr>
        <p:spPr/>
        <p:txBody>
          <a:bodyPr/>
          <a:lstStyle/>
          <a:p>
            <a:fld id="{BFFCEE04-4A3E-4B03-AD60-5C4F48D2CB26}" type="slidenum">
              <a:rPr lang="es-ES" altLang="en-US"/>
              <a:pPr/>
              <a:t>7</a:t>
            </a:fld>
            <a:endParaRPr lang="es-ES" altLang="en-US"/>
          </a:p>
        </p:txBody>
      </p:sp>
      <p:sp>
        <p:nvSpPr>
          <p:cNvPr id="16386" name="Rectangle 2"/>
          <p:cNvSpPr>
            <a:spLocks noGrp="1" noChangeArrowheads="1"/>
          </p:cNvSpPr>
          <p:nvPr>
            <p:ph type="title"/>
          </p:nvPr>
        </p:nvSpPr>
        <p:spPr>
          <a:xfrm>
            <a:off x="457200" y="304800"/>
            <a:ext cx="8077200" cy="685800"/>
          </a:xfrm>
        </p:spPr>
        <p:txBody>
          <a:bodyPr/>
          <a:lstStyle/>
          <a:p>
            <a:r>
              <a:rPr lang="es-ES"/>
              <a:t>Una ilustración</a:t>
            </a:r>
          </a:p>
        </p:txBody>
      </p:sp>
      <p:graphicFrame>
        <p:nvGraphicFramePr>
          <p:cNvPr id="16387" name="Object 3"/>
          <p:cNvGraphicFramePr>
            <a:graphicFrameLocks noChangeAspect="1"/>
          </p:cNvGraphicFramePr>
          <p:nvPr>
            <p:ph type="body" idx="1"/>
          </p:nvPr>
        </p:nvGraphicFramePr>
        <p:xfrm>
          <a:off x="609600" y="1524000"/>
          <a:ext cx="7848600" cy="4864100"/>
        </p:xfrm>
        <a:graphic>
          <a:graphicData uri="http://schemas.openxmlformats.org/presentationml/2006/ole">
            <p:oleObj spid="_x0000_s16387" name="Gráfico" r:id="rId3" imgW="7582281" imgH="4934331" progId="Excel.Chart.8">
              <p:embed/>
            </p:oleObj>
          </a:graphicData>
        </a:graphic>
      </p:graphicFrame>
      <p:sp>
        <p:nvSpPr>
          <p:cNvPr id="16388" name="Oval 4"/>
          <p:cNvSpPr>
            <a:spLocks noChangeArrowheads="1"/>
          </p:cNvSpPr>
          <p:nvPr/>
        </p:nvSpPr>
        <p:spPr bwMode="auto">
          <a:xfrm>
            <a:off x="1524000" y="2057400"/>
            <a:ext cx="1676400" cy="3733800"/>
          </a:xfrm>
          <a:prstGeom prst="ellipse">
            <a:avLst/>
          </a:prstGeom>
          <a:solidFill>
            <a:srgbClr val="FFFF00">
              <a:alpha val="50000"/>
            </a:srgbClr>
          </a:solidFill>
          <a:ln w="9525">
            <a:solidFill>
              <a:schemeClr val="tx1"/>
            </a:solidFill>
            <a:round/>
            <a:headEnd/>
            <a:tailEnd/>
          </a:ln>
          <a:effectLst/>
        </p:spPr>
        <p:txBody>
          <a:bodyPr wrap="none" anchor="ctr"/>
          <a:lstStyle/>
          <a:p>
            <a:endParaRPr lang="en-US"/>
          </a:p>
        </p:txBody>
      </p:sp>
      <p:sp>
        <p:nvSpPr>
          <p:cNvPr id="16389" name="AutoShape 5"/>
          <p:cNvSpPr>
            <a:spLocks/>
          </p:cNvSpPr>
          <p:nvPr/>
        </p:nvSpPr>
        <p:spPr bwMode="auto">
          <a:xfrm>
            <a:off x="3998913" y="2736850"/>
            <a:ext cx="914400" cy="609600"/>
          </a:xfrm>
          <a:prstGeom prst="accentCallout1">
            <a:avLst>
              <a:gd name="adj1" fmla="val 18750"/>
              <a:gd name="adj2" fmla="val -8333"/>
              <a:gd name="adj3" fmla="val 93750"/>
              <a:gd name="adj4" fmla="val -91319"/>
            </a:avLst>
          </a:prstGeom>
          <a:solidFill>
            <a:srgbClr val="CCFFCC"/>
          </a:solidFill>
          <a:ln w="9525">
            <a:solidFill>
              <a:schemeClr val="tx1"/>
            </a:solidFill>
            <a:miter lim="800000"/>
            <a:headEnd/>
            <a:tailEnd/>
          </a:ln>
          <a:effectLst/>
        </p:spPr>
        <p:txBody>
          <a:bodyPr/>
          <a:lstStyle/>
          <a:p>
            <a:pPr algn="ctr"/>
            <a:r>
              <a:rPr lang="es-CL" sz="1400"/>
              <a:t>Area de riesgo</a:t>
            </a:r>
            <a:endParaRPr lang="es-ES" sz="1400"/>
          </a:p>
        </p:txBody>
      </p:sp>
      <p:sp>
        <p:nvSpPr>
          <p:cNvPr id="16390" name="Text Box 6"/>
          <p:cNvSpPr txBox="1">
            <a:spLocks noChangeArrowheads="1"/>
          </p:cNvSpPr>
          <p:nvPr/>
        </p:nvSpPr>
        <p:spPr bwMode="auto">
          <a:xfrm>
            <a:off x="1752600" y="990600"/>
            <a:ext cx="5638800" cy="366713"/>
          </a:xfrm>
          <a:prstGeom prst="rect">
            <a:avLst/>
          </a:prstGeom>
          <a:noFill/>
          <a:ln w="9525">
            <a:noFill/>
            <a:miter lim="800000"/>
            <a:headEnd/>
            <a:tailEnd/>
          </a:ln>
          <a:effectLst/>
        </p:spPr>
        <p:txBody>
          <a:bodyPr>
            <a:spAutoFit/>
          </a:bodyPr>
          <a:lstStyle/>
          <a:p>
            <a:pPr algn="ctr">
              <a:spcBef>
                <a:spcPct val="50000"/>
              </a:spcBef>
            </a:pPr>
            <a:r>
              <a:rPr lang="es-CL"/>
              <a:t>Frecuencia de distribución de ingresos</a:t>
            </a:r>
            <a:endParaRPr lang="es-ES"/>
          </a:p>
        </p:txBody>
      </p:sp>
      <p:sp>
        <p:nvSpPr>
          <p:cNvPr id="16391" name="Line 7"/>
          <p:cNvSpPr>
            <a:spLocks noChangeShapeType="1"/>
          </p:cNvSpPr>
          <p:nvPr/>
        </p:nvSpPr>
        <p:spPr bwMode="auto">
          <a:xfrm>
            <a:off x="1828800" y="3810000"/>
            <a:ext cx="304800" cy="0"/>
          </a:xfrm>
          <a:prstGeom prst="line">
            <a:avLst/>
          </a:prstGeom>
          <a:noFill/>
          <a:ln w="9525">
            <a:solidFill>
              <a:schemeClr val="tx1"/>
            </a:solidFill>
            <a:round/>
            <a:headEnd/>
            <a:tailEnd type="triangle" w="med" len="med"/>
          </a:ln>
          <a:effectLst/>
        </p:spPr>
        <p:txBody>
          <a:bodyPr/>
          <a:lstStyle/>
          <a:p>
            <a:endParaRPr lang="en-US"/>
          </a:p>
        </p:txBody>
      </p:sp>
      <p:sp>
        <p:nvSpPr>
          <p:cNvPr id="16392" name="Line 8"/>
          <p:cNvSpPr>
            <a:spLocks noChangeShapeType="1"/>
          </p:cNvSpPr>
          <p:nvPr/>
        </p:nvSpPr>
        <p:spPr bwMode="auto">
          <a:xfrm>
            <a:off x="1828800" y="4343400"/>
            <a:ext cx="685800" cy="0"/>
          </a:xfrm>
          <a:prstGeom prst="line">
            <a:avLst/>
          </a:prstGeom>
          <a:noFill/>
          <a:ln w="9525">
            <a:solidFill>
              <a:schemeClr val="tx1"/>
            </a:solidFill>
            <a:round/>
            <a:headEnd/>
            <a:tailEnd type="triangle" w="med" len="med"/>
          </a:ln>
          <a:effectLst/>
        </p:spPr>
        <p:txBody>
          <a:bodyPr/>
          <a:lstStyle/>
          <a:p>
            <a:endParaRPr lang="en-US"/>
          </a:p>
        </p:txBody>
      </p:sp>
      <p:sp>
        <p:nvSpPr>
          <p:cNvPr id="16393" name="Line 9"/>
          <p:cNvSpPr>
            <a:spLocks noChangeShapeType="1"/>
          </p:cNvSpPr>
          <p:nvPr/>
        </p:nvSpPr>
        <p:spPr bwMode="auto">
          <a:xfrm>
            <a:off x="1828800" y="5029200"/>
            <a:ext cx="381000" cy="0"/>
          </a:xfrm>
          <a:prstGeom prst="line">
            <a:avLst/>
          </a:prstGeom>
          <a:noFill/>
          <a:ln w="9525">
            <a:solidFill>
              <a:schemeClr val="tx1"/>
            </a:solidFill>
            <a:round/>
            <a:headEnd/>
            <a:tailEnd type="triangle" w="med" len="med"/>
          </a:ln>
          <a:effectLst/>
        </p:spPr>
        <p:txBody>
          <a:bodyPr/>
          <a:lstStyle/>
          <a:p>
            <a:endParaRPr lang="en-US"/>
          </a:p>
        </p:txBody>
      </p:sp>
      <p:sp>
        <p:nvSpPr>
          <p:cNvPr id="16394" name="Line 10"/>
          <p:cNvSpPr>
            <a:spLocks noChangeShapeType="1"/>
          </p:cNvSpPr>
          <p:nvPr/>
        </p:nvSpPr>
        <p:spPr bwMode="auto">
          <a:xfrm flipH="1">
            <a:off x="1828800" y="4724400"/>
            <a:ext cx="914400" cy="0"/>
          </a:xfrm>
          <a:prstGeom prst="line">
            <a:avLst/>
          </a:prstGeom>
          <a:noFill/>
          <a:ln w="9525">
            <a:solidFill>
              <a:schemeClr val="tx1"/>
            </a:solidFill>
            <a:round/>
            <a:headEnd/>
            <a:tailEnd type="triangle" w="med" len="med"/>
          </a:ln>
          <a:effectLst/>
        </p:spPr>
        <p:txBody>
          <a:bodyPr/>
          <a:lstStyle/>
          <a:p>
            <a:endParaRPr lang="en-US"/>
          </a:p>
        </p:txBody>
      </p:sp>
      <p:sp>
        <p:nvSpPr>
          <p:cNvPr id="16395" name="Line 11"/>
          <p:cNvSpPr>
            <a:spLocks noChangeShapeType="1"/>
          </p:cNvSpPr>
          <p:nvPr/>
        </p:nvSpPr>
        <p:spPr bwMode="auto">
          <a:xfrm flipH="1">
            <a:off x="1752600" y="4038600"/>
            <a:ext cx="685800" cy="0"/>
          </a:xfrm>
          <a:prstGeom prst="line">
            <a:avLst/>
          </a:prstGeom>
          <a:noFill/>
          <a:ln w="9525">
            <a:solidFill>
              <a:schemeClr val="tx1"/>
            </a:solidFill>
            <a:round/>
            <a:headEnd/>
            <a:tailEnd type="triangle" w="med" len="med"/>
          </a:ln>
          <a:effectLst/>
        </p:spPr>
        <p:txBody>
          <a:bodyPr/>
          <a:lstStyle/>
          <a:p>
            <a:endParaRPr lang="en-US"/>
          </a:p>
        </p:txBody>
      </p:sp>
      <p:sp>
        <p:nvSpPr>
          <p:cNvPr id="16396" name="Line 12"/>
          <p:cNvSpPr>
            <a:spLocks noChangeShapeType="1"/>
          </p:cNvSpPr>
          <p:nvPr/>
        </p:nvSpPr>
        <p:spPr bwMode="auto">
          <a:xfrm flipH="1">
            <a:off x="1752600" y="3505200"/>
            <a:ext cx="3810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ssolve">
                                      <p:cBhvr>
                                        <p:cTn id="7" dur="500"/>
                                        <p:tgtEl>
                                          <p:spTgt spid="1638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638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639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639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639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6394"/>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1639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16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P spid="16389" grpId="0" animBg="1" autoUpdateAnimBg="0"/>
      <p:bldP spid="16391" grpId="0" animBg="1"/>
      <p:bldP spid="16392" grpId="0" animBg="1"/>
      <p:bldP spid="16393" grpId="0" animBg="1"/>
      <p:bldP spid="16394" grpId="0" animBg="1"/>
      <p:bldP spid="16395" grpId="0" animBg="1"/>
      <p:bldP spid="1639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7681267-CA98-4F5D-89E1-FF63B5BE2DB9}" type="datetime1">
              <a:rPr lang="es-ES"/>
              <a:pPr/>
              <a:t>11/07/2010</a:t>
            </a:fld>
            <a:endParaRPr lang="es-ES" altLang="en-US"/>
          </a:p>
        </p:txBody>
      </p:sp>
      <p:sp>
        <p:nvSpPr>
          <p:cNvPr id="5" name="Footer Placeholder 4"/>
          <p:cNvSpPr>
            <a:spLocks noGrp="1"/>
          </p:cNvSpPr>
          <p:nvPr>
            <p:ph type="ftr" sz="quarter" idx="11"/>
          </p:nvPr>
        </p:nvSpPr>
        <p:spPr/>
        <p:txBody>
          <a:bodyPr/>
          <a:lstStyle/>
          <a:p>
            <a:r>
              <a:rPr lang="es-ES" altLang="en-US"/>
              <a:t>BID</a:t>
            </a:r>
          </a:p>
        </p:txBody>
      </p:sp>
      <p:sp>
        <p:nvSpPr>
          <p:cNvPr id="6" name="Slide Number Placeholder 5"/>
          <p:cNvSpPr>
            <a:spLocks noGrp="1"/>
          </p:cNvSpPr>
          <p:nvPr>
            <p:ph type="sldNum" sz="quarter" idx="12"/>
          </p:nvPr>
        </p:nvSpPr>
        <p:spPr/>
        <p:txBody>
          <a:bodyPr/>
          <a:lstStyle/>
          <a:p>
            <a:fld id="{C7BE94FB-5ABA-415C-91A9-1F5E766A1C46}" type="slidenum">
              <a:rPr lang="es-ES" altLang="en-US"/>
              <a:pPr/>
              <a:t>8</a:t>
            </a:fld>
            <a:endParaRPr lang="es-ES" altLang="en-US"/>
          </a:p>
        </p:txBody>
      </p:sp>
      <p:sp>
        <p:nvSpPr>
          <p:cNvPr id="31746" name="Rectangle 2"/>
          <p:cNvSpPr>
            <a:spLocks noGrp="1" noChangeArrowheads="1"/>
          </p:cNvSpPr>
          <p:nvPr>
            <p:ph type="title"/>
          </p:nvPr>
        </p:nvSpPr>
        <p:spPr/>
        <p:txBody>
          <a:bodyPr/>
          <a:lstStyle/>
          <a:p>
            <a:r>
              <a:rPr lang="es-CL"/>
              <a:t>Enfoque dinámico</a:t>
            </a:r>
            <a:endParaRPr lang="en-US"/>
          </a:p>
        </p:txBody>
      </p:sp>
      <p:sp>
        <p:nvSpPr>
          <p:cNvPr id="31747" name="Rectangle 3"/>
          <p:cNvSpPr>
            <a:spLocks noGrp="1" noChangeArrowheads="1"/>
          </p:cNvSpPr>
          <p:nvPr>
            <p:ph type="body" idx="1"/>
          </p:nvPr>
        </p:nvSpPr>
        <p:spPr/>
        <p:txBody>
          <a:bodyPr/>
          <a:lstStyle/>
          <a:p>
            <a:pPr>
              <a:lnSpc>
                <a:spcPct val="90000"/>
              </a:lnSpc>
            </a:pPr>
            <a:r>
              <a:rPr lang="es-CL" sz="2100"/>
              <a:t>Movilidad y efectos sobre estructuras distributivas (Kuznets revivido):</a:t>
            </a:r>
          </a:p>
          <a:p>
            <a:pPr lvl="1">
              <a:lnSpc>
                <a:spcPct val="90000"/>
              </a:lnSpc>
            </a:pPr>
            <a:r>
              <a:rPr lang="es-CL" sz="2000"/>
              <a:t>A lo largo del ciclo de vida</a:t>
            </a:r>
          </a:p>
          <a:p>
            <a:pPr lvl="1">
              <a:lnSpc>
                <a:spcPct val="90000"/>
              </a:lnSpc>
            </a:pPr>
            <a:r>
              <a:rPr lang="es-CL" sz="2000"/>
              <a:t>Cíclica, coyuntural</a:t>
            </a:r>
          </a:p>
          <a:p>
            <a:pPr lvl="1">
              <a:lnSpc>
                <a:spcPct val="90000"/>
              </a:lnSpc>
            </a:pPr>
            <a:r>
              <a:rPr lang="es-CL" sz="2000"/>
              <a:t>Contingencial</a:t>
            </a:r>
          </a:p>
          <a:p>
            <a:pPr lvl="1">
              <a:lnSpc>
                <a:spcPct val="90000"/>
              </a:lnSpc>
            </a:pPr>
            <a:r>
              <a:rPr lang="es-CL" sz="2000"/>
              <a:t>Intergeneracional</a:t>
            </a:r>
          </a:p>
          <a:p>
            <a:pPr lvl="1">
              <a:lnSpc>
                <a:spcPct val="90000"/>
              </a:lnSpc>
            </a:pPr>
            <a:r>
              <a:rPr lang="es-CL" sz="2000"/>
              <a:t>Geográfica</a:t>
            </a:r>
          </a:p>
          <a:p>
            <a:pPr>
              <a:lnSpc>
                <a:spcPct val="90000"/>
              </a:lnSpc>
            </a:pPr>
            <a:r>
              <a:rPr lang="es-CL" sz="2100"/>
              <a:t>Una misma distribución estática puede estar escondiendo cambios importantes en mediano o largo plazo</a:t>
            </a:r>
          </a:p>
          <a:p>
            <a:pPr>
              <a:lnSpc>
                <a:spcPct val="90000"/>
              </a:lnSpc>
            </a:pPr>
            <a:r>
              <a:rPr lang="es-CL" sz="2100"/>
              <a:t>Alternativamente, diferencias en mediciones estáticas de distribución pueden reflejar cambios en composición de la población, sin cambios en bienestar individual</a:t>
            </a:r>
            <a:endParaRPr lang="en-US" sz="2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2"/>
          <p:cNvSpPr>
            <a:spLocks noGrp="1"/>
          </p:cNvSpPr>
          <p:nvPr>
            <p:ph type="dt" sz="half" idx="10"/>
          </p:nvPr>
        </p:nvSpPr>
        <p:spPr/>
        <p:txBody>
          <a:bodyPr/>
          <a:lstStyle/>
          <a:p>
            <a:fld id="{C6107307-A22D-42FB-8A2F-569B3F326590}" type="datetime1">
              <a:rPr lang="es-ES"/>
              <a:pPr/>
              <a:t>11/07/2010</a:t>
            </a:fld>
            <a:endParaRPr lang="es-ES" altLang="en-US"/>
          </a:p>
        </p:txBody>
      </p:sp>
      <p:sp>
        <p:nvSpPr>
          <p:cNvPr id="38" name="Footer Placeholder 3"/>
          <p:cNvSpPr>
            <a:spLocks noGrp="1"/>
          </p:cNvSpPr>
          <p:nvPr>
            <p:ph type="ftr" sz="quarter" idx="11"/>
          </p:nvPr>
        </p:nvSpPr>
        <p:spPr/>
        <p:txBody>
          <a:bodyPr/>
          <a:lstStyle/>
          <a:p>
            <a:r>
              <a:rPr lang="es-ES" altLang="en-US"/>
              <a:t>BID</a:t>
            </a:r>
          </a:p>
        </p:txBody>
      </p:sp>
      <p:sp>
        <p:nvSpPr>
          <p:cNvPr id="39" name="Slide Number Placeholder 4"/>
          <p:cNvSpPr>
            <a:spLocks noGrp="1"/>
          </p:cNvSpPr>
          <p:nvPr>
            <p:ph type="sldNum" sz="quarter" idx="12"/>
          </p:nvPr>
        </p:nvSpPr>
        <p:spPr/>
        <p:txBody>
          <a:bodyPr/>
          <a:lstStyle/>
          <a:p>
            <a:fld id="{C853548D-6623-40D7-97CB-170040449853}" type="slidenum">
              <a:rPr lang="es-ES" altLang="en-US"/>
              <a:pPr/>
              <a:t>9</a:t>
            </a:fld>
            <a:endParaRPr lang="es-ES" altLang="en-US"/>
          </a:p>
        </p:txBody>
      </p:sp>
      <p:sp>
        <p:nvSpPr>
          <p:cNvPr id="24578" name="Rectangle 2"/>
          <p:cNvSpPr>
            <a:spLocks noGrp="1" noChangeArrowheads="1"/>
          </p:cNvSpPr>
          <p:nvPr>
            <p:ph type="title"/>
          </p:nvPr>
        </p:nvSpPr>
        <p:spPr/>
        <p:txBody>
          <a:bodyPr/>
          <a:lstStyle/>
          <a:p>
            <a:r>
              <a:rPr lang="es-ES"/>
              <a:t>Una ilustración</a:t>
            </a:r>
          </a:p>
        </p:txBody>
      </p:sp>
      <p:graphicFrame>
        <p:nvGraphicFramePr>
          <p:cNvPr id="24613" name="Group 37"/>
          <p:cNvGraphicFramePr>
            <a:graphicFrameLocks noGrp="1"/>
          </p:cNvGraphicFramePr>
          <p:nvPr/>
        </p:nvGraphicFramePr>
        <p:xfrm>
          <a:off x="2051050" y="2060575"/>
          <a:ext cx="5257800" cy="3690938"/>
        </p:xfrm>
        <a:graphic>
          <a:graphicData uri="http://schemas.openxmlformats.org/drawingml/2006/table">
            <a:tbl>
              <a:tblPr/>
              <a:tblGrid>
                <a:gridCol w="1314450"/>
                <a:gridCol w="1314450"/>
                <a:gridCol w="1314450"/>
                <a:gridCol w="1314450"/>
              </a:tblGrid>
              <a:tr h="533400">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1996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Total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fila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5334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pobres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No pobres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vMerge="1">
                  <a:txBody>
                    <a:bodyPr/>
                    <a:lstStyle/>
                    <a:p>
                      <a:endParaRPr lang="en-US"/>
                    </a:p>
                  </a:txBody>
                  <a:tcPr/>
                </a:tc>
              </a:tr>
              <a:tr h="8191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Pobres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45,16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54,84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22,36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8191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No pobres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11,36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88,64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77,64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8191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Total % columna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18,92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81,08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Trebuchet MS" pitchFamily="34"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
        <p:nvSpPr>
          <p:cNvPr id="24608" name="AutoShape 32"/>
          <p:cNvSpPr>
            <a:spLocks noChangeArrowheads="1"/>
          </p:cNvSpPr>
          <p:nvPr/>
        </p:nvSpPr>
        <p:spPr bwMode="auto">
          <a:xfrm>
            <a:off x="3733800" y="3810000"/>
            <a:ext cx="609600" cy="228600"/>
          </a:xfrm>
          <a:prstGeom prst="leftRightArrow">
            <a:avLst>
              <a:gd name="adj1" fmla="val 50000"/>
              <a:gd name="adj2" fmla="val 53333"/>
            </a:avLst>
          </a:prstGeom>
          <a:solidFill>
            <a:srgbClr val="3366FF">
              <a:alpha val="50000"/>
            </a:srgbClr>
          </a:solidFill>
          <a:ln w="9525">
            <a:solidFill>
              <a:schemeClr val="tx1"/>
            </a:solidFill>
            <a:miter lim="800000"/>
            <a:headEnd/>
            <a:tailEnd/>
          </a:ln>
          <a:effectLst/>
        </p:spPr>
        <p:txBody>
          <a:bodyPr wrap="none" anchor="ctr"/>
          <a:lstStyle/>
          <a:p>
            <a:endParaRPr lang="en-US"/>
          </a:p>
        </p:txBody>
      </p:sp>
      <p:sp>
        <p:nvSpPr>
          <p:cNvPr id="24609" name="AutoShape 33"/>
          <p:cNvSpPr>
            <a:spLocks noChangeArrowheads="1"/>
          </p:cNvSpPr>
          <p:nvPr/>
        </p:nvSpPr>
        <p:spPr bwMode="auto">
          <a:xfrm>
            <a:off x="5181600" y="3733800"/>
            <a:ext cx="228600" cy="304800"/>
          </a:xfrm>
          <a:prstGeom prst="upArrow">
            <a:avLst>
              <a:gd name="adj1" fmla="val 50000"/>
              <a:gd name="adj2" fmla="val 33333"/>
            </a:avLst>
          </a:prstGeom>
          <a:solidFill>
            <a:srgbClr val="3366FF">
              <a:alpha val="50000"/>
            </a:srgbClr>
          </a:solidFill>
          <a:ln w="9525">
            <a:solidFill>
              <a:schemeClr val="tx1"/>
            </a:solidFill>
            <a:miter lim="800000"/>
            <a:headEnd/>
            <a:tailEnd/>
          </a:ln>
          <a:effectLst/>
        </p:spPr>
        <p:txBody>
          <a:bodyPr wrap="none" anchor="ctr"/>
          <a:lstStyle/>
          <a:p>
            <a:endParaRPr lang="en-US"/>
          </a:p>
        </p:txBody>
      </p:sp>
      <p:sp>
        <p:nvSpPr>
          <p:cNvPr id="24610" name="AutoShape 34"/>
          <p:cNvSpPr>
            <a:spLocks noChangeArrowheads="1"/>
          </p:cNvSpPr>
          <p:nvPr/>
        </p:nvSpPr>
        <p:spPr bwMode="auto">
          <a:xfrm>
            <a:off x="3962400" y="4572000"/>
            <a:ext cx="228600" cy="304800"/>
          </a:xfrm>
          <a:prstGeom prst="downArrow">
            <a:avLst>
              <a:gd name="adj1" fmla="val 50000"/>
              <a:gd name="adj2" fmla="val 33333"/>
            </a:avLst>
          </a:prstGeom>
          <a:solidFill>
            <a:srgbClr val="3366FF">
              <a:alpha val="50000"/>
            </a:srgbClr>
          </a:solidFill>
          <a:ln w="9525">
            <a:solidFill>
              <a:schemeClr val="tx1"/>
            </a:solidFill>
            <a:miter lim="800000"/>
            <a:headEnd/>
            <a:tailEnd/>
          </a:ln>
          <a:effectLst/>
        </p:spPr>
        <p:txBody>
          <a:bodyPr wrap="none" anchor="ctr"/>
          <a:lstStyle/>
          <a:p>
            <a:endParaRPr lang="en-US"/>
          </a:p>
        </p:txBody>
      </p:sp>
      <p:sp>
        <p:nvSpPr>
          <p:cNvPr id="24611" name="AutoShape 35"/>
          <p:cNvSpPr>
            <a:spLocks noChangeArrowheads="1"/>
          </p:cNvSpPr>
          <p:nvPr/>
        </p:nvSpPr>
        <p:spPr bwMode="auto">
          <a:xfrm>
            <a:off x="5029200" y="4648200"/>
            <a:ext cx="533400" cy="228600"/>
          </a:xfrm>
          <a:prstGeom prst="leftRightArrow">
            <a:avLst>
              <a:gd name="adj1" fmla="val 50000"/>
              <a:gd name="adj2" fmla="val 46667"/>
            </a:avLst>
          </a:prstGeom>
          <a:solidFill>
            <a:srgbClr val="3366FF">
              <a:alpha val="50000"/>
            </a:srgbClr>
          </a:solidFill>
          <a:ln w="9525">
            <a:solidFill>
              <a:schemeClr val="tx1"/>
            </a:solidFill>
            <a:miter lim="800000"/>
            <a:headEnd/>
            <a:tailEnd/>
          </a:ln>
          <a:effectLst/>
        </p:spPr>
        <p:txBody>
          <a:bodyPr wrap="none" anchor="ctr"/>
          <a:lstStyle/>
          <a:p>
            <a:endParaRPr lang="en-US"/>
          </a:p>
        </p:txBody>
      </p:sp>
      <p:sp>
        <p:nvSpPr>
          <p:cNvPr id="24612" name="Text Box 36"/>
          <p:cNvSpPr txBox="1">
            <a:spLocks noChangeArrowheads="1"/>
          </p:cNvSpPr>
          <p:nvPr/>
        </p:nvSpPr>
        <p:spPr bwMode="auto">
          <a:xfrm>
            <a:off x="2268538" y="1412875"/>
            <a:ext cx="4800600" cy="366713"/>
          </a:xfrm>
          <a:prstGeom prst="rect">
            <a:avLst/>
          </a:prstGeom>
          <a:noFill/>
          <a:ln w="9525">
            <a:noFill/>
            <a:miter lim="800000"/>
            <a:headEnd/>
            <a:tailEnd/>
          </a:ln>
          <a:effectLst/>
        </p:spPr>
        <p:txBody>
          <a:bodyPr>
            <a:spAutoFit/>
          </a:bodyPr>
          <a:lstStyle/>
          <a:p>
            <a:pPr algn="ctr">
              <a:spcBef>
                <a:spcPct val="50000"/>
              </a:spcBef>
            </a:pPr>
            <a:r>
              <a:rPr lang="en-US"/>
              <a:t>Chile: matriz de transicion 1996-2001</a:t>
            </a:r>
          </a:p>
        </p:txBody>
      </p:sp>
    </p:spTree>
  </p:cSld>
  <p:clrMapOvr>
    <a:masterClrMapping/>
  </p:clrMapOvr>
  <p:transition/>
</p:sld>
</file>

<file path=ppt/theme/theme1.xml><?xml version="1.0" encoding="utf-8"?>
<a:theme xmlns:a="http://schemas.openxmlformats.org/drawingml/2006/main" name="Borde">
  <a:themeElements>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181</TotalTime>
  <Words>1469</Words>
  <Application>Microsoft Office PowerPoint</Application>
  <PresentationFormat>On-screen Show (4:3)</PresentationFormat>
  <Paragraphs>297</Paragraphs>
  <Slides>28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Trebuchet MS</vt:lpstr>
      <vt:lpstr>Times New Roman</vt:lpstr>
      <vt:lpstr>Wingdings</vt:lpstr>
      <vt:lpstr>Garamond</vt:lpstr>
      <vt:lpstr>Borde</vt:lpstr>
      <vt:lpstr>Gráfico de Microsoft Excel</vt:lpstr>
      <vt:lpstr>PROXIMOS PASOS HACIA SISTEMAS INTEGRALES DE PROTECCION SOCIAL</vt:lpstr>
      <vt:lpstr>Cambios en visiones sobre problemática social</vt:lpstr>
      <vt:lpstr>Importancia estratégica de la temática social</vt:lpstr>
      <vt:lpstr>Cambios en visiones sobre problemática social</vt:lpstr>
      <vt:lpstr>Nuevas visiones sobre la problemática social</vt:lpstr>
      <vt:lpstr>Nuevas visiones sobre la problemática social</vt:lpstr>
      <vt:lpstr>Una ilustración</vt:lpstr>
      <vt:lpstr>Enfoque dinámico</vt:lpstr>
      <vt:lpstr>Una ilustración</vt:lpstr>
      <vt:lpstr>Una ilustración</vt:lpstr>
      <vt:lpstr>Riesgos sociales y movilidad de corto plazo</vt:lpstr>
      <vt:lpstr>Movilidad y estructura social</vt:lpstr>
      <vt:lpstr>Movilidad en ciclo de vida</vt:lpstr>
      <vt:lpstr>Movilidad y cohesión social</vt:lpstr>
      <vt:lpstr>Implicancias para políticas públicas</vt:lpstr>
      <vt:lpstr>Tipos de políticas</vt:lpstr>
      <vt:lpstr>Políticas hacia pobreza estructural: transferencias condicionadas</vt:lpstr>
      <vt:lpstr>Políticas hacia pobreza estructural: transferencias condicionadas</vt:lpstr>
      <vt:lpstr>PESO RELATIVO DE LOS PROGRAMAS</vt:lpstr>
      <vt:lpstr>TRANSFERENCIAS CONDICIONADAS: ALGUNOS DILEMAS</vt:lpstr>
      <vt:lpstr>POLITICAS HACIA VULNERABILIDAD: PROTECCION SOCIAL</vt:lpstr>
      <vt:lpstr>Ilustración con caso de Chile</vt:lpstr>
      <vt:lpstr>Slide 23</vt:lpstr>
      <vt:lpstr>Implicancias del desarrollo de sistemas de protección social</vt:lpstr>
      <vt:lpstr>POLITICAS HACIA OPORTUNIDADES: CAPITAL SOCIAL</vt:lpstr>
      <vt:lpstr>Contraste con actuales realidades de  políticas sociales</vt:lpstr>
      <vt:lpstr>Financiamiento de políticas sociales</vt:lpstr>
      <vt:lpstr>CONCLUSION</vt:lpstr>
    </vt:vector>
  </TitlesOfParts>
  <Company>Charly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Inclusión y Protección Social</dc:title>
  <dc:creator>Usuario</dc:creator>
  <cp:lastModifiedBy>anarod</cp:lastModifiedBy>
  <cp:revision>9</cp:revision>
  <dcterms:created xsi:type="dcterms:W3CDTF">2006-07-26T00:04:13Z</dcterms:created>
  <dcterms:modified xsi:type="dcterms:W3CDTF">2010-07-11T23:03:36Z</dcterms:modified>
</cp:coreProperties>
</file>