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4" r:id="rId1"/>
  </p:sldMasterIdLst>
  <p:notesMasterIdLst>
    <p:notesMasterId r:id="rId8"/>
  </p:notesMasterIdLst>
  <p:handoutMasterIdLst>
    <p:handoutMasterId r:id="rId9"/>
  </p:handoutMasterIdLst>
  <p:sldIdLst>
    <p:sldId id="315" r:id="rId2"/>
    <p:sldId id="332" r:id="rId3"/>
    <p:sldId id="333" r:id="rId4"/>
    <p:sldId id="334" r:id="rId5"/>
    <p:sldId id="338" r:id="rId6"/>
    <p:sldId id="337" r:id="rId7"/>
  </p:sldIdLst>
  <p:sldSz cx="9144000" cy="6858000" type="screen4x3"/>
  <p:notesSz cx="68580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66"/>
    <a:srgbClr val="66FFCC"/>
    <a:srgbClr val="DDDDDD"/>
    <a:srgbClr val="FFFF00"/>
    <a:srgbClr val="ECF1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64" autoAdjust="0"/>
  </p:normalViewPr>
  <p:slideViewPr>
    <p:cSldViewPr>
      <p:cViewPr varScale="1">
        <p:scale>
          <a:sx n="64" d="100"/>
          <a:sy n="64" d="100"/>
        </p:scale>
        <p:origin x="-5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DB985F-0E3C-4895-877B-8837F519EB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68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20775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87850"/>
            <a:ext cx="50292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4113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019014A3-FC63-492C-8CC0-89C495C9D9B8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69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46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469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46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470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47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472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47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474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47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74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47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7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7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7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147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147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147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47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47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AF62B20-359A-4242-A03F-0F045A862DE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754" grpId="0"/>
      <p:bldP spid="114755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7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47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47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CB125-D93E-4F51-98E2-A602CB584AF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52EEA-6086-4447-BF13-542CEA45C6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A45B3-8648-4DC6-8964-10EF0638311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1D6C9-22CE-4E81-A0A7-4354EF1A119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E2643-4526-4C5A-BD48-70F16287361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FD68F-2A46-4E47-9ACB-286B177E39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9FF37-67D4-44DF-9487-8D338815D42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6143A-363D-443D-A3E0-CEB64150D4F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C6ACD-1D89-41B7-AEB8-54DDE5D6416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080BF-5F3B-47C8-8AA0-58B68CA0D50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66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366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3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68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3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70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371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372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137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37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37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1137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1137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5864293-EA46-43FE-9EA6-B7AD903D9C38}" type="slidenum">
              <a:rPr lang="es-ES"/>
              <a:pPr/>
              <a:t>‹#›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3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7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31" grpId="0"/>
      <p:bldP spid="113732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7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7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Excel_Chart1.xls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2286000"/>
            <a:ext cx="7235825" cy="2160588"/>
          </a:xfrm>
          <a:noFill/>
        </p:spPr>
        <p:txBody>
          <a:bodyPr anchor="ctr"/>
          <a:lstStyle/>
          <a:p>
            <a:r>
              <a:rPr lang="es-CR" sz="2800" b="1">
                <a:solidFill>
                  <a:schemeClr val="tx1"/>
                </a:solidFill>
              </a:rPr>
              <a:t>Proyecto de Paz y Convivencia Ciudadana para los Municipios de la Región del Valle de Sula BID 1123/SF-HO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2822" name="Group 6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62823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2824" name="Picture 8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2827" name="Picture 11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8" name="Rectangle 12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2830" name="Picture 14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2834" name="Group 18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62835" name="Rectangle 19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2836" name="Picture 20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8" name="Rectangle 22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2839" name="Picture 23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40" name="Rectangle 24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2841" name="Picture 25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0"/>
            <a:ext cx="7235825" cy="1017588"/>
          </a:xfrm>
          <a:noFill/>
        </p:spPr>
        <p:txBody>
          <a:bodyPr anchor="ctr"/>
          <a:lstStyle/>
          <a:p>
            <a:r>
              <a:rPr lang="es-HN" sz="3200" b="1">
                <a:latin typeface="Copperplate Gothic Bold" pitchFamily="34" charset="0"/>
              </a:rPr>
              <a:t>Datos Básicos del Financiamiento</a:t>
            </a:r>
            <a:r>
              <a:rPr lang="es-CR" sz="2800" b="1">
                <a:solidFill>
                  <a:schemeClr val="tx1"/>
                </a:solidFill>
              </a:rPr>
              <a:t> 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324" name="Group 4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8432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4326" name="Picture 6" descr="Ciudadanos por la Paz Prensa 01 copy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84328" name="Rectangle 8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329" name="Picture 9" descr="MapaValledeSul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0" name="Rectangle 10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331" name="Picture 11" descr="IdbNew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1905000" y="1143000"/>
            <a:ext cx="7086600" cy="20145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HN" b="1">
                <a:solidFill>
                  <a:srgbClr val="FFCC00"/>
                </a:solidFill>
              </a:rPr>
              <a:t>Total de la Operación:</a:t>
            </a:r>
            <a:r>
              <a:rPr lang="es-HN">
                <a:solidFill>
                  <a:srgbClr val="FFFFCC"/>
                </a:solidFill>
              </a:rPr>
              <a:t>		</a:t>
            </a:r>
            <a:r>
              <a:rPr lang="es-HN"/>
              <a:t>US$ 22.2 Millones</a:t>
            </a:r>
            <a:endParaRPr lang="es-HN">
              <a:solidFill>
                <a:srgbClr val="FFFFCC"/>
              </a:solidFill>
            </a:endParaRPr>
          </a:p>
          <a:p>
            <a:r>
              <a:rPr lang="es-HN" b="1">
                <a:solidFill>
                  <a:srgbClr val="FFCC00"/>
                </a:solidFill>
              </a:rPr>
              <a:t>Financiamiento BID:	</a:t>
            </a:r>
            <a:r>
              <a:rPr lang="es-HN" b="1">
                <a:solidFill>
                  <a:schemeClr val="tx2"/>
                </a:solidFill>
              </a:rPr>
              <a:t>	</a:t>
            </a:r>
            <a:r>
              <a:rPr lang="es-HN"/>
              <a:t>US$ 20.0 Millones</a:t>
            </a:r>
            <a:endParaRPr lang="es-HN">
              <a:solidFill>
                <a:srgbClr val="FFFFCC"/>
              </a:solidFill>
            </a:endParaRPr>
          </a:p>
          <a:p>
            <a:r>
              <a:rPr lang="es-HN">
                <a:solidFill>
                  <a:srgbClr val="FFFFCC"/>
                </a:solidFill>
              </a:rPr>
              <a:t>				</a:t>
            </a:r>
            <a:r>
              <a:rPr lang="es-HN"/>
              <a:t>US$   2.2 Millones</a:t>
            </a:r>
            <a:r>
              <a:rPr lang="es-HN">
                <a:solidFill>
                  <a:srgbClr val="FFFFCC"/>
                </a:solidFill>
              </a:rPr>
              <a:t> </a:t>
            </a:r>
            <a:r>
              <a:rPr lang="es-HN"/>
              <a:t>- MSPS</a:t>
            </a:r>
            <a:endParaRPr lang="es-HN">
              <a:solidFill>
                <a:srgbClr val="FFFFCC"/>
              </a:solidFill>
            </a:endParaRPr>
          </a:p>
          <a:p>
            <a:r>
              <a:rPr lang="es-HN" b="1">
                <a:solidFill>
                  <a:srgbClr val="FFCC00"/>
                </a:solidFill>
              </a:rPr>
              <a:t>Fecha de Aprobación:</a:t>
            </a:r>
            <a:r>
              <a:rPr lang="es-HN" b="1">
                <a:solidFill>
                  <a:srgbClr val="FFFFCC"/>
                </a:solidFill>
              </a:rPr>
              <a:t>		1</a:t>
            </a:r>
            <a:r>
              <a:rPr lang="es-HN"/>
              <a:t>2 de Marzo, 2003</a:t>
            </a:r>
            <a:endParaRPr lang="es-HN">
              <a:solidFill>
                <a:srgbClr val="FFFFCC"/>
              </a:solidFill>
            </a:endParaRPr>
          </a:p>
          <a:p>
            <a:r>
              <a:rPr lang="es-HN" b="1">
                <a:solidFill>
                  <a:srgbClr val="FFCC00"/>
                </a:solidFill>
              </a:rPr>
              <a:t>Entrada en Vigencia:</a:t>
            </a:r>
            <a:r>
              <a:rPr lang="es-HN" b="1">
                <a:solidFill>
                  <a:schemeClr val="tx2"/>
                </a:solidFill>
              </a:rPr>
              <a:t>		</a:t>
            </a:r>
            <a:r>
              <a:rPr lang="es-HN"/>
              <a:t>14 de Noviembre, 2003</a:t>
            </a:r>
          </a:p>
          <a:p>
            <a:r>
              <a:rPr lang="es-HN" b="1">
                <a:solidFill>
                  <a:srgbClr val="FFCC00"/>
                </a:solidFill>
              </a:rPr>
              <a:t>Estado de Desembolsos </a:t>
            </a:r>
            <a:r>
              <a:rPr lang="es-HN" b="1">
                <a:solidFill>
                  <a:schemeClr val="tx2"/>
                </a:solidFill>
              </a:rPr>
              <a:t>	</a:t>
            </a:r>
          </a:p>
          <a:p>
            <a:r>
              <a:rPr lang="es-HN" b="1">
                <a:solidFill>
                  <a:srgbClr val="FFCC00"/>
                </a:solidFill>
              </a:rPr>
              <a:t>a Agosto del 2006:		</a:t>
            </a:r>
            <a:r>
              <a:rPr lang="es-HN" b="1">
                <a:solidFill>
                  <a:schemeClr val="tx2"/>
                </a:solidFill>
              </a:rPr>
              <a:t>US$ 3</a:t>
            </a:r>
            <a:r>
              <a:rPr lang="en-US" b="1">
                <a:solidFill>
                  <a:schemeClr val="tx2"/>
                </a:solidFill>
              </a:rPr>
              <a:t>,795,937.11 </a:t>
            </a:r>
            <a:r>
              <a:rPr lang="es-HN" b="1">
                <a:solidFill>
                  <a:schemeClr val="tx2"/>
                </a:solidFill>
              </a:rPr>
              <a:t>(18</a:t>
            </a:r>
            <a:r>
              <a:rPr lang="en-US" b="1">
                <a:solidFill>
                  <a:schemeClr val="tx2"/>
                </a:solidFill>
              </a:rPr>
              <a:t>.98</a:t>
            </a:r>
            <a:r>
              <a:rPr lang="es-HN" b="1">
                <a:solidFill>
                  <a:schemeClr val="tx2"/>
                </a:solidFill>
              </a:rPr>
              <a:t>%)</a:t>
            </a:r>
          </a:p>
        </p:txBody>
      </p:sp>
      <p:graphicFrame>
        <p:nvGraphicFramePr>
          <p:cNvPr id="184333" name="Object 13"/>
          <p:cNvGraphicFramePr>
            <a:graphicFrameLocks noChangeAspect="1"/>
          </p:cNvGraphicFramePr>
          <p:nvPr/>
        </p:nvGraphicFramePr>
        <p:xfrm>
          <a:off x="2971800" y="3352800"/>
          <a:ext cx="5334000" cy="2959100"/>
        </p:xfrm>
        <a:graphic>
          <a:graphicData uri="http://schemas.openxmlformats.org/presentationml/2006/ole">
            <p:oleObj spid="_x0000_s184333" name="Chart" r:id="rId6" imgW="4276954" imgH="237195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8175" y="0"/>
            <a:ext cx="7235825" cy="1017588"/>
          </a:xfrm>
          <a:noFill/>
        </p:spPr>
        <p:txBody>
          <a:bodyPr anchor="ctr"/>
          <a:lstStyle/>
          <a:p>
            <a:r>
              <a:rPr lang="es-HN" sz="3200" b="1">
                <a:latin typeface="Copperplate Gothic Bold" pitchFamily="34" charset="0"/>
                <a:cs typeface="Times New Roman" pitchFamily="18" charset="0"/>
              </a:rPr>
              <a:t>Esquema de Ejecución</a:t>
            </a:r>
            <a:r>
              <a:rPr lang="en-US" sz="3200" b="1">
                <a:latin typeface="Copperplate Gothic Bold" pitchFamily="34" charset="0"/>
              </a:rPr>
              <a:t> </a:t>
            </a:r>
            <a:endParaRPr lang="es-ES" sz="3200" b="1">
              <a:latin typeface="Copperplate Gothic Bold" pitchFamily="34" charset="0"/>
            </a:endParaRP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5349" name="Group 5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8535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5351" name="Picture 7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5353" name="Picture 9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5354" name="Rectangle 10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5355" name="Picture 11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85356" name="Text Box 12"/>
          <p:cNvSpPr txBox="1">
            <a:spLocks noChangeArrowheads="1"/>
          </p:cNvSpPr>
          <p:nvPr/>
        </p:nvSpPr>
        <p:spPr bwMode="auto">
          <a:xfrm>
            <a:off x="1905000" y="1143000"/>
            <a:ext cx="7086600" cy="4211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1 - La ejecución del Proyecto y la utilización de los recursos del financiamiento del Banco son llevadas a cabo por la Municipalidad de San Pedro Sula, por conducto de su Oficina de Paz y Convivencia Ciudadana ("OPC"),</a:t>
            </a:r>
          </a:p>
          <a:p>
            <a:pPr algn="just"/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pPr algn="just"/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2 - A su vez, participan en la ejecución del Proyecto: (i) las diecisiete (17) Municipalidades de la Región del Valle de Sula ("RVS"); (ii) la Secretaría de Estado en el Despacho de Seguridad; (iii) el Ministerio Público; (iv) la Secretaría de Estado en el Despacho de Educación; y recientemente (v) Las Secretarías de Gobernación y Justicia y de Cultura y Turismo.</a:t>
            </a:r>
          </a:p>
          <a:p>
            <a:pPr algn="just"/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pPr algn="just"/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3 - Son beneficiarias, las diecisiete (17) municipalidades de la RVS, la Secretaría de Estado en el Despacho de Seguridad, y el Ministerio Público en el ámbito regional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8175" y="0"/>
            <a:ext cx="7235825" cy="1017588"/>
          </a:xfrm>
          <a:noFill/>
        </p:spPr>
        <p:txBody>
          <a:bodyPr anchor="ctr"/>
          <a:lstStyle/>
          <a:p>
            <a:r>
              <a:rPr lang="es-HN" sz="3200" b="1">
                <a:latin typeface="Copperplate Gothic Bold" pitchFamily="34" charset="0"/>
              </a:rPr>
              <a:t>Temas de Ejecución</a:t>
            </a:r>
            <a:r>
              <a:rPr lang="es-CR" sz="2800" b="1">
                <a:solidFill>
                  <a:schemeClr val="tx1"/>
                </a:solidFill>
              </a:rPr>
              <a:t> 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6373" name="Group 5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86374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6375" name="Picture 7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86376" name="Rectangle 8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6377" name="Picture 9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8" name="Rectangle 10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6379" name="Picture 11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86380" name="Text Box 12"/>
          <p:cNvSpPr txBox="1">
            <a:spLocks noChangeArrowheads="1"/>
          </p:cNvSpPr>
          <p:nvPr/>
        </p:nvSpPr>
        <p:spPr bwMode="auto">
          <a:xfrm>
            <a:off x="1905000" y="990600"/>
            <a:ext cx="7086600" cy="4760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Constitución Temprana de la Unidad Ejecutora y Cambios de Administraciones de Gobierno</a:t>
            </a:r>
            <a:r>
              <a:rPr lang="en-US" b="1">
                <a:solidFill>
                  <a:schemeClr val="tx2"/>
                </a:solidFill>
              </a:rPr>
              <a:t> </a:t>
            </a:r>
          </a:p>
          <a:p>
            <a:endParaRPr lang="en-US" b="1">
              <a:solidFill>
                <a:schemeClr val="tx2"/>
              </a:solidFill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Ajustes  del Diseño para la Implementación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Comités Municipales de Paz y Convivencia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Ejecución Apegada al Plan de Adquisiciones Programado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Promoción del Tema de Seguridad en la Representaciones. Utilización de CT-INTRAS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El seguimiento de la Representación es detallado e intenso en la divulgación conceptual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Utilización del Fondo Rotatorio y Tramites en Órganos Financieros Gubernamentales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es-HN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8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8175" y="0"/>
            <a:ext cx="7235825" cy="1017588"/>
          </a:xfrm>
          <a:noFill/>
        </p:spPr>
        <p:txBody>
          <a:bodyPr anchor="ctr"/>
          <a:lstStyle/>
          <a:p>
            <a:r>
              <a:rPr lang="es-HN" sz="3200" b="1">
                <a:latin typeface="Copperplate Gothic Bold" pitchFamily="34" charset="0"/>
              </a:rPr>
              <a:t>Lecciones Aprendidas</a:t>
            </a:r>
            <a:endParaRPr lang="es-ES" sz="3200" b="1">
              <a:latin typeface="Copperplate Gothic Bold" pitchFamily="34" charset="0"/>
            </a:endParaRP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0469" name="Group 5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9047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0471" name="Picture 7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0473" name="Picture 9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90475" name="Picture 11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1905000" y="990600"/>
            <a:ext cx="7086600" cy="47609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Se requiere de una consistente Voluntad Politíca</a:t>
            </a:r>
            <a:r>
              <a:rPr lang="es-HN" b="1">
                <a:solidFill>
                  <a:schemeClr val="tx2"/>
                </a:solidFill>
              </a:rPr>
              <a:t> para implementar las actividades del Programa</a:t>
            </a:r>
          </a:p>
          <a:p>
            <a:endParaRPr lang="en-US" b="1">
              <a:solidFill>
                <a:schemeClr val="tx2"/>
              </a:solidFill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Resulta indispensable garantizar una permanente coordinación interinstitucional y local del Programa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Consolidar las unidades técnicas de Paz y Convivencia son una garantía de éxito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Se necesita apoyar el Programa con estrategias de comunicación social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Promoción de un mayor involucramiento en la ejecución del Programa a nivel de la Comunidad. Ej. Las Marchas por la Paz</a:t>
            </a:r>
            <a:endParaRPr lang="en-US" b="1">
              <a:solidFill>
                <a:schemeClr val="tx2"/>
              </a:solidFill>
              <a:cs typeface="Times New Roman" pitchFamily="18" charset="0"/>
            </a:endParaRPr>
          </a:p>
          <a:p>
            <a:endParaRPr lang="es-HN" b="1">
              <a:solidFill>
                <a:schemeClr val="tx2"/>
              </a:solidFill>
              <a:cs typeface="Times New Roman" pitchFamily="18" charset="0"/>
            </a:endParaRPr>
          </a:p>
          <a:p>
            <a:r>
              <a:rPr lang="es-HN" b="1">
                <a:solidFill>
                  <a:schemeClr val="tx2"/>
                </a:solidFill>
                <a:cs typeface="Times New Roman" pitchFamily="18" charset="0"/>
              </a:rPr>
              <a:t>Es conveniente promover la generación de una politica nacional de la Paz y la convivencia ciudadana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es-HN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1835150" y="0"/>
            <a:ext cx="73088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8175" y="0"/>
            <a:ext cx="7235825" cy="1017588"/>
          </a:xfrm>
          <a:noFill/>
        </p:spPr>
        <p:txBody>
          <a:bodyPr anchor="ctr"/>
          <a:lstStyle/>
          <a:p>
            <a:r>
              <a:rPr lang="es-HN" sz="3200" b="1">
                <a:latin typeface="Copperplate Gothic Bold" pitchFamily="34" charset="0"/>
              </a:rPr>
              <a:t>Datos Básicos del Financiamiento</a:t>
            </a:r>
            <a:r>
              <a:rPr lang="es-CR" sz="2800" b="1">
                <a:solidFill>
                  <a:schemeClr val="tx1"/>
                </a:solidFill>
              </a:rPr>
              <a:t> 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0" y="1066800"/>
            <a:ext cx="1835150" cy="4738688"/>
          </a:xfrm>
          <a:prstGeom prst="rect">
            <a:avLst/>
          </a:prstGeom>
          <a:solidFill>
            <a:srgbClr val="FFCC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9445" name="Group 5"/>
          <p:cNvGrpSpPr>
            <a:grpSpLocks/>
          </p:cNvGrpSpPr>
          <p:nvPr/>
        </p:nvGrpSpPr>
        <p:grpSpPr bwMode="auto">
          <a:xfrm>
            <a:off x="0" y="5805488"/>
            <a:ext cx="1835150" cy="1052512"/>
            <a:chOff x="0" y="0"/>
            <a:chExt cx="1156" cy="663"/>
          </a:xfrm>
        </p:grpSpPr>
        <p:sp>
          <p:nvSpPr>
            <p:cNvPr id="18944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1156" cy="663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9447" name="Picture 7" descr="Ciudadanos por la Paz Prensa 01 copy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60" t="1221" r="6313" b="55019"/>
            <a:stretch>
              <a:fillRect/>
            </a:stretch>
          </p:blipFill>
          <p:spPr bwMode="auto">
            <a:xfrm>
              <a:off x="27" y="27"/>
              <a:ext cx="1066" cy="611"/>
            </a:xfrm>
            <a:prstGeom prst="rect">
              <a:avLst/>
            </a:prstGeom>
            <a:noFill/>
          </p:spPr>
        </p:pic>
      </p:grp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1835150" y="5805488"/>
            <a:ext cx="7308850" cy="1052512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9449" name="Picture 9" descr="MapaValledeSu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18351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0" y="0"/>
            <a:ext cx="1835150" cy="1052513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9451" name="Picture 11" descr="IdbNe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0"/>
            <a:ext cx="938213" cy="1143000"/>
          </a:xfrm>
          <a:prstGeom prst="rect">
            <a:avLst/>
          </a:prstGeom>
          <a:noFill/>
        </p:spPr>
      </p:pic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2057400" y="3048000"/>
            <a:ext cx="70866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HN" sz="4000" b="1">
                <a:solidFill>
                  <a:schemeClr val="tx2"/>
                </a:solidFill>
                <a:latin typeface="Times New Roman" pitchFamily="18" charset="0"/>
              </a:rPr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52" grpId="0" autoUpdateAnimBg="0"/>
    </p:bldLst>
  </p:timing>
</p:sld>
</file>

<file path=ppt/theme/theme1.xml><?xml version="1.0" encoding="utf-8"?>
<a:theme xmlns:a="http://schemas.openxmlformats.org/drawingml/2006/main" name="Onda">
  <a:themeElements>
    <a:clrScheme name="Onda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</TotalTime>
  <Words>349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Times New Roman</vt:lpstr>
      <vt:lpstr>Arial</vt:lpstr>
      <vt:lpstr>Wingdings</vt:lpstr>
      <vt:lpstr>Copperplate Gothic Bold</vt:lpstr>
      <vt:lpstr>Onda</vt:lpstr>
      <vt:lpstr>Microsoft Excel Chart</vt:lpstr>
      <vt:lpstr>Proyecto de Paz y Convivencia Ciudadana para los Municipios de la Región del Valle de Sula BID 1123/SF-HO</vt:lpstr>
      <vt:lpstr>Datos Básicos del Financiamiento </vt:lpstr>
      <vt:lpstr>Esquema de Ejecución </vt:lpstr>
      <vt:lpstr>Temas de Ejecución </vt:lpstr>
      <vt:lpstr>Lecciones Aprendidas</vt:lpstr>
      <vt:lpstr>Datos Básicos del Financiamiento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Oficina de Paz y Convivencia OPC</dc:title>
  <dc:creator>Rodolfo Arias</dc:creator>
  <cp:lastModifiedBy>anarod</cp:lastModifiedBy>
  <cp:revision>59</cp:revision>
  <cp:lastPrinted>1601-01-01T00:00:00Z</cp:lastPrinted>
  <dcterms:created xsi:type="dcterms:W3CDTF">2004-05-31T15:32:38Z</dcterms:created>
  <dcterms:modified xsi:type="dcterms:W3CDTF">2010-07-12T00:04:44Z</dcterms:modified>
</cp:coreProperties>
</file>