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Default Extension="fntdata" ContentType="application/x-fontdata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305" r:id="rId3"/>
    <p:sldId id="257" r:id="rId4"/>
    <p:sldId id="258" r:id="rId5"/>
    <p:sldId id="306" r:id="rId6"/>
    <p:sldId id="261" r:id="rId7"/>
    <p:sldId id="259" r:id="rId8"/>
    <p:sldId id="260" r:id="rId9"/>
    <p:sldId id="375" r:id="rId10"/>
    <p:sldId id="380" r:id="rId11"/>
    <p:sldId id="381" r:id="rId12"/>
    <p:sldId id="382" r:id="rId13"/>
    <p:sldId id="263" r:id="rId14"/>
    <p:sldId id="264" r:id="rId15"/>
    <p:sldId id="265" r:id="rId16"/>
    <p:sldId id="266" r:id="rId17"/>
    <p:sldId id="267" r:id="rId18"/>
    <p:sldId id="321" r:id="rId19"/>
    <p:sldId id="319" r:id="rId20"/>
    <p:sldId id="320" r:id="rId21"/>
    <p:sldId id="322" r:id="rId22"/>
    <p:sldId id="323" r:id="rId23"/>
    <p:sldId id="376" r:id="rId24"/>
    <p:sldId id="377" r:id="rId25"/>
    <p:sldId id="378" r:id="rId26"/>
    <p:sldId id="327" r:id="rId27"/>
    <p:sldId id="328" r:id="rId28"/>
    <p:sldId id="329" r:id="rId29"/>
    <p:sldId id="330" r:id="rId30"/>
    <p:sldId id="331" r:id="rId31"/>
    <p:sldId id="332" r:id="rId32"/>
    <p:sldId id="333" r:id="rId33"/>
    <p:sldId id="334" r:id="rId34"/>
    <p:sldId id="335" r:id="rId35"/>
    <p:sldId id="336" r:id="rId36"/>
    <p:sldId id="337" r:id="rId37"/>
    <p:sldId id="338" r:id="rId38"/>
    <p:sldId id="339" r:id="rId39"/>
    <p:sldId id="340" r:id="rId40"/>
    <p:sldId id="341" r:id="rId41"/>
    <p:sldId id="342" r:id="rId42"/>
    <p:sldId id="343" r:id="rId43"/>
    <p:sldId id="344" r:id="rId44"/>
    <p:sldId id="345" r:id="rId45"/>
    <p:sldId id="346" r:id="rId46"/>
    <p:sldId id="347" r:id="rId47"/>
    <p:sldId id="348" r:id="rId48"/>
    <p:sldId id="349" r:id="rId49"/>
    <p:sldId id="350" r:id="rId50"/>
    <p:sldId id="351" r:id="rId51"/>
    <p:sldId id="352" r:id="rId52"/>
    <p:sldId id="353" r:id="rId53"/>
    <p:sldId id="354" r:id="rId54"/>
    <p:sldId id="355" r:id="rId55"/>
    <p:sldId id="356" r:id="rId56"/>
    <p:sldId id="357" r:id="rId57"/>
    <p:sldId id="370" r:id="rId58"/>
  </p:sldIdLst>
  <p:sldSz cx="9144000" cy="6858000" type="screen4x3"/>
  <p:notesSz cx="6858000" cy="9144000"/>
  <p:embeddedFontLst>
    <p:embeddedFont>
      <p:font typeface="Bookman Old Style" pitchFamily="18" charset="0"/>
      <p:regular r:id="rId59"/>
      <p:bold r:id="rId60"/>
      <p:italic r:id="rId61"/>
      <p:boldItalic r:id="rId62"/>
    </p:embeddedFont>
    <p:embeddedFont>
      <p:font typeface="Tahoma" pitchFamily="34" charset="0"/>
      <p:regular r:id="rId63"/>
      <p:bold r:id="rId64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66"/>
    <a:srgbClr val="CC0066"/>
    <a:srgbClr val="FFFF85"/>
    <a:srgbClr val="FFFF53"/>
    <a:srgbClr val="FFFF66"/>
    <a:srgbClr val="FFFF99"/>
    <a:srgbClr val="FFFF00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7" autoAdjust="0"/>
    <p:restoredTop sz="94660" autoAdjust="0"/>
  </p:normalViewPr>
  <p:slideViewPr>
    <p:cSldViewPr>
      <p:cViewPr>
        <p:scale>
          <a:sx n="50" d="100"/>
          <a:sy n="50" d="100"/>
        </p:scale>
        <p:origin x="-906" y="-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3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5.fntdata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2.fntdata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6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.fntdata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4.fntdata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5.xml"/><Relationship Id="rId2" Type="http://schemas.openxmlformats.org/officeDocument/2006/relationships/slide" Target="slides/slide24.xml"/><Relationship Id="rId1" Type="http://schemas.openxmlformats.org/officeDocument/2006/relationships/slide" Target="slides/slide2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Bookman Old Style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Bookman Old Style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Bookman Old Style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Bookman Old Style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Bookman Old Style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Bookman Old Style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Bookman Old Style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Bookman Old Style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514600"/>
            <a:ext cx="8001000" cy="2743200"/>
          </a:xfrm>
        </p:spPr>
        <p:txBody>
          <a:bodyPr/>
          <a:lstStyle/>
          <a:p>
            <a:r>
              <a:rPr lang="en-US" sz="5400"/>
              <a:t>Pr</a:t>
            </a:r>
            <a:r>
              <a:rPr lang="es-ES_tradnl" sz="5400"/>
              <a:t>oyecto</a:t>
            </a:r>
            <a:r>
              <a:rPr lang="en-US" sz="5400"/>
              <a:t> </a:t>
            </a:r>
            <a:r>
              <a:rPr lang="es-ES_tradnl" sz="5400"/>
              <a:t>Comunidades Justas y Seguras</a:t>
            </a:r>
            <a:endParaRPr lang="en-US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4062413" y="2909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533400"/>
            <a:ext cx="18383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5867400"/>
            <a:ext cx="51816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352800"/>
            <a:ext cx="7772400" cy="1143000"/>
          </a:xfrm>
        </p:spPr>
        <p:txBody>
          <a:bodyPr/>
          <a:lstStyle/>
          <a:p>
            <a:r>
              <a:rPr lang="es-ES_tradnl" sz="5600"/>
              <a:t>Ubicación del Proyecto</a:t>
            </a:r>
            <a:endParaRPr lang="en-US" sz="5600"/>
          </a:p>
        </p:txBody>
      </p:sp>
      <p:pic>
        <p:nvPicPr>
          <p:cNvPr id="1587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533400"/>
            <a:ext cx="18383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71700" y="6019800"/>
            <a:ext cx="4800600" cy="533400"/>
          </a:xfrm>
        </p:spPr>
        <p:txBody>
          <a:bodyPr/>
          <a:lstStyle/>
          <a:p>
            <a:r>
              <a:rPr lang="es-ES_tradnl" sz="3200" b="0">
                <a:latin typeface="Copperplate Gothic Bold" pitchFamily="34" charset="0"/>
              </a:rPr>
              <a:t>Argentina</a:t>
            </a:r>
            <a:endParaRPr lang="en-US" sz="3200" b="0">
              <a:latin typeface="Copperplate Gothic Bold" pitchFamily="34" charset="0"/>
            </a:endParaRPr>
          </a:p>
        </p:txBody>
      </p:sp>
      <p:pic>
        <p:nvPicPr>
          <p:cNvPr id="159747" name="Picture 3" descr="Ameri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3338" y="457200"/>
            <a:ext cx="3995737" cy="5410200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743200" y="6096000"/>
            <a:ext cx="3657600" cy="533400"/>
          </a:xfrm>
        </p:spPr>
        <p:txBody>
          <a:bodyPr/>
          <a:lstStyle/>
          <a:p>
            <a:r>
              <a:rPr lang="es-ES_tradnl" sz="3200" b="0">
                <a:latin typeface="Copperplate Gothic Bold" pitchFamily="34" charset="0"/>
              </a:rPr>
              <a:t>Rosario</a:t>
            </a:r>
            <a:endParaRPr lang="en-US" sz="3200" b="0">
              <a:latin typeface="Copperplate Gothic Bold" pitchFamily="34" charset="0"/>
            </a:endParaRPr>
          </a:p>
        </p:txBody>
      </p:sp>
      <p:pic>
        <p:nvPicPr>
          <p:cNvPr id="160771" name="Picture 1027" descr="Mapa Argenti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3552825" cy="48006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60772" name="Picture 1028" descr="Diapositiva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81000"/>
            <a:ext cx="4495800" cy="48006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60773" name="Text Box 1029"/>
          <p:cNvSpPr txBox="1">
            <a:spLocks noChangeArrowheads="1"/>
          </p:cNvSpPr>
          <p:nvPr/>
        </p:nvSpPr>
        <p:spPr bwMode="auto">
          <a:xfrm>
            <a:off x="1981200" y="1447800"/>
            <a:ext cx="5334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s-ES_tradnl" b="1">
              <a:cs typeface="Times New Roman" pitchFamily="18" charset="0"/>
            </a:endParaRPr>
          </a:p>
          <a:p>
            <a:pPr algn="ctr"/>
            <a:r>
              <a:rPr lang="es-ES_tradnl" sz="2600" b="1">
                <a:solidFill>
                  <a:srgbClr val="FFFF00"/>
                </a:solidFill>
                <a:cs typeface="Times New Roman" pitchFamily="18" charset="0"/>
              </a:rPr>
              <a:t>•</a:t>
            </a:r>
            <a:endParaRPr lang="en-US" sz="2600" b="1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160774" name="Text Box 1030"/>
          <p:cNvSpPr txBox="1">
            <a:spLocks noChangeArrowheads="1"/>
          </p:cNvSpPr>
          <p:nvPr/>
        </p:nvSpPr>
        <p:spPr bwMode="auto">
          <a:xfrm>
            <a:off x="533400" y="1600200"/>
            <a:ext cx="1371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AR" sz="2000">
                <a:latin typeface="Univers Condensed" pitchFamily="34" charset="0"/>
              </a:rPr>
              <a:t>Rosario</a:t>
            </a:r>
            <a:r>
              <a:rPr lang="es-ES" sz="2000">
                <a:latin typeface="Univers Condensed" pitchFamily="34" charset="0"/>
              </a:rPr>
              <a:t>, </a:t>
            </a:r>
            <a:r>
              <a:rPr lang="es-ES" sz="2000" b="1">
                <a:latin typeface="Univers Condensed" pitchFamily="34" charset="0"/>
              </a:rPr>
              <a:t>Argentina</a:t>
            </a:r>
            <a:endParaRPr lang="es-AR" sz="2000" b="1">
              <a:latin typeface="Univers Condense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4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352800"/>
            <a:ext cx="7772400" cy="1143000"/>
          </a:xfrm>
        </p:spPr>
        <p:txBody>
          <a:bodyPr/>
          <a:lstStyle/>
          <a:p>
            <a:r>
              <a:rPr lang="es-ES_tradnl" sz="5600"/>
              <a:t>Los Foros de Convivencia</a:t>
            </a:r>
            <a:endParaRPr lang="en-US" sz="5600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062413" y="2909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533400"/>
            <a:ext cx="18383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6096000"/>
            <a:ext cx="3657600" cy="533400"/>
          </a:xfrm>
        </p:spPr>
        <p:txBody>
          <a:bodyPr/>
          <a:lstStyle/>
          <a:p>
            <a:r>
              <a:rPr lang="en-US" sz="3200" b="0">
                <a:latin typeface="Copperplate Gothic Bold" pitchFamily="34" charset="0"/>
              </a:rPr>
              <a:t>Villa Banana</a:t>
            </a: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81000"/>
            <a:ext cx="3705225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96000"/>
            <a:ext cx="7391400" cy="533400"/>
          </a:xfrm>
        </p:spPr>
        <p:txBody>
          <a:bodyPr/>
          <a:lstStyle/>
          <a:p>
            <a:r>
              <a:rPr lang="en-US" sz="3200" b="0">
                <a:latin typeface="Copperplate Gothic Bold" pitchFamily="34" charset="0"/>
              </a:rPr>
              <a:t>Villa Banana</a:t>
            </a: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04800"/>
            <a:ext cx="7696200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172200"/>
            <a:ext cx="7315200" cy="457200"/>
          </a:xfrm>
        </p:spPr>
        <p:txBody>
          <a:bodyPr/>
          <a:lstStyle/>
          <a:p>
            <a:r>
              <a:rPr lang="en-US" sz="3200" b="0">
                <a:latin typeface="Copperplate Gothic Bold" pitchFamily="34" charset="0"/>
              </a:rPr>
              <a:t>Villa Banana</a:t>
            </a: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04800"/>
            <a:ext cx="7772400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96000"/>
            <a:ext cx="7543800" cy="533400"/>
          </a:xfrm>
        </p:spPr>
        <p:txBody>
          <a:bodyPr/>
          <a:lstStyle/>
          <a:p>
            <a:r>
              <a:rPr lang="en-US" sz="3200" b="0">
                <a:latin typeface="Copperplate Gothic Bold" pitchFamily="34" charset="0"/>
              </a:rPr>
              <a:t>Villa Banana</a:t>
            </a: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04800"/>
            <a:ext cx="7772400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609600" y="6096000"/>
            <a:ext cx="800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>
                <a:solidFill>
                  <a:schemeClr val="tx2"/>
                </a:solidFill>
                <a:latin typeface="Copperplate Gothic Bold" pitchFamily="34" charset="0"/>
              </a:rPr>
              <a:t>Ludue</a:t>
            </a:r>
            <a:r>
              <a:rPr lang="es-AR" sz="3200">
                <a:solidFill>
                  <a:schemeClr val="tx2"/>
                </a:solidFill>
                <a:latin typeface="Copperplate Gothic Bold" pitchFamily="34" charset="0"/>
              </a:rPr>
              <a:t>ñ</a:t>
            </a:r>
            <a:r>
              <a:rPr lang="en-US" sz="3200">
                <a:solidFill>
                  <a:schemeClr val="tx2"/>
                </a:solidFill>
                <a:latin typeface="Copperplate Gothic Bold" pitchFamily="34" charset="0"/>
              </a:rPr>
              <a:t>a</a:t>
            </a:r>
          </a:p>
        </p:txBody>
      </p:sp>
      <p:pic>
        <p:nvPicPr>
          <p:cNvPr id="7270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04800"/>
            <a:ext cx="7772400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609600" y="6096000"/>
            <a:ext cx="800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>
                <a:solidFill>
                  <a:schemeClr val="tx2"/>
                </a:solidFill>
                <a:latin typeface="Copperplate Gothic Bold" pitchFamily="34" charset="0"/>
              </a:rPr>
              <a:t>Ludue</a:t>
            </a:r>
            <a:r>
              <a:rPr lang="es-AR" sz="3200">
                <a:solidFill>
                  <a:schemeClr val="tx2"/>
                </a:solidFill>
                <a:latin typeface="Copperplate Gothic Bold" pitchFamily="34" charset="0"/>
              </a:rPr>
              <a:t>ñ</a:t>
            </a:r>
            <a:r>
              <a:rPr lang="en-US" sz="3200">
                <a:solidFill>
                  <a:schemeClr val="tx2"/>
                </a:solidFill>
                <a:latin typeface="Copperplate Gothic Bold" pitchFamily="34" charset="0"/>
              </a:rPr>
              <a:t>a</a:t>
            </a:r>
          </a:p>
        </p:txBody>
      </p:sp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04800"/>
            <a:ext cx="7772400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352800"/>
            <a:ext cx="7772400" cy="1143000"/>
          </a:xfrm>
        </p:spPr>
        <p:txBody>
          <a:bodyPr/>
          <a:lstStyle/>
          <a:p>
            <a:r>
              <a:rPr lang="es-ES_tradnl" sz="5600"/>
              <a:t>Meta y Objetivos</a:t>
            </a:r>
            <a:endParaRPr lang="en-US" sz="5600"/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4062413" y="2909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533400"/>
            <a:ext cx="18383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609600" y="6096000"/>
            <a:ext cx="800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>
                <a:solidFill>
                  <a:schemeClr val="tx2"/>
                </a:solidFill>
                <a:latin typeface="Copperplate Gothic Bold" pitchFamily="34" charset="0"/>
              </a:rPr>
              <a:t>Ludue</a:t>
            </a:r>
            <a:r>
              <a:rPr lang="es-AR" sz="3200">
                <a:solidFill>
                  <a:schemeClr val="tx2"/>
                </a:solidFill>
                <a:latin typeface="Copperplate Gothic Bold" pitchFamily="34" charset="0"/>
              </a:rPr>
              <a:t>ñ</a:t>
            </a:r>
            <a:r>
              <a:rPr lang="en-US" sz="3200">
                <a:solidFill>
                  <a:schemeClr val="tx2"/>
                </a:solidFill>
                <a:latin typeface="Copperplate Gothic Bold" pitchFamily="34" charset="0"/>
              </a:rPr>
              <a:t>a</a:t>
            </a:r>
          </a:p>
        </p:txBody>
      </p:sp>
      <p:pic>
        <p:nvPicPr>
          <p:cNvPr id="7168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04800"/>
            <a:ext cx="7696200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3352800"/>
            <a:ext cx="7772400" cy="1143000"/>
          </a:xfrm>
        </p:spPr>
        <p:txBody>
          <a:bodyPr/>
          <a:lstStyle/>
          <a:p>
            <a:r>
              <a:rPr lang="es-ES_tradnl" sz="5600"/>
              <a:t>El Modelo de Construcción de Convivencia</a:t>
            </a:r>
            <a:endParaRPr lang="en-US" sz="5600"/>
          </a:p>
        </p:txBody>
      </p:sp>
      <p:sp>
        <p:nvSpPr>
          <p:cNvPr id="98307" name="Rectangle 1027"/>
          <p:cNvSpPr>
            <a:spLocks noChangeArrowheads="1"/>
          </p:cNvSpPr>
          <p:nvPr/>
        </p:nvSpPr>
        <p:spPr bwMode="auto">
          <a:xfrm>
            <a:off x="4062413" y="2909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98308" name="Picture 10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533400"/>
            <a:ext cx="18383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828800" y="304800"/>
            <a:ext cx="6324600" cy="1295400"/>
          </a:xfrm>
        </p:spPr>
        <p:txBody>
          <a:bodyPr/>
          <a:lstStyle/>
          <a:p>
            <a:pPr>
              <a:lnSpc>
                <a:spcPts val="3100"/>
              </a:lnSpc>
            </a:pPr>
            <a:r>
              <a:rPr lang="es-ES_tradnl" sz="3200"/>
              <a:t>El Modelo de Construcción de Convivencia</a:t>
            </a:r>
            <a:r>
              <a:rPr lang="en-US" sz="3200"/>
              <a:t/>
            </a:r>
            <a:br>
              <a:rPr lang="en-US" sz="3200"/>
            </a:br>
            <a:r>
              <a:rPr lang="en-US" sz="3200"/>
              <a:t> </a:t>
            </a:r>
            <a:r>
              <a:rPr lang="es-ES_tradnl" sz="2800">
                <a:solidFill>
                  <a:schemeClr val="tx1"/>
                </a:solidFill>
              </a:rPr>
              <a:t>Características Principales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9933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400" y="2133600"/>
            <a:ext cx="7543800" cy="3962400"/>
          </a:xfrm>
        </p:spPr>
        <p:txBody>
          <a:bodyPr/>
          <a:lstStyle/>
          <a:p>
            <a:pPr marL="533400" indent="-533400">
              <a:spcBef>
                <a:spcPct val="50000"/>
              </a:spcBef>
              <a:buFontTx/>
              <a:buAutoNum type="arabicPeriod"/>
            </a:pPr>
            <a:r>
              <a:rPr lang="en-US">
                <a:cs typeface="Times New Roman" pitchFamily="18" charset="0"/>
              </a:rPr>
              <a:t>Cultur</a:t>
            </a:r>
            <a:r>
              <a:rPr lang="es-ES_tradnl">
                <a:cs typeface="Times New Roman" pitchFamily="18" charset="0"/>
              </a:rPr>
              <a:t>a</a:t>
            </a:r>
            <a:endParaRPr lang="en-US">
              <a:cs typeface="Times New Roman" pitchFamily="18" charset="0"/>
            </a:endParaRPr>
          </a:p>
          <a:p>
            <a:pPr marL="533400" indent="-533400">
              <a:spcBef>
                <a:spcPct val="50000"/>
              </a:spcBef>
              <a:buFontTx/>
              <a:buAutoNum type="arabicPeriod"/>
            </a:pPr>
            <a:r>
              <a:rPr lang="es-ES_tradnl">
                <a:cs typeface="Times New Roman" pitchFamily="18" charset="0"/>
              </a:rPr>
              <a:t>Estructura</a:t>
            </a:r>
            <a:r>
              <a:rPr lang="en-US">
                <a:cs typeface="Times New Roman" pitchFamily="18" charset="0"/>
              </a:rPr>
              <a:t>: </a:t>
            </a:r>
            <a:r>
              <a:rPr lang="es-ES_tradnl">
                <a:cs typeface="Times New Roman" pitchFamily="18" charset="0"/>
              </a:rPr>
              <a:t>los </a:t>
            </a:r>
            <a:r>
              <a:rPr lang="en-US">
                <a:cs typeface="Times New Roman" pitchFamily="18" charset="0"/>
              </a:rPr>
              <a:t>Foros de Convivencia</a:t>
            </a:r>
          </a:p>
          <a:p>
            <a:pPr marL="533400" indent="-533400">
              <a:spcBef>
                <a:spcPct val="50000"/>
              </a:spcBef>
              <a:buFontTx/>
              <a:buAutoNum type="arabicPeriod"/>
            </a:pPr>
            <a:r>
              <a:rPr lang="en-US">
                <a:cs typeface="Times New Roman" pitchFamily="18" charset="0"/>
              </a:rPr>
              <a:t>Proce</a:t>
            </a:r>
            <a:r>
              <a:rPr lang="es-ES_tradnl">
                <a:cs typeface="Times New Roman" pitchFamily="18" charset="0"/>
              </a:rPr>
              <a:t>sos</a:t>
            </a:r>
            <a:r>
              <a:rPr lang="en-US">
                <a:cs typeface="Times New Roman" pitchFamily="18" charset="0"/>
              </a:rPr>
              <a:t>: </a:t>
            </a:r>
            <a:r>
              <a:rPr lang="es-ES_tradnl">
                <a:cs typeface="Times New Roman" pitchFamily="18" charset="0"/>
              </a:rPr>
              <a:t>Resolución de Conflictos y Construcción de la paz</a:t>
            </a:r>
            <a:endParaRPr lang="en-US" sz="2000">
              <a:cs typeface="Times New Roman" pitchFamily="18" charset="0"/>
            </a:endParaRPr>
          </a:p>
        </p:txBody>
      </p:sp>
      <p:pic>
        <p:nvPicPr>
          <p:cNvPr id="99332" name="Picture 10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14160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04800"/>
            <a:ext cx="6324600" cy="1295400"/>
          </a:xfrm>
        </p:spPr>
        <p:txBody>
          <a:bodyPr/>
          <a:lstStyle/>
          <a:p>
            <a:pPr>
              <a:lnSpc>
                <a:spcPts val="3100"/>
              </a:lnSpc>
            </a:pPr>
            <a:r>
              <a:rPr lang="es-ES_tradnl" sz="3200"/>
              <a:t>El Modelo de Construcción de Convivencia</a:t>
            </a:r>
            <a:r>
              <a:rPr lang="en-US" sz="3200"/>
              <a:t/>
            </a:r>
            <a:br>
              <a:rPr lang="en-US" sz="3200"/>
            </a:br>
            <a:r>
              <a:rPr lang="en-US" sz="3200"/>
              <a:t> </a:t>
            </a:r>
            <a:r>
              <a:rPr lang="es-ES_tradnl" sz="2800">
                <a:solidFill>
                  <a:schemeClr val="tx1"/>
                </a:solidFill>
              </a:rPr>
              <a:t>Características Principales</a:t>
            </a:r>
            <a:endParaRPr lang="en-US" sz="2800">
              <a:solidFill>
                <a:schemeClr val="tx1"/>
              </a:solidFill>
            </a:endParaRPr>
          </a:p>
        </p:txBody>
      </p:sp>
      <p:pic>
        <p:nvPicPr>
          <p:cNvPr id="1546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14160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46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900113" y="1916113"/>
            <a:ext cx="7704137" cy="4608512"/>
          </a:xfrm>
          <a:noFill/>
          <a:ln/>
        </p:spPr>
        <p:txBody>
          <a:bodyPr/>
          <a:lstStyle/>
          <a:p>
            <a:pPr marL="568325" indent="-568325" algn="just">
              <a:lnSpc>
                <a:spcPct val="80000"/>
              </a:lnSpc>
              <a:spcBef>
                <a:spcPct val="50000"/>
              </a:spcBef>
              <a:buFontTx/>
              <a:buAutoNum type="arabicPeriod"/>
            </a:pPr>
            <a:r>
              <a:rPr lang="en-US" sz="2800">
                <a:cs typeface="Times New Roman" pitchFamily="18" charset="0"/>
              </a:rPr>
              <a:t>Cultur</a:t>
            </a:r>
            <a:r>
              <a:rPr lang="es-ES_tradnl" sz="2800">
                <a:cs typeface="Times New Roman" pitchFamily="18" charset="0"/>
              </a:rPr>
              <a:t>a</a:t>
            </a:r>
            <a:endParaRPr lang="en-US" sz="2800">
              <a:cs typeface="Times New Roman" pitchFamily="18" charset="0"/>
            </a:endParaRPr>
          </a:p>
          <a:p>
            <a:pPr marL="1484313" lvl="1" indent="-457200" algn="just">
              <a:lnSpc>
                <a:spcPct val="80000"/>
              </a:lnSpc>
              <a:spcBef>
                <a:spcPct val="80000"/>
              </a:spcBef>
              <a:buFontTx/>
              <a:buChar char="•"/>
            </a:pPr>
            <a:r>
              <a:rPr lang="es-ES_tradnl" sz="2000">
                <a:cs typeface="Times New Roman" pitchFamily="18" charset="0"/>
              </a:rPr>
              <a:t>Saberes y capacidades locales</a:t>
            </a:r>
            <a:endParaRPr lang="en-US" sz="2000">
              <a:cs typeface="Times New Roman" pitchFamily="18" charset="0"/>
            </a:endParaRPr>
          </a:p>
          <a:p>
            <a:pPr marL="1484313" lvl="1" indent="-457200" algn="just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s-ES_tradnl" sz="2000">
                <a:cs typeface="Times New Roman" pitchFamily="18" charset="0"/>
              </a:rPr>
              <a:t>Red nodal de recursos</a:t>
            </a:r>
          </a:p>
          <a:p>
            <a:pPr marL="1484313" lvl="1" indent="-457200" algn="just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2000">
                <a:cs typeface="Times New Roman" pitchFamily="18" charset="0"/>
              </a:rPr>
              <a:t>Construcci</a:t>
            </a:r>
            <a:r>
              <a:rPr lang="es-ES_tradnl" sz="2000">
                <a:cs typeface="Times New Roman" pitchFamily="18" charset="0"/>
              </a:rPr>
              <a:t>ó</a:t>
            </a:r>
            <a:r>
              <a:rPr lang="en-US" sz="2000">
                <a:cs typeface="Times New Roman" pitchFamily="18" charset="0"/>
              </a:rPr>
              <a:t>n de consensos por procesos deliberativos</a:t>
            </a:r>
            <a:endParaRPr lang="es-ES_tradnl" sz="2000">
              <a:cs typeface="Times New Roman" pitchFamily="18" charset="0"/>
            </a:endParaRPr>
          </a:p>
          <a:p>
            <a:pPr marL="1484313" lvl="1" indent="-457200" algn="just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2000">
                <a:cs typeface="Times New Roman" pitchFamily="18" charset="0"/>
              </a:rPr>
              <a:t>No reconstruye los conflictos segun la l</a:t>
            </a:r>
            <a:r>
              <a:rPr lang="es-ES_tradnl" sz="2000">
                <a:cs typeface="Times New Roman" pitchFamily="18" charset="0"/>
              </a:rPr>
              <a:t>ó</a:t>
            </a:r>
            <a:r>
              <a:rPr lang="en-US" sz="2000">
                <a:cs typeface="Times New Roman" pitchFamily="18" charset="0"/>
              </a:rPr>
              <a:t>gica penal</a:t>
            </a:r>
          </a:p>
          <a:p>
            <a:pPr marL="1484313" lvl="1" indent="-457200" algn="just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2000">
                <a:cs typeface="Times New Roman" pitchFamily="18" charset="0"/>
              </a:rPr>
              <a:t>Focaliza sobre las condiciones que promueven conflictos</a:t>
            </a:r>
          </a:p>
          <a:p>
            <a:pPr marL="1484313" lvl="1" indent="-457200" algn="just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s-ES_tradnl" sz="2000">
                <a:cs typeface="Times New Roman" pitchFamily="18" charset="0"/>
              </a:rPr>
              <a:t>Orientación hacia el futuro</a:t>
            </a:r>
          </a:p>
          <a:p>
            <a:pPr marL="1484313" lvl="1" indent="-457200" algn="just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2000">
                <a:cs typeface="Times New Roman" pitchFamily="18" charset="0"/>
              </a:rPr>
              <a:t>Justicia como garant</a:t>
            </a:r>
            <a:r>
              <a:rPr lang="es-ES_tradnl" sz="2000">
                <a:cs typeface="Times New Roman" pitchFamily="18" charset="0"/>
              </a:rPr>
              <a:t>í</a:t>
            </a:r>
            <a:r>
              <a:rPr lang="en-US" sz="2000">
                <a:cs typeface="Times New Roman" pitchFamily="18" charset="0"/>
              </a:rPr>
              <a:t>a de convivencia/paz a futuro</a:t>
            </a:r>
          </a:p>
          <a:p>
            <a:pPr marL="1484313" lvl="1" indent="-457200" algn="just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s-ES_tradnl" sz="2000">
                <a:cs typeface="Times New Roman" pitchFamily="18" charset="0"/>
              </a:rPr>
              <a:t>Excluye el uso de la fuerza o la coerción</a:t>
            </a:r>
            <a:endParaRPr lang="en-US" sz="2000">
              <a:cs typeface="Times New Roman" pitchFamily="18" charset="0"/>
            </a:endParaRPr>
          </a:p>
          <a:p>
            <a:pPr marL="1484313" lvl="1" indent="-457200" algn="just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s-ES_tradnl" sz="2000">
                <a:cs typeface="Times New Roman" pitchFamily="18" charset="0"/>
              </a:rPr>
              <a:t>Respeto por los derechos humanos</a:t>
            </a:r>
            <a:endParaRPr lang="en-US" sz="200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828800" y="304800"/>
            <a:ext cx="6324600" cy="1295400"/>
          </a:xfrm>
        </p:spPr>
        <p:txBody>
          <a:bodyPr/>
          <a:lstStyle/>
          <a:p>
            <a:pPr>
              <a:lnSpc>
                <a:spcPts val="3100"/>
              </a:lnSpc>
            </a:pPr>
            <a:r>
              <a:rPr lang="es-ES_tradnl" sz="3200"/>
              <a:t>El Modelo de Construcción de Convivencia</a:t>
            </a:r>
            <a:r>
              <a:rPr lang="en-US" sz="3200"/>
              <a:t/>
            </a:r>
            <a:br>
              <a:rPr lang="en-US" sz="3200"/>
            </a:br>
            <a:r>
              <a:rPr lang="en-US" sz="3200"/>
              <a:t> </a:t>
            </a:r>
            <a:r>
              <a:rPr lang="es-ES_tradnl" sz="2800">
                <a:solidFill>
                  <a:schemeClr val="tx1"/>
                </a:solidFill>
              </a:rPr>
              <a:t>Características Principales</a:t>
            </a:r>
            <a:endParaRPr lang="en-US" sz="2800">
              <a:solidFill>
                <a:schemeClr val="tx1"/>
              </a:solidFill>
            </a:endParaRPr>
          </a:p>
        </p:txBody>
      </p:sp>
      <p:pic>
        <p:nvPicPr>
          <p:cNvPr id="155652" name="Picture 10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14160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5654" name="Rectangle 1030"/>
          <p:cNvSpPr>
            <a:spLocks noGrp="1" noChangeArrowheads="1"/>
          </p:cNvSpPr>
          <p:nvPr>
            <p:ph type="body" idx="1"/>
          </p:nvPr>
        </p:nvSpPr>
        <p:spPr>
          <a:xfrm>
            <a:off x="395288" y="1916113"/>
            <a:ext cx="8432800" cy="4464050"/>
          </a:xfrm>
          <a:noFill/>
          <a:ln/>
        </p:spPr>
        <p:txBody>
          <a:bodyPr/>
          <a:lstStyle/>
          <a:p>
            <a:pPr marL="568325" indent="-568325" algn="just">
              <a:lnSpc>
                <a:spcPct val="80000"/>
              </a:lnSpc>
              <a:spcBef>
                <a:spcPct val="50000"/>
              </a:spcBef>
              <a:buFontTx/>
              <a:buAutoNum type="arabicPeriod" startAt="2"/>
            </a:pPr>
            <a:r>
              <a:rPr lang="es-ES_tradnl">
                <a:cs typeface="Times New Roman" pitchFamily="18" charset="0"/>
              </a:rPr>
              <a:t>Estructura</a:t>
            </a:r>
            <a:r>
              <a:rPr lang="en-US">
                <a:cs typeface="Times New Roman" pitchFamily="18" charset="0"/>
              </a:rPr>
              <a:t>: </a:t>
            </a:r>
            <a:r>
              <a:rPr lang="es-ES_tradnl">
                <a:cs typeface="Times New Roman" pitchFamily="18" charset="0"/>
              </a:rPr>
              <a:t>los Foros de Convivencia</a:t>
            </a:r>
            <a:r>
              <a:rPr lang="en-US" sz="2400">
                <a:cs typeface="Times New Roman" pitchFamily="18" charset="0"/>
              </a:rPr>
              <a:t>	</a:t>
            </a:r>
          </a:p>
          <a:p>
            <a:pPr marL="1481138" lvl="1" indent="-449263" algn="just">
              <a:lnSpc>
                <a:spcPct val="80000"/>
              </a:lnSpc>
              <a:spcBef>
                <a:spcPct val="35000"/>
              </a:spcBef>
              <a:buFontTx/>
              <a:buChar char="•"/>
            </a:pPr>
            <a:r>
              <a:rPr lang="es-ES_tradnl" sz="2400">
                <a:cs typeface="Times New Roman" pitchFamily="18" charset="0"/>
              </a:rPr>
              <a:t>Formados por miembros de la comunidad que facilitan la</a:t>
            </a:r>
            <a:r>
              <a:rPr lang="en-US" sz="2400">
                <a:cs typeface="Times New Roman" pitchFamily="18" charset="0"/>
              </a:rPr>
              <a:t>:</a:t>
            </a:r>
          </a:p>
          <a:p>
            <a:pPr marL="2290763" lvl="2" indent="-609600" algn="just">
              <a:lnSpc>
                <a:spcPct val="80000"/>
              </a:lnSpc>
              <a:spcBef>
                <a:spcPct val="30000"/>
              </a:spcBef>
              <a:buFontTx/>
              <a:buChar char="&gt;"/>
            </a:pPr>
            <a:r>
              <a:rPr lang="es-ES_tradnl" sz="2000">
                <a:cs typeface="Times New Roman" pitchFamily="18" charset="0"/>
              </a:rPr>
              <a:t>Resolución de Conflictos específicos</a:t>
            </a:r>
            <a:endParaRPr lang="en-US" sz="2000" i="1">
              <a:cs typeface="Times New Roman" pitchFamily="18" charset="0"/>
            </a:endParaRPr>
          </a:p>
          <a:p>
            <a:pPr marL="2290763" lvl="2" indent="-609600" algn="just">
              <a:lnSpc>
                <a:spcPct val="80000"/>
              </a:lnSpc>
              <a:spcBef>
                <a:spcPct val="30000"/>
              </a:spcBef>
              <a:buFontTx/>
              <a:buChar char="&gt;"/>
            </a:pPr>
            <a:r>
              <a:rPr lang="es-ES_tradnl" sz="2000">
                <a:cs typeface="Times New Roman" pitchFamily="18" charset="0"/>
              </a:rPr>
              <a:t>La prevención de los factores genéricos que afectan la convivencia y la seguridad</a:t>
            </a:r>
            <a:endParaRPr lang="en-US" sz="2000" b="1">
              <a:cs typeface="Times New Roman" pitchFamily="18" charset="0"/>
            </a:endParaRPr>
          </a:p>
          <a:p>
            <a:pPr marL="1481138" lvl="1" indent="-449263" algn="just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s-ES_tradnl" sz="2400">
                <a:cs typeface="Times New Roman" pitchFamily="18" charset="0"/>
              </a:rPr>
              <a:t>Funcionan de acuerdo con</a:t>
            </a:r>
            <a:r>
              <a:rPr lang="en-US" sz="2400">
                <a:cs typeface="Times New Roman" pitchFamily="18" charset="0"/>
              </a:rPr>
              <a:t>:</a:t>
            </a:r>
          </a:p>
          <a:p>
            <a:pPr marL="2290763" lvl="2" indent="-609600" algn="just">
              <a:lnSpc>
                <a:spcPct val="80000"/>
              </a:lnSpc>
              <a:spcBef>
                <a:spcPct val="50000"/>
              </a:spcBef>
              <a:buFontTx/>
              <a:buChar char="&gt;"/>
            </a:pPr>
            <a:r>
              <a:rPr lang="es-ES_tradnl" sz="2000">
                <a:cs typeface="Times New Roman" pitchFamily="18" charset="0"/>
              </a:rPr>
              <a:t>Las</a:t>
            </a:r>
            <a:r>
              <a:rPr lang="es-ES_tradnl" sz="2000" i="1">
                <a:cs typeface="Times New Roman" pitchFamily="18" charset="0"/>
              </a:rPr>
              <a:t> Pautas para el Trabajo </a:t>
            </a:r>
            <a:r>
              <a:rPr lang="es-ES_tradnl" sz="2000">
                <a:cs typeface="Times New Roman" pitchFamily="18" charset="0"/>
              </a:rPr>
              <a:t>y</a:t>
            </a:r>
            <a:r>
              <a:rPr lang="es-ES_tradnl" sz="2000" i="1">
                <a:cs typeface="Times New Roman" pitchFamily="18" charset="0"/>
              </a:rPr>
              <a:t> </a:t>
            </a:r>
            <a:r>
              <a:rPr lang="es-ES_tradnl" sz="2000">
                <a:cs typeface="Times New Roman" pitchFamily="18" charset="0"/>
              </a:rPr>
              <a:t>los </a:t>
            </a:r>
            <a:r>
              <a:rPr lang="es-ES_tradnl" sz="2000" i="1">
                <a:cs typeface="Times New Roman" pitchFamily="18" charset="0"/>
              </a:rPr>
              <a:t>Pasos para la Resolución de Conflicto</a:t>
            </a:r>
          </a:p>
          <a:p>
            <a:pPr marL="1481138" lvl="1" indent="-449263" algn="just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s-ES_tradnl" sz="2400">
                <a:cs typeface="Times New Roman" pitchFamily="18" charset="0"/>
              </a:rPr>
              <a:t>Se financian con:</a:t>
            </a:r>
          </a:p>
          <a:p>
            <a:pPr marL="2290763" lvl="2" indent="-609600" algn="just">
              <a:lnSpc>
                <a:spcPct val="80000"/>
              </a:lnSpc>
              <a:spcBef>
                <a:spcPct val="50000"/>
              </a:spcBef>
              <a:buFontTx/>
              <a:buChar char="&gt;"/>
            </a:pPr>
            <a:r>
              <a:rPr lang="es-ES_tradnl" sz="2000">
                <a:cs typeface="Times New Roman" pitchFamily="18" charset="0"/>
              </a:rPr>
              <a:t>Esquema de pagos por resultado a Facilitadores/as y Fondo para la Construcción de la Paz</a:t>
            </a:r>
            <a:endParaRPr lang="es-ES_tradnl" sz="2000" i="1">
              <a:cs typeface="Times New Roman" pitchFamily="18" charset="0"/>
            </a:endParaRPr>
          </a:p>
          <a:p>
            <a:pPr marL="568325" indent="-568325" algn="just">
              <a:lnSpc>
                <a:spcPct val="80000"/>
              </a:lnSpc>
              <a:spcBef>
                <a:spcPct val="50000"/>
              </a:spcBef>
            </a:pPr>
            <a:endParaRPr lang="en-US" sz="280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828800" y="304800"/>
            <a:ext cx="6324600" cy="1295400"/>
          </a:xfrm>
        </p:spPr>
        <p:txBody>
          <a:bodyPr/>
          <a:lstStyle/>
          <a:p>
            <a:pPr>
              <a:lnSpc>
                <a:spcPts val="3100"/>
              </a:lnSpc>
            </a:pPr>
            <a:r>
              <a:rPr lang="es-ES_tradnl" sz="3200"/>
              <a:t>El Modelo de Construcción de Convivencia</a:t>
            </a:r>
            <a:r>
              <a:rPr lang="en-US" sz="3200"/>
              <a:t/>
            </a:r>
            <a:br>
              <a:rPr lang="en-US" sz="3200"/>
            </a:br>
            <a:r>
              <a:rPr lang="en-US" sz="3200"/>
              <a:t> </a:t>
            </a:r>
            <a:r>
              <a:rPr lang="es-ES_tradnl" sz="2800">
                <a:solidFill>
                  <a:schemeClr val="tx1"/>
                </a:solidFill>
              </a:rPr>
              <a:t>Características Principales</a:t>
            </a:r>
            <a:endParaRPr lang="en-US" sz="2800">
              <a:solidFill>
                <a:schemeClr val="tx1"/>
              </a:solidFill>
            </a:endParaRPr>
          </a:p>
        </p:txBody>
      </p:sp>
      <p:pic>
        <p:nvPicPr>
          <p:cNvPr id="156676" name="Picture 10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14160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6678" name="Rectangle 1030"/>
          <p:cNvSpPr>
            <a:spLocks noGrp="1" noChangeArrowheads="1"/>
          </p:cNvSpPr>
          <p:nvPr>
            <p:ph type="body" idx="1"/>
          </p:nvPr>
        </p:nvSpPr>
        <p:spPr>
          <a:xfrm>
            <a:off x="914400" y="2133600"/>
            <a:ext cx="7391400" cy="3810000"/>
          </a:xfrm>
          <a:noFill/>
          <a:ln/>
        </p:spPr>
        <p:txBody>
          <a:bodyPr/>
          <a:lstStyle/>
          <a:p>
            <a:pPr marL="568325" indent="-568325" algn="just">
              <a:spcBef>
                <a:spcPct val="50000"/>
              </a:spcBef>
              <a:buFontTx/>
              <a:buAutoNum type="arabicPeriod" startAt="3"/>
            </a:pPr>
            <a:r>
              <a:rPr lang="en-US">
                <a:cs typeface="Times New Roman" pitchFamily="18" charset="0"/>
              </a:rPr>
              <a:t>Proc</a:t>
            </a:r>
            <a:r>
              <a:rPr lang="es-ES_tradnl">
                <a:cs typeface="Times New Roman" pitchFamily="18" charset="0"/>
              </a:rPr>
              <a:t>esos</a:t>
            </a:r>
            <a:endParaRPr lang="en-US">
              <a:cs typeface="Times New Roman" pitchFamily="18" charset="0"/>
            </a:endParaRPr>
          </a:p>
          <a:p>
            <a:pPr marL="1481138" lvl="1" indent="-449263" algn="just">
              <a:spcBef>
                <a:spcPct val="75000"/>
              </a:spcBef>
              <a:buFontTx/>
              <a:buChar char="•"/>
            </a:pPr>
            <a:r>
              <a:rPr lang="es-ES_tradnl" sz="2400">
                <a:cs typeface="Times New Roman" pitchFamily="18" charset="0"/>
              </a:rPr>
              <a:t>La Resolución de Conflictos</a:t>
            </a:r>
            <a:endParaRPr lang="en-US" sz="2400">
              <a:cs typeface="Times New Roman" pitchFamily="18" charset="0"/>
            </a:endParaRPr>
          </a:p>
          <a:p>
            <a:pPr marL="1481138" lvl="1" indent="-449263" algn="just">
              <a:spcBef>
                <a:spcPct val="70000"/>
              </a:spcBef>
              <a:buFontTx/>
              <a:buChar char="•"/>
            </a:pPr>
            <a:r>
              <a:rPr lang="es-ES_tradnl" sz="2400">
                <a:cs typeface="Times New Roman" pitchFamily="18" charset="0"/>
              </a:rPr>
              <a:t>La Construcción de la Paz</a:t>
            </a:r>
            <a:endParaRPr lang="en-US" sz="180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828800" y="609600"/>
            <a:ext cx="6400800" cy="609600"/>
          </a:xfrm>
        </p:spPr>
        <p:txBody>
          <a:bodyPr/>
          <a:lstStyle/>
          <a:p>
            <a:r>
              <a:rPr lang="es-ES_tradnl" sz="3200"/>
              <a:t>El Modelo de Construcción de Convivencia</a:t>
            </a:r>
            <a:endParaRPr lang="en-US" sz="3200"/>
          </a:p>
        </p:txBody>
      </p:sp>
      <p:pic>
        <p:nvPicPr>
          <p:cNvPr id="103427" name="Picture 10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14160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428" name="Rectangle 1028"/>
          <p:cNvSpPr>
            <a:spLocks noChangeArrowheads="1"/>
          </p:cNvSpPr>
          <p:nvPr/>
        </p:nvSpPr>
        <p:spPr bwMode="auto">
          <a:xfrm>
            <a:off x="533400" y="3200400"/>
            <a:ext cx="80772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4800" b="1">
                <a:solidFill>
                  <a:schemeClr val="tx2"/>
                </a:solidFill>
                <a:latin typeface="Bookman Old Style" pitchFamily="18" charset="0"/>
              </a:rPr>
              <a:t>Resolución de Conflictos</a:t>
            </a:r>
            <a:endParaRPr lang="en-US" sz="4800" b="1">
              <a:solidFill>
                <a:schemeClr val="tx2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04800"/>
            <a:ext cx="7696200" cy="505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685800" y="5562600"/>
            <a:ext cx="7696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s-ES_tradnl"/>
              <a:t>Los facilitadores entrevistan a las partes del conflicto para determinar que pasó</a:t>
            </a:r>
            <a:r>
              <a:rPr lang="es-AR"/>
              <a:t> </a:t>
            </a:r>
            <a:r>
              <a:rPr lang="en-US"/>
              <a:t>…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04800"/>
            <a:ext cx="7696200" cy="504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5475" name="Text Box 3"/>
          <p:cNvSpPr txBox="1">
            <a:spLocks noChangeArrowheads="1"/>
          </p:cNvSpPr>
          <p:nvPr/>
        </p:nvSpPr>
        <p:spPr bwMode="auto">
          <a:xfrm>
            <a:off x="609600" y="5562600"/>
            <a:ext cx="7772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/>
              <a:t>…</a:t>
            </a:r>
            <a:r>
              <a:rPr lang="es-ES_tradnl"/>
              <a:t>y para i</a:t>
            </a:r>
            <a:r>
              <a:rPr lang="en-US">
                <a:cs typeface="Times New Roman" pitchFamily="18" charset="0"/>
              </a:rPr>
              <a:t>d</a:t>
            </a:r>
            <a:r>
              <a:rPr lang="es-ES_tradnl">
                <a:cs typeface="Times New Roman" pitchFamily="18" charset="0"/>
              </a:rPr>
              <a:t>entificar en la comunidad a quiénes pueden ayudar a resolver el conflicto de acuerdo con las </a:t>
            </a:r>
            <a:r>
              <a:rPr lang="es-ES_tradnl" i="1">
                <a:cs typeface="Times New Roman" pitchFamily="18" charset="0"/>
              </a:rPr>
              <a:t>Pautas</a:t>
            </a:r>
            <a:r>
              <a:rPr lang="es-ES_tradnl">
                <a:cs typeface="Times New Roman" pitchFamily="18" charset="0"/>
              </a:rPr>
              <a:t> y los </a:t>
            </a:r>
            <a:r>
              <a:rPr lang="es-ES_tradnl" i="1">
                <a:cs typeface="Times New Roman" pitchFamily="18" charset="0"/>
              </a:rPr>
              <a:t>Pasos</a:t>
            </a:r>
            <a:r>
              <a:rPr lang="es-ES_tradnl">
                <a:cs typeface="Times New Roman" pitchFamily="18" charset="0"/>
              </a:rPr>
              <a:t>.</a:t>
            </a:r>
            <a:endParaRPr lang="en-US" i="1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04800"/>
            <a:ext cx="7696200" cy="512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6499" name="Text Box 3"/>
          <p:cNvSpPr txBox="1">
            <a:spLocks noChangeArrowheads="1"/>
          </p:cNvSpPr>
          <p:nvPr/>
        </p:nvSpPr>
        <p:spPr bwMode="auto">
          <a:xfrm>
            <a:off x="609600" y="5562600"/>
            <a:ext cx="7924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_tradnl"/>
              <a:t>Cuando las partes en un conflicto son niños, se utilizan varias técnicas</a:t>
            </a:r>
            <a:r>
              <a:rPr lang="en-US"/>
              <a:t>…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609600"/>
            <a:ext cx="5257800" cy="914400"/>
          </a:xfrm>
        </p:spPr>
        <p:txBody>
          <a:bodyPr/>
          <a:lstStyle/>
          <a:p>
            <a:r>
              <a:rPr lang="es-ES_tradnl" sz="5400"/>
              <a:t>Meta</a:t>
            </a:r>
            <a:endParaRPr lang="en-US" sz="540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133600"/>
            <a:ext cx="8077200" cy="4038600"/>
          </a:xfrm>
        </p:spPr>
        <p:txBody>
          <a:bodyPr/>
          <a:lstStyle/>
          <a:p>
            <a:pPr marL="533400" indent="-533400" algn="just">
              <a:buFontTx/>
              <a:buAutoNum type="arabicPeriod"/>
            </a:pPr>
            <a:r>
              <a:rPr lang="es-ES_tradnl" sz="2800"/>
              <a:t>Profundizar la democracia mediante la promoción de la justicia y la seguridad, a través de</a:t>
            </a:r>
            <a:r>
              <a:rPr lang="en-US" sz="2800">
                <a:cs typeface="Times New Roman" pitchFamily="18" charset="0"/>
              </a:rPr>
              <a:t>:</a:t>
            </a:r>
          </a:p>
          <a:p>
            <a:pPr marL="1295400" lvl="2" indent="-381000" algn="just">
              <a:spcBef>
                <a:spcPct val="70000"/>
              </a:spcBef>
            </a:pPr>
            <a:r>
              <a:rPr lang="es-ES_tradnl">
                <a:cs typeface="Times New Roman" pitchFamily="18" charset="0"/>
              </a:rPr>
              <a:t>Mejorar la capacidad de autogestión de los ciudadanos y las comunidades</a:t>
            </a:r>
            <a:endParaRPr lang="en-US">
              <a:cs typeface="Times New Roman" pitchFamily="18" charset="0"/>
            </a:endParaRPr>
          </a:p>
          <a:p>
            <a:pPr marL="1295400" lvl="2" indent="-381000" algn="just">
              <a:spcBef>
                <a:spcPct val="50000"/>
              </a:spcBef>
            </a:pPr>
            <a:r>
              <a:rPr lang="es-ES_tradnl">
                <a:cs typeface="Times New Roman" pitchFamily="18" charset="0"/>
              </a:rPr>
              <a:t>Incrementar la colaboración entre las comunidades, las instituciones públicas y las organizaciones de base</a:t>
            </a:r>
            <a:endParaRPr lang="en-US">
              <a:cs typeface="Times New Roman" pitchFamily="18" charset="0"/>
            </a:endParaRPr>
          </a:p>
          <a:p>
            <a:pPr marL="533400" indent="-533400"/>
            <a:endParaRPr lang="en-US" sz="2400">
              <a:cs typeface="Times New Roman" pitchFamily="18" charset="0"/>
            </a:endParaRPr>
          </a:p>
          <a:p>
            <a:pPr marL="533400" indent="-533400"/>
            <a:endParaRPr lang="en-US" sz="280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14160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04800"/>
            <a:ext cx="769620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7523" name="Text Box 3"/>
          <p:cNvSpPr txBox="1">
            <a:spLocks noChangeArrowheads="1"/>
          </p:cNvSpPr>
          <p:nvPr/>
        </p:nvSpPr>
        <p:spPr bwMode="auto">
          <a:xfrm>
            <a:off x="762000" y="5562600"/>
            <a:ext cx="7620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/>
              <a:t>…</a:t>
            </a:r>
            <a:r>
              <a:rPr lang="es-ES_tradnl"/>
              <a:t>para asegurar su efectiva participación en la identificación de los factores que produjeron el conflicto</a:t>
            </a:r>
            <a:r>
              <a:rPr lang="en-US"/>
              <a:t>…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04800"/>
            <a:ext cx="7810500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533400" y="5638800"/>
            <a:ext cx="815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…</a:t>
            </a:r>
            <a:r>
              <a:rPr lang="es-ES_tradnl"/>
              <a:t>y para buscar maneras que permitan resolverlo pacíficamente</a:t>
            </a:r>
            <a:r>
              <a:rPr lang="en-US"/>
              <a:t>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04800"/>
            <a:ext cx="7772400" cy="517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762000" y="5562600"/>
            <a:ext cx="7696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s-AR"/>
              <a:t>Preparándose para un Foro de Resolución</a:t>
            </a:r>
            <a:r>
              <a:rPr lang="en-US"/>
              <a:t>, </a:t>
            </a:r>
            <a:r>
              <a:rPr lang="es-ES_tradnl"/>
              <a:t>las facilitadoras ayudan a los niños para que, con sus propias voces, expresen su visión sobre el conflicto </a:t>
            </a:r>
            <a:r>
              <a:rPr lang="en-US"/>
              <a:t>…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04800"/>
            <a:ext cx="7696200" cy="512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685800" y="5562600"/>
            <a:ext cx="7696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/>
              <a:t>…</a:t>
            </a:r>
            <a:r>
              <a:rPr lang="es-ES_tradnl"/>
              <a:t>y convoquen a miembros de la comunidad capaces de colaborar en la construcción de un futuro mejor.</a:t>
            </a:r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04800"/>
            <a:ext cx="7810500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1619" name="Text Box 3"/>
          <p:cNvSpPr txBox="1">
            <a:spLocks noChangeArrowheads="1"/>
          </p:cNvSpPr>
          <p:nvPr/>
        </p:nvSpPr>
        <p:spPr bwMode="auto">
          <a:xfrm>
            <a:off x="685800" y="5562600"/>
            <a:ext cx="7772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s-ES_tradnl"/>
              <a:t>Las partes involucradas se reunen en un Foro de Resolución</a:t>
            </a:r>
            <a:r>
              <a:rPr lang="en-US"/>
              <a:t>, </a:t>
            </a:r>
            <a:r>
              <a:rPr lang="es-ES_tradnl"/>
              <a:t>llevando con ellas a aquellos que pueden contribuir a eliminar o a reducir el conflicto</a:t>
            </a:r>
            <a:r>
              <a:rPr lang="en-US"/>
              <a:t>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04800"/>
            <a:ext cx="7772400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609600" y="5562600"/>
            <a:ext cx="7848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s-ES_tradnl"/>
              <a:t>Durante el Foro de Resolución, todos hablan libremente sobre la naturaleza del conflicto y el impacto que causó en las personas y en la comunidad.</a:t>
            </a:r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04800"/>
            <a:ext cx="7810500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3667" name="Text Box 3"/>
          <p:cNvSpPr txBox="1">
            <a:spLocks noChangeArrowheads="1"/>
          </p:cNvSpPr>
          <p:nvPr/>
        </p:nvSpPr>
        <p:spPr bwMode="auto">
          <a:xfrm>
            <a:off x="685800" y="5562600"/>
            <a:ext cx="7772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s-ES_tradnl"/>
              <a:t>Los participantes comparten ideas sobre como abordar el conflicto colectivamente para mejorar la convivencia</a:t>
            </a:r>
            <a:r>
              <a:rPr lang="en-US"/>
              <a:t>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04800"/>
            <a:ext cx="7696200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685800" y="5562600"/>
            <a:ext cx="7620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s-ES_tradnl"/>
              <a:t>En la Reunión de Resolución se elabora colectivamente un plan de acción en el que se determinan roles y responsabilidades que todos aceptan</a:t>
            </a:r>
            <a:r>
              <a:rPr lang="en-US"/>
              <a:t>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04800"/>
            <a:ext cx="7772400" cy="517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685800" y="5562600"/>
            <a:ext cx="7772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s-ES_tradnl"/>
              <a:t>La Reunión de Resolución concluye con gestos que simbolizan el compromiso de todos con el plan de acción</a:t>
            </a:r>
            <a:r>
              <a:rPr lang="en-US"/>
              <a:t>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04800"/>
            <a:ext cx="7162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6739" name="Text Box 3"/>
          <p:cNvSpPr txBox="1">
            <a:spLocks noChangeArrowheads="1"/>
          </p:cNvSpPr>
          <p:nvPr/>
        </p:nvSpPr>
        <p:spPr bwMode="auto">
          <a:xfrm>
            <a:off x="1965325" y="54514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116740" name="Text Box 4"/>
          <p:cNvSpPr txBox="1">
            <a:spLocks noChangeArrowheads="1"/>
          </p:cNvSpPr>
          <p:nvPr/>
        </p:nvSpPr>
        <p:spPr bwMode="auto">
          <a:xfrm>
            <a:off x="990600" y="5562600"/>
            <a:ext cx="7086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s-ES_tradnl"/>
              <a:t>Facilitadoras del Foro Convivencia de Villa Banana, representan un conflicto ocurrido entre dos vecinas causado por la falta de infraestructura de desagües</a:t>
            </a:r>
            <a:r>
              <a:rPr lang="en-US"/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09600"/>
            <a:ext cx="6172200" cy="914400"/>
          </a:xfrm>
        </p:spPr>
        <p:txBody>
          <a:bodyPr/>
          <a:lstStyle/>
          <a:p>
            <a:r>
              <a:rPr lang="en-US" sz="5400"/>
              <a:t>Objetiv</a:t>
            </a:r>
            <a:r>
              <a:rPr lang="es-ES_tradnl" sz="5400"/>
              <a:t>o</a:t>
            </a:r>
            <a:r>
              <a:rPr lang="en-US" sz="5400"/>
              <a:t>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8077200" cy="4267200"/>
          </a:xfrm>
        </p:spPr>
        <p:txBody>
          <a:bodyPr/>
          <a:lstStyle/>
          <a:p>
            <a:pPr marL="533400" indent="-533400" algn="just">
              <a:lnSpc>
                <a:spcPct val="90000"/>
              </a:lnSpc>
              <a:buFontTx/>
              <a:buAutoNum type="arabicPeriod"/>
            </a:pPr>
            <a:r>
              <a:rPr lang="es-ES_tradnl" sz="2600">
                <a:cs typeface="Times New Roman" pitchFamily="18" charset="0"/>
              </a:rPr>
              <a:t>Establecer un modelo sustentable y gestionado comunitariamente de </a:t>
            </a:r>
            <a:r>
              <a:rPr lang="en-US" sz="2600" b="1">
                <a:cs typeface="Times New Roman" pitchFamily="18" charset="0"/>
              </a:rPr>
              <a:t>‘</a:t>
            </a:r>
            <a:r>
              <a:rPr lang="es-ES_tradnl" sz="2600" b="1">
                <a:cs typeface="Times New Roman" pitchFamily="18" charset="0"/>
              </a:rPr>
              <a:t>construcción de  convivencia</a:t>
            </a:r>
            <a:r>
              <a:rPr lang="en-US" sz="2600" b="1">
                <a:cs typeface="Times New Roman" pitchFamily="18" charset="0"/>
              </a:rPr>
              <a:t>’</a:t>
            </a:r>
            <a:r>
              <a:rPr lang="es-ES_tradnl" sz="2600">
                <a:cs typeface="Times New Roman" pitchFamily="18" charset="0"/>
              </a:rPr>
              <a:t>,</a:t>
            </a:r>
            <a:r>
              <a:rPr lang="es-ES_tradnl" sz="2600" b="1">
                <a:cs typeface="Times New Roman" pitchFamily="18" charset="0"/>
              </a:rPr>
              <a:t> </a:t>
            </a:r>
            <a:r>
              <a:rPr lang="es-ES_tradnl" sz="2600">
                <a:cs typeface="Times New Roman" pitchFamily="18" charset="0"/>
              </a:rPr>
              <a:t> mediante la:</a:t>
            </a:r>
            <a:endParaRPr lang="en-US" sz="2600" b="1">
              <a:cs typeface="Times New Roman" pitchFamily="18" charset="0"/>
            </a:endParaRPr>
          </a:p>
          <a:p>
            <a:pPr marL="1295400" lvl="2" indent="-381000" algn="just">
              <a:lnSpc>
                <a:spcPct val="90000"/>
              </a:lnSpc>
            </a:pPr>
            <a:r>
              <a:rPr lang="es-ES_tradnl" sz="2000">
                <a:cs typeface="Times New Roman" pitchFamily="18" charset="0"/>
              </a:rPr>
              <a:t>resolución de conflictos</a:t>
            </a:r>
            <a:endParaRPr lang="en-US" sz="2000">
              <a:cs typeface="Times New Roman" pitchFamily="18" charset="0"/>
            </a:endParaRPr>
          </a:p>
          <a:p>
            <a:pPr marL="1295400" lvl="2" indent="-381000" algn="just">
              <a:lnSpc>
                <a:spcPct val="90000"/>
              </a:lnSpc>
            </a:pPr>
            <a:r>
              <a:rPr lang="es-ES_tradnl" sz="2000">
                <a:cs typeface="Times New Roman" pitchFamily="18" charset="0"/>
              </a:rPr>
              <a:t>y la prevención del delito</a:t>
            </a:r>
            <a:r>
              <a:rPr lang="en-US" sz="2000">
                <a:cs typeface="Times New Roman" pitchFamily="18" charset="0"/>
              </a:rPr>
              <a:t> </a:t>
            </a:r>
          </a:p>
          <a:p>
            <a:pPr marL="533400" indent="-533400" algn="just">
              <a:lnSpc>
                <a:spcPct val="90000"/>
              </a:lnSpc>
              <a:spcBef>
                <a:spcPct val="40000"/>
              </a:spcBef>
              <a:buFontTx/>
              <a:buAutoNum type="arabicPeriod"/>
            </a:pPr>
            <a:r>
              <a:rPr lang="es-ES_tradnl" sz="2600">
                <a:cs typeface="Times New Roman" pitchFamily="18" charset="0"/>
              </a:rPr>
              <a:t>Fortalecer las </a:t>
            </a:r>
            <a:r>
              <a:rPr lang="es-ES_tradnl" sz="2600" b="1">
                <a:cs typeface="Times New Roman" pitchFamily="18" charset="0"/>
              </a:rPr>
              <a:t>redes de construcción de convivencia</a:t>
            </a:r>
            <a:r>
              <a:rPr lang="es-ES_tradnl" sz="2600">
                <a:cs typeface="Times New Roman" pitchFamily="18" charset="0"/>
              </a:rPr>
              <a:t> entre instituciones gubernamentales y no gubernamentales</a:t>
            </a:r>
            <a:endParaRPr lang="en-US" sz="2600">
              <a:cs typeface="Times New Roman" pitchFamily="18" charset="0"/>
            </a:endParaRPr>
          </a:p>
          <a:p>
            <a:pPr marL="533400" indent="-533400" algn="just">
              <a:lnSpc>
                <a:spcPct val="90000"/>
              </a:lnSpc>
              <a:spcBef>
                <a:spcPct val="40000"/>
              </a:spcBef>
              <a:buFontTx/>
              <a:buAutoNum type="arabicPeriod"/>
            </a:pPr>
            <a:r>
              <a:rPr lang="en-US" sz="2600">
                <a:cs typeface="Times New Roman" pitchFamily="18" charset="0"/>
              </a:rPr>
              <a:t>Facilita</a:t>
            </a:r>
            <a:r>
              <a:rPr lang="es-ES_tradnl" sz="2600">
                <a:cs typeface="Times New Roman" pitchFamily="18" charset="0"/>
              </a:rPr>
              <a:t>r</a:t>
            </a:r>
            <a:r>
              <a:rPr lang="en-US" sz="2600">
                <a:cs typeface="Times New Roman" pitchFamily="18" charset="0"/>
              </a:rPr>
              <a:t> </a:t>
            </a:r>
            <a:r>
              <a:rPr lang="es-ES_tradnl" sz="2600" b="1">
                <a:cs typeface="Times New Roman" pitchFamily="18" charset="0"/>
              </a:rPr>
              <a:t>encuentros internacionales </a:t>
            </a:r>
            <a:r>
              <a:rPr lang="es-ES_tradnl" sz="2600">
                <a:cs typeface="Times New Roman" pitchFamily="18" charset="0"/>
              </a:rPr>
              <a:t>para intercambiar  buenas prácticas sobre prevención del delito y reforma del gobierno de la seguridad</a:t>
            </a:r>
            <a:endParaRPr lang="en-US" sz="2600">
              <a:cs typeface="Times New Roman" pitchFamily="18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14192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04800"/>
            <a:ext cx="7772400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7763" name="Text Box 3"/>
          <p:cNvSpPr txBox="1">
            <a:spLocks noChangeArrowheads="1"/>
          </p:cNvSpPr>
          <p:nvPr/>
        </p:nvSpPr>
        <p:spPr bwMode="auto">
          <a:xfrm>
            <a:off x="762000" y="5603875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117764" name="Text Box 4"/>
          <p:cNvSpPr txBox="1">
            <a:spLocks noChangeArrowheads="1"/>
          </p:cNvSpPr>
          <p:nvPr/>
        </p:nvSpPr>
        <p:spPr bwMode="auto">
          <a:xfrm>
            <a:off x="685800" y="55626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_tradnl"/>
              <a:t>La representación muestra el desarrollo del conflicto</a:t>
            </a:r>
            <a:r>
              <a:rPr lang="en-US"/>
              <a:t>…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04800"/>
            <a:ext cx="7315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8787" name="Text Box 3"/>
          <p:cNvSpPr txBox="1">
            <a:spLocks noChangeArrowheads="1"/>
          </p:cNvSpPr>
          <p:nvPr/>
        </p:nvSpPr>
        <p:spPr bwMode="auto">
          <a:xfrm>
            <a:off x="990600" y="5867400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…</a:t>
            </a:r>
            <a:r>
              <a:rPr lang="es-ES_tradnl"/>
              <a:t>la forma en que afectó a las partes</a:t>
            </a:r>
            <a:r>
              <a:rPr lang="en-US"/>
              <a:t>…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04800"/>
            <a:ext cx="769620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9811" name="Text Box 3"/>
          <p:cNvSpPr txBox="1">
            <a:spLocks noChangeArrowheads="1"/>
          </p:cNvSpPr>
          <p:nvPr/>
        </p:nvSpPr>
        <p:spPr bwMode="auto">
          <a:xfrm>
            <a:off x="914400" y="579120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119812" name="Text Box 4"/>
          <p:cNvSpPr txBox="1">
            <a:spLocks noChangeArrowheads="1"/>
          </p:cNvSpPr>
          <p:nvPr/>
        </p:nvSpPr>
        <p:spPr bwMode="auto">
          <a:xfrm>
            <a:off x="685800" y="5562600"/>
            <a:ext cx="76358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/>
              <a:t>…</a:t>
            </a:r>
            <a:r>
              <a:rPr lang="es-ES_tradnl"/>
              <a:t> como  se llevó la disputa al Foro de Convivencia de Villa Banana...</a:t>
            </a:r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04800"/>
            <a:ext cx="7772400" cy="517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0835" name="Text Box 3"/>
          <p:cNvSpPr txBox="1">
            <a:spLocks noChangeArrowheads="1"/>
          </p:cNvSpPr>
          <p:nvPr/>
        </p:nvSpPr>
        <p:spPr bwMode="auto">
          <a:xfrm>
            <a:off x="685800" y="5562600"/>
            <a:ext cx="7772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/>
              <a:t>…</a:t>
            </a:r>
            <a:r>
              <a:rPr lang="es-ES_tradnl"/>
              <a:t>y la manera en la que el Foro lo resolvió de acuerdo a las </a:t>
            </a:r>
            <a:r>
              <a:rPr lang="es-ES_tradnl" i="1"/>
              <a:t>Pautas</a:t>
            </a:r>
            <a:r>
              <a:rPr lang="es-ES_tradnl"/>
              <a:t> y los </a:t>
            </a:r>
            <a:r>
              <a:rPr lang="es-ES_tradnl" i="1"/>
              <a:t>Pasos para la Resolución de Conflictos</a:t>
            </a:r>
            <a:r>
              <a:rPr lang="en-US" i="1"/>
              <a:t>.</a:t>
            </a:r>
            <a:r>
              <a:rPr lang="en-US"/>
              <a:t>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676400" y="304800"/>
            <a:ext cx="6553200" cy="1143000"/>
          </a:xfrm>
        </p:spPr>
        <p:txBody>
          <a:bodyPr/>
          <a:lstStyle/>
          <a:p>
            <a:r>
              <a:rPr lang="es-ES_tradnl" sz="3200"/>
              <a:t>El Modelo de Construcción de Convivencia</a:t>
            </a:r>
            <a:endParaRPr lang="en-US" sz="3200"/>
          </a:p>
        </p:txBody>
      </p:sp>
      <p:pic>
        <p:nvPicPr>
          <p:cNvPr id="121859" name="Picture 10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12668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1860" name="Rectangle 1028"/>
          <p:cNvSpPr>
            <a:spLocks noChangeArrowheads="1"/>
          </p:cNvSpPr>
          <p:nvPr/>
        </p:nvSpPr>
        <p:spPr bwMode="auto">
          <a:xfrm>
            <a:off x="914400" y="3200400"/>
            <a:ext cx="74580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4800" b="1">
                <a:solidFill>
                  <a:schemeClr val="tx2"/>
                </a:solidFill>
                <a:latin typeface="Bookman Old Style" pitchFamily="18" charset="0"/>
              </a:rPr>
              <a:t>Construcción de la Paz</a:t>
            </a:r>
            <a:endParaRPr lang="en-US" sz="4800" b="1">
              <a:solidFill>
                <a:schemeClr val="tx2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04800"/>
            <a:ext cx="7772400" cy="517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883" name="Text Box 3"/>
          <p:cNvSpPr txBox="1">
            <a:spLocks noChangeArrowheads="1"/>
          </p:cNvSpPr>
          <p:nvPr/>
        </p:nvSpPr>
        <p:spPr bwMode="auto">
          <a:xfrm>
            <a:off x="685800" y="5562600"/>
            <a:ext cx="7772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s-ES_tradnl"/>
              <a:t>Los problemas genéricos que promueven los conflictos son identificados y analizados en Reuniones de Construcción de la Paz</a:t>
            </a:r>
            <a:r>
              <a:rPr lang="en-US"/>
              <a:t>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04800"/>
            <a:ext cx="7734300" cy="514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3907" name="Text Box 3"/>
          <p:cNvSpPr txBox="1">
            <a:spLocks noChangeArrowheads="1"/>
          </p:cNvSpPr>
          <p:nvPr/>
        </p:nvSpPr>
        <p:spPr bwMode="auto">
          <a:xfrm>
            <a:off x="762000" y="5562600"/>
            <a:ext cx="7620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s-ES_tradnl"/>
              <a:t>En éstas se establecen planes de acción que focalizan en el futuro y que habitualmente requieren trabajo en red con ONGs y socios locales del PCJS</a:t>
            </a:r>
            <a:r>
              <a:rPr lang="en-US"/>
              <a:t>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04800"/>
            <a:ext cx="7810500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4931" name="Text Box 3"/>
          <p:cNvSpPr txBox="1">
            <a:spLocks noChangeArrowheads="1"/>
          </p:cNvSpPr>
          <p:nvPr/>
        </p:nvSpPr>
        <p:spPr bwMode="auto">
          <a:xfrm>
            <a:off x="762000" y="5486400"/>
            <a:ext cx="7772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_tradnl"/>
              <a:t>En Ludueña, se identificó la falta de espacios y actividades de recreación para los niños como un problema genérico que producía conflictos.</a:t>
            </a:r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04800"/>
            <a:ext cx="7772400" cy="517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5955" name="Text Box 3"/>
          <p:cNvSpPr txBox="1">
            <a:spLocks noChangeArrowheads="1"/>
          </p:cNvSpPr>
          <p:nvPr/>
        </p:nvSpPr>
        <p:spPr bwMode="auto">
          <a:xfrm>
            <a:off x="609600" y="5562600"/>
            <a:ext cx="7848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s-ES_tradnl"/>
              <a:t>En consecuencia, el plan de acción consistió en armar equipos de fútbol y organizar torneos con otros barrios</a:t>
            </a:r>
            <a:r>
              <a:rPr lang="en-US"/>
              <a:t>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04800"/>
            <a:ext cx="7772400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6979" name="Text Box 3"/>
          <p:cNvSpPr txBox="1">
            <a:spLocks noChangeArrowheads="1"/>
          </p:cNvSpPr>
          <p:nvPr/>
        </p:nvSpPr>
        <p:spPr bwMode="auto">
          <a:xfrm>
            <a:off x="685800" y="5562600"/>
            <a:ext cx="7772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s-ES_tradnl"/>
              <a:t>Como resultado, niños y niñas que antes habían sido parte en varios conflictos</a:t>
            </a:r>
            <a:r>
              <a:rPr lang="en-US"/>
              <a:t>…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352800"/>
            <a:ext cx="7772400" cy="1143000"/>
          </a:xfrm>
        </p:spPr>
        <p:txBody>
          <a:bodyPr/>
          <a:lstStyle/>
          <a:p>
            <a:r>
              <a:rPr lang="es-ES_tradnl" sz="5600"/>
              <a:t>Socios del </a:t>
            </a:r>
            <a:r>
              <a:rPr lang="en-US" sz="5600"/>
              <a:t>PSJC</a:t>
            </a: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4062413" y="2909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533400"/>
            <a:ext cx="18383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04800"/>
            <a:ext cx="7772400" cy="517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8003" name="Text Box 3"/>
          <p:cNvSpPr txBox="1">
            <a:spLocks noChangeArrowheads="1"/>
          </p:cNvSpPr>
          <p:nvPr/>
        </p:nvSpPr>
        <p:spPr bwMode="auto">
          <a:xfrm>
            <a:off x="685800" y="5562600"/>
            <a:ext cx="7772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/>
              <a:t>…</a:t>
            </a:r>
            <a:r>
              <a:rPr lang="es-ES_tradnl"/>
              <a:t>lideraron el diseño e implementación de una iniciativa de construcción de la paz</a:t>
            </a:r>
            <a:r>
              <a:rPr lang="en-US"/>
              <a:t>. 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04800"/>
            <a:ext cx="7772400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9027" name="Text Box 3"/>
          <p:cNvSpPr txBox="1">
            <a:spLocks noChangeArrowheads="1"/>
          </p:cNvSpPr>
          <p:nvPr/>
        </p:nvSpPr>
        <p:spPr bwMode="auto">
          <a:xfrm>
            <a:off x="685800" y="5562600"/>
            <a:ext cx="7696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s-ES_tradnl"/>
              <a:t>Una representación en Villa Banana muestra como las prácticas policiales militarizadas sufridas por los jóvenes</a:t>
            </a:r>
            <a:r>
              <a:rPr lang="en-US"/>
              <a:t>…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04800"/>
            <a:ext cx="7696200" cy="511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0051" name="Text Box 3"/>
          <p:cNvSpPr txBox="1">
            <a:spLocks noChangeArrowheads="1"/>
          </p:cNvSpPr>
          <p:nvPr/>
        </p:nvSpPr>
        <p:spPr bwMode="auto">
          <a:xfrm>
            <a:off x="762000" y="5756275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130052" name="Text Box 4"/>
          <p:cNvSpPr txBox="1">
            <a:spLocks noChangeArrowheads="1"/>
          </p:cNvSpPr>
          <p:nvPr/>
        </p:nvSpPr>
        <p:spPr bwMode="auto">
          <a:xfrm>
            <a:off x="685800" y="556260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…</a:t>
            </a:r>
            <a:r>
              <a:rPr lang="es-ES_tradnl"/>
              <a:t> ocurrían regularmente en el barrio</a:t>
            </a:r>
            <a:r>
              <a:rPr lang="en-US"/>
              <a:t>.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04800"/>
            <a:ext cx="7696200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1075" name="Text Box 3"/>
          <p:cNvSpPr txBox="1">
            <a:spLocks noChangeArrowheads="1"/>
          </p:cNvSpPr>
          <p:nvPr/>
        </p:nvSpPr>
        <p:spPr bwMode="auto">
          <a:xfrm>
            <a:off x="685800" y="5562600"/>
            <a:ext cx="7620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s-ES_tradnl"/>
              <a:t>Estas prácticas representaban una amenaza genérica para la seguridad de los jóvenes, sus familias</a:t>
            </a:r>
            <a:r>
              <a:rPr lang="en-US"/>
              <a:t>…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04800"/>
            <a:ext cx="7772400" cy="517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2099" name="Text Box 3"/>
          <p:cNvSpPr txBox="1">
            <a:spLocks noChangeArrowheads="1"/>
          </p:cNvSpPr>
          <p:nvPr/>
        </p:nvSpPr>
        <p:spPr bwMode="auto">
          <a:xfrm>
            <a:off x="762000" y="55626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…</a:t>
            </a:r>
            <a:r>
              <a:rPr lang="es-ES_tradnl"/>
              <a:t>y la comunidad en su totalidad</a:t>
            </a:r>
            <a:r>
              <a:rPr lang="en-US"/>
              <a:t>.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04800"/>
            <a:ext cx="7772400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23" name="Text Box 3"/>
          <p:cNvSpPr txBox="1">
            <a:spLocks noChangeArrowheads="1"/>
          </p:cNvSpPr>
          <p:nvPr/>
        </p:nvSpPr>
        <p:spPr bwMode="auto">
          <a:xfrm>
            <a:off x="685800" y="5451475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133124" name="Text Box 4"/>
          <p:cNvSpPr txBox="1">
            <a:spLocks noChangeArrowheads="1"/>
          </p:cNvSpPr>
          <p:nvPr/>
        </p:nvSpPr>
        <p:spPr bwMode="auto">
          <a:xfrm>
            <a:off x="838200" y="5638800"/>
            <a:ext cx="1936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133125" name="Text Box 5"/>
          <p:cNvSpPr txBox="1">
            <a:spLocks noChangeArrowheads="1"/>
          </p:cNvSpPr>
          <p:nvPr/>
        </p:nvSpPr>
        <p:spPr bwMode="auto">
          <a:xfrm>
            <a:off x="685800" y="5562600"/>
            <a:ext cx="7696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s-ES_tradnl"/>
              <a:t>En reuniones de construcción de la paz, se diseñaron estrategias colectivas que lograron minimizar el impacto de dichas amenazas</a:t>
            </a:r>
            <a:r>
              <a:rPr lang="en-US"/>
              <a:t>.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04800"/>
            <a:ext cx="7772400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4147" name="Text Box 3"/>
          <p:cNvSpPr txBox="1">
            <a:spLocks noChangeArrowheads="1"/>
          </p:cNvSpPr>
          <p:nvPr/>
        </p:nvSpPr>
        <p:spPr bwMode="auto">
          <a:xfrm>
            <a:off x="685800" y="5562600"/>
            <a:ext cx="7696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s-ES_tradnl"/>
              <a:t>Actualmente, nuevas iniciativas de construcción de la paz, tendientes a lograr transformar las estrategias policiales en el barrio, se encuentran en desarrollo</a:t>
            </a:r>
            <a:r>
              <a:rPr lang="en-US"/>
              <a:t>. 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ChangeArrowheads="1"/>
          </p:cNvSpPr>
          <p:nvPr/>
        </p:nvSpPr>
        <p:spPr bwMode="auto">
          <a:xfrm>
            <a:off x="4062413" y="2909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48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533400"/>
            <a:ext cx="18383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8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5867400"/>
            <a:ext cx="51816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8485" name="Text Box 5"/>
          <p:cNvSpPr txBox="1">
            <a:spLocks noChangeArrowheads="1"/>
          </p:cNvSpPr>
          <p:nvPr/>
        </p:nvSpPr>
        <p:spPr bwMode="auto">
          <a:xfrm>
            <a:off x="838200" y="2895600"/>
            <a:ext cx="33528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AR" sz="2000" b="1"/>
              <a:t>Maipu 1065, Oficina 230</a:t>
            </a:r>
          </a:p>
          <a:p>
            <a:r>
              <a:rPr lang="es-AR" sz="2000" b="1"/>
              <a:t>2000 Rosario, Santa Fe </a:t>
            </a:r>
          </a:p>
          <a:p>
            <a:r>
              <a:rPr lang="es-AR" sz="2000" b="1"/>
              <a:t>Argentina</a:t>
            </a:r>
          </a:p>
          <a:p>
            <a:r>
              <a:rPr lang="es-AR" sz="2000" b="1"/>
              <a:t>Tel: 54-341-420-1200 (221)</a:t>
            </a:r>
          </a:p>
          <a:p>
            <a:r>
              <a:rPr lang="es-AR" sz="2000" b="1"/>
              <a:t>Cell: 54-(9)341-(15)508-1313</a:t>
            </a:r>
          </a:p>
          <a:p>
            <a:r>
              <a:rPr lang="es-AR" sz="2000" b="1"/>
              <a:t>Fax: 54-341-420-1259</a:t>
            </a:r>
            <a:endParaRPr lang="en-US" sz="2000"/>
          </a:p>
        </p:txBody>
      </p:sp>
      <p:sp>
        <p:nvSpPr>
          <p:cNvPr id="148486" name="Text Box 6"/>
          <p:cNvSpPr txBox="1">
            <a:spLocks noChangeArrowheads="1"/>
          </p:cNvSpPr>
          <p:nvPr/>
        </p:nvSpPr>
        <p:spPr bwMode="auto">
          <a:xfrm>
            <a:off x="6232525" y="2936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148487" name="Text Box 7"/>
          <p:cNvSpPr txBox="1">
            <a:spLocks noChangeArrowheads="1"/>
          </p:cNvSpPr>
          <p:nvPr/>
        </p:nvSpPr>
        <p:spPr bwMode="auto">
          <a:xfrm>
            <a:off x="5029200" y="2819400"/>
            <a:ext cx="3687763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/>
              <a:t>1 Devonshire Place, South Wing</a:t>
            </a:r>
          </a:p>
          <a:p>
            <a:r>
              <a:rPr lang="en-US" sz="2000" b="1"/>
              <a:t>Toronto, Ontario M5S 3H1</a:t>
            </a:r>
          </a:p>
          <a:p>
            <a:r>
              <a:rPr lang="en-US" sz="2000" b="1"/>
              <a:t>Canada</a:t>
            </a:r>
          </a:p>
          <a:p>
            <a:r>
              <a:rPr lang="en-US" sz="2000" b="1"/>
              <a:t>Tel: 001-416-978-7124 (240)</a:t>
            </a:r>
          </a:p>
          <a:p>
            <a:r>
              <a:rPr lang="en-US" sz="2000" b="1"/>
              <a:t>Cell: 001-416-576-0874</a:t>
            </a:r>
          </a:p>
          <a:p>
            <a:r>
              <a:rPr lang="en-US" sz="2000" b="1"/>
              <a:t>Fax: 001-416-978-4195</a:t>
            </a:r>
          </a:p>
        </p:txBody>
      </p:sp>
      <p:sp>
        <p:nvSpPr>
          <p:cNvPr id="148488" name="Text Box 8"/>
          <p:cNvSpPr txBox="1">
            <a:spLocks noChangeArrowheads="1"/>
          </p:cNvSpPr>
          <p:nvPr/>
        </p:nvSpPr>
        <p:spPr bwMode="auto">
          <a:xfrm>
            <a:off x="1835150" y="4797425"/>
            <a:ext cx="50403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_tradnl" b="1"/>
              <a:t>www.ideaswork.org</a:t>
            </a:r>
          </a:p>
          <a:p>
            <a:pPr algn="ctr"/>
            <a:r>
              <a:rPr lang="es-ES" b="1"/>
              <a:t>ceidh_criminologia@arnet.com.ar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609600"/>
            <a:ext cx="6324600" cy="914400"/>
          </a:xfrm>
        </p:spPr>
        <p:txBody>
          <a:bodyPr/>
          <a:lstStyle/>
          <a:p>
            <a:r>
              <a:rPr lang="es-ES_tradnl"/>
              <a:t>Socios Principales</a:t>
            </a: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438400"/>
            <a:ext cx="8305800" cy="3657600"/>
          </a:xfrm>
        </p:spPr>
        <p:txBody>
          <a:bodyPr/>
          <a:lstStyle/>
          <a:p>
            <a:pPr algn="just">
              <a:spcBef>
                <a:spcPct val="50000"/>
              </a:spcBef>
            </a:pPr>
            <a:r>
              <a:rPr lang="en-US">
                <a:cs typeface="Times New Roman" pitchFamily="18" charset="0"/>
              </a:rPr>
              <a:t>Centr</a:t>
            </a:r>
            <a:r>
              <a:rPr lang="es-ES_tradnl">
                <a:cs typeface="Times New Roman" pitchFamily="18" charset="0"/>
              </a:rPr>
              <a:t>o de Estudios </a:t>
            </a:r>
            <a:r>
              <a:rPr lang="en-US">
                <a:cs typeface="Times New Roman" pitchFamily="18" charset="0"/>
              </a:rPr>
              <a:t>Interna</a:t>
            </a:r>
            <a:r>
              <a:rPr lang="es-ES_tradnl">
                <a:cs typeface="Times New Roman" pitchFamily="18" charset="0"/>
              </a:rPr>
              <a:t>c</a:t>
            </a:r>
            <a:r>
              <a:rPr lang="en-US">
                <a:cs typeface="Times New Roman" pitchFamily="18" charset="0"/>
              </a:rPr>
              <a:t>ional</a:t>
            </a:r>
            <a:r>
              <a:rPr lang="es-ES_tradnl">
                <a:cs typeface="Times New Roman" pitchFamily="18" charset="0"/>
              </a:rPr>
              <a:t>es</a:t>
            </a:r>
            <a:r>
              <a:rPr lang="en-US">
                <a:cs typeface="Times New Roman" pitchFamily="18" charset="0"/>
              </a:rPr>
              <a:t>, Universi</a:t>
            </a:r>
            <a:r>
              <a:rPr lang="es-ES_tradnl">
                <a:cs typeface="Times New Roman" pitchFamily="18" charset="0"/>
              </a:rPr>
              <a:t>dad</a:t>
            </a:r>
            <a:r>
              <a:rPr lang="en-US">
                <a:cs typeface="Times New Roman" pitchFamily="18" charset="0"/>
              </a:rPr>
              <a:t> </a:t>
            </a:r>
            <a:r>
              <a:rPr lang="es-ES_tradnl">
                <a:cs typeface="Times New Roman" pitchFamily="18" charset="0"/>
              </a:rPr>
              <a:t>de</a:t>
            </a:r>
            <a:r>
              <a:rPr lang="en-US">
                <a:cs typeface="Times New Roman" pitchFamily="18" charset="0"/>
              </a:rPr>
              <a:t> Toronto</a:t>
            </a:r>
          </a:p>
          <a:p>
            <a:pPr algn="just">
              <a:spcBef>
                <a:spcPct val="50000"/>
              </a:spcBef>
            </a:pPr>
            <a:r>
              <a:rPr lang="en-US">
                <a:cs typeface="Times New Roman" pitchFamily="18" charset="0"/>
              </a:rPr>
              <a:t>Centr</a:t>
            </a:r>
            <a:r>
              <a:rPr lang="es-ES_tradnl">
                <a:cs typeface="Times New Roman" pitchFamily="18" charset="0"/>
              </a:rPr>
              <a:t>o de Estudios e Investigaciones en Derechos Humanos, Facultad de Derecho, Universidad Nacional de Rosario.</a:t>
            </a:r>
            <a:endParaRPr lang="en-US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14160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609600"/>
            <a:ext cx="6324600" cy="914400"/>
          </a:xfrm>
        </p:spPr>
        <p:txBody>
          <a:bodyPr/>
          <a:lstStyle/>
          <a:p>
            <a:r>
              <a:rPr lang="es-ES_tradnl"/>
              <a:t>Socios Canadienses</a:t>
            </a: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438400"/>
            <a:ext cx="8077200" cy="3505200"/>
          </a:xfrm>
        </p:spPr>
        <p:txBody>
          <a:bodyPr/>
          <a:lstStyle/>
          <a:p>
            <a:pPr algn="just">
              <a:spcBef>
                <a:spcPct val="50000"/>
              </a:spcBef>
            </a:pPr>
            <a:r>
              <a:rPr lang="en-US">
                <a:cs typeface="Times New Roman" pitchFamily="18" charset="0"/>
              </a:rPr>
              <a:t>Polic</a:t>
            </a:r>
            <a:r>
              <a:rPr lang="es-ES_tradnl">
                <a:cs typeface="Times New Roman" pitchFamily="18" charset="0"/>
              </a:rPr>
              <a:t>ía Provincial de Ontario</a:t>
            </a:r>
            <a:endParaRPr lang="en-US">
              <a:cs typeface="Times New Roman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s-ES_tradnl">
                <a:cs typeface="Times New Roman" pitchFamily="18" charset="0"/>
              </a:rPr>
              <a:t>Corporación de Vivienda Comunitaria de </a:t>
            </a:r>
            <a:r>
              <a:rPr lang="en-US">
                <a:cs typeface="Times New Roman" pitchFamily="18" charset="0"/>
              </a:rPr>
              <a:t>Toronto</a:t>
            </a:r>
            <a:endParaRPr lang="es-ES_tradnl">
              <a:cs typeface="Times New Roman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s-ES_tradnl">
                <a:cs typeface="Times New Roman" pitchFamily="18" charset="0"/>
              </a:rPr>
              <a:t>Centro Internacional de Criminología Comparada, Universidad de Montreal</a:t>
            </a:r>
            <a:endParaRPr lang="en-US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14160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685800"/>
            <a:ext cx="6477000" cy="685800"/>
          </a:xfrm>
        </p:spPr>
        <p:txBody>
          <a:bodyPr/>
          <a:lstStyle/>
          <a:p>
            <a:r>
              <a:rPr lang="es-ES_tradnl"/>
              <a:t>Socios </a:t>
            </a:r>
            <a:r>
              <a:rPr lang="en-US"/>
              <a:t>Argentin</a:t>
            </a:r>
            <a:r>
              <a:rPr lang="es-ES_tradnl"/>
              <a:t>os</a:t>
            </a: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514600"/>
            <a:ext cx="8305800" cy="3124200"/>
          </a:xfrm>
        </p:spPr>
        <p:txBody>
          <a:bodyPr/>
          <a:lstStyle/>
          <a:p>
            <a:pPr algn="just">
              <a:spcBef>
                <a:spcPct val="85000"/>
              </a:spcBef>
              <a:spcAft>
                <a:spcPct val="5000"/>
              </a:spcAft>
            </a:pPr>
            <a:r>
              <a:rPr lang="en-US">
                <a:cs typeface="Times New Roman" pitchFamily="18" charset="0"/>
              </a:rPr>
              <a:t>Municipali</a:t>
            </a:r>
            <a:r>
              <a:rPr lang="es-ES_tradnl">
                <a:cs typeface="Times New Roman" pitchFamily="18" charset="0"/>
              </a:rPr>
              <a:t>dad</a:t>
            </a:r>
            <a:r>
              <a:rPr lang="en-US">
                <a:cs typeface="Times New Roman" pitchFamily="18" charset="0"/>
              </a:rPr>
              <a:t> </a:t>
            </a:r>
            <a:r>
              <a:rPr lang="es-ES_tradnl">
                <a:cs typeface="Times New Roman" pitchFamily="18" charset="0"/>
              </a:rPr>
              <a:t>de</a:t>
            </a:r>
            <a:r>
              <a:rPr lang="en-US">
                <a:cs typeface="Times New Roman" pitchFamily="18" charset="0"/>
              </a:rPr>
              <a:t> Rosario</a:t>
            </a:r>
            <a:endParaRPr lang="es-ES_tradnl">
              <a:cs typeface="Times New Roman" pitchFamily="18" charset="0"/>
            </a:endParaRPr>
          </a:p>
          <a:p>
            <a:pPr algn="just">
              <a:spcBef>
                <a:spcPct val="85000"/>
              </a:spcBef>
              <a:spcAft>
                <a:spcPct val="5000"/>
              </a:spcAft>
            </a:pPr>
            <a:r>
              <a:rPr lang="es-ES_tradnl">
                <a:cs typeface="Times New Roman" pitchFamily="18" charset="0"/>
              </a:rPr>
              <a:t>Defensoría del Pueblo de la Provincia de </a:t>
            </a:r>
            <a:r>
              <a:rPr lang="en-US">
                <a:cs typeface="Times New Roman" pitchFamily="18" charset="0"/>
              </a:rPr>
              <a:t>Santa Fe</a:t>
            </a:r>
            <a:endParaRPr lang="es-ES_tradnl">
              <a:cs typeface="Times New Roman" pitchFamily="18" charset="0"/>
            </a:endParaRPr>
          </a:p>
          <a:p>
            <a:pPr algn="just">
              <a:spcBef>
                <a:spcPct val="85000"/>
              </a:spcBef>
              <a:spcAft>
                <a:spcPct val="5000"/>
              </a:spcAft>
            </a:pPr>
            <a:r>
              <a:rPr lang="es-ES_tradnl">
                <a:cs typeface="Times New Roman" pitchFamily="18" charset="0"/>
              </a:rPr>
              <a:t>Plan Nacional de Prevención del Delito</a:t>
            </a:r>
            <a:endParaRPr lang="en-US">
              <a:cs typeface="Times New Roman" pitchFamily="18" charset="0"/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14160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685800"/>
            <a:ext cx="6477000" cy="685800"/>
          </a:xfrm>
        </p:spPr>
        <p:txBody>
          <a:bodyPr/>
          <a:lstStyle/>
          <a:p>
            <a:r>
              <a:rPr lang="es-ES_tradnl"/>
              <a:t>Socios </a:t>
            </a:r>
            <a:r>
              <a:rPr lang="en-US"/>
              <a:t>Argentin</a:t>
            </a:r>
            <a:r>
              <a:rPr lang="es-ES_tradnl"/>
              <a:t>os</a:t>
            </a:r>
            <a:endParaRPr lang="en-US"/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2133600"/>
            <a:ext cx="8305800" cy="4038600"/>
          </a:xfrm>
        </p:spPr>
        <p:txBody>
          <a:bodyPr/>
          <a:lstStyle/>
          <a:p>
            <a:pPr algn="just">
              <a:lnSpc>
                <a:spcPct val="90000"/>
              </a:lnSpc>
              <a:spcBef>
                <a:spcPct val="50000"/>
              </a:spcBef>
            </a:pPr>
            <a:r>
              <a:rPr lang="es-ES_tradnl">
                <a:cs typeface="Times New Roman" pitchFamily="18" charset="0"/>
              </a:rPr>
              <a:t>Defensoría de Casación Penal de la Provincia de Buenos Aires</a:t>
            </a:r>
            <a:endParaRPr lang="en-US">
              <a:cs typeface="Times New Roman" pitchFamily="18" charset="0"/>
            </a:endParaRPr>
          </a:p>
          <a:p>
            <a:pPr algn="just">
              <a:lnSpc>
                <a:spcPct val="90000"/>
              </a:lnSpc>
              <a:spcBef>
                <a:spcPct val="50000"/>
              </a:spcBef>
            </a:pPr>
            <a:r>
              <a:rPr lang="es-ES_tradnl">
                <a:cs typeface="Times New Roman" pitchFamily="18" charset="0"/>
              </a:rPr>
              <a:t>Subsecretaría de Seguridad Ciudadana, Justicia y Trabajo, Prov. de Neuquén.</a:t>
            </a:r>
          </a:p>
          <a:p>
            <a:pPr algn="just">
              <a:lnSpc>
                <a:spcPct val="90000"/>
              </a:lnSpc>
              <a:spcBef>
                <a:spcPct val="50000"/>
              </a:spcBef>
            </a:pPr>
            <a:r>
              <a:rPr lang="es-ES_tradnl">
                <a:cs typeface="Times New Roman" pitchFamily="18" charset="0"/>
              </a:rPr>
              <a:t>Facultad de Derecho y C. Sociales, Universidad Nacional del Comahue</a:t>
            </a:r>
          </a:p>
          <a:p>
            <a:pPr algn="just">
              <a:lnSpc>
                <a:spcPct val="90000"/>
              </a:lnSpc>
              <a:spcBef>
                <a:spcPct val="50000"/>
              </a:spcBef>
            </a:pPr>
            <a:r>
              <a:rPr lang="es-ES_tradnl">
                <a:cs typeface="Times New Roman" pitchFamily="18" charset="0"/>
              </a:rPr>
              <a:t>Asamblea Popular de San Telmo (BA)</a:t>
            </a:r>
          </a:p>
        </p:txBody>
      </p:sp>
      <p:pic>
        <p:nvPicPr>
          <p:cNvPr id="1536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14160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Bookman Old Style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1826</TotalTime>
  <Words>1005</Words>
  <Application>Microsoft Office PowerPoint</Application>
  <PresentationFormat>On-screen Show (4:3)</PresentationFormat>
  <Paragraphs>119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3" baseType="lpstr">
      <vt:lpstr>Times New Roman</vt:lpstr>
      <vt:lpstr>Bookman Old Style</vt:lpstr>
      <vt:lpstr>Tahoma</vt:lpstr>
      <vt:lpstr>Copperplate Gothic Bold</vt:lpstr>
      <vt:lpstr>Univers Condensed</vt:lpstr>
      <vt:lpstr>Default Design</vt:lpstr>
      <vt:lpstr>Proyecto Comunidades Justas y Seguras</vt:lpstr>
      <vt:lpstr>Meta y Objetivos</vt:lpstr>
      <vt:lpstr>Meta</vt:lpstr>
      <vt:lpstr>Objetivos</vt:lpstr>
      <vt:lpstr>Socios del PSJC</vt:lpstr>
      <vt:lpstr>Socios Principales</vt:lpstr>
      <vt:lpstr>Socios Canadienses</vt:lpstr>
      <vt:lpstr>Socios Argentinos</vt:lpstr>
      <vt:lpstr>Socios Argentinos</vt:lpstr>
      <vt:lpstr>Ubicación del Proyecto</vt:lpstr>
      <vt:lpstr>Argentina</vt:lpstr>
      <vt:lpstr>Rosario</vt:lpstr>
      <vt:lpstr>Los Foros de Convivencia</vt:lpstr>
      <vt:lpstr>Villa Banana</vt:lpstr>
      <vt:lpstr>Villa Banana</vt:lpstr>
      <vt:lpstr>Villa Banana</vt:lpstr>
      <vt:lpstr>Villa Banana</vt:lpstr>
      <vt:lpstr>Slide 18</vt:lpstr>
      <vt:lpstr>Slide 19</vt:lpstr>
      <vt:lpstr>Slide 20</vt:lpstr>
      <vt:lpstr>El Modelo de Construcción de Convivencia</vt:lpstr>
      <vt:lpstr>El Modelo de Construcción de Convivencia  Características Principales</vt:lpstr>
      <vt:lpstr>El Modelo de Construcción de Convivencia  Características Principales</vt:lpstr>
      <vt:lpstr>El Modelo de Construcción de Convivencia  Características Principales</vt:lpstr>
      <vt:lpstr>El Modelo de Construcción de Convivencia  Características Principales</vt:lpstr>
      <vt:lpstr>El Modelo de Construcción de Convivencia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El Modelo de Construcción de Convivencia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</vt:vector>
  </TitlesOfParts>
  <Company>CEIDH-UNR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Proyecto Comunidades Justas y Seguras</dc:title>
  <dc:creator>Enrique Font</dc:creator>
  <cp:lastModifiedBy>anarod</cp:lastModifiedBy>
  <cp:revision>194</cp:revision>
  <dcterms:created xsi:type="dcterms:W3CDTF">2002-04-04T00:36:48Z</dcterms:created>
  <dcterms:modified xsi:type="dcterms:W3CDTF">2010-07-11T23:08:44Z</dcterms:modified>
</cp:coreProperties>
</file>