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51" r:id="rId2"/>
    <p:sldId id="339" r:id="rId3"/>
    <p:sldId id="326" r:id="rId4"/>
    <p:sldId id="340" r:id="rId5"/>
    <p:sldId id="313" r:id="rId6"/>
    <p:sldId id="314" r:id="rId7"/>
    <p:sldId id="311" r:id="rId8"/>
    <p:sldId id="360" r:id="rId9"/>
    <p:sldId id="362" r:id="rId10"/>
    <p:sldId id="349" r:id="rId11"/>
    <p:sldId id="363" r:id="rId12"/>
    <p:sldId id="364" r:id="rId13"/>
    <p:sldId id="370" r:id="rId14"/>
    <p:sldId id="368" r:id="rId15"/>
    <p:sldId id="324" r:id="rId16"/>
    <p:sldId id="366" r:id="rId17"/>
    <p:sldId id="367" r:id="rId18"/>
    <p:sldId id="365" r:id="rId19"/>
    <p:sldId id="357" r:id="rId20"/>
    <p:sldId id="358" r:id="rId21"/>
  </p:sldIdLst>
  <p:sldSz cx="9144000" cy="6858000" type="screen4x3"/>
  <p:notesSz cx="6858000" cy="9144000"/>
  <p:embeddedFontLst>
    <p:embeddedFont>
      <p:font typeface="Tahoma" pitchFamily="34" charset="0"/>
      <p:regular r:id="rId24"/>
      <p:bold r:id="rId25"/>
    </p:embeddedFont>
    <p:embeddedFont>
      <p:font typeface="Impact" pitchFamily="34" charset="0"/>
      <p:regular r:id="rId26"/>
    </p:embeddedFont>
    <p:embeddedFont>
      <p:font typeface="Arial Narrow" pitchFamily="34" charset="0"/>
      <p:regular r:id="rId27"/>
      <p:bold r:id="rId28"/>
      <p:italic r:id="rId29"/>
      <p:boldItalic r:id="rId30"/>
    </p:embeddedFont>
  </p:embeddedFontLst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FF"/>
    <a:srgbClr val="FFCCFF"/>
    <a:srgbClr val="FFFF99"/>
    <a:srgbClr val="6699FF"/>
    <a:srgbClr val="99CCFF"/>
    <a:srgbClr val="003399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546" y="-102"/>
      </p:cViewPr>
      <p:guideLst>
        <p:guide orient="horz" pos="2160"/>
        <p:guide pos="2880"/>
      </p:guideLst>
    </p:cSldViewPr>
  </p:slideViewPr>
  <p:outlineViewPr>
    <p:cViewPr>
      <p:scale>
        <a:sx n="75" d="100"/>
        <a:sy n="7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236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2.fntdata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.fntdata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font" Target="fonts/font5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font" Target="fonts/font4.fntdata"/><Relationship Id="rId30" Type="http://schemas.openxmlformats.org/officeDocument/2006/relationships/font" Target="fonts/font7.fntdata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_tradnl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C91B3EA-D9DA-4D35-95C4-58CF203D01AF}" type="slidenum">
              <a:rPr lang="es-ES_tradnl"/>
              <a:pPr/>
              <a:t>‹#›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MX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MX"/>
          </a:p>
        </p:txBody>
      </p:sp>
      <p:sp>
        <p:nvSpPr>
          <p:cNvPr id="1044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4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 smtClean="0"/>
              <a:t>Haga clic para modificar el estilo de texto del patrón</a:t>
            </a:r>
          </a:p>
          <a:p>
            <a:pPr lvl="1"/>
            <a:r>
              <a:rPr lang="es-MX" smtClean="0"/>
              <a:t>Segundo nivel</a:t>
            </a:r>
          </a:p>
          <a:p>
            <a:pPr lvl="2"/>
            <a:r>
              <a:rPr lang="es-MX" smtClean="0"/>
              <a:t>Tercer nivel</a:t>
            </a:r>
          </a:p>
          <a:p>
            <a:pPr lvl="3"/>
            <a:r>
              <a:rPr lang="es-MX" smtClean="0"/>
              <a:t>Cuarto nivel</a:t>
            </a:r>
          </a:p>
          <a:p>
            <a:pPr lvl="4"/>
            <a:r>
              <a:rPr lang="es-MX" smtClean="0"/>
              <a:t>Quinto nivel</a:t>
            </a:r>
          </a:p>
        </p:txBody>
      </p:sp>
      <p:sp>
        <p:nvSpPr>
          <p:cNvPr id="1044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MX"/>
          </a:p>
        </p:txBody>
      </p:sp>
      <p:sp>
        <p:nvSpPr>
          <p:cNvPr id="1044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8B41927-FB31-4A71-AD95-D10AB28E43BF}" type="slidenum">
              <a:rPr lang="es-MX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F3DD8A-6818-4B11-AB6F-704D59ACF79F}" type="slidenum">
              <a:rPr lang="es-MX"/>
              <a:pPr/>
              <a:t>10</a:t>
            </a:fld>
            <a:endParaRPr lang="es-MX"/>
          </a:p>
        </p:txBody>
      </p:sp>
      <p:sp>
        <p:nvSpPr>
          <p:cNvPr id="1146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s-MX"/>
              <a:t>Objetivo: Presentar en un diagrama de bloques la forma como se implementará el proyecto</a:t>
            </a:r>
          </a:p>
          <a:p>
            <a:pPr>
              <a:buFontTx/>
              <a:buChar char="•"/>
            </a:pPr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Microsoft_Office_Word_97_-_2003_Document1.doc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1219200" y="5867400"/>
            <a:ext cx="7924800" cy="990600"/>
          </a:xfrm>
          <a:prstGeom prst="rect">
            <a:avLst/>
          </a:prstGeom>
          <a:solidFill>
            <a:srgbClr val="003399"/>
          </a:solidFill>
          <a:ln w="9525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7200">
                <a:solidFill>
                  <a:schemeClr val="bg1"/>
                </a:solidFill>
              </a:rPr>
              <a:t>PRYMEROS</a:t>
            </a:r>
            <a:endParaRPr lang="es-MX" sz="7200">
              <a:solidFill>
                <a:schemeClr val="bg1"/>
              </a:solidFill>
            </a:endParaRPr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6200" y="152400"/>
            <a:ext cx="1028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039" name="Object 15"/>
          <p:cNvGraphicFramePr>
            <a:graphicFrameLocks noChangeAspect="1"/>
          </p:cNvGraphicFramePr>
          <p:nvPr/>
        </p:nvGraphicFramePr>
        <p:xfrm>
          <a:off x="0" y="2781300"/>
          <a:ext cx="1219200" cy="685800"/>
        </p:xfrm>
        <a:graphic>
          <a:graphicData uri="http://schemas.openxmlformats.org/presentationml/2006/ole">
            <p:oleObj spid="_x0000_s1039" name="Documento" r:id="rId16" imgW="1591200" imgH="597600" progId="Word.Document.8">
              <p:embed/>
            </p:oleObj>
          </a:graphicData>
        </a:graphic>
      </p:graphicFrame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38100">
            <a:solidFill>
              <a:srgbClr val="0033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40" name="Group 16"/>
          <p:cNvGrpSpPr>
            <a:grpSpLocks/>
          </p:cNvGrpSpPr>
          <p:nvPr/>
        </p:nvGrpSpPr>
        <p:grpSpPr bwMode="auto">
          <a:xfrm>
            <a:off x="-228600" y="5334000"/>
            <a:ext cx="1676400" cy="1370013"/>
            <a:chOff x="4032" y="2976"/>
            <a:chExt cx="1632" cy="1178"/>
          </a:xfrm>
        </p:grpSpPr>
        <p:graphicFrame>
          <p:nvGraphicFramePr>
            <p:cNvPr id="1041" name="Object 17"/>
            <p:cNvGraphicFramePr>
              <a:graphicFrameLocks noChangeAspect="1"/>
            </p:cNvGraphicFramePr>
            <p:nvPr/>
          </p:nvGraphicFramePr>
          <p:xfrm>
            <a:off x="4588" y="2976"/>
            <a:ext cx="500" cy="648"/>
          </p:xfrm>
          <a:graphic>
            <a:graphicData uri="http://schemas.openxmlformats.org/presentationml/2006/ole">
              <p:oleObj spid="_x0000_s1041" name="Foto de Photo Editor" r:id="rId17" imgW="2857899" imgH="3438095" progId="MSPhotoEd.3">
                <p:embed/>
              </p:oleObj>
            </a:graphicData>
          </a:graphic>
        </p:graphicFrame>
        <p:sp>
          <p:nvSpPr>
            <p:cNvPr id="1042" name="Text Box 18"/>
            <p:cNvSpPr txBox="1">
              <a:spLocks noChangeArrowheads="1"/>
            </p:cNvSpPr>
            <p:nvPr/>
          </p:nvSpPr>
          <p:spPr bwMode="auto">
            <a:xfrm>
              <a:off x="4032" y="3690"/>
              <a:ext cx="1632" cy="4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70000"/>
                </a:lnSpc>
              </a:pPr>
              <a:r>
                <a:rPr lang="es-ES_tradnl" sz="1400" b="1">
                  <a:latin typeface="Arial Narrow" pitchFamily="34" charset="0"/>
                </a:rPr>
                <a:t>Banco Interamericano</a:t>
              </a:r>
              <a:r>
                <a:rPr lang="es-ES_tradnl" sz="1400"/>
                <a:t> </a:t>
              </a:r>
            </a:p>
            <a:p>
              <a:pPr algn="ctr">
                <a:lnSpc>
                  <a:spcPct val="70000"/>
                </a:lnSpc>
              </a:pPr>
              <a:r>
                <a:rPr lang="es-ES_tradnl" sz="1400" b="1">
                  <a:latin typeface="Arial Narrow" pitchFamily="34" charset="0"/>
                </a:rPr>
                <a:t>de Desarrollo</a:t>
              </a:r>
              <a:endParaRPr lang="es-ES_tradnl" sz="14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ext Box 2"/>
          <p:cNvSpPr txBox="1">
            <a:spLocks noChangeArrowheads="1"/>
          </p:cNvSpPr>
          <p:nvPr/>
        </p:nvSpPr>
        <p:spPr bwMode="auto">
          <a:xfrm>
            <a:off x="1524000" y="1752600"/>
            <a:ext cx="719455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ES_tradnl" sz="3600" b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PROYECTO PRYMEROS</a:t>
            </a:r>
          </a:p>
          <a:p>
            <a:pPr algn="ctr"/>
            <a:endParaRPr lang="es-ES_tradnl" sz="3600" b="1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algn="ctr"/>
            <a:r>
              <a:rPr lang="es-ES_tradnl" sz="3600" b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Apoyo al Desempeño </a:t>
            </a:r>
          </a:p>
          <a:p>
            <a:pPr algn="ctr"/>
            <a:r>
              <a:rPr lang="es-ES_tradnl" sz="3600" b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Empresarial Mediante el Uso de </a:t>
            </a:r>
          </a:p>
          <a:p>
            <a:pPr algn="ctr"/>
            <a:r>
              <a:rPr lang="es-ES_tradnl" sz="3600" b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Tecnologías de la Información </a:t>
            </a:r>
          </a:p>
          <a:p>
            <a:pPr algn="ctr"/>
            <a:r>
              <a:rPr lang="es-ES_tradnl" sz="3600" b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y la Comunicación</a:t>
            </a:r>
            <a:endParaRPr lang="es-ES_tradnl" sz="3600" b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6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381000" y="274638"/>
            <a:ext cx="8229600" cy="1143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MX"/>
              <a:t>Modo de Implementación</a:t>
            </a:r>
            <a:endParaRPr lang="es-ES"/>
          </a:p>
        </p:txBody>
      </p:sp>
      <p:sp>
        <p:nvSpPr>
          <p:cNvPr id="113667" name="Rectangle 3"/>
          <p:cNvSpPr>
            <a:spLocks noChangeArrowheads="1"/>
          </p:cNvSpPr>
          <p:nvPr/>
        </p:nvSpPr>
        <p:spPr bwMode="auto">
          <a:xfrm>
            <a:off x="2668588" y="1773238"/>
            <a:ext cx="1368425" cy="647700"/>
          </a:xfrm>
          <a:prstGeom prst="rect">
            <a:avLst/>
          </a:prstGeom>
          <a:solidFill>
            <a:srgbClr val="99CC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1" hangingPunct="1"/>
            <a:r>
              <a:rPr lang="es-MX" sz="1600">
                <a:latin typeface="Tahoma" pitchFamily="34" charset="0"/>
              </a:rPr>
              <a:t>Taller de </a:t>
            </a:r>
          </a:p>
          <a:p>
            <a:pPr algn="ctr" eaLnBrk="1" hangingPunct="1"/>
            <a:r>
              <a:rPr lang="es-MX" sz="1600">
                <a:latin typeface="Tahoma" pitchFamily="34" charset="0"/>
              </a:rPr>
              <a:t>Sensibilización</a:t>
            </a:r>
            <a:endParaRPr lang="es-ES" sz="1600">
              <a:latin typeface="Tahoma" pitchFamily="34" charset="0"/>
            </a:endParaRPr>
          </a:p>
        </p:txBody>
      </p:sp>
      <p:sp>
        <p:nvSpPr>
          <p:cNvPr id="113668" name="Rectangle 4"/>
          <p:cNvSpPr>
            <a:spLocks noChangeArrowheads="1"/>
          </p:cNvSpPr>
          <p:nvPr/>
        </p:nvSpPr>
        <p:spPr bwMode="auto">
          <a:xfrm>
            <a:off x="2524125" y="2709863"/>
            <a:ext cx="1657350" cy="647700"/>
          </a:xfrm>
          <a:prstGeom prst="rect">
            <a:avLst/>
          </a:prstGeom>
          <a:solidFill>
            <a:srgbClr val="99CC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1" hangingPunct="1"/>
            <a:r>
              <a:rPr lang="es-MX" sz="1600">
                <a:latin typeface="Tahoma" pitchFamily="34" charset="0"/>
              </a:rPr>
              <a:t>Encuesta de </a:t>
            </a:r>
          </a:p>
          <a:p>
            <a:pPr algn="ctr" eaLnBrk="1" hangingPunct="1"/>
            <a:r>
              <a:rPr lang="es-MX" sz="1600">
                <a:latin typeface="Tahoma" pitchFamily="34" charset="0"/>
              </a:rPr>
              <a:t>ubicación del </a:t>
            </a:r>
          </a:p>
          <a:p>
            <a:pPr algn="ctr" eaLnBrk="1" hangingPunct="1"/>
            <a:r>
              <a:rPr lang="es-MX" sz="1600">
                <a:latin typeface="Tahoma" pitchFamily="34" charset="0"/>
              </a:rPr>
              <a:t>empresario</a:t>
            </a:r>
            <a:endParaRPr lang="es-ES" sz="1600">
              <a:latin typeface="Tahoma" pitchFamily="34" charset="0"/>
            </a:endParaRPr>
          </a:p>
        </p:txBody>
      </p:sp>
      <p:sp>
        <p:nvSpPr>
          <p:cNvPr id="113669" name="Rectangle 5"/>
          <p:cNvSpPr>
            <a:spLocks noChangeArrowheads="1"/>
          </p:cNvSpPr>
          <p:nvPr/>
        </p:nvSpPr>
        <p:spPr bwMode="auto">
          <a:xfrm>
            <a:off x="2524125" y="3646488"/>
            <a:ext cx="1657350" cy="647700"/>
          </a:xfrm>
          <a:prstGeom prst="rect">
            <a:avLst/>
          </a:prstGeom>
          <a:solidFill>
            <a:srgbClr val="FF99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1" hangingPunct="1"/>
            <a:r>
              <a:rPr lang="es-MX" sz="1600">
                <a:latin typeface="Tahoma" pitchFamily="34" charset="0"/>
              </a:rPr>
              <a:t>Valoración</a:t>
            </a:r>
            <a:endParaRPr lang="es-ES" sz="1600">
              <a:latin typeface="Tahoma" pitchFamily="34" charset="0"/>
            </a:endParaRPr>
          </a:p>
        </p:txBody>
      </p:sp>
      <p:sp>
        <p:nvSpPr>
          <p:cNvPr id="113670" name="AutoShape 6"/>
          <p:cNvSpPr>
            <a:spLocks noChangeArrowheads="1"/>
          </p:cNvSpPr>
          <p:nvPr/>
        </p:nvSpPr>
        <p:spPr bwMode="auto">
          <a:xfrm>
            <a:off x="2703513" y="4581525"/>
            <a:ext cx="1296987" cy="1008063"/>
          </a:xfrm>
          <a:prstGeom prst="diamond">
            <a:avLst/>
          </a:prstGeom>
          <a:solidFill>
            <a:srgbClr val="FF99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1" hangingPunct="1"/>
            <a:r>
              <a:rPr lang="es-MX" sz="1400">
                <a:latin typeface="Tahoma" pitchFamily="34" charset="0"/>
              </a:rPr>
              <a:t>Cumple</a:t>
            </a:r>
          </a:p>
          <a:p>
            <a:pPr algn="ctr" eaLnBrk="1" hangingPunct="1"/>
            <a:r>
              <a:rPr lang="es-MX" sz="1400">
                <a:latin typeface="Tahoma" pitchFamily="34" charset="0"/>
              </a:rPr>
              <a:t>Para </a:t>
            </a:r>
          </a:p>
          <a:p>
            <a:pPr algn="ctr" eaLnBrk="1" hangingPunct="1"/>
            <a:r>
              <a:rPr lang="es-MX" sz="1400">
                <a:latin typeface="Tahoma" pitchFamily="34" charset="0"/>
              </a:rPr>
              <a:t>proyecto?</a:t>
            </a:r>
            <a:endParaRPr lang="es-ES" sz="1400">
              <a:latin typeface="Tahoma" pitchFamily="34" charset="0"/>
            </a:endParaRPr>
          </a:p>
        </p:txBody>
      </p:sp>
      <p:sp>
        <p:nvSpPr>
          <p:cNvPr id="113671" name="Rectangle 7"/>
          <p:cNvSpPr>
            <a:spLocks noChangeArrowheads="1"/>
          </p:cNvSpPr>
          <p:nvPr/>
        </p:nvSpPr>
        <p:spPr bwMode="auto">
          <a:xfrm>
            <a:off x="722313" y="4797425"/>
            <a:ext cx="1657350" cy="647700"/>
          </a:xfrm>
          <a:prstGeom prst="rect">
            <a:avLst/>
          </a:prstGeom>
          <a:solidFill>
            <a:srgbClr val="FFFF66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1" hangingPunct="1"/>
            <a:r>
              <a:rPr lang="es-MX" sz="1600">
                <a:latin typeface="Tahoma" pitchFamily="34" charset="0"/>
              </a:rPr>
              <a:t>Recomendaciones</a:t>
            </a:r>
          </a:p>
          <a:p>
            <a:pPr algn="ctr" eaLnBrk="1" hangingPunct="1"/>
            <a:r>
              <a:rPr lang="es-MX" sz="1600">
                <a:latin typeface="Tahoma" pitchFamily="34" charset="0"/>
              </a:rPr>
              <a:t>Sobre estado de </a:t>
            </a:r>
          </a:p>
          <a:p>
            <a:pPr algn="ctr" eaLnBrk="1" hangingPunct="1"/>
            <a:r>
              <a:rPr lang="es-MX" sz="1600">
                <a:latin typeface="Tahoma" pitchFamily="34" charset="0"/>
              </a:rPr>
              <a:t>Empresa y sector</a:t>
            </a:r>
            <a:endParaRPr lang="es-ES" sz="1600">
              <a:latin typeface="Tahoma" pitchFamily="34" charset="0"/>
            </a:endParaRPr>
          </a:p>
        </p:txBody>
      </p:sp>
      <p:sp>
        <p:nvSpPr>
          <p:cNvPr id="113672" name="Rectangle 8"/>
          <p:cNvSpPr>
            <a:spLocks noChangeArrowheads="1"/>
          </p:cNvSpPr>
          <p:nvPr/>
        </p:nvSpPr>
        <p:spPr bwMode="auto">
          <a:xfrm>
            <a:off x="2595563" y="5876925"/>
            <a:ext cx="1657350" cy="647700"/>
          </a:xfrm>
          <a:prstGeom prst="rect">
            <a:avLst/>
          </a:prstGeom>
          <a:solidFill>
            <a:srgbClr val="99FF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1" hangingPunct="1"/>
            <a:r>
              <a:rPr lang="es-MX" sz="1600">
                <a:latin typeface="Tahoma" pitchFamily="34" charset="0"/>
              </a:rPr>
              <a:t>Capacitación por </a:t>
            </a:r>
          </a:p>
          <a:p>
            <a:pPr algn="ctr" eaLnBrk="1" hangingPunct="1"/>
            <a:r>
              <a:rPr lang="es-MX" sz="1600">
                <a:latin typeface="Tahoma" pitchFamily="34" charset="0"/>
              </a:rPr>
              <a:t>niveles</a:t>
            </a:r>
            <a:endParaRPr lang="es-ES" sz="1600">
              <a:latin typeface="Tahoma" pitchFamily="34" charset="0"/>
            </a:endParaRPr>
          </a:p>
        </p:txBody>
      </p:sp>
      <p:sp>
        <p:nvSpPr>
          <p:cNvPr id="113673" name="Line 9"/>
          <p:cNvSpPr>
            <a:spLocks noChangeShapeType="1"/>
          </p:cNvSpPr>
          <p:nvPr/>
        </p:nvSpPr>
        <p:spPr bwMode="auto">
          <a:xfrm>
            <a:off x="3314700" y="2420938"/>
            <a:ext cx="0" cy="28892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3674" name="Line 10"/>
          <p:cNvSpPr>
            <a:spLocks noChangeShapeType="1"/>
          </p:cNvSpPr>
          <p:nvPr/>
        </p:nvSpPr>
        <p:spPr bwMode="auto">
          <a:xfrm>
            <a:off x="3314700" y="3355975"/>
            <a:ext cx="0" cy="28892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3675" name="Line 11"/>
          <p:cNvSpPr>
            <a:spLocks noChangeShapeType="1"/>
          </p:cNvSpPr>
          <p:nvPr/>
        </p:nvSpPr>
        <p:spPr bwMode="auto">
          <a:xfrm>
            <a:off x="3314700" y="4292600"/>
            <a:ext cx="0" cy="28892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3676" name="Line 12"/>
          <p:cNvSpPr>
            <a:spLocks noChangeShapeType="1"/>
          </p:cNvSpPr>
          <p:nvPr/>
        </p:nvSpPr>
        <p:spPr bwMode="auto">
          <a:xfrm>
            <a:off x="4251325" y="6237288"/>
            <a:ext cx="6477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3677" name="Line 13"/>
          <p:cNvSpPr>
            <a:spLocks noChangeShapeType="1"/>
          </p:cNvSpPr>
          <p:nvPr/>
        </p:nvSpPr>
        <p:spPr bwMode="auto">
          <a:xfrm flipH="1">
            <a:off x="2378075" y="5084763"/>
            <a:ext cx="360363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3678" name="Line 14"/>
          <p:cNvSpPr>
            <a:spLocks noChangeShapeType="1"/>
          </p:cNvSpPr>
          <p:nvPr/>
        </p:nvSpPr>
        <p:spPr bwMode="auto">
          <a:xfrm>
            <a:off x="3314700" y="5589588"/>
            <a:ext cx="0" cy="287337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113679" name="Group 15"/>
          <p:cNvGrpSpPr>
            <a:grpSpLocks/>
          </p:cNvGrpSpPr>
          <p:nvPr/>
        </p:nvGrpSpPr>
        <p:grpSpPr bwMode="auto">
          <a:xfrm>
            <a:off x="5043488" y="2493963"/>
            <a:ext cx="3168650" cy="647700"/>
            <a:chOff x="3651" y="1344"/>
            <a:chExt cx="1996" cy="408"/>
          </a:xfrm>
        </p:grpSpPr>
        <p:sp>
          <p:nvSpPr>
            <p:cNvPr id="113680" name="Rectangle 16"/>
            <p:cNvSpPr>
              <a:spLocks noChangeArrowheads="1"/>
            </p:cNvSpPr>
            <p:nvPr/>
          </p:nvSpPr>
          <p:spPr bwMode="auto">
            <a:xfrm>
              <a:off x="3651" y="1344"/>
              <a:ext cx="1044" cy="408"/>
            </a:xfrm>
            <a:prstGeom prst="rect">
              <a:avLst/>
            </a:prstGeom>
            <a:solidFill>
              <a:srgbClr val="99FF99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s-MX" sz="1600">
                  <a:latin typeface="Tahoma" pitchFamily="34" charset="0"/>
                </a:rPr>
                <a:t>Autodiagnóstico</a:t>
              </a:r>
            </a:p>
            <a:p>
              <a:pPr algn="ctr" eaLnBrk="1" hangingPunct="1"/>
              <a:r>
                <a:rPr lang="es-MX" sz="1600">
                  <a:latin typeface="Tahoma" pitchFamily="34" charset="0"/>
                </a:rPr>
                <a:t>Por sectores</a:t>
              </a:r>
              <a:endParaRPr lang="es-ES" sz="1600">
                <a:latin typeface="Tahoma" pitchFamily="34" charset="0"/>
              </a:endParaRPr>
            </a:p>
          </p:txBody>
        </p:sp>
        <p:sp>
          <p:nvSpPr>
            <p:cNvPr id="113681" name="Rectangle 17"/>
            <p:cNvSpPr>
              <a:spLocks noChangeArrowheads="1"/>
            </p:cNvSpPr>
            <p:nvPr/>
          </p:nvSpPr>
          <p:spPr bwMode="auto">
            <a:xfrm>
              <a:off x="4875" y="1344"/>
              <a:ext cx="772" cy="408"/>
            </a:xfrm>
            <a:prstGeom prst="rect">
              <a:avLst/>
            </a:prstGeom>
            <a:solidFill>
              <a:srgbClr val="99FF99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s-MX" sz="1600">
                  <a:latin typeface="Tahoma" pitchFamily="34" charset="0"/>
                </a:rPr>
                <a:t>Consultoría</a:t>
              </a:r>
              <a:endParaRPr lang="es-ES" sz="1600">
                <a:latin typeface="Tahoma" pitchFamily="34" charset="0"/>
              </a:endParaRPr>
            </a:p>
          </p:txBody>
        </p:sp>
        <p:sp>
          <p:nvSpPr>
            <p:cNvPr id="113682" name="Line 18"/>
            <p:cNvSpPr>
              <a:spLocks noChangeShapeType="1"/>
            </p:cNvSpPr>
            <p:nvPr/>
          </p:nvSpPr>
          <p:spPr bwMode="auto">
            <a:xfrm>
              <a:off x="4694" y="1570"/>
              <a:ext cx="22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13683" name="Text Box 19"/>
          <p:cNvSpPr txBox="1">
            <a:spLocks noChangeArrowheads="1"/>
          </p:cNvSpPr>
          <p:nvPr/>
        </p:nvSpPr>
        <p:spPr bwMode="auto">
          <a:xfrm>
            <a:off x="2451100" y="4725988"/>
            <a:ext cx="430213" cy="336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s-MX" sz="1600">
                <a:latin typeface="Tahoma" pitchFamily="34" charset="0"/>
              </a:rPr>
              <a:t>No</a:t>
            </a:r>
            <a:endParaRPr lang="es-ES" sz="1600">
              <a:latin typeface="Tahoma" pitchFamily="34" charset="0"/>
            </a:endParaRPr>
          </a:p>
        </p:txBody>
      </p:sp>
      <p:sp>
        <p:nvSpPr>
          <p:cNvPr id="113684" name="Text Box 20"/>
          <p:cNvSpPr txBox="1">
            <a:spLocks noChangeArrowheads="1"/>
          </p:cNvSpPr>
          <p:nvPr/>
        </p:nvSpPr>
        <p:spPr bwMode="auto">
          <a:xfrm>
            <a:off x="3459163" y="5518150"/>
            <a:ext cx="342900" cy="336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s-MX" sz="1600">
                <a:latin typeface="Tahoma" pitchFamily="34" charset="0"/>
              </a:rPr>
              <a:t>Si</a:t>
            </a:r>
            <a:endParaRPr lang="es-ES" sz="1600">
              <a:latin typeface="Tahoma" pitchFamily="34" charset="0"/>
            </a:endParaRPr>
          </a:p>
        </p:txBody>
      </p:sp>
      <p:grpSp>
        <p:nvGrpSpPr>
          <p:cNvPr id="113685" name="Group 21"/>
          <p:cNvGrpSpPr>
            <a:grpSpLocks/>
          </p:cNvGrpSpPr>
          <p:nvPr/>
        </p:nvGrpSpPr>
        <p:grpSpPr bwMode="auto">
          <a:xfrm>
            <a:off x="5043488" y="3286125"/>
            <a:ext cx="3168650" cy="647700"/>
            <a:chOff x="3651" y="1344"/>
            <a:chExt cx="1996" cy="408"/>
          </a:xfrm>
        </p:grpSpPr>
        <p:sp>
          <p:nvSpPr>
            <p:cNvPr id="113686" name="Rectangle 22"/>
            <p:cNvSpPr>
              <a:spLocks noChangeArrowheads="1"/>
            </p:cNvSpPr>
            <p:nvPr/>
          </p:nvSpPr>
          <p:spPr bwMode="auto">
            <a:xfrm>
              <a:off x="3651" y="1344"/>
              <a:ext cx="1044" cy="408"/>
            </a:xfrm>
            <a:prstGeom prst="rect">
              <a:avLst/>
            </a:prstGeom>
            <a:solidFill>
              <a:srgbClr val="99FF99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s-MX" sz="1600">
                  <a:latin typeface="Tahoma" pitchFamily="34" charset="0"/>
                </a:rPr>
                <a:t>Autodiagnóstico</a:t>
              </a:r>
            </a:p>
            <a:p>
              <a:pPr algn="ctr" eaLnBrk="1" hangingPunct="1"/>
              <a:r>
                <a:rPr lang="es-MX" sz="1600">
                  <a:latin typeface="Tahoma" pitchFamily="34" charset="0"/>
                </a:rPr>
                <a:t>Por sectores</a:t>
              </a:r>
              <a:endParaRPr lang="es-ES" sz="1600">
                <a:latin typeface="Tahoma" pitchFamily="34" charset="0"/>
              </a:endParaRPr>
            </a:p>
          </p:txBody>
        </p:sp>
        <p:sp>
          <p:nvSpPr>
            <p:cNvPr id="113687" name="Rectangle 23"/>
            <p:cNvSpPr>
              <a:spLocks noChangeArrowheads="1"/>
            </p:cNvSpPr>
            <p:nvPr/>
          </p:nvSpPr>
          <p:spPr bwMode="auto">
            <a:xfrm>
              <a:off x="4875" y="1344"/>
              <a:ext cx="772" cy="408"/>
            </a:xfrm>
            <a:prstGeom prst="rect">
              <a:avLst/>
            </a:prstGeom>
            <a:solidFill>
              <a:srgbClr val="99FF99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s-MX" sz="1600">
                  <a:latin typeface="Tahoma" pitchFamily="34" charset="0"/>
                </a:rPr>
                <a:t>Consultoría</a:t>
              </a:r>
              <a:endParaRPr lang="es-ES" sz="1600">
                <a:latin typeface="Tahoma" pitchFamily="34" charset="0"/>
              </a:endParaRPr>
            </a:p>
          </p:txBody>
        </p:sp>
        <p:sp>
          <p:nvSpPr>
            <p:cNvPr id="113688" name="Line 24"/>
            <p:cNvSpPr>
              <a:spLocks noChangeShapeType="1"/>
            </p:cNvSpPr>
            <p:nvPr/>
          </p:nvSpPr>
          <p:spPr bwMode="auto">
            <a:xfrm>
              <a:off x="4694" y="1570"/>
              <a:ext cx="22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13689" name="Group 25"/>
          <p:cNvGrpSpPr>
            <a:grpSpLocks/>
          </p:cNvGrpSpPr>
          <p:nvPr/>
        </p:nvGrpSpPr>
        <p:grpSpPr bwMode="auto">
          <a:xfrm>
            <a:off x="5043488" y="4078288"/>
            <a:ext cx="3168650" cy="647700"/>
            <a:chOff x="3651" y="1344"/>
            <a:chExt cx="1996" cy="408"/>
          </a:xfrm>
        </p:grpSpPr>
        <p:sp>
          <p:nvSpPr>
            <p:cNvPr id="113690" name="Rectangle 26"/>
            <p:cNvSpPr>
              <a:spLocks noChangeArrowheads="1"/>
            </p:cNvSpPr>
            <p:nvPr/>
          </p:nvSpPr>
          <p:spPr bwMode="auto">
            <a:xfrm>
              <a:off x="3651" y="1344"/>
              <a:ext cx="1044" cy="408"/>
            </a:xfrm>
            <a:prstGeom prst="rect">
              <a:avLst/>
            </a:prstGeom>
            <a:solidFill>
              <a:srgbClr val="99FF99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s-MX" sz="1600">
                  <a:latin typeface="Tahoma" pitchFamily="34" charset="0"/>
                </a:rPr>
                <a:t>Autodiagnóstico</a:t>
              </a:r>
            </a:p>
            <a:p>
              <a:pPr algn="ctr" eaLnBrk="1" hangingPunct="1"/>
              <a:r>
                <a:rPr lang="es-MX" sz="1600">
                  <a:latin typeface="Tahoma" pitchFamily="34" charset="0"/>
                </a:rPr>
                <a:t>Por sectores</a:t>
              </a:r>
              <a:endParaRPr lang="es-ES" sz="1600">
                <a:latin typeface="Tahoma" pitchFamily="34" charset="0"/>
              </a:endParaRPr>
            </a:p>
          </p:txBody>
        </p:sp>
        <p:sp>
          <p:nvSpPr>
            <p:cNvPr id="113691" name="Rectangle 27"/>
            <p:cNvSpPr>
              <a:spLocks noChangeArrowheads="1"/>
            </p:cNvSpPr>
            <p:nvPr/>
          </p:nvSpPr>
          <p:spPr bwMode="auto">
            <a:xfrm>
              <a:off x="4875" y="1344"/>
              <a:ext cx="772" cy="408"/>
            </a:xfrm>
            <a:prstGeom prst="rect">
              <a:avLst/>
            </a:prstGeom>
            <a:solidFill>
              <a:srgbClr val="99FF99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s-MX" sz="1600">
                  <a:latin typeface="Tahoma" pitchFamily="34" charset="0"/>
                </a:rPr>
                <a:t>Consultoría</a:t>
              </a:r>
              <a:endParaRPr lang="es-ES" sz="1600">
                <a:latin typeface="Tahoma" pitchFamily="34" charset="0"/>
              </a:endParaRPr>
            </a:p>
          </p:txBody>
        </p:sp>
        <p:sp>
          <p:nvSpPr>
            <p:cNvPr id="113692" name="Line 28"/>
            <p:cNvSpPr>
              <a:spLocks noChangeShapeType="1"/>
            </p:cNvSpPr>
            <p:nvPr/>
          </p:nvSpPr>
          <p:spPr bwMode="auto">
            <a:xfrm>
              <a:off x="4694" y="1570"/>
              <a:ext cx="22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13693" name="Group 29"/>
          <p:cNvGrpSpPr>
            <a:grpSpLocks/>
          </p:cNvGrpSpPr>
          <p:nvPr/>
        </p:nvGrpSpPr>
        <p:grpSpPr bwMode="auto">
          <a:xfrm>
            <a:off x="4972050" y="5805488"/>
            <a:ext cx="3168650" cy="647700"/>
            <a:chOff x="3651" y="1344"/>
            <a:chExt cx="1996" cy="408"/>
          </a:xfrm>
        </p:grpSpPr>
        <p:sp>
          <p:nvSpPr>
            <p:cNvPr id="113694" name="Rectangle 30"/>
            <p:cNvSpPr>
              <a:spLocks noChangeArrowheads="1"/>
            </p:cNvSpPr>
            <p:nvPr/>
          </p:nvSpPr>
          <p:spPr bwMode="auto">
            <a:xfrm>
              <a:off x="3651" y="1344"/>
              <a:ext cx="1044" cy="408"/>
            </a:xfrm>
            <a:prstGeom prst="rect">
              <a:avLst/>
            </a:prstGeom>
            <a:solidFill>
              <a:srgbClr val="99FF99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s-MX" sz="1600">
                  <a:latin typeface="Tahoma" pitchFamily="34" charset="0"/>
                </a:rPr>
                <a:t>Autodiagnóstico</a:t>
              </a:r>
            </a:p>
            <a:p>
              <a:pPr algn="ctr" eaLnBrk="1" hangingPunct="1"/>
              <a:r>
                <a:rPr lang="es-MX" sz="1600">
                  <a:latin typeface="Tahoma" pitchFamily="34" charset="0"/>
                </a:rPr>
                <a:t>Por sectores</a:t>
              </a:r>
              <a:endParaRPr lang="es-ES" sz="1600">
                <a:latin typeface="Tahoma" pitchFamily="34" charset="0"/>
              </a:endParaRPr>
            </a:p>
          </p:txBody>
        </p:sp>
        <p:sp>
          <p:nvSpPr>
            <p:cNvPr id="113695" name="Rectangle 31"/>
            <p:cNvSpPr>
              <a:spLocks noChangeArrowheads="1"/>
            </p:cNvSpPr>
            <p:nvPr/>
          </p:nvSpPr>
          <p:spPr bwMode="auto">
            <a:xfrm>
              <a:off x="4875" y="1344"/>
              <a:ext cx="772" cy="408"/>
            </a:xfrm>
            <a:prstGeom prst="rect">
              <a:avLst/>
            </a:prstGeom>
            <a:solidFill>
              <a:srgbClr val="99FF99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s-MX" sz="1600">
                  <a:latin typeface="Tahoma" pitchFamily="34" charset="0"/>
                </a:rPr>
                <a:t>Consultoría</a:t>
              </a:r>
              <a:endParaRPr lang="es-ES" sz="1600">
                <a:latin typeface="Tahoma" pitchFamily="34" charset="0"/>
              </a:endParaRPr>
            </a:p>
          </p:txBody>
        </p:sp>
        <p:sp>
          <p:nvSpPr>
            <p:cNvPr id="113696" name="Line 32"/>
            <p:cNvSpPr>
              <a:spLocks noChangeShapeType="1"/>
            </p:cNvSpPr>
            <p:nvPr/>
          </p:nvSpPr>
          <p:spPr bwMode="auto">
            <a:xfrm>
              <a:off x="4694" y="1570"/>
              <a:ext cx="22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13697" name="Line 33"/>
          <p:cNvSpPr>
            <a:spLocks noChangeShapeType="1"/>
          </p:cNvSpPr>
          <p:nvPr/>
        </p:nvSpPr>
        <p:spPr bwMode="auto">
          <a:xfrm>
            <a:off x="5980113" y="4868863"/>
            <a:ext cx="0" cy="865187"/>
          </a:xfrm>
          <a:prstGeom prst="line">
            <a:avLst/>
          </a:prstGeom>
          <a:noFill/>
          <a:ln w="762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698" name="Line 34"/>
          <p:cNvSpPr>
            <a:spLocks noChangeShapeType="1"/>
          </p:cNvSpPr>
          <p:nvPr/>
        </p:nvSpPr>
        <p:spPr bwMode="auto">
          <a:xfrm>
            <a:off x="7419975" y="4868863"/>
            <a:ext cx="0" cy="865187"/>
          </a:xfrm>
          <a:prstGeom prst="line">
            <a:avLst/>
          </a:prstGeom>
          <a:noFill/>
          <a:ln w="762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699" name="Line 35"/>
          <p:cNvSpPr>
            <a:spLocks noChangeShapeType="1"/>
          </p:cNvSpPr>
          <p:nvPr/>
        </p:nvSpPr>
        <p:spPr bwMode="auto">
          <a:xfrm>
            <a:off x="4611688" y="4437063"/>
            <a:ext cx="4318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3700" name="Line 36"/>
          <p:cNvSpPr>
            <a:spLocks noChangeShapeType="1"/>
          </p:cNvSpPr>
          <p:nvPr/>
        </p:nvSpPr>
        <p:spPr bwMode="auto">
          <a:xfrm>
            <a:off x="4611688" y="3644900"/>
            <a:ext cx="4318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3701" name="Line 37"/>
          <p:cNvSpPr>
            <a:spLocks noChangeShapeType="1"/>
          </p:cNvSpPr>
          <p:nvPr/>
        </p:nvSpPr>
        <p:spPr bwMode="auto">
          <a:xfrm>
            <a:off x="4611688" y="2852738"/>
            <a:ext cx="4318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3702" name="Line 38"/>
          <p:cNvSpPr>
            <a:spLocks noChangeShapeType="1"/>
          </p:cNvSpPr>
          <p:nvPr/>
        </p:nvSpPr>
        <p:spPr bwMode="auto">
          <a:xfrm flipH="1">
            <a:off x="4611688" y="2852738"/>
            <a:ext cx="1587" cy="3384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ext Box 2"/>
          <p:cNvSpPr txBox="1">
            <a:spLocks noChangeArrowheads="1"/>
          </p:cNvSpPr>
          <p:nvPr/>
        </p:nvSpPr>
        <p:spPr bwMode="auto">
          <a:xfrm>
            <a:off x="1174750" y="0"/>
            <a:ext cx="78168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_tradnl" sz="3600" b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Cómo se vinculan las empresas interesadas?</a:t>
            </a:r>
            <a:endParaRPr lang="es-ES_tradnl" sz="3600" b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142339" name="Text Box 3"/>
          <p:cNvSpPr txBox="1">
            <a:spLocks noChangeArrowheads="1"/>
          </p:cNvSpPr>
          <p:nvPr/>
        </p:nvSpPr>
        <p:spPr bwMode="auto">
          <a:xfrm>
            <a:off x="1327150" y="1906588"/>
            <a:ext cx="9569450" cy="382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/>
            <a:r>
              <a:rPr lang="es-ES_tradnl" sz="2800">
                <a:latin typeface="Tahoma" pitchFamily="34" charset="0"/>
              </a:rPr>
              <a:t>1. Diligenciamiento encuesta ubicación</a:t>
            </a:r>
          </a:p>
          <a:p>
            <a:pPr marL="285750" indent="-285750"/>
            <a:endParaRPr lang="es-ES_tradnl" sz="1200">
              <a:latin typeface="Tahoma" pitchFamily="34" charset="0"/>
            </a:endParaRPr>
          </a:p>
          <a:p>
            <a:pPr marL="285750" indent="-285750"/>
            <a:r>
              <a:rPr lang="es-ES_tradnl" sz="2800">
                <a:latin typeface="Tahoma" pitchFamily="34" charset="0"/>
              </a:rPr>
              <a:t>2. Envío de documentos:</a:t>
            </a:r>
          </a:p>
          <a:p>
            <a:pPr marL="285750" indent="-285750"/>
            <a:endParaRPr lang="es-ES_tradnl" sz="900">
              <a:latin typeface="Tahoma" pitchFamily="34" charset="0"/>
            </a:endParaRPr>
          </a:p>
          <a:p>
            <a:pPr marL="285750" indent="-285750"/>
            <a:r>
              <a:rPr lang="es-ES_tradnl" sz="2800">
                <a:latin typeface="Tahoma" pitchFamily="34" charset="0"/>
              </a:rPr>
              <a:t>	- Carta de interés de  participación</a:t>
            </a:r>
          </a:p>
          <a:p>
            <a:pPr marL="285750" indent="-285750"/>
            <a:r>
              <a:rPr lang="es-ES_tradnl" sz="2800">
                <a:latin typeface="Tahoma" pitchFamily="34" charset="0"/>
              </a:rPr>
              <a:t>	- Certificado Cámara de Comercio</a:t>
            </a:r>
          </a:p>
          <a:p>
            <a:pPr marL="285750" indent="-285750"/>
            <a:r>
              <a:rPr lang="es-ES_tradnl" sz="2800">
                <a:latin typeface="Tahoma" pitchFamily="34" charset="0"/>
              </a:rPr>
              <a:t>	- Reseña de la empresa. </a:t>
            </a:r>
          </a:p>
          <a:p>
            <a:pPr marL="285750" indent="-285750"/>
            <a:r>
              <a:rPr lang="es-ES_tradnl" sz="2800">
                <a:latin typeface="Tahoma" pitchFamily="34" charset="0"/>
              </a:rPr>
              <a:t>	</a:t>
            </a:r>
          </a:p>
          <a:p>
            <a:pPr marL="285750" indent="-285750"/>
            <a:endParaRPr lang="es-ES_tradnl" sz="2800">
              <a:latin typeface="Tahoma" pitchFamily="34" charset="0"/>
            </a:endParaRPr>
          </a:p>
          <a:p>
            <a:pPr marL="285750" indent="-285750"/>
            <a:r>
              <a:rPr lang="es-ES_tradnl" sz="2800">
                <a:latin typeface="Tahoma" pitchFamily="34" charset="0"/>
              </a:rPr>
              <a:t>	</a:t>
            </a:r>
            <a:endParaRPr lang="es-ES_tradnl" sz="2800">
              <a:solidFill>
                <a:schemeClr val="bg1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2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2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8" grpId="0" autoUpdateAnimBg="0"/>
      <p:bldP spid="142339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ext Box 2"/>
          <p:cNvSpPr txBox="1">
            <a:spLocks noChangeArrowheads="1"/>
          </p:cNvSpPr>
          <p:nvPr/>
        </p:nvSpPr>
        <p:spPr bwMode="auto">
          <a:xfrm>
            <a:off x="1647825" y="273050"/>
            <a:ext cx="6762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ES_tradnl" sz="3600" b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Ruta de trabajo con Empresas</a:t>
            </a:r>
            <a:endParaRPr lang="es-ES_tradnl" sz="3600" b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143363" name="Text Box 3"/>
          <p:cNvSpPr txBox="1">
            <a:spLocks noChangeArrowheads="1"/>
          </p:cNvSpPr>
          <p:nvPr/>
        </p:nvSpPr>
        <p:spPr bwMode="auto">
          <a:xfrm>
            <a:off x="1042988" y="1287463"/>
            <a:ext cx="8305800" cy="428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es-ES_tradnl" sz="2500">
                <a:latin typeface="Tahoma" pitchFamily="34" charset="0"/>
              </a:rPr>
              <a:t> Sensibilización: 				Punto Partida. </a:t>
            </a:r>
          </a:p>
          <a:p>
            <a:pPr marL="381000" indent="-381000"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es-ES_tradnl" sz="2500">
                <a:latin typeface="Tahoma" pitchFamily="34" charset="0"/>
              </a:rPr>
              <a:t> Valoración de Encuesta:  	      	1 mes después.</a:t>
            </a:r>
          </a:p>
          <a:p>
            <a:pPr marL="381000" indent="-381000"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es-ES_tradnl" sz="2500">
                <a:latin typeface="Tahoma" pitchFamily="34" charset="0"/>
              </a:rPr>
              <a:t> Carta de Valoración a Empresas: 	1 mes después </a:t>
            </a:r>
          </a:p>
          <a:p>
            <a:pPr marL="381000" indent="-381000"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es-ES_tradnl" sz="2500">
                <a:latin typeface="Tahoma" pitchFamily="34" charset="0"/>
              </a:rPr>
              <a:t> Reunión Empresas: 		      	1 mes después.</a:t>
            </a:r>
          </a:p>
          <a:p>
            <a:pPr marL="381000" indent="-381000"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es-ES_tradnl" sz="2500">
                <a:latin typeface="Tahoma" pitchFamily="34" charset="0"/>
              </a:rPr>
              <a:t> Autodiagnóstico:  		      	2 meses después.</a:t>
            </a:r>
          </a:p>
          <a:p>
            <a:pPr marL="381000" indent="-381000"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es-ES_tradnl" sz="2500">
                <a:latin typeface="Tahoma" pitchFamily="34" charset="0"/>
              </a:rPr>
              <a:t> Diagnóstico individual                	3 meses después. </a:t>
            </a:r>
          </a:p>
          <a:p>
            <a:pPr marL="381000" indent="-381000"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es-ES_tradnl" sz="2500">
                <a:latin typeface="Tahoma" pitchFamily="34" charset="0"/>
              </a:rPr>
              <a:t> Diagnóstico Cluster:                  	3 meses después.</a:t>
            </a:r>
          </a:p>
          <a:p>
            <a:pPr marL="381000" indent="-381000"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es-ES_tradnl" sz="2500">
                <a:latin typeface="Tahoma" pitchFamily="34" charset="0"/>
              </a:rPr>
              <a:t> Presentación del proyecto:         	4  meses después</a:t>
            </a:r>
          </a:p>
          <a:p>
            <a:pPr marL="381000" indent="-381000"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es-ES_tradnl" sz="2500">
                <a:latin typeface="Tahoma" pitchFamily="34" charset="0"/>
              </a:rPr>
              <a:t> Implementación:                      	5 meses después.</a:t>
            </a:r>
          </a:p>
          <a:p>
            <a:pPr marL="381000" indent="-381000"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es-ES_tradnl" sz="2500">
                <a:latin typeface="Tahoma" pitchFamily="34" charset="0"/>
              </a:rPr>
              <a:t> Monitoreo y Seguimiento:         	9 meses después.</a:t>
            </a:r>
          </a:p>
          <a:p>
            <a:pPr marL="381000" indent="-381000" algn="just">
              <a:buClr>
                <a:schemeClr val="tx2"/>
              </a:buClr>
              <a:buFont typeface="Wingdings" pitchFamily="2" charset="2"/>
              <a:buChar char="Ø"/>
            </a:pPr>
            <a:endParaRPr lang="es-ES_tradnl" sz="250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2" grpId="0" autoUpdateAnimBg="0"/>
      <p:bldP spid="143363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Text Box 2"/>
          <p:cNvSpPr txBox="1">
            <a:spLocks noChangeArrowheads="1"/>
          </p:cNvSpPr>
          <p:nvPr/>
        </p:nvSpPr>
        <p:spPr bwMode="auto">
          <a:xfrm>
            <a:off x="1431925" y="1946275"/>
            <a:ext cx="427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Clr>
                <a:srgbClr val="003399"/>
              </a:buClr>
              <a:buFont typeface="Wingdings" pitchFamily="2" charset="2"/>
              <a:buChar char="Ø"/>
            </a:pPr>
            <a:endParaRPr lang="es-CO"/>
          </a:p>
        </p:txBody>
      </p:sp>
      <p:sp>
        <p:nvSpPr>
          <p:cNvPr id="149507" name="Line 3"/>
          <p:cNvSpPr>
            <a:spLocks noChangeShapeType="1"/>
          </p:cNvSpPr>
          <p:nvPr/>
        </p:nvSpPr>
        <p:spPr bwMode="auto">
          <a:xfrm>
            <a:off x="1428750" y="981075"/>
            <a:ext cx="7162800" cy="0"/>
          </a:xfrm>
          <a:prstGeom prst="line">
            <a:avLst/>
          </a:prstGeom>
          <a:noFill/>
          <a:ln w="57150">
            <a:solidFill>
              <a:srgbClr val="0033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08" name="Text Box 4"/>
          <p:cNvSpPr txBox="1">
            <a:spLocks noChangeArrowheads="1"/>
          </p:cNvSpPr>
          <p:nvPr/>
        </p:nvSpPr>
        <p:spPr bwMode="auto">
          <a:xfrm>
            <a:off x="1676400" y="339725"/>
            <a:ext cx="6457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 sz="3600" b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FASE DE IMPLEMENTACIÒN</a:t>
            </a:r>
          </a:p>
        </p:txBody>
      </p:sp>
      <p:sp>
        <p:nvSpPr>
          <p:cNvPr id="149509" name="Rectangle 5"/>
          <p:cNvSpPr>
            <a:spLocks noChangeArrowheads="1"/>
          </p:cNvSpPr>
          <p:nvPr/>
        </p:nvSpPr>
        <p:spPr bwMode="auto">
          <a:xfrm rot="10800000">
            <a:off x="0" y="5715000"/>
            <a:ext cx="9144000" cy="1143000"/>
          </a:xfrm>
          <a:prstGeom prst="rect">
            <a:avLst/>
          </a:prstGeom>
          <a:solidFill>
            <a:srgbClr val="003399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endParaRPr lang="es-CO"/>
          </a:p>
        </p:txBody>
      </p:sp>
      <p:sp>
        <p:nvSpPr>
          <p:cNvPr id="149510" name="Text Box 6"/>
          <p:cNvSpPr txBox="1">
            <a:spLocks noChangeArrowheads="1"/>
          </p:cNvSpPr>
          <p:nvPr/>
        </p:nvSpPr>
        <p:spPr bwMode="auto">
          <a:xfrm>
            <a:off x="2770188" y="5715000"/>
            <a:ext cx="3671887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ES_tradnl" sz="4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PRYMEROS</a:t>
            </a:r>
          </a:p>
        </p:txBody>
      </p:sp>
      <p:graphicFrame>
        <p:nvGraphicFramePr>
          <p:cNvPr id="149511" name="Group 7"/>
          <p:cNvGraphicFramePr>
            <a:graphicFrameLocks noGrp="1"/>
          </p:cNvGraphicFramePr>
          <p:nvPr/>
        </p:nvGraphicFramePr>
        <p:xfrm>
          <a:off x="361950" y="981075"/>
          <a:ext cx="8229600" cy="4767263"/>
        </p:xfrm>
        <a:graphic>
          <a:graphicData uri="http://schemas.openxmlformats.org/drawingml/2006/table">
            <a:tbl>
              <a:tblPr/>
              <a:tblGrid>
                <a:gridCol w="3035300"/>
                <a:gridCol w="5194300"/>
              </a:tblGrid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CAMARAS</a:t>
                      </a:r>
                      <a:endParaRPr kumimoji="0" lang="es-MX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Comunidades Empresariales</a:t>
                      </a:r>
                      <a:endParaRPr kumimoji="0" lang="es-MX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BOGOTA</a:t>
                      </a:r>
                      <a:endParaRPr kumimoji="0" lang="es-MX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Corsetería,  agroindustrial, transporte y cadena de proveedores, cadena suministros, papelerías.  </a:t>
                      </a:r>
                      <a:endParaRPr kumimoji="0" lang="es-MX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MEDELLIN</a:t>
                      </a:r>
                      <a:endParaRPr kumimoji="0" lang="es-MX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Textiles y lácteos.</a:t>
                      </a:r>
                      <a:endParaRPr kumimoji="0" lang="es-MX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BARRANQUILLA</a:t>
                      </a:r>
                      <a:endParaRPr kumimoji="0" lang="es-MX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Cadena de suministros.</a:t>
                      </a:r>
                      <a:endParaRPr kumimoji="0" lang="es-MX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CALI</a:t>
                      </a:r>
                      <a:endParaRPr kumimoji="0" lang="es-MX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Químico, productores de aluminio,  suministros, productores de grasas Team.</a:t>
                      </a:r>
                      <a:endParaRPr kumimoji="0" lang="es-MX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CARTAGENA</a:t>
                      </a:r>
                      <a:endParaRPr kumimoji="0" lang="es-MX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Auto partes,  Astilleros, Metal mecánico.</a:t>
                      </a:r>
                      <a:endParaRPr kumimoji="0" lang="es-MX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MANIZALES</a:t>
                      </a:r>
                      <a:endParaRPr kumimoji="0" lang="es-MX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Turismo y  Salud.</a:t>
                      </a:r>
                      <a:endParaRPr kumimoji="0" lang="es-MX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BUCARAMANGA</a:t>
                      </a:r>
                      <a:endParaRPr kumimoji="0" lang="es-MX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Maderas, proveedores-mercadefam y  Calzado.</a:t>
                      </a:r>
                      <a:endParaRPr kumimoji="0" lang="es-MX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49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49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49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49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7" grpId="0" animBg="1"/>
      <p:bldP spid="149508" grpId="0" autoUpdateAnimBg="0"/>
      <p:bldP spid="149509" grpId="0" animBg="1" autoUpdateAnimBg="0"/>
      <p:bldP spid="149510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Text Box 2"/>
          <p:cNvSpPr txBox="1">
            <a:spLocks noChangeArrowheads="1"/>
          </p:cNvSpPr>
          <p:nvPr/>
        </p:nvSpPr>
        <p:spPr bwMode="auto">
          <a:xfrm>
            <a:off x="1431925" y="1946275"/>
            <a:ext cx="427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Clr>
                <a:srgbClr val="003399"/>
              </a:buClr>
              <a:buFont typeface="Wingdings" pitchFamily="2" charset="2"/>
              <a:buChar char="Ø"/>
            </a:pPr>
            <a:endParaRPr lang="es-CO"/>
          </a:p>
        </p:txBody>
      </p:sp>
      <p:sp>
        <p:nvSpPr>
          <p:cNvPr id="147459" name="Line 3"/>
          <p:cNvSpPr>
            <a:spLocks noChangeShapeType="1"/>
          </p:cNvSpPr>
          <p:nvPr/>
        </p:nvSpPr>
        <p:spPr bwMode="auto">
          <a:xfrm>
            <a:off x="1428750" y="655638"/>
            <a:ext cx="7162800" cy="0"/>
          </a:xfrm>
          <a:prstGeom prst="line">
            <a:avLst/>
          </a:prstGeom>
          <a:noFill/>
          <a:ln w="57150">
            <a:solidFill>
              <a:srgbClr val="0033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7460" name="Text Box 4"/>
          <p:cNvSpPr txBox="1">
            <a:spLocks noChangeArrowheads="1"/>
          </p:cNvSpPr>
          <p:nvPr/>
        </p:nvSpPr>
        <p:spPr bwMode="auto">
          <a:xfrm>
            <a:off x="2209800" y="0"/>
            <a:ext cx="6381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 sz="3600" b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MARCO LOGICO Y LOGROS</a:t>
            </a:r>
          </a:p>
        </p:txBody>
      </p:sp>
      <p:sp>
        <p:nvSpPr>
          <p:cNvPr id="147461" name="Rectangle 5"/>
          <p:cNvSpPr>
            <a:spLocks noChangeArrowheads="1"/>
          </p:cNvSpPr>
          <p:nvPr/>
        </p:nvSpPr>
        <p:spPr bwMode="auto">
          <a:xfrm rot="10800000">
            <a:off x="0" y="5715000"/>
            <a:ext cx="9144000" cy="1143000"/>
          </a:xfrm>
          <a:prstGeom prst="rect">
            <a:avLst/>
          </a:prstGeom>
          <a:solidFill>
            <a:srgbClr val="003399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endParaRPr lang="es-CO"/>
          </a:p>
        </p:txBody>
      </p:sp>
      <p:sp>
        <p:nvSpPr>
          <p:cNvPr id="147462" name="Text Box 6"/>
          <p:cNvSpPr txBox="1">
            <a:spLocks noChangeArrowheads="1"/>
          </p:cNvSpPr>
          <p:nvPr/>
        </p:nvSpPr>
        <p:spPr bwMode="auto">
          <a:xfrm>
            <a:off x="2770188" y="5715000"/>
            <a:ext cx="3671887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ES_tradnl" sz="4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PRYMEROS</a:t>
            </a:r>
          </a:p>
        </p:txBody>
      </p:sp>
      <p:graphicFrame>
        <p:nvGraphicFramePr>
          <p:cNvPr id="147493" name="Group 37"/>
          <p:cNvGraphicFramePr>
            <a:graphicFrameLocks noGrp="1"/>
          </p:cNvGraphicFramePr>
          <p:nvPr/>
        </p:nvGraphicFramePr>
        <p:xfrm>
          <a:off x="423863" y="620713"/>
          <a:ext cx="8294687" cy="5051425"/>
        </p:xfrm>
        <a:graphic>
          <a:graphicData uri="http://schemas.openxmlformats.org/drawingml/2006/table">
            <a:tbl>
              <a:tblPr/>
              <a:tblGrid>
                <a:gridCol w="4151312"/>
                <a:gridCol w="4143375"/>
              </a:tblGrid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Indicadores/Metas</a:t>
                      </a:r>
                      <a:endParaRPr kumimoji="0" lang="es-MX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Lo ejecutado a la fecha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 Comunidades.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 Comunidades.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 empresas por comunidad.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Promedio de 40 empresas.</a:t>
                      </a:r>
                      <a:endParaRPr kumimoji="0" lang="es-MX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 consultores capacitados.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34 consultores capacitadas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 profesionales Cámaras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 funcionarios capacitados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1500 empresas sensibiliza.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3012 empresas sensibilizadas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750 empresas diagnosticadas en 10 Comunidades.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1200 empresas diagnosticadas en 21 Comunidades.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150 empresas con implementaciones en 10 redes.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820 empresas en 21 redes o Comunidades empresariales.</a:t>
                      </a:r>
                      <a:endParaRPr kumimoji="0" lang="es-MX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47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47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47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47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9" grpId="0" animBg="1"/>
      <p:bldP spid="147460" grpId="0" autoUpdateAnimBg="0"/>
      <p:bldP spid="147461" grpId="0" animBg="1" autoUpdateAnimBg="0"/>
      <p:bldP spid="147462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3663950" y="425450"/>
            <a:ext cx="272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ES_tradnl" sz="3600" b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IMPACTOS </a:t>
            </a:r>
            <a:endParaRPr lang="es-ES_tradnl" sz="3600" b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1219200" y="1644650"/>
            <a:ext cx="7696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es-ES_tradnl" sz="2800">
                <a:latin typeface="Tahoma" pitchFamily="34" charset="0"/>
              </a:rPr>
              <a:t>Incentivar y concretar la demanda de los empresarios Pymes por servicios en TIC</a:t>
            </a:r>
          </a:p>
        </p:txBody>
      </p:sp>
      <p:sp>
        <p:nvSpPr>
          <p:cNvPr id="79878" name="Text Box 6"/>
          <p:cNvSpPr txBox="1">
            <a:spLocks noChangeArrowheads="1"/>
          </p:cNvSpPr>
          <p:nvPr/>
        </p:nvSpPr>
        <p:spPr bwMode="auto">
          <a:xfrm>
            <a:off x="1219200" y="2819400"/>
            <a:ext cx="7696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es-ES_tradnl" sz="2800">
                <a:latin typeface="Tahoma" pitchFamily="34" charset="0"/>
              </a:rPr>
              <a:t>Mejorar la productividad y competitividad de las Pymes a través del uso de TICs.</a:t>
            </a:r>
          </a:p>
        </p:txBody>
      </p:sp>
      <p:sp>
        <p:nvSpPr>
          <p:cNvPr id="79879" name="Text Box 7"/>
          <p:cNvSpPr txBox="1">
            <a:spLocks noChangeArrowheads="1"/>
          </p:cNvSpPr>
          <p:nvPr/>
        </p:nvSpPr>
        <p:spPr bwMode="auto">
          <a:xfrm>
            <a:off x="1258888" y="4005263"/>
            <a:ext cx="76962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es-ES_tradnl" sz="2800">
                <a:latin typeface="Tahoma" pitchFamily="34" charset="0"/>
              </a:rPr>
              <a:t>Generar confianza entre las PyMEs participantes con el fin fomentar esquemas asociativos apoyados en tecnología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9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9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 autoUpdateAnimBg="0"/>
      <p:bldP spid="79877" grpId="0" autoUpdateAnimBg="0"/>
      <p:bldP spid="79878" grpId="0" autoUpdateAnimBg="0"/>
      <p:bldP spid="79879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Text Box 2"/>
          <p:cNvSpPr txBox="1">
            <a:spLocks noChangeArrowheads="1"/>
          </p:cNvSpPr>
          <p:nvPr/>
        </p:nvSpPr>
        <p:spPr bwMode="auto">
          <a:xfrm>
            <a:off x="838200" y="365125"/>
            <a:ext cx="8686800" cy="557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3000">
                <a:latin typeface="Tahoma" pitchFamily="34" charset="0"/>
              </a:rPr>
              <a:t>	</a:t>
            </a:r>
          </a:p>
          <a:p>
            <a:endParaRPr lang="es-ES" sz="3000">
              <a:latin typeface="Tahoma" pitchFamily="34" charset="0"/>
            </a:endParaRPr>
          </a:p>
          <a:p>
            <a:pPr marL="762000" lvl="2" indent="-381000">
              <a:buFont typeface="Wingdings" pitchFamily="2" charset="2"/>
              <a:buChar char="Ø"/>
            </a:pPr>
            <a:r>
              <a:rPr lang="es-ES" sz="3000">
                <a:latin typeface="Tahoma" pitchFamily="34" charset="0"/>
              </a:rPr>
              <a:t>Nuevo canal de promoción y comunicación para clientes y proveedores</a:t>
            </a:r>
          </a:p>
          <a:p>
            <a:pPr marL="762000" lvl="2" indent="-381000">
              <a:buFont typeface="Wingdings" pitchFamily="2" charset="2"/>
              <a:buChar char="Ø"/>
            </a:pPr>
            <a:endParaRPr lang="es-ES" sz="3000">
              <a:latin typeface="Tahoma" pitchFamily="34" charset="0"/>
            </a:endParaRPr>
          </a:p>
          <a:p>
            <a:pPr marL="762000" lvl="2" indent="-381000">
              <a:buFont typeface="Wingdings" pitchFamily="2" charset="2"/>
              <a:buChar char="Ø"/>
            </a:pPr>
            <a:r>
              <a:rPr lang="es-ES" sz="3000">
                <a:latin typeface="Tahoma" pitchFamily="34" charset="0"/>
              </a:rPr>
              <a:t>Disminución de costos en las transacciones      comerciales ya sea con clientes o con proveedores</a:t>
            </a:r>
          </a:p>
          <a:p>
            <a:pPr marL="762000" lvl="2" indent="-381000">
              <a:buFont typeface="Wingdings" pitchFamily="2" charset="2"/>
              <a:buChar char="Ø"/>
            </a:pPr>
            <a:endParaRPr lang="es-ES" sz="3000">
              <a:latin typeface="Tahoma" pitchFamily="34" charset="0"/>
            </a:endParaRPr>
          </a:p>
          <a:p>
            <a:pPr marL="762000" lvl="2" indent="-381000">
              <a:buFont typeface="Wingdings" pitchFamily="2" charset="2"/>
              <a:buChar char="Ø"/>
            </a:pPr>
            <a:r>
              <a:rPr lang="es-ES" sz="3000">
                <a:latin typeface="Tahoma" pitchFamily="34" charset="0"/>
              </a:rPr>
              <a:t>Identificación de nuevos nichos de mercado nacionales e internacionales.</a:t>
            </a:r>
          </a:p>
          <a:p>
            <a:r>
              <a:rPr lang="es-ES" sz="3000">
                <a:latin typeface="Tahoma" pitchFamily="34" charset="0"/>
              </a:rPr>
              <a:t>	</a:t>
            </a:r>
            <a:endParaRPr lang="es-ES_tradnl" sz="3000">
              <a:latin typeface="Tahoma" pitchFamily="34" charset="0"/>
            </a:endParaRPr>
          </a:p>
        </p:txBody>
      </p:sp>
      <p:sp>
        <p:nvSpPr>
          <p:cNvPr id="145411" name="Text Box 3"/>
          <p:cNvSpPr txBox="1">
            <a:spLocks noChangeArrowheads="1"/>
          </p:cNvSpPr>
          <p:nvPr/>
        </p:nvSpPr>
        <p:spPr bwMode="auto">
          <a:xfrm>
            <a:off x="3778250" y="404813"/>
            <a:ext cx="2597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ES_tradnl" sz="3600" b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IMPACTOS</a:t>
            </a:r>
            <a:endParaRPr lang="es-ES_tradnl" sz="3600" b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5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5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Text Box 2"/>
          <p:cNvSpPr txBox="1">
            <a:spLocks noChangeArrowheads="1"/>
          </p:cNvSpPr>
          <p:nvPr/>
        </p:nvSpPr>
        <p:spPr bwMode="auto">
          <a:xfrm>
            <a:off x="838200" y="1371600"/>
            <a:ext cx="7924800" cy="417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762000" lvl="2" indent="-381000">
              <a:buFont typeface="Wingdings" pitchFamily="2" charset="2"/>
              <a:buChar char="Ø"/>
            </a:pPr>
            <a:r>
              <a:rPr lang="es-ES" sz="3200">
                <a:latin typeface="Tahoma" pitchFamily="34" charset="0"/>
              </a:rPr>
              <a:t>Optimización en el manejo y entrega de pedidos: reposición rápida, servicio</a:t>
            </a:r>
          </a:p>
          <a:p>
            <a:pPr marL="762000" lvl="2" indent="-381000">
              <a:buFont typeface="Wingdings" pitchFamily="2" charset="2"/>
              <a:buChar char="Ø"/>
            </a:pPr>
            <a:endParaRPr lang="es-ES" sz="3200">
              <a:latin typeface="Tahoma" pitchFamily="34" charset="0"/>
            </a:endParaRPr>
          </a:p>
          <a:p>
            <a:pPr marL="762000" lvl="2" indent="-381000">
              <a:buFont typeface="Wingdings" pitchFamily="2" charset="2"/>
              <a:buChar char="Ø"/>
            </a:pPr>
            <a:r>
              <a:rPr lang="es-ES" sz="3200">
                <a:latin typeface="Tahoma" pitchFamily="34" charset="0"/>
              </a:rPr>
              <a:t>Permite el intercambio de documentos</a:t>
            </a:r>
          </a:p>
          <a:p>
            <a:pPr marL="762000" lvl="2" indent="-381000">
              <a:buFont typeface="Wingdings" pitchFamily="2" charset="2"/>
              <a:buChar char="Ø"/>
            </a:pPr>
            <a:endParaRPr lang="es-ES" sz="3200">
              <a:latin typeface="Tahoma" pitchFamily="34" charset="0"/>
            </a:endParaRPr>
          </a:p>
          <a:p>
            <a:pPr marL="762000" lvl="2" indent="-381000">
              <a:buFont typeface="Wingdings" pitchFamily="2" charset="2"/>
              <a:buChar char="Ø"/>
            </a:pPr>
            <a:r>
              <a:rPr lang="es-ES" sz="3200">
                <a:latin typeface="Tahoma" pitchFamily="34" charset="0"/>
              </a:rPr>
              <a:t>Facilita la comunicación al interior de las compañías</a:t>
            </a:r>
          </a:p>
          <a:p>
            <a:pPr marL="762000" lvl="2" indent="-381000">
              <a:buFont typeface="Wingdings" pitchFamily="2" charset="2"/>
              <a:buNone/>
            </a:pPr>
            <a:endParaRPr lang="es-ES" sz="3200">
              <a:latin typeface="Tahoma" pitchFamily="34" charset="0"/>
            </a:endParaRPr>
          </a:p>
          <a:p>
            <a:pPr marL="762000" lvl="2" indent="-381000">
              <a:buFont typeface="Wingdings" pitchFamily="2" charset="2"/>
              <a:buNone/>
            </a:pPr>
            <a:endParaRPr lang="es-ES_tradnl" sz="1200"/>
          </a:p>
        </p:txBody>
      </p:sp>
      <p:sp>
        <p:nvSpPr>
          <p:cNvPr id="146435" name="Text Box 3"/>
          <p:cNvSpPr txBox="1">
            <a:spLocks noChangeArrowheads="1"/>
          </p:cNvSpPr>
          <p:nvPr/>
        </p:nvSpPr>
        <p:spPr bwMode="auto">
          <a:xfrm>
            <a:off x="3778250" y="349250"/>
            <a:ext cx="2597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ES_tradnl" sz="3600" b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IMPACTOS</a:t>
            </a:r>
            <a:endParaRPr lang="es-ES_tradnl" sz="3600" b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6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6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5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Text Box 2"/>
          <p:cNvSpPr txBox="1">
            <a:spLocks noChangeArrowheads="1"/>
          </p:cNvSpPr>
          <p:nvPr/>
        </p:nvSpPr>
        <p:spPr bwMode="auto">
          <a:xfrm>
            <a:off x="3663950" y="425450"/>
            <a:ext cx="272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ES_tradnl" sz="3600" b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IMPACTOS </a:t>
            </a:r>
            <a:endParaRPr lang="es-ES_tradnl" sz="3600" b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144387" name="Text Box 3"/>
          <p:cNvSpPr txBox="1">
            <a:spLocks noChangeArrowheads="1"/>
          </p:cNvSpPr>
          <p:nvPr/>
        </p:nvSpPr>
        <p:spPr bwMode="auto">
          <a:xfrm>
            <a:off x="1219200" y="1644650"/>
            <a:ext cx="769620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es-ES" sz="2800">
                <a:latin typeface="Tahoma" pitchFamily="34" charset="0"/>
              </a:rPr>
              <a:t>Canal eficaz para capturar nuevos clientes.</a:t>
            </a:r>
          </a:p>
          <a:p>
            <a:pPr marL="381000" indent="-381000" algn="just">
              <a:buClr>
                <a:schemeClr val="tx2"/>
              </a:buClr>
              <a:buFont typeface="Wingdings" pitchFamily="2" charset="2"/>
              <a:buChar char="Ø"/>
            </a:pPr>
            <a:endParaRPr lang="es-ES" sz="2800">
              <a:latin typeface="Tahoma" pitchFamily="34" charset="0"/>
            </a:endParaRPr>
          </a:p>
          <a:p>
            <a:pPr marL="381000" indent="-381000"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es-ES" sz="2800">
                <a:latin typeface="Tahoma" pitchFamily="34" charset="0"/>
              </a:rPr>
              <a:t>Cadenas de entrega más cortas.</a:t>
            </a:r>
          </a:p>
          <a:p>
            <a:pPr marL="381000" indent="-381000" algn="just">
              <a:buClr>
                <a:schemeClr val="tx2"/>
              </a:buClr>
              <a:buFont typeface="Wingdings" pitchFamily="2" charset="2"/>
              <a:buChar char="Ø"/>
            </a:pPr>
            <a:endParaRPr lang="es-ES" sz="2800">
              <a:latin typeface="Tahoma" pitchFamily="34" charset="0"/>
            </a:endParaRPr>
          </a:p>
          <a:p>
            <a:pPr marL="381000" indent="-381000"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es-ES" sz="2800">
                <a:latin typeface="Tahoma" pitchFamily="34" charset="0"/>
              </a:rPr>
              <a:t>Abre nuevas oportunidades de negocios.</a:t>
            </a:r>
          </a:p>
          <a:p>
            <a:pPr marL="381000" indent="-381000" algn="just">
              <a:buClr>
                <a:schemeClr val="tx2"/>
              </a:buClr>
              <a:buFont typeface="Wingdings" pitchFamily="2" charset="2"/>
              <a:buChar char="Ø"/>
            </a:pPr>
            <a:endParaRPr lang="es-ES" sz="2800">
              <a:latin typeface="Tahoma" pitchFamily="34" charset="0"/>
            </a:endParaRPr>
          </a:p>
          <a:p>
            <a:pPr marL="381000" indent="-381000"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es-ES" sz="2800">
                <a:latin typeface="Tahoma" pitchFamily="34" charset="0"/>
              </a:rPr>
              <a:t>Presencia global.</a:t>
            </a:r>
            <a:endParaRPr lang="es-ES_tradnl" sz="280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4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4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6" grpId="0" autoUpdateAnimBg="0"/>
      <p:bldP spid="144387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Text Box 2"/>
          <p:cNvSpPr txBox="1">
            <a:spLocks noChangeArrowheads="1"/>
          </p:cNvSpPr>
          <p:nvPr/>
        </p:nvSpPr>
        <p:spPr bwMode="auto">
          <a:xfrm>
            <a:off x="3663950" y="425450"/>
            <a:ext cx="272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ES_tradnl" sz="3600" b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IMPACTOS </a:t>
            </a:r>
            <a:endParaRPr lang="es-ES_tradnl" sz="3600" b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136195" name="Text Box 3"/>
          <p:cNvSpPr txBox="1">
            <a:spLocks noChangeArrowheads="1"/>
          </p:cNvSpPr>
          <p:nvPr/>
        </p:nvSpPr>
        <p:spPr bwMode="auto">
          <a:xfrm>
            <a:off x="1187450" y="1214438"/>
            <a:ext cx="7696200" cy="564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es-CO" sz="2800">
                <a:latin typeface="Tahoma" pitchFamily="34" charset="0"/>
              </a:rPr>
              <a:t>Mejora en la productividad laboral.</a:t>
            </a:r>
          </a:p>
          <a:p>
            <a:pPr marL="381000" indent="-381000" algn="just">
              <a:buClr>
                <a:schemeClr val="tx2"/>
              </a:buClr>
              <a:buFont typeface="Wingdings" pitchFamily="2" charset="2"/>
              <a:buChar char="Ø"/>
            </a:pPr>
            <a:endParaRPr lang="es-CO" sz="2800">
              <a:latin typeface="Tahoma" pitchFamily="34" charset="0"/>
            </a:endParaRPr>
          </a:p>
          <a:p>
            <a:pPr marL="381000" indent="-381000"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es-CO" sz="2800">
                <a:latin typeface="Tahoma" pitchFamily="34" charset="0"/>
              </a:rPr>
              <a:t>Se genera una mayor confianza. </a:t>
            </a:r>
          </a:p>
          <a:p>
            <a:pPr marL="381000" indent="-381000" algn="just">
              <a:buClr>
                <a:schemeClr val="tx2"/>
              </a:buClr>
              <a:buFont typeface="Wingdings" pitchFamily="2" charset="2"/>
              <a:buChar char="Ø"/>
            </a:pPr>
            <a:endParaRPr lang="es-CO" sz="2800">
              <a:latin typeface="Tahoma" pitchFamily="34" charset="0"/>
            </a:endParaRPr>
          </a:p>
          <a:p>
            <a:pPr marL="381000" indent="-381000"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es-CO" sz="2800">
                <a:latin typeface="Tahoma" pitchFamily="34" charset="0"/>
              </a:rPr>
              <a:t>Incrementa las ventas en un 20%.</a:t>
            </a:r>
          </a:p>
          <a:p>
            <a:pPr marL="381000" indent="-381000" algn="just">
              <a:buClr>
                <a:schemeClr val="tx2"/>
              </a:buClr>
              <a:buFont typeface="Wingdings" pitchFamily="2" charset="2"/>
              <a:buChar char="Ø"/>
            </a:pPr>
            <a:endParaRPr lang="es-CO" sz="2800">
              <a:latin typeface="Tahoma" pitchFamily="34" charset="0"/>
            </a:endParaRPr>
          </a:p>
          <a:p>
            <a:pPr marL="381000" indent="-381000"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es-CO" sz="2800">
                <a:latin typeface="Tahoma" pitchFamily="34" charset="0"/>
              </a:rPr>
              <a:t>Reducción en costos de papelería y tinta.</a:t>
            </a:r>
          </a:p>
          <a:p>
            <a:pPr marL="381000" indent="-381000" algn="just">
              <a:buClr>
                <a:schemeClr val="tx2"/>
              </a:buClr>
              <a:buFont typeface="Wingdings" pitchFamily="2" charset="2"/>
              <a:buChar char="Ø"/>
            </a:pPr>
            <a:endParaRPr lang="es-CO" sz="2800">
              <a:latin typeface="Tahoma" pitchFamily="34" charset="0"/>
            </a:endParaRPr>
          </a:p>
          <a:p>
            <a:pPr marL="381000" indent="-381000"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es-CO" sz="2800">
                <a:latin typeface="Tahoma" pitchFamily="34" charset="0"/>
              </a:rPr>
              <a:t>Cumplimiento de una orden de compra (90%).</a:t>
            </a:r>
          </a:p>
          <a:p>
            <a:pPr marL="381000" indent="-381000" algn="just">
              <a:buClr>
                <a:schemeClr val="tx2"/>
              </a:buClr>
              <a:buFont typeface="Wingdings" pitchFamily="2" charset="2"/>
              <a:buChar char="Ø"/>
            </a:pPr>
            <a:endParaRPr lang="es-CO" sz="2800"/>
          </a:p>
          <a:p>
            <a:pPr marL="381000" indent="-381000" algn="just">
              <a:buClr>
                <a:schemeClr val="tx2"/>
              </a:buClr>
              <a:buFont typeface="Wingdings" pitchFamily="2" charset="2"/>
              <a:buChar char="Ø"/>
            </a:pPr>
            <a:endParaRPr lang="es-ES_tradnl" sz="2800">
              <a:latin typeface="Tahoma" pitchFamily="34" charset="0"/>
            </a:endParaRPr>
          </a:p>
          <a:p>
            <a:pPr marL="381000" indent="-381000" algn="just">
              <a:buClr>
                <a:schemeClr val="tx2"/>
              </a:buClr>
              <a:buFont typeface="Wingdings" pitchFamily="2" charset="2"/>
              <a:buChar char="Ø"/>
            </a:pPr>
            <a:endParaRPr lang="es-ES_tradnl" sz="280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6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6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4" grpId="0" autoUpdateAnimBg="0"/>
      <p:bldP spid="13619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 Box 2"/>
          <p:cNvSpPr txBox="1">
            <a:spLocks noChangeArrowheads="1"/>
          </p:cNvSpPr>
          <p:nvPr/>
        </p:nvSpPr>
        <p:spPr bwMode="auto">
          <a:xfrm>
            <a:off x="3600450" y="196850"/>
            <a:ext cx="2495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 sz="3600" b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OBJETIVO</a:t>
            </a:r>
            <a:endParaRPr lang="es-ES_tradnl" sz="3600" b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96259" name="Text Box 3"/>
          <p:cNvSpPr txBox="1">
            <a:spLocks noChangeArrowheads="1"/>
          </p:cNvSpPr>
          <p:nvPr/>
        </p:nvSpPr>
        <p:spPr bwMode="auto">
          <a:xfrm>
            <a:off x="1219200" y="1066800"/>
            <a:ext cx="769620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buClr>
                <a:schemeClr val="tx2"/>
              </a:buClr>
              <a:buFont typeface="Wingdings" pitchFamily="2" charset="2"/>
              <a:buNone/>
            </a:pPr>
            <a:r>
              <a:rPr lang="es-ES_tradnl" sz="3000">
                <a:latin typeface="Tahoma" pitchFamily="34" charset="0"/>
              </a:rPr>
              <a:t>Contribuir al aumento de la Competitividad de las Pequeñas y Medianas Empresas a través de la aplicación de tecnologías de la Información y la comunicación, especialmente comercio electronico.</a:t>
            </a:r>
          </a:p>
          <a:p>
            <a:pPr algn="just">
              <a:buClr>
                <a:schemeClr val="tx2"/>
              </a:buClr>
              <a:buFont typeface="Wingdings" pitchFamily="2" charset="2"/>
              <a:buNone/>
            </a:pPr>
            <a:endParaRPr lang="es-ES_tradnl" sz="3000">
              <a:latin typeface="Tahoma" pitchFamily="34" charset="0"/>
            </a:endParaRPr>
          </a:p>
          <a:p>
            <a:pPr algn="just">
              <a:buClr>
                <a:schemeClr val="tx2"/>
              </a:buClr>
              <a:buFont typeface="Wingdings" pitchFamily="2" charset="2"/>
              <a:buNone/>
            </a:pPr>
            <a:r>
              <a:rPr lang="es-ES_tradnl" sz="3000">
                <a:latin typeface="Tahoma" pitchFamily="34" charset="0"/>
              </a:rPr>
              <a:t>Este objetivo se realiza a través de la conformación de redes empresariales en las cuales se incentiva el uso de tecnologías de la información y comercio electrónico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" grpId="0" autoUpdateAnimBg="0"/>
      <p:bldP spid="96259" grpId="0" build="p" autoUpdateAnimBg="0" advAuto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Text Box 2"/>
          <p:cNvSpPr txBox="1">
            <a:spLocks noChangeArrowheads="1"/>
          </p:cNvSpPr>
          <p:nvPr/>
        </p:nvSpPr>
        <p:spPr bwMode="auto">
          <a:xfrm>
            <a:off x="3663950" y="425450"/>
            <a:ext cx="272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ES_tradnl" sz="3600" b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IMPACTOS </a:t>
            </a:r>
            <a:endParaRPr lang="es-ES_tradnl" sz="3600" b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137219" name="Text Box 3"/>
          <p:cNvSpPr txBox="1">
            <a:spLocks noChangeArrowheads="1"/>
          </p:cNvSpPr>
          <p:nvPr/>
        </p:nvSpPr>
        <p:spPr bwMode="auto">
          <a:xfrm>
            <a:off x="1187450" y="1214438"/>
            <a:ext cx="7696200" cy="564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es-CO" sz="2800">
                <a:latin typeface="Tahoma" pitchFamily="34" charset="0"/>
              </a:rPr>
              <a:t>Ciclo de ventas más ágil.</a:t>
            </a:r>
          </a:p>
          <a:p>
            <a:pPr marL="381000" indent="-381000" algn="just">
              <a:buClr>
                <a:schemeClr val="tx2"/>
              </a:buClr>
              <a:buFont typeface="Wingdings" pitchFamily="2" charset="2"/>
              <a:buChar char="Ø"/>
            </a:pPr>
            <a:endParaRPr lang="es-CO" sz="2800">
              <a:latin typeface="Tahoma" pitchFamily="34" charset="0"/>
            </a:endParaRPr>
          </a:p>
          <a:p>
            <a:pPr marL="381000" indent="-381000"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es-CO" sz="2800">
                <a:latin typeface="Tahoma" pitchFamily="34" charset="0"/>
              </a:rPr>
              <a:t>Mayor rotación por eficiencia en procesos.</a:t>
            </a:r>
          </a:p>
          <a:p>
            <a:pPr marL="381000" indent="-381000" algn="just">
              <a:buClr>
                <a:schemeClr val="tx2"/>
              </a:buClr>
              <a:buFont typeface="Wingdings" pitchFamily="2" charset="2"/>
              <a:buChar char="Ø"/>
            </a:pPr>
            <a:endParaRPr lang="es-CO" sz="2800">
              <a:latin typeface="Tahoma" pitchFamily="34" charset="0"/>
            </a:endParaRPr>
          </a:p>
          <a:p>
            <a:pPr marL="381000" indent="-381000"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es-CO" sz="2800">
                <a:latin typeface="Tahoma" pitchFamily="34" charset="0"/>
              </a:rPr>
              <a:t>Reducción de productos agotados.</a:t>
            </a:r>
          </a:p>
          <a:p>
            <a:pPr marL="381000" indent="-381000" algn="just">
              <a:buClr>
                <a:schemeClr val="tx2"/>
              </a:buClr>
              <a:buFont typeface="Wingdings" pitchFamily="2" charset="2"/>
              <a:buChar char="Ø"/>
            </a:pPr>
            <a:endParaRPr lang="es-CO" sz="2800">
              <a:latin typeface="Tahoma" pitchFamily="34" charset="0"/>
            </a:endParaRPr>
          </a:p>
          <a:p>
            <a:pPr marL="381000" indent="-381000"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es-CO" sz="2800">
                <a:latin typeface="Tahoma" pitchFamily="34" charset="0"/>
              </a:rPr>
              <a:t>Facilita la adopción de nuevos procesos de negocios.</a:t>
            </a:r>
          </a:p>
          <a:p>
            <a:pPr marL="381000" indent="-381000" algn="just">
              <a:buClr>
                <a:schemeClr val="tx2"/>
              </a:buClr>
              <a:buFont typeface="Wingdings" pitchFamily="2" charset="2"/>
              <a:buChar char="Ø"/>
            </a:pPr>
            <a:endParaRPr lang="es-CO" sz="2800">
              <a:latin typeface="Tahoma" pitchFamily="34" charset="0"/>
            </a:endParaRPr>
          </a:p>
          <a:p>
            <a:pPr marL="381000" indent="-381000"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es-CO" sz="2800">
                <a:latin typeface="Tahoma" pitchFamily="34" charset="0"/>
              </a:rPr>
              <a:t>Rapidez en el envío de la información.</a:t>
            </a:r>
          </a:p>
          <a:p>
            <a:pPr marL="381000" indent="-381000" algn="just">
              <a:buClr>
                <a:schemeClr val="tx2"/>
              </a:buClr>
              <a:buFont typeface="Wingdings" pitchFamily="2" charset="2"/>
              <a:buChar char="Ø"/>
            </a:pPr>
            <a:endParaRPr lang="es-CO" sz="2800">
              <a:latin typeface="Tahoma" pitchFamily="34" charset="0"/>
            </a:endParaRPr>
          </a:p>
          <a:p>
            <a:pPr marL="381000" indent="-381000" algn="just">
              <a:buClr>
                <a:schemeClr val="tx2"/>
              </a:buClr>
              <a:buFont typeface="Wingdings" pitchFamily="2" charset="2"/>
              <a:buChar char="Ø"/>
            </a:pPr>
            <a:endParaRPr lang="es-ES_tradnl" sz="2800">
              <a:latin typeface="Tahoma" pitchFamily="34" charset="0"/>
            </a:endParaRPr>
          </a:p>
          <a:p>
            <a:pPr marL="381000" indent="-381000" algn="just">
              <a:buClr>
                <a:schemeClr val="tx2"/>
              </a:buClr>
              <a:buFont typeface="Wingdings" pitchFamily="2" charset="2"/>
              <a:buChar char="Ø"/>
            </a:pPr>
            <a:endParaRPr lang="es-ES_tradnl" sz="280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7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7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8" grpId="0" autoUpdateAnimBg="0"/>
      <p:bldP spid="13721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1431925" y="1946275"/>
            <a:ext cx="427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Clr>
                <a:srgbClr val="003399"/>
              </a:buClr>
              <a:buFont typeface="Wingdings" pitchFamily="2" charset="2"/>
              <a:buChar char="Ø"/>
            </a:pPr>
            <a:endParaRPr lang="es-CO"/>
          </a:p>
        </p:txBody>
      </p:sp>
      <p:sp>
        <p:nvSpPr>
          <p:cNvPr id="82951" name="Text Box 7"/>
          <p:cNvSpPr txBox="1">
            <a:spLocks noChangeArrowheads="1"/>
          </p:cNvSpPr>
          <p:nvPr/>
        </p:nvSpPr>
        <p:spPr bwMode="auto">
          <a:xfrm>
            <a:off x="2362200" y="196850"/>
            <a:ext cx="5772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 sz="3600" b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ETAPAS DEL PROYECTO</a:t>
            </a:r>
            <a:endParaRPr lang="es-ES_tradnl" sz="3600" b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82952" name="Text Box 8"/>
          <p:cNvSpPr txBox="1">
            <a:spLocks noChangeArrowheads="1"/>
          </p:cNvSpPr>
          <p:nvPr/>
        </p:nvSpPr>
        <p:spPr bwMode="auto">
          <a:xfrm>
            <a:off x="1258888" y="1341438"/>
            <a:ext cx="7391400" cy="350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just">
              <a:buClr>
                <a:schemeClr val="tx2"/>
              </a:buClr>
              <a:buFont typeface="Wingdings" pitchFamily="2" charset="2"/>
              <a:buAutoNum type="arabicPeriod"/>
            </a:pPr>
            <a:r>
              <a:rPr lang="es-ES_tradnl" sz="3200">
                <a:latin typeface="Tahoma" pitchFamily="34" charset="0"/>
              </a:rPr>
              <a:t>Desarrollo de la Metodología. </a:t>
            </a:r>
          </a:p>
          <a:p>
            <a:pPr marL="457200" indent="-457200" algn="just">
              <a:buClr>
                <a:schemeClr val="tx2"/>
              </a:buClr>
              <a:buFont typeface="Wingdings" pitchFamily="2" charset="2"/>
              <a:buAutoNum type="arabicPeriod"/>
            </a:pPr>
            <a:r>
              <a:rPr lang="es-ES_tradnl" sz="3200">
                <a:latin typeface="Tahoma" pitchFamily="34" charset="0"/>
              </a:rPr>
              <a:t>Sensibilización de empresas.</a:t>
            </a:r>
          </a:p>
          <a:p>
            <a:pPr marL="457200" indent="-457200" algn="just">
              <a:buClr>
                <a:schemeClr val="tx2"/>
              </a:buClr>
              <a:buFont typeface="Wingdings" pitchFamily="2" charset="2"/>
              <a:buAutoNum type="arabicPeriod"/>
            </a:pPr>
            <a:r>
              <a:rPr lang="es-ES_tradnl" sz="3200">
                <a:latin typeface="Tahoma" pitchFamily="34" charset="0"/>
              </a:rPr>
              <a:t>Diagnósticos (Individual y Colectivo).</a:t>
            </a:r>
          </a:p>
          <a:p>
            <a:pPr marL="457200" indent="-457200" algn="just">
              <a:buClr>
                <a:schemeClr val="tx2"/>
              </a:buClr>
              <a:buFont typeface="Wingdings" pitchFamily="2" charset="2"/>
              <a:buAutoNum type="arabicPeriod"/>
            </a:pPr>
            <a:r>
              <a:rPr lang="es-ES_tradnl" sz="3200">
                <a:latin typeface="Tahoma" pitchFamily="34" charset="0"/>
              </a:rPr>
              <a:t>Implementación de Soluciones Tecnológicas.</a:t>
            </a:r>
          </a:p>
          <a:p>
            <a:pPr marL="457200" indent="-457200" algn="just">
              <a:buClr>
                <a:schemeClr val="tx2"/>
              </a:buClr>
              <a:buFont typeface="Wingdings" pitchFamily="2" charset="2"/>
              <a:buAutoNum type="arabicPeriod"/>
            </a:pPr>
            <a:r>
              <a:rPr lang="es-ES_tradnl" sz="3200">
                <a:latin typeface="Tahoma" pitchFamily="34" charset="0"/>
              </a:rPr>
              <a:t>Difusión de Resultados y lecciones aprendidas.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9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9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29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29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29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29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29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29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29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29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51" grpId="0" autoUpdateAnimBg="0"/>
      <p:bldP spid="82952" grpId="0" build="p" autoUpdateAnimBg="0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ext Box 1026"/>
          <p:cNvSpPr txBox="1">
            <a:spLocks noChangeArrowheads="1"/>
          </p:cNvSpPr>
          <p:nvPr/>
        </p:nvSpPr>
        <p:spPr bwMode="auto">
          <a:xfrm>
            <a:off x="1431925" y="1946275"/>
            <a:ext cx="427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Clr>
                <a:srgbClr val="003399"/>
              </a:buClr>
              <a:buFont typeface="Wingdings" pitchFamily="2" charset="2"/>
              <a:buChar char="Ø"/>
            </a:pPr>
            <a:endParaRPr lang="es-CO"/>
          </a:p>
        </p:txBody>
      </p:sp>
      <p:grpSp>
        <p:nvGrpSpPr>
          <p:cNvPr id="97283" name="Group 1027"/>
          <p:cNvGrpSpPr>
            <a:grpSpLocks/>
          </p:cNvGrpSpPr>
          <p:nvPr/>
        </p:nvGrpSpPr>
        <p:grpSpPr bwMode="auto">
          <a:xfrm>
            <a:off x="1371600" y="1154113"/>
            <a:ext cx="7543800" cy="598487"/>
            <a:chOff x="864" y="727"/>
            <a:chExt cx="4752" cy="377"/>
          </a:xfrm>
        </p:grpSpPr>
        <p:sp>
          <p:nvSpPr>
            <p:cNvPr id="97284" name="Text Box 1028"/>
            <p:cNvSpPr txBox="1">
              <a:spLocks noChangeArrowheads="1"/>
            </p:cNvSpPr>
            <p:nvPr/>
          </p:nvSpPr>
          <p:spPr bwMode="auto">
            <a:xfrm>
              <a:off x="1344" y="746"/>
              <a:ext cx="4272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/>
              <a:r>
                <a:rPr lang="es-CO" sz="3000">
                  <a:latin typeface="Tahoma" pitchFamily="34" charset="0"/>
                </a:rPr>
                <a:t>Desarrollo de Metodolog</a:t>
              </a:r>
              <a:r>
                <a:rPr lang="es-ES_tradnl" sz="3000">
                  <a:latin typeface="Tahoma" pitchFamily="34" charset="0"/>
                </a:rPr>
                <a:t>í</a:t>
              </a:r>
              <a:r>
                <a:rPr lang="es-CO" sz="3000">
                  <a:latin typeface="Tahoma" pitchFamily="34" charset="0"/>
                </a:rPr>
                <a:t>as de Acción</a:t>
              </a:r>
              <a:r>
                <a:rPr lang="es-CO">
                  <a:latin typeface="Tahoma" pitchFamily="34" charset="0"/>
                </a:rPr>
                <a:t> </a:t>
              </a:r>
            </a:p>
          </p:txBody>
        </p:sp>
        <p:sp>
          <p:nvSpPr>
            <p:cNvPr id="97285" name="WordArt 1029"/>
            <p:cNvSpPr>
              <a:spLocks noChangeArrowheads="1" noChangeShapeType="1" noTextEdit="1"/>
            </p:cNvSpPr>
            <p:nvPr/>
          </p:nvSpPr>
          <p:spPr bwMode="auto">
            <a:xfrm>
              <a:off x="864" y="727"/>
              <a:ext cx="300" cy="28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Impact"/>
                </a:rPr>
                <a:t>1.</a:t>
              </a:r>
            </a:p>
          </p:txBody>
        </p:sp>
        <p:sp>
          <p:nvSpPr>
            <p:cNvPr id="97286" name="Line 1030"/>
            <p:cNvSpPr>
              <a:spLocks noChangeShapeType="1"/>
            </p:cNvSpPr>
            <p:nvPr/>
          </p:nvSpPr>
          <p:spPr bwMode="auto">
            <a:xfrm>
              <a:off x="912" y="1104"/>
              <a:ext cx="4512" cy="0"/>
            </a:xfrm>
            <a:prstGeom prst="line">
              <a:avLst/>
            </a:prstGeom>
            <a:noFill/>
            <a:ln w="57150">
              <a:solidFill>
                <a:srgbClr val="0033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7287" name="Text Box 1031"/>
          <p:cNvSpPr txBox="1">
            <a:spLocks noChangeArrowheads="1"/>
          </p:cNvSpPr>
          <p:nvPr/>
        </p:nvSpPr>
        <p:spPr bwMode="auto">
          <a:xfrm>
            <a:off x="2362200" y="196850"/>
            <a:ext cx="5772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 sz="3600" b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ETAPAS DEL PROYECTO</a:t>
            </a:r>
            <a:endParaRPr lang="es-ES_tradnl" sz="3600" b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97288" name="Text Box 1032"/>
          <p:cNvSpPr txBox="1">
            <a:spLocks noChangeArrowheads="1"/>
          </p:cNvSpPr>
          <p:nvPr/>
        </p:nvSpPr>
        <p:spPr bwMode="auto">
          <a:xfrm>
            <a:off x="1295400" y="2270125"/>
            <a:ext cx="769620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es-ES_tradnl" sz="2800">
                <a:latin typeface="Tahoma" pitchFamily="34" charset="0"/>
              </a:rPr>
              <a:t>Diseño de un modelo conceptual de aplicación de TIC en las Pymes.</a:t>
            </a:r>
          </a:p>
          <a:p>
            <a:pPr marL="285750" indent="-285750"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es-ES_tradnl" sz="2800">
                <a:latin typeface="Tahoma" pitchFamily="34" charset="0"/>
              </a:rPr>
              <a:t>Desarrollo, aplicación y validación las metodologías.</a:t>
            </a:r>
          </a:p>
          <a:p>
            <a:pPr marL="285750" indent="-285750"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es-ES_tradnl" sz="2800">
                <a:latin typeface="Tahoma" pitchFamily="34" charset="0"/>
              </a:rPr>
              <a:t>Capacitación de consultores especializados en diagnósticos y asesorías en TIC para las Pymes.</a:t>
            </a:r>
            <a:endParaRPr lang="es-ES_tradnl" sz="300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7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7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7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7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72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72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72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72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7" grpId="0" autoUpdateAnimBg="0"/>
      <p:bldP spid="97288" grpId="0" build="p" autoUpdateAnimBg="0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521" name="Group 1033"/>
          <p:cNvGrpSpPr>
            <a:grpSpLocks/>
          </p:cNvGrpSpPr>
          <p:nvPr/>
        </p:nvGrpSpPr>
        <p:grpSpPr bwMode="auto">
          <a:xfrm>
            <a:off x="1447800" y="838200"/>
            <a:ext cx="7315200" cy="946150"/>
            <a:chOff x="912" y="796"/>
            <a:chExt cx="4608" cy="596"/>
          </a:xfrm>
        </p:grpSpPr>
        <p:sp>
          <p:nvSpPr>
            <p:cNvPr id="64516" name="Text Box 1028"/>
            <p:cNvSpPr txBox="1">
              <a:spLocks noChangeArrowheads="1"/>
            </p:cNvSpPr>
            <p:nvPr/>
          </p:nvSpPr>
          <p:spPr bwMode="auto">
            <a:xfrm>
              <a:off x="1248" y="796"/>
              <a:ext cx="4272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/>
              <a:r>
                <a:rPr lang="es-CO" sz="2800">
                  <a:latin typeface="Tahoma" pitchFamily="34" charset="0"/>
                </a:rPr>
                <a:t>Sensibilizaci</a:t>
              </a:r>
              <a:r>
                <a:rPr lang="es-ES_tradnl" sz="2800">
                  <a:latin typeface="Tahoma" pitchFamily="34" charset="0"/>
                </a:rPr>
                <a:t>ó</a:t>
              </a:r>
              <a:r>
                <a:rPr lang="es-CO" sz="2800">
                  <a:latin typeface="Tahoma" pitchFamily="34" charset="0"/>
                </a:rPr>
                <a:t>n de empresas en los sectores seleccionados</a:t>
              </a:r>
              <a:endParaRPr lang="es-CO">
                <a:latin typeface="Tahoma" pitchFamily="34" charset="0"/>
              </a:endParaRPr>
            </a:p>
          </p:txBody>
        </p:sp>
        <p:sp>
          <p:nvSpPr>
            <p:cNvPr id="64517" name="WordArt 1029"/>
            <p:cNvSpPr>
              <a:spLocks noChangeArrowheads="1" noChangeShapeType="1" noTextEdit="1"/>
            </p:cNvSpPr>
            <p:nvPr/>
          </p:nvSpPr>
          <p:spPr bwMode="auto">
            <a:xfrm>
              <a:off x="912" y="912"/>
              <a:ext cx="336" cy="3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Impact"/>
                </a:rPr>
                <a:t>2.</a:t>
              </a:r>
            </a:p>
          </p:txBody>
        </p:sp>
        <p:sp>
          <p:nvSpPr>
            <p:cNvPr id="64518" name="Line 1030"/>
            <p:cNvSpPr>
              <a:spLocks noChangeShapeType="1"/>
            </p:cNvSpPr>
            <p:nvPr/>
          </p:nvSpPr>
          <p:spPr bwMode="auto">
            <a:xfrm>
              <a:off x="912" y="1372"/>
              <a:ext cx="4512" cy="0"/>
            </a:xfrm>
            <a:prstGeom prst="line">
              <a:avLst/>
            </a:prstGeom>
            <a:noFill/>
            <a:ln w="57150">
              <a:solidFill>
                <a:srgbClr val="0033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4519" name="Text Box 1031"/>
          <p:cNvSpPr txBox="1">
            <a:spLocks noChangeArrowheads="1"/>
          </p:cNvSpPr>
          <p:nvPr/>
        </p:nvSpPr>
        <p:spPr bwMode="auto">
          <a:xfrm>
            <a:off x="2362200" y="196850"/>
            <a:ext cx="5772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 sz="3600" b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ETAPAS DEL PROYECTO</a:t>
            </a:r>
            <a:endParaRPr lang="es-ES_tradnl" sz="3600" b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64520" name="Text Box 1032"/>
          <p:cNvSpPr txBox="1">
            <a:spLocks noChangeArrowheads="1"/>
          </p:cNvSpPr>
          <p:nvPr/>
        </p:nvSpPr>
        <p:spPr bwMode="auto">
          <a:xfrm>
            <a:off x="1295400" y="2057400"/>
            <a:ext cx="7696200" cy="366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buClr>
                <a:schemeClr val="tx2"/>
              </a:buClr>
              <a:buFont typeface="Wingdings" pitchFamily="2" charset="2"/>
              <a:buNone/>
            </a:pPr>
            <a:r>
              <a:rPr lang="es-ES_tradnl" sz="2800">
                <a:latin typeface="Tahoma" pitchFamily="34" charset="0"/>
              </a:rPr>
              <a:t>Se sensibilizaron 3.000 empresas de los sectores: </a:t>
            </a:r>
          </a:p>
          <a:p>
            <a:pPr algn="just">
              <a:buClr>
                <a:schemeClr val="tx2"/>
              </a:buClr>
              <a:buFont typeface="Wingdings" pitchFamily="2" charset="2"/>
              <a:buNone/>
            </a:pPr>
            <a:endParaRPr lang="es-ES_tradnl" sz="1000">
              <a:latin typeface="Tahoma" pitchFamily="34" charset="0"/>
            </a:endParaRPr>
          </a:p>
          <a:p>
            <a:pPr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es-ES_tradnl" sz="2800">
                <a:latin typeface="Tahoma" pitchFamily="34" charset="0"/>
              </a:rPr>
              <a:t>Textil y Confección </a:t>
            </a:r>
          </a:p>
          <a:p>
            <a:pPr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es-ES_tradnl" sz="2800">
                <a:latin typeface="Tahoma" pitchFamily="34" charset="0"/>
              </a:rPr>
              <a:t>Cuero y Calzado</a:t>
            </a:r>
          </a:p>
          <a:p>
            <a:pPr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es-ES_tradnl" sz="2800">
                <a:latin typeface="Tahoma" pitchFamily="34" charset="0"/>
              </a:rPr>
              <a:t>Autopartes</a:t>
            </a:r>
          </a:p>
          <a:p>
            <a:pPr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es-ES_tradnl" sz="2800">
                <a:latin typeface="Tahoma" pitchFamily="34" charset="0"/>
              </a:rPr>
              <a:t>Alimentos </a:t>
            </a:r>
          </a:p>
          <a:p>
            <a:pPr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es-ES_tradnl" sz="2800">
                <a:latin typeface="Tahoma" pitchFamily="34" charset="0"/>
              </a:rPr>
              <a:t>Industria gráfica </a:t>
            </a:r>
          </a:p>
          <a:p>
            <a:pPr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es-ES_tradnl" sz="2800">
                <a:latin typeface="Tahoma" pitchFamily="34" charset="0"/>
              </a:rPr>
              <a:t>Químico farmaceútico y otros.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9" grpId="0" autoUpdateAnimBg="0"/>
      <p:bldP spid="6452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544" name="Group 8"/>
          <p:cNvGrpSpPr>
            <a:grpSpLocks/>
          </p:cNvGrpSpPr>
          <p:nvPr/>
        </p:nvGrpSpPr>
        <p:grpSpPr bwMode="auto">
          <a:xfrm>
            <a:off x="1447800" y="838200"/>
            <a:ext cx="7315200" cy="946150"/>
            <a:chOff x="912" y="528"/>
            <a:chExt cx="4608" cy="596"/>
          </a:xfrm>
        </p:grpSpPr>
        <p:sp>
          <p:nvSpPr>
            <p:cNvPr id="65539" name="Text Box 3"/>
            <p:cNvSpPr txBox="1">
              <a:spLocks noChangeArrowheads="1"/>
            </p:cNvSpPr>
            <p:nvPr/>
          </p:nvSpPr>
          <p:spPr bwMode="auto">
            <a:xfrm>
              <a:off x="1248" y="528"/>
              <a:ext cx="4272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/>
              <a:r>
                <a:rPr lang="es-CO" sz="2800">
                  <a:latin typeface="Tahoma" pitchFamily="34" charset="0"/>
                </a:rPr>
                <a:t>Diagn</a:t>
              </a:r>
              <a:r>
                <a:rPr lang="es-ES_tradnl" sz="2800">
                  <a:latin typeface="Tahoma" pitchFamily="34" charset="0"/>
                </a:rPr>
                <a:t>ó</a:t>
              </a:r>
              <a:r>
                <a:rPr lang="es-CO" sz="2800">
                  <a:latin typeface="Tahoma" pitchFamily="34" charset="0"/>
                </a:rPr>
                <a:t>sticos de Comunidades empresariales. </a:t>
              </a:r>
            </a:p>
          </p:txBody>
        </p:sp>
        <p:sp>
          <p:nvSpPr>
            <p:cNvPr id="65540" name="WordArt 4"/>
            <p:cNvSpPr>
              <a:spLocks noChangeArrowheads="1" noChangeShapeType="1" noTextEdit="1"/>
            </p:cNvSpPr>
            <p:nvPr/>
          </p:nvSpPr>
          <p:spPr bwMode="auto">
            <a:xfrm>
              <a:off x="912" y="644"/>
              <a:ext cx="336" cy="3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Impact"/>
                </a:rPr>
                <a:t>3.</a:t>
              </a:r>
            </a:p>
          </p:txBody>
        </p:sp>
        <p:sp>
          <p:nvSpPr>
            <p:cNvPr id="65541" name="Line 5"/>
            <p:cNvSpPr>
              <a:spLocks noChangeShapeType="1"/>
            </p:cNvSpPr>
            <p:nvPr/>
          </p:nvSpPr>
          <p:spPr bwMode="auto">
            <a:xfrm>
              <a:off x="912" y="1104"/>
              <a:ext cx="4512" cy="0"/>
            </a:xfrm>
            <a:prstGeom prst="line">
              <a:avLst/>
            </a:prstGeom>
            <a:noFill/>
            <a:ln w="57150">
              <a:solidFill>
                <a:srgbClr val="0033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5542" name="Text Box 6"/>
          <p:cNvSpPr txBox="1">
            <a:spLocks noChangeArrowheads="1"/>
          </p:cNvSpPr>
          <p:nvPr/>
        </p:nvSpPr>
        <p:spPr bwMode="auto">
          <a:xfrm>
            <a:off x="2209800" y="152400"/>
            <a:ext cx="5772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 sz="3600" b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ETAPAS DEL PROYECTO</a:t>
            </a:r>
            <a:endParaRPr lang="es-ES_tradnl" sz="3600" b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65543" name="Text Box 7"/>
          <p:cNvSpPr txBox="1">
            <a:spLocks noChangeArrowheads="1"/>
          </p:cNvSpPr>
          <p:nvPr/>
        </p:nvSpPr>
        <p:spPr bwMode="auto">
          <a:xfrm>
            <a:off x="1295400" y="1839913"/>
            <a:ext cx="76962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buClr>
                <a:schemeClr val="tx2"/>
              </a:buClr>
              <a:buFont typeface="Wingdings" pitchFamily="2" charset="2"/>
              <a:buNone/>
            </a:pPr>
            <a:endParaRPr lang="es-ES_tradnl" sz="2300">
              <a:latin typeface="Tahoma" pitchFamily="34" charset="0"/>
            </a:endParaRPr>
          </a:p>
          <a:p>
            <a:pPr algn="just">
              <a:buClr>
                <a:schemeClr val="tx2"/>
              </a:buClr>
              <a:buFont typeface="Wingdings" pitchFamily="2" charset="2"/>
              <a:buNone/>
            </a:pPr>
            <a:r>
              <a:rPr lang="es-ES_tradnl" sz="2300">
                <a:latin typeface="Tahoma" pitchFamily="34" charset="0"/>
              </a:rPr>
              <a:t>De las 1.500 empresas sensibilizadas</a:t>
            </a:r>
          </a:p>
          <a:p>
            <a:pPr algn="just">
              <a:buClr>
                <a:schemeClr val="tx2"/>
              </a:buClr>
              <a:buFont typeface="Wingdings" pitchFamily="2" charset="2"/>
              <a:buNone/>
            </a:pPr>
            <a:r>
              <a:rPr lang="es-ES_tradnl" sz="2300">
                <a:latin typeface="Tahoma" pitchFamily="34" charset="0"/>
              </a:rPr>
              <a:t>se  seleccionaron 1.200 de acuerdo a su viabilidad          comercial </a:t>
            </a:r>
          </a:p>
          <a:p>
            <a:pPr algn="just">
              <a:buClr>
                <a:schemeClr val="tx2"/>
              </a:buClr>
              <a:buFont typeface="Wingdings" pitchFamily="2" charset="2"/>
              <a:buNone/>
            </a:pPr>
            <a:endParaRPr lang="es-ES_tradnl" sz="2300">
              <a:latin typeface="Tahoma" pitchFamily="34" charset="0"/>
            </a:endParaRPr>
          </a:p>
          <a:p>
            <a:pPr algn="just">
              <a:buClr>
                <a:schemeClr val="tx2"/>
              </a:buClr>
              <a:buFont typeface="Wingdings" pitchFamily="2" charset="2"/>
              <a:buNone/>
            </a:pPr>
            <a:r>
              <a:rPr lang="es-ES_tradnl" sz="2300">
                <a:latin typeface="Tahoma" pitchFamily="34" charset="0"/>
              </a:rPr>
              <a:t>Con estas empresas se desarrolló, primero un proceso de diagnostico empresarial y luego un proceso de nivelación tecnológica.</a:t>
            </a:r>
          </a:p>
          <a:p>
            <a:pPr algn="just">
              <a:buClr>
                <a:schemeClr val="tx2"/>
              </a:buClr>
              <a:buFont typeface="Wingdings" pitchFamily="2" charset="2"/>
              <a:buNone/>
            </a:pPr>
            <a:r>
              <a:rPr lang="es-ES_tradnl" sz="2300">
                <a:latin typeface="Tahoma" pitchFamily="34" charset="0"/>
              </a:rPr>
              <a:t>	</a:t>
            </a:r>
          </a:p>
          <a:p>
            <a:pPr algn="just">
              <a:buClr>
                <a:schemeClr val="tx2"/>
              </a:buClr>
              <a:buFont typeface="Wingdings" pitchFamily="2" charset="2"/>
              <a:buNone/>
            </a:pPr>
            <a:r>
              <a:rPr lang="es-ES_tradnl" sz="230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5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5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2" grpId="0" autoUpdateAnimBg="0"/>
      <p:bldP spid="6554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79" name="Text Box 15"/>
          <p:cNvSpPr txBox="1">
            <a:spLocks noChangeArrowheads="1"/>
          </p:cNvSpPr>
          <p:nvPr/>
        </p:nvSpPr>
        <p:spPr bwMode="auto">
          <a:xfrm>
            <a:off x="2362200" y="196850"/>
            <a:ext cx="5772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 sz="3600" b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ETAPAS DEL PROYECTO</a:t>
            </a:r>
            <a:endParaRPr lang="es-ES_tradnl" sz="3600" b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62480" name="Text Box 16"/>
          <p:cNvSpPr txBox="1">
            <a:spLocks noChangeArrowheads="1"/>
          </p:cNvSpPr>
          <p:nvPr/>
        </p:nvSpPr>
        <p:spPr bwMode="auto">
          <a:xfrm>
            <a:off x="1431925" y="1749425"/>
            <a:ext cx="427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Clr>
                <a:srgbClr val="003399"/>
              </a:buClr>
              <a:buFont typeface="Wingdings" pitchFamily="2" charset="2"/>
              <a:buChar char="Ø"/>
            </a:pPr>
            <a:endParaRPr lang="es-CO"/>
          </a:p>
        </p:txBody>
      </p:sp>
      <p:grpSp>
        <p:nvGrpSpPr>
          <p:cNvPr id="62486" name="Group 22"/>
          <p:cNvGrpSpPr>
            <a:grpSpLocks/>
          </p:cNvGrpSpPr>
          <p:nvPr/>
        </p:nvGrpSpPr>
        <p:grpSpPr bwMode="auto">
          <a:xfrm>
            <a:off x="1447800" y="1066800"/>
            <a:ext cx="7315200" cy="946150"/>
            <a:chOff x="912" y="528"/>
            <a:chExt cx="4608" cy="596"/>
          </a:xfrm>
        </p:grpSpPr>
        <p:sp>
          <p:nvSpPr>
            <p:cNvPr id="62481" name="Text Box 17"/>
            <p:cNvSpPr txBox="1">
              <a:spLocks noChangeArrowheads="1"/>
            </p:cNvSpPr>
            <p:nvPr/>
          </p:nvSpPr>
          <p:spPr bwMode="auto">
            <a:xfrm>
              <a:off x="1248" y="528"/>
              <a:ext cx="4272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/>
              <a:r>
                <a:rPr lang="es-CO" sz="2800">
                  <a:latin typeface="Tahoma" pitchFamily="34" charset="0"/>
                </a:rPr>
                <a:t>Implementación de Soluciones Tecnológicas. </a:t>
              </a:r>
            </a:p>
          </p:txBody>
        </p:sp>
        <p:sp>
          <p:nvSpPr>
            <p:cNvPr id="62482" name="WordArt 18"/>
            <p:cNvSpPr>
              <a:spLocks noChangeArrowheads="1" noChangeShapeType="1" noTextEdit="1"/>
            </p:cNvSpPr>
            <p:nvPr/>
          </p:nvSpPr>
          <p:spPr bwMode="auto">
            <a:xfrm>
              <a:off x="912" y="644"/>
              <a:ext cx="336" cy="3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Impact"/>
                </a:rPr>
                <a:t>4.</a:t>
              </a:r>
            </a:p>
          </p:txBody>
        </p:sp>
        <p:sp>
          <p:nvSpPr>
            <p:cNvPr id="62483" name="Line 19"/>
            <p:cNvSpPr>
              <a:spLocks noChangeShapeType="1"/>
            </p:cNvSpPr>
            <p:nvPr/>
          </p:nvSpPr>
          <p:spPr bwMode="auto">
            <a:xfrm>
              <a:off x="912" y="1104"/>
              <a:ext cx="4512" cy="0"/>
            </a:xfrm>
            <a:prstGeom prst="line">
              <a:avLst/>
            </a:prstGeom>
            <a:noFill/>
            <a:ln w="57150">
              <a:solidFill>
                <a:srgbClr val="0033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2485" name="Text Box 21"/>
          <p:cNvSpPr txBox="1">
            <a:spLocks noChangeArrowheads="1"/>
          </p:cNvSpPr>
          <p:nvPr/>
        </p:nvSpPr>
        <p:spPr bwMode="auto">
          <a:xfrm>
            <a:off x="1295400" y="2603500"/>
            <a:ext cx="7696200" cy="353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es-ES_tradnl" sz="2800">
                <a:latin typeface="Tahoma" pitchFamily="34" charset="0"/>
              </a:rPr>
              <a:t>Seleccionaron 21 comunidades empresariales.</a:t>
            </a:r>
          </a:p>
          <a:p>
            <a:pPr marL="285750" indent="-285750" algn="just">
              <a:buClr>
                <a:schemeClr val="tx2"/>
              </a:buClr>
              <a:buFont typeface="Wingdings" pitchFamily="2" charset="2"/>
              <a:buChar char="Ø"/>
            </a:pPr>
            <a:endParaRPr lang="es-ES_tradnl" sz="2800">
              <a:latin typeface="Tahoma" pitchFamily="34" charset="0"/>
            </a:endParaRPr>
          </a:p>
          <a:p>
            <a:pPr marL="285750" indent="-285750"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es-ES_tradnl" sz="2800">
                <a:latin typeface="Tahoma" pitchFamily="34" charset="0"/>
              </a:rPr>
              <a:t>Se obtuvo un promedio de 40 empresas por comunidad.</a:t>
            </a:r>
          </a:p>
          <a:p>
            <a:pPr marL="285750" indent="-285750" algn="just">
              <a:buClr>
                <a:schemeClr val="tx2"/>
              </a:buClr>
              <a:buFont typeface="Wingdings" pitchFamily="2" charset="2"/>
              <a:buChar char="Ø"/>
            </a:pPr>
            <a:endParaRPr lang="es-ES_tradnl" sz="2800">
              <a:latin typeface="Tahoma" pitchFamily="34" charset="0"/>
            </a:endParaRPr>
          </a:p>
          <a:p>
            <a:pPr marL="285750" indent="-285750"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es-ES_tradnl" sz="2800">
                <a:latin typeface="Tahoma" pitchFamily="34" charset="0"/>
              </a:rPr>
              <a:t>Total de 820 empresas con soluciones en comercio electrónico.</a:t>
            </a:r>
          </a:p>
          <a:p>
            <a:pPr marL="285750" indent="-285750" algn="just">
              <a:buClr>
                <a:schemeClr val="tx2"/>
              </a:buClr>
              <a:buFont typeface="Wingdings" pitchFamily="2" charset="2"/>
              <a:buNone/>
            </a:pPr>
            <a:endParaRPr lang="es-ES_tradnl" sz="300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2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2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2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2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2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9" grpId="0" autoUpdateAnimBg="0"/>
      <p:bldP spid="62485" grpId="0" build="p" autoUpdateAnimBg="0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Text Box 2"/>
          <p:cNvSpPr txBox="1">
            <a:spLocks noChangeArrowheads="1"/>
          </p:cNvSpPr>
          <p:nvPr/>
        </p:nvSpPr>
        <p:spPr bwMode="auto">
          <a:xfrm>
            <a:off x="2362200" y="196850"/>
            <a:ext cx="5772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 sz="3600" b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ETAPAS DEL PROYECTO</a:t>
            </a:r>
            <a:endParaRPr lang="es-ES_tradnl" sz="3600" b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139267" name="Text Box 3"/>
          <p:cNvSpPr txBox="1">
            <a:spLocks noChangeArrowheads="1"/>
          </p:cNvSpPr>
          <p:nvPr/>
        </p:nvSpPr>
        <p:spPr bwMode="auto">
          <a:xfrm>
            <a:off x="1431925" y="1749425"/>
            <a:ext cx="427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Clr>
                <a:srgbClr val="003399"/>
              </a:buClr>
              <a:buFont typeface="Wingdings" pitchFamily="2" charset="2"/>
              <a:buChar char="Ø"/>
            </a:pPr>
            <a:endParaRPr lang="es-CO"/>
          </a:p>
        </p:txBody>
      </p:sp>
      <p:grpSp>
        <p:nvGrpSpPr>
          <p:cNvPr id="139268" name="Group 4"/>
          <p:cNvGrpSpPr>
            <a:grpSpLocks/>
          </p:cNvGrpSpPr>
          <p:nvPr/>
        </p:nvGrpSpPr>
        <p:grpSpPr bwMode="auto">
          <a:xfrm>
            <a:off x="1447800" y="1066800"/>
            <a:ext cx="7315200" cy="946150"/>
            <a:chOff x="912" y="528"/>
            <a:chExt cx="4608" cy="596"/>
          </a:xfrm>
        </p:grpSpPr>
        <p:sp>
          <p:nvSpPr>
            <p:cNvPr id="139269" name="Text Box 5"/>
            <p:cNvSpPr txBox="1">
              <a:spLocks noChangeArrowheads="1"/>
            </p:cNvSpPr>
            <p:nvPr/>
          </p:nvSpPr>
          <p:spPr bwMode="auto">
            <a:xfrm>
              <a:off x="1248" y="528"/>
              <a:ext cx="4272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/>
              <a:r>
                <a:rPr lang="es-CO" sz="2800">
                  <a:latin typeface="Tahoma" pitchFamily="34" charset="0"/>
                </a:rPr>
                <a:t>Difusión de resultados y lecciones aprendidas. </a:t>
              </a:r>
            </a:p>
          </p:txBody>
        </p:sp>
        <p:sp>
          <p:nvSpPr>
            <p:cNvPr id="139270" name="WordArt 6"/>
            <p:cNvSpPr>
              <a:spLocks noChangeArrowheads="1" noChangeShapeType="1" noTextEdit="1"/>
            </p:cNvSpPr>
            <p:nvPr/>
          </p:nvSpPr>
          <p:spPr bwMode="auto">
            <a:xfrm>
              <a:off x="912" y="644"/>
              <a:ext cx="336" cy="3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Impact"/>
                </a:rPr>
                <a:t>5.</a:t>
              </a:r>
            </a:p>
          </p:txBody>
        </p:sp>
        <p:sp>
          <p:nvSpPr>
            <p:cNvPr id="139271" name="Line 7"/>
            <p:cNvSpPr>
              <a:spLocks noChangeShapeType="1"/>
            </p:cNvSpPr>
            <p:nvPr/>
          </p:nvSpPr>
          <p:spPr bwMode="auto">
            <a:xfrm>
              <a:off x="912" y="1104"/>
              <a:ext cx="4512" cy="0"/>
            </a:xfrm>
            <a:prstGeom prst="line">
              <a:avLst/>
            </a:prstGeom>
            <a:noFill/>
            <a:ln w="57150">
              <a:solidFill>
                <a:srgbClr val="0033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9272" name="Text Box 8"/>
          <p:cNvSpPr txBox="1">
            <a:spLocks noChangeArrowheads="1"/>
          </p:cNvSpPr>
          <p:nvPr/>
        </p:nvSpPr>
        <p:spPr bwMode="auto">
          <a:xfrm>
            <a:off x="1258888" y="2276475"/>
            <a:ext cx="7696200" cy="353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es-ES_tradnl" sz="2800">
                <a:latin typeface="Tahoma" pitchFamily="34" charset="0"/>
              </a:rPr>
              <a:t>Monitoreo y seguimiento a los planes de acción.</a:t>
            </a:r>
          </a:p>
          <a:p>
            <a:pPr marL="285750" indent="-285750"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es-ES_tradnl" sz="2800">
                <a:latin typeface="Tahoma" pitchFamily="34" charset="0"/>
              </a:rPr>
              <a:t>Levantamiento de información sobre indicadores de gestión.</a:t>
            </a:r>
          </a:p>
          <a:p>
            <a:pPr marL="285750" indent="-285750"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es-ES_tradnl" sz="2800">
                <a:latin typeface="Tahoma" pitchFamily="34" charset="0"/>
              </a:rPr>
              <a:t>Talleres abiertos para presentación de comunidades exitosas.</a:t>
            </a:r>
          </a:p>
          <a:p>
            <a:pPr marL="285750" indent="-285750"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es-ES_tradnl" sz="2800">
                <a:latin typeface="Tahoma" pitchFamily="34" charset="0"/>
              </a:rPr>
              <a:t>Presentación de resultados en sitio Web.</a:t>
            </a:r>
          </a:p>
          <a:p>
            <a:pPr marL="285750" indent="-285750" algn="just">
              <a:buClr>
                <a:schemeClr val="tx2"/>
              </a:buClr>
              <a:buFont typeface="Wingdings" pitchFamily="2" charset="2"/>
              <a:buChar char="Ø"/>
            </a:pPr>
            <a:endParaRPr lang="es-ES_tradnl" sz="300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9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9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9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9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9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9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9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9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6" grpId="0" autoUpdateAnimBg="0"/>
      <p:bldP spid="139272" grpId="0" build="p" autoUpdateAnimBg="0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Text Box 2"/>
          <p:cNvSpPr txBox="1">
            <a:spLocks noChangeArrowheads="1"/>
          </p:cNvSpPr>
          <p:nvPr/>
        </p:nvSpPr>
        <p:spPr bwMode="auto">
          <a:xfrm>
            <a:off x="2154238" y="425450"/>
            <a:ext cx="5772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ES_tradnl" sz="3600" b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Aportes y Contribuciones</a:t>
            </a:r>
            <a:endParaRPr lang="es-ES_tradnl" sz="3600" b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141315" name="Text Box 3"/>
          <p:cNvSpPr txBox="1">
            <a:spLocks noChangeArrowheads="1"/>
          </p:cNvSpPr>
          <p:nvPr/>
        </p:nvSpPr>
        <p:spPr bwMode="auto">
          <a:xfrm>
            <a:off x="1219200" y="1828800"/>
            <a:ext cx="8077200" cy="405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chemeClr val="tx2"/>
              </a:buClr>
              <a:buFont typeface="Wingdings" pitchFamily="2" charset="2"/>
              <a:buNone/>
            </a:pPr>
            <a:r>
              <a:rPr lang="es-ES_tradnl" sz="3000">
                <a:latin typeface="Tahoma" pitchFamily="34" charset="0"/>
              </a:rPr>
              <a:t>La Contribución del Proyecto </a:t>
            </a:r>
          </a:p>
          <a:p>
            <a:pPr>
              <a:buClr>
                <a:schemeClr val="tx2"/>
              </a:buClr>
              <a:buFont typeface="Wingdings" pitchFamily="2" charset="2"/>
              <a:buNone/>
            </a:pPr>
            <a:r>
              <a:rPr lang="es-ES_tradnl" sz="3000">
                <a:latin typeface="Tahoma" pitchFamily="34" charset="0"/>
              </a:rPr>
              <a:t>No Reembolsable.</a:t>
            </a:r>
          </a:p>
          <a:p>
            <a:pPr>
              <a:buClr>
                <a:schemeClr val="tx2"/>
              </a:buClr>
              <a:buFont typeface="Wingdings" pitchFamily="2" charset="2"/>
              <a:buNone/>
            </a:pPr>
            <a:r>
              <a:rPr lang="es-ES_tradnl" sz="3000">
                <a:latin typeface="Tahoma" pitchFamily="34" charset="0"/>
              </a:rPr>
              <a:t> </a:t>
            </a:r>
          </a:p>
          <a:p>
            <a:pPr>
              <a:buClr>
                <a:schemeClr val="tx2"/>
              </a:buClr>
              <a:buFont typeface="Wingdings" pitchFamily="2" charset="2"/>
              <a:buChar char="Ø"/>
            </a:pPr>
            <a:r>
              <a:rPr lang="es-ES_tradnl" sz="2800">
                <a:latin typeface="Tahoma" pitchFamily="34" charset="0"/>
              </a:rPr>
              <a:t> Metodología        – 100% Proyecto  </a:t>
            </a:r>
          </a:p>
          <a:p>
            <a:pPr>
              <a:buClr>
                <a:schemeClr val="tx2"/>
              </a:buClr>
              <a:buFont typeface="Wingdings" pitchFamily="2" charset="2"/>
              <a:buChar char="Ø"/>
            </a:pPr>
            <a:r>
              <a:rPr lang="es-ES_tradnl" sz="2800">
                <a:latin typeface="Tahoma" pitchFamily="34" charset="0"/>
              </a:rPr>
              <a:t> Sensibilización     – 100% Proyecto</a:t>
            </a:r>
          </a:p>
          <a:p>
            <a:pPr>
              <a:buClr>
                <a:schemeClr val="tx2"/>
              </a:buClr>
              <a:buFont typeface="Wingdings" pitchFamily="2" charset="2"/>
              <a:buChar char="Ø"/>
            </a:pPr>
            <a:r>
              <a:rPr lang="es-ES_tradnl" sz="2800">
                <a:latin typeface="Tahoma" pitchFamily="34" charset="0"/>
              </a:rPr>
              <a:t> Diagnóstico         – 100% Proyecto</a:t>
            </a:r>
          </a:p>
          <a:p>
            <a:pPr>
              <a:buClr>
                <a:schemeClr val="tx2"/>
              </a:buClr>
              <a:buFont typeface="Wingdings" pitchFamily="2" charset="2"/>
              <a:buChar char="Ø"/>
            </a:pPr>
            <a:r>
              <a:rPr lang="es-ES_tradnl"/>
              <a:t>  </a:t>
            </a:r>
            <a:r>
              <a:rPr lang="es-ES_tradnl" sz="2800">
                <a:latin typeface="Tahoma" pitchFamily="34" charset="0"/>
              </a:rPr>
              <a:t>Implementación   –  80% Proyecto  y  20% 				Comunidad-empresas.</a:t>
            </a:r>
          </a:p>
          <a:p>
            <a:pPr>
              <a:buClr>
                <a:schemeClr val="tx2"/>
              </a:buClr>
              <a:buFont typeface="Wingdings" pitchFamily="2" charset="2"/>
              <a:buNone/>
            </a:pPr>
            <a:endParaRPr lang="es-ES_tradnl" sz="300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1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1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4" grpId="0" autoUpdateAnimBg="0"/>
      <p:bldP spid="141315" grpId="0" autoUpdateAnimBg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3654</TotalTime>
  <Words>753</Words>
  <Application>Microsoft Office PowerPoint</Application>
  <PresentationFormat>On-screen Show (4:3)</PresentationFormat>
  <Paragraphs>205</Paragraphs>
  <Slides>20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Times New Roman</vt:lpstr>
      <vt:lpstr>Arial</vt:lpstr>
      <vt:lpstr>Tahoma</vt:lpstr>
      <vt:lpstr>Wingdings</vt:lpstr>
      <vt:lpstr>Impact</vt:lpstr>
      <vt:lpstr>Arial Narrow</vt:lpstr>
      <vt:lpstr>Diseño predeterminado</vt:lpstr>
      <vt:lpstr>Documento de Microsoft Word</vt:lpstr>
      <vt:lpstr>Foto de Microsoft Photo Editor 3.0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Modo de Implementación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>Centro de Desarrollo Empresarial- Dirección Nacional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Víctor Manuel Palacios C.</dc:creator>
  <cp:lastModifiedBy>anarod</cp:lastModifiedBy>
  <cp:revision>119</cp:revision>
  <cp:lastPrinted>2003-10-27T20:24:51Z</cp:lastPrinted>
  <dcterms:created xsi:type="dcterms:W3CDTF">2001-02-13T17:36:56Z</dcterms:created>
  <dcterms:modified xsi:type="dcterms:W3CDTF">2010-07-12T02:54:01Z</dcterms:modified>
</cp:coreProperties>
</file>