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12"/>
  </p:notesMasterIdLst>
  <p:handoutMasterIdLst>
    <p:handoutMasterId r:id="rId13"/>
  </p:handoutMasterIdLst>
  <p:sldIdLst>
    <p:sldId id="256" r:id="rId2"/>
    <p:sldId id="261" r:id="rId3"/>
    <p:sldId id="263" r:id="rId4"/>
    <p:sldId id="271" r:id="rId5"/>
    <p:sldId id="267" r:id="rId6"/>
    <p:sldId id="268" r:id="rId7"/>
    <p:sldId id="269" r:id="rId8"/>
    <p:sldId id="264" r:id="rId9"/>
    <p:sldId id="265" r:id="rId10"/>
    <p:sldId id="26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11"/>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s-ES"/>
              <a:t>CENTRO DE PRODUCTIVIDAD INTEGRAL CHILE</a:t>
            </a:r>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97F8165-B6EE-4277-8337-8797A592EDC1}" type="slidenum">
              <a:rPr lang="es-ES"/>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s-ES"/>
              <a:t>CENTRO DE PRODUCTIVIDAD INTEGRAL CHILE</a:t>
            </a:r>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FFBAC65-D8D8-437D-8DCC-000760E9071C}" type="slidenum">
              <a:rPr lang="es-ES"/>
              <a:pPr/>
              <a:t>‹#›</a:t>
            </a:fld>
            <a:endParaRPr lang="es-E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s-ES"/>
              <a:t>CENTRO DE PRODUCTIVIDAD INTEGRAL CHILE</a:t>
            </a:r>
          </a:p>
        </p:txBody>
      </p:sp>
      <p:sp>
        <p:nvSpPr>
          <p:cNvPr id="7" name="Rectangle 7"/>
          <p:cNvSpPr>
            <a:spLocks noGrp="1" noChangeArrowheads="1"/>
          </p:cNvSpPr>
          <p:nvPr>
            <p:ph type="sldNum" sz="quarter" idx="5"/>
          </p:nvPr>
        </p:nvSpPr>
        <p:spPr>
          <a:ln/>
        </p:spPr>
        <p:txBody>
          <a:bodyPr/>
          <a:lstStyle/>
          <a:p>
            <a:fld id="{DE58B532-846D-4ECF-BA3B-6917136D7082}" type="slidenum">
              <a:rPr lang="es-ES"/>
              <a:pPr/>
              <a:t>1</a:t>
            </a:fld>
            <a:endParaRPr lang="es-E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s-ES"/>
              <a:t>CENTRO DE PRODUCTIVIDAD INTEGRAL CHILE</a:t>
            </a:r>
          </a:p>
        </p:txBody>
      </p:sp>
      <p:sp>
        <p:nvSpPr>
          <p:cNvPr id="7" name="Rectangle 7"/>
          <p:cNvSpPr>
            <a:spLocks noGrp="1" noChangeArrowheads="1"/>
          </p:cNvSpPr>
          <p:nvPr>
            <p:ph type="sldNum" sz="quarter" idx="5"/>
          </p:nvPr>
        </p:nvSpPr>
        <p:spPr>
          <a:ln/>
        </p:spPr>
        <p:txBody>
          <a:bodyPr/>
          <a:lstStyle/>
          <a:p>
            <a:fld id="{E864B37C-B7D6-4747-AE64-5775B43E4932}" type="slidenum">
              <a:rPr lang="es-ES"/>
              <a:pPr/>
              <a:t>9</a:t>
            </a:fld>
            <a:endParaRPr lang="es-E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5867400" cy="6858000"/>
            <a:chOff x="0" y="0"/>
            <a:chExt cx="3696" cy="4320"/>
          </a:xfrm>
        </p:grpSpPr>
        <p:sp>
          <p:nvSpPr>
            <p:cNvPr id="1536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s-ES" sz="2400">
                <a:latin typeface="Times New Roman" pitchFamily="18" charset="0"/>
              </a:endParaRPr>
            </a:p>
          </p:txBody>
        </p:sp>
        <p:sp>
          <p:nvSpPr>
            <p:cNvPr id="1536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s-ES" sz="2400">
                <a:latin typeface="Times New Roman" pitchFamily="18" charset="0"/>
              </a:endParaRPr>
            </a:p>
          </p:txBody>
        </p:sp>
      </p:grpSp>
      <p:grpSp>
        <p:nvGrpSpPr>
          <p:cNvPr id="15365" name="Group 5"/>
          <p:cNvGrpSpPr>
            <a:grpSpLocks/>
          </p:cNvGrpSpPr>
          <p:nvPr/>
        </p:nvGrpSpPr>
        <p:grpSpPr bwMode="auto">
          <a:xfrm>
            <a:off x="3632200" y="4889500"/>
            <a:ext cx="4876800" cy="319088"/>
            <a:chOff x="2288" y="3080"/>
            <a:chExt cx="3072" cy="201"/>
          </a:xfrm>
        </p:grpSpPr>
        <p:sp>
          <p:nvSpPr>
            <p:cNvPr id="1536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1536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1536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s-ES"/>
              <a:t>Haga clic para modificar el estilo de subtítulo del patrón</a:t>
            </a:r>
          </a:p>
        </p:txBody>
      </p:sp>
      <p:sp>
        <p:nvSpPr>
          <p:cNvPr id="15369" name="Rectangle 9"/>
          <p:cNvSpPr>
            <a:spLocks noGrp="1" noChangeArrowheads="1"/>
          </p:cNvSpPr>
          <p:nvPr>
            <p:ph type="dt" sz="quarter" idx="2"/>
          </p:nvPr>
        </p:nvSpPr>
        <p:spPr/>
        <p:txBody>
          <a:bodyPr/>
          <a:lstStyle>
            <a:lvl1pPr>
              <a:defRPr>
                <a:solidFill>
                  <a:schemeClr val="bg1"/>
                </a:solidFill>
              </a:defRPr>
            </a:lvl1pPr>
          </a:lstStyle>
          <a:p>
            <a:endParaRPr lang="es-ES"/>
          </a:p>
        </p:txBody>
      </p:sp>
      <p:sp>
        <p:nvSpPr>
          <p:cNvPr id="15370" name="Rectangle 10"/>
          <p:cNvSpPr>
            <a:spLocks noGrp="1" noChangeArrowheads="1"/>
          </p:cNvSpPr>
          <p:nvPr>
            <p:ph type="ftr" sz="quarter" idx="3"/>
          </p:nvPr>
        </p:nvSpPr>
        <p:spPr/>
        <p:txBody>
          <a:bodyPr/>
          <a:lstStyle>
            <a:lvl1pPr algn="r">
              <a:defRPr/>
            </a:lvl1pPr>
          </a:lstStyle>
          <a:p>
            <a:endParaRPr lang="es-ES"/>
          </a:p>
        </p:txBody>
      </p:sp>
      <p:sp>
        <p:nvSpPr>
          <p:cNvPr id="15371" name="Rectangle 11"/>
          <p:cNvSpPr>
            <a:spLocks noGrp="1" noChangeArrowheads="1"/>
          </p:cNvSpPr>
          <p:nvPr>
            <p:ph type="sldNum" sz="quarter" idx="4"/>
          </p:nvPr>
        </p:nvSpPr>
        <p:spPr>
          <a:xfrm>
            <a:off x="76200" y="6248400"/>
            <a:ext cx="587375" cy="488950"/>
          </a:xfrm>
        </p:spPr>
        <p:txBody>
          <a:bodyPr anchorCtr="0"/>
          <a:lstStyle>
            <a:lvl1pPr>
              <a:defRPr/>
            </a:lvl1pPr>
          </a:lstStyle>
          <a:p>
            <a:fld id="{44177B6D-05F3-4F94-B219-02267D53DF3D}" type="slidenum">
              <a:rPr lang="es-ES"/>
              <a:pPr/>
              <a:t>‹#›</a:t>
            </a:fld>
            <a:endParaRPr lang="es-ES"/>
          </a:p>
        </p:txBody>
      </p:sp>
      <p:sp>
        <p:nvSpPr>
          <p:cNvPr id="1537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s-ES"/>
              <a:t>Haga clic para cambiar el estilo de título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BF8FC4AD-2111-469E-A00F-DA28AB716AEC}"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DDC1D72B-A687-4EEE-8ECA-F82CC8A3714C}"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73B7181E-6E09-42A7-9B50-16C91EF981F0}"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76705F3-FF30-44F3-B1B4-232EA2C054A2}"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62E903F7-0127-4E53-A42E-2C6DCF29284F}"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C3E2C5E6-04EF-4A2C-B91E-8A509374E219}"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2449DABD-58E9-4217-A4C5-9F478B49E560}"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3A264648-19C1-4C85-89F6-EABB01BDAA7B}"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1638E51-FB7E-42DF-BF48-C43B1F34ED3A}"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0777947-2561-4D1F-B2C5-3AD7D2C616EF}"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7620000" cy="6858000"/>
            <a:chOff x="0" y="0"/>
            <a:chExt cx="4800" cy="4320"/>
          </a:xfrm>
        </p:grpSpPr>
        <p:grpSp>
          <p:nvGrpSpPr>
            <p:cNvPr id="14339" name="Group 3"/>
            <p:cNvGrpSpPr>
              <a:grpSpLocks/>
            </p:cNvGrpSpPr>
            <p:nvPr userDrawn="1"/>
          </p:nvGrpSpPr>
          <p:grpSpPr bwMode="auto">
            <a:xfrm>
              <a:off x="0" y="0"/>
              <a:ext cx="2016" cy="4320"/>
              <a:chOff x="0" y="0"/>
              <a:chExt cx="2016" cy="4320"/>
            </a:xfrm>
          </p:grpSpPr>
          <p:sp>
            <p:nvSpPr>
              <p:cNvPr id="1434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1434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14342" name="Group 6"/>
            <p:cNvGrpSpPr>
              <a:grpSpLocks/>
            </p:cNvGrpSpPr>
            <p:nvPr/>
          </p:nvGrpSpPr>
          <p:grpSpPr bwMode="auto">
            <a:xfrm>
              <a:off x="144" y="1248"/>
              <a:ext cx="4656" cy="201"/>
              <a:chOff x="144" y="1248"/>
              <a:chExt cx="4656" cy="201"/>
            </a:xfrm>
          </p:grpSpPr>
          <p:sp>
            <p:nvSpPr>
              <p:cNvPr id="1434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1434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1434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434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434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s-ES"/>
          </a:p>
        </p:txBody>
      </p:sp>
      <p:sp>
        <p:nvSpPr>
          <p:cNvPr id="1434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s-ES"/>
          </a:p>
        </p:txBody>
      </p:sp>
      <p:sp>
        <p:nvSpPr>
          <p:cNvPr id="1434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E4CB4C04-7D35-4448-9E66-683159230AF7}" type="slidenum">
              <a:rPr lang="es-ES"/>
              <a:pPr/>
              <a:t>‹#›</a:t>
            </a:fld>
            <a:endParaRPr lang="es-ES"/>
          </a:p>
        </p:txBody>
      </p:sp>
      <p:graphicFrame>
        <p:nvGraphicFramePr>
          <p:cNvPr id="14350" name="Object 14"/>
          <p:cNvGraphicFramePr>
            <a:graphicFrameLocks noChangeAspect="1"/>
          </p:cNvGraphicFramePr>
          <p:nvPr/>
        </p:nvGraphicFramePr>
        <p:xfrm>
          <a:off x="6705600" y="6248400"/>
          <a:ext cx="1371600" cy="457200"/>
        </p:xfrm>
        <a:graphic>
          <a:graphicData uri="http://schemas.openxmlformats.org/presentationml/2006/ole">
            <p:oleObj spid="_x0000_s14350" name="Imagen" r:id="rId14" imgW="2234520" imgH="1711800" progId="Word.Picture.8">
              <p:embed/>
            </p:oleObj>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itchFamily="34" charset="0"/>
        </a:defRPr>
      </a:lvl2pPr>
      <a:lvl3pPr algn="l" rtl="0" fontAlgn="base">
        <a:lnSpc>
          <a:spcPct val="90000"/>
        </a:lnSpc>
        <a:spcBef>
          <a:spcPct val="0"/>
        </a:spcBef>
        <a:spcAft>
          <a:spcPct val="0"/>
        </a:spcAft>
        <a:defRPr sz="3600" b="1">
          <a:solidFill>
            <a:schemeClr val="tx2"/>
          </a:solidFill>
          <a:latin typeface="Arial" pitchFamily="34" charset="0"/>
        </a:defRPr>
      </a:lvl3pPr>
      <a:lvl4pPr algn="l" rtl="0" fontAlgn="base">
        <a:lnSpc>
          <a:spcPct val="90000"/>
        </a:lnSpc>
        <a:spcBef>
          <a:spcPct val="0"/>
        </a:spcBef>
        <a:spcAft>
          <a:spcPct val="0"/>
        </a:spcAft>
        <a:defRPr sz="3600" b="1">
          <a:solidFill>
            <a:schemeClr val="tx2"/>
          </a:solidFill>
          <a:latin typeface="Arial" pitchFamily="34" charset="0"/>
        </a:defRPr>
      </a:lvl4pPr>
      <a:lvl5pPr algn="l" rtl="0" fontAlgn="base">
        <a:lnSpc>
          <a:spcPct val="90000"/>
        </a:lnSpc>
        <a:spcBef>
          <a:spcPct val="0"/>
        </a:spcBef>
        <a:spcAft>
          <a:spcPct val="0"/>
        </a:spcAft>
        <a:defRPr sz="3600" b="1">
          <a:solidFill>
            <a:schemeClr val="tx2"/>
          </a:solidFill>
          <a:latin typeface="Arial" pitchFamily="34" charset="0"/>
        </a:defRPr>
      </a:lvl5pPr>
      <a:lvl6pPr marL="457200" algn="l" rtl="0" fontAlgn="base">
        <a:lnSpc>
          <a:spcPct val="90000"/>
        </a:lnSpc>
        <a:spcBef>
          <a:spcPct val="0"/>
        </a:spcBef>
        <a:spcAft>
          <a:spcPct val="0"/>
        </a:spcAft>
        <a:defRPr sz="3600" b="1">
          <a:solidFill>
            <a:schemeClr val="tx2"/>
          </a:solidFill>
          <a:latin typeface="Arial" pitchFamily="34" charset="0"/>
        </a:defRPr>
      </a:lvl6pPr>
      <a:lvl7pPr marL="914400" algn="l" rtl="0" fontAlgn="base">
        <a:lnSpc>
          <a:spcPct val="90000"/>
        </a:lnSpc>
        <a:spcBef>
          <a:spcPct val="0"/>
        </a:spcBef>
        <a:spcAft>
          <a:spcPct val="0"/>
        </a:spcAft>
        <a:defRPr sz="3600" b="1">
          <a:solidFill>
            <a:schemeClr val="tx2"/>
          </a:solidFill>
          <a:latin typeface="Arial" pitchFamily="34" charset="0"/>
        </a:defRPr>
      </a:lvl7pPr>
      <a:lvl8pPr marL="1371600" algn="l" rtl="0" fontAlgn="base">
        <a:lnSpc>
          <a:spcPct val="90000"/>
        </a:lnSpc>
        <a:spcBef>
          <a:spcPct val="0"/>
        </a:spcBef>
        <a:spcAft>
          <a:spcPct val="0"/>
        </a:spcAft>
        <a:defRPr sz="3600" b="1">
          <a:solidFill>
            <a:schemeClr val="tx2"/>
          </a:solidFill>
          <a:latin typeface="Arial" pitchFamily="34" charset="0"/>
        </a:defRPr>
      </a:lvl8pPr>
      <a:lvl9pPr marL="1828800" algn="l" rtl="0" fontAlgn="base">
        <a:lnSpc>
          <a:spcPct val="90000"/>
        </a:lnSpc>
        <a:spcBef>
          <a:spcPct val="0"/>
        </a:spcBef>
        <a:spcAft>
          <a:spcPct val="0"/>
        </a:spcAft>
        <a:defRPr sz="3600" b="1">
          <a:solidFill>
            <a:schemeClr val="tx2"/>
          </a:solidFill>
          <a:latin typeface="Arial" pitchFamily="34"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p:cNvSpPr>
            <a:spLocks noGrp="1" noChangeArrowheads="1"/>
          </p:cNvSpPr>
          <p:nvPr>
            <p:ph type="sldNum" sz="quarter" idx="4"/>
          </p:nvPr>
        </p:nvSpPr>
        <p:spPr/>
        <p:txBody>
          <a:bodyPr/>
          <a:lstStyle/>
          <a:p>
            <a:fld id="{C93252E4-8274-46B5-ABC9-89D7CBE8851A}" type="slidenum">
              <a:rPr lang="es-ES"/>
              <a:pPr/>
              <a:t>1</a:t>
            </a:fld>
            <a:endParaRPr lang="es-ES"/>
          </a:p>
        </p:txBody>
      </p:sp>
      <p:sp>
        <p:nvSpPr>
          <p:cNvPr id="2050" name="AutoShape 2"/>
          <p:cNvSpPr>
            <a:spLocks noGrp="1" noChangeArrowheads="1"/>
          </p:cNvSpPr>
          <p:nvPr>
            <p:ph type="ctrTitle"/>
          </p:nvPr>
        </p:nvSpPr>
        <p:spPr/>
        <p:txBody>
          <a:bodyPr/>
          <a:lstStyle/>
          <a:p>
            <a:r>
              <a:rPr lang="es-ES" sz="3200"/>
              <a:t>Proyecto Cepri</a:t>
            </a:r>
            <a:br>
              <a:rPr lang="es-ES" sz="3200"/>
            </a:br>
            <a:r>
              <a:rPr lang="es-ES" sz="3200"/>
              <a:t>ICT4 BUS</a:t>
            </a:r>
            <a:br>
              <a:rPr lang="es-ES" sz="3200"/>
            </a:br>
            <a:r>
              <a:rPr lang="es-ES" sz="3200"/>
              <a:t>ATN</a:t>
            </a:r>
            <a:r>
              <a:rPr lang="en-US" sz="3200"/>
              <a:t>/ME-7956-RG-14</a:t>
            </a:r>
            <a:r>
              <a:rPr lang="es-ES" sz="3200"/>
              <a:t/>
            </a:r>
            <a:br>
              <a:rPr lang="es-ES" sz="3200"/>
            </a:br>
            <a:endParaRPr lang="en-US" sz="3200"/>
          </a:p>
        </p:txBody>
      </p:sp>
      <p:sp>
        <p:nvSpPr>
          <p:cNvPr id="2051" name="Rectangle 3"/>
          <p:cNvSpPr>
            <a:spLocks noGrp="1" noChangeArrowheads="1"/>
          </p:cNvSpPr>
          <p:nvPr>
            <p:ph type="subTitle" idx="1"/>
          </p:nvPr>
        </p:nvSpPr>
        <p:spPr>
          <a:xfrm>
            <a:off x="4673600" y="2927350"/>
            <a:ext cx="4013200" cy="3549650"/>
          </a:xfrm>
        </p:spPr>
        <p:txBody>
          <a:bodyPr/>
          <a:lstStyle/>
          <a:p>
            <a:endParaRPr lang="es-ES"/>
          </a:p>
          <a:p>
            <a:endParaRPr lang="es-ES"/>
          </a:p>
          <a:p>
            <a:endParaRPr lang="en-US"/>
          </a:p>
        </p:txBody>
      </p:sp>
      <p:graphicFrame>
        <p:nvGraphicFramePr>
          <p:cNvPr id="2052" name="Object 4"/>
          <p:cNvGraphicFramePr>
            <a:graphicFrameLocks noChangeAspect="1"/>
          </p:cNvGraphicFramePr>
          <p:nvPr/>
        </p:nvGraphicFramePr>
        <p:xfrm>
          <a:off x="7010400" y="381000"/>
          <a:ext cx="1371600" cy="457200"/>
        </p:xfrm>
        <a:graphic>
          <a:graphicData uri="http://schemas.openxmlformats.org/presentationml/2006/ole">
            <p:oleObj spid="_x0000_s2052" name="Imagen" r:id="rId4" imgW="2234520" imgH="1711800" progId="Word.Picture.8">
              <p:embed/>
            </p:oleObj>
          </a:graphicData>
        </a:graphic>
      </p:graphicFrame>
      <p:sp>
        <p:nvSpPr>
          <p:cNvPr id="2053" name="Rectangle 5"/>
          <p:cNvSpPr>
            <a:spLocks noChangeArrowheads="1"/>
          </p:cNvSpPr>
          <p:nvPr/>
        </p:nvSpPr>
        <p:spPr bwMode="auto">
          <a:xfrm>
            <a:off x="4419600" y="3200400"/>
            <a:ext cx="4495800" cy="701675"/>
          </a:xfrm>
          <a:prstGeom prst="rect">
            <a:avLst/>
          </a:prstGeom>
          <a:noFill/>
          <a:ln w="9525">
            <a:noFill/>
            <a:miter lim="800000"/>
            <a:headEnd/>
            <a:tailEnd/>
          </a:ln>
          <a:effectLst/>
        </p:spPr>
        <p:txBody>
          <a:bodyPr>
            <a:spAutoFit/>
          </a:bodyPr>
          <a:lstStyle/>
          <a:p>
            <a:pPr algn="ctr"/>
            <a:endParaRPr lang="es-ES" sz="2000">
              <a:solidFill>
                <a:schemeClr val="tx2"/>
              </a:solidFill>
            </a:endParaRPr>
          </a:p>
          <a:p>
            <a:pPr algn="ctr"/>
            <a:r>
              <a:rPr lang="es-ES" sz="2000" b="1">
                <a:solidFill>
                  <a:schemeClr val="tx2"/>
                </a:solidFill>
              </a:rPr>
              <a:t>PLATAFORMA TIC PARA PYMES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B95B2A0-CE3A-4D91-84CA-BC09F3828A24}" type="slidenum">
              <a:rPr lang="es-ES"/>
              <a:pPr/>
              <a:t>10</a:t>
            </a:fld>
            <a:endParaRPr lang="es-ES"/>
          </a:p>
        </p:txBody>
      </p:sp>
      <p:sp>
        <p:nvSpPr>
          <p:cNvPr id="12290" name="AutoShape 2"/>
          <p:cNvSpPr>
            <a:spLocks noGrp="1" noChangeArrowheads="1"/>
          </p:cNvSpPr>
          <p:nvPr>
            <p:ph type="title"/>
          </p:nvPr>
        </p:nvSpPr>
        <p:spPr/>
        <p:txBody>
          <a:bodyPr/>
          <a:lstStyle/>
          <a:p>
            <a:r>
              <a:rPr lang="es-ES"/>
              <a:t>Enfoque de negocios</a:t>
            </a:r>
          </a:p>
        </p:txBody>
      </p:sp>
      <p:sp>
        <p:nvSpPr>
          <p:cNvPr id="12291" name="Rectangle 3"/>
          <p:cNvSpPr>
            <a:spLocks noGrp="1" noChangeArrowheads="1"/>
          </p:cNvSpPr>
          <p:nvPr>
            <p:ph type="body" idx="1"/>
          </p:nvPr>
        </p:nvSpPr>
        <p:spPr/>
        <p:txBody>
          <a:bodyPr/>
          <a:lstStyle/>
          <a:p>
            <a:pPr>
              <a:lnSpc>
                <a:spcPct val="90000"/>
              </a:lnSpc>
            </a:pPr>
            <a:r>
              <a:rPr lang="es-ES" sz="1800" b="1"/>
              <a:t>El éxito comercial del proyecto CEPRI dependerá de la evolución de las siguientes variables:</a:t>
            </a:r>
          </a:p>
          <a:p>
            <a:pPr>
              <a:lnSpc>
                <a:spcPct val="90000"/>
              </a:lnSpc>
            </a:pPr>
            <a:endParaRPr lang="es-ES" sz="1800" b="1"/>
          </a:p>
          <a:p>
            <a:pPr lvl="1">
              <a:lnSpc>
                <a:spcPct val="90000"/>
              </a:lnSpc>
              <a:buFontTx/>
              <a:buNone/>
            </a:pPr>
            <a:r>
              <a:rPr lang="es-ES" sz="1800" b="1"/>
              <a:t>-	Capacidad de mantener acotados los costos de implantación y soporte, de modo de asegurar la rentabilidad del producto.</a:t>
            </a:r>
          </a:p>
          <a:p>
            <a:pPr lvl="1">
              <a:lnSpc>
                <a:spcPct val="90000"/>
              </a:lnSpc>
            </a:pPr>
            <a:endParaRPr lang="es-ES" sz="1800" b="1"/>
          </a:p>
          <a:p>
            <a:pPr lvl="1">
              <a:lnSpc>
                <a:spcPct val="90000"/>
              </a:lnSpc>
            </a:pPr>
            <a:r>
              <a:rPr lang="es-ES" sz="1800" b="1"/>
              <a:t>Capacidad de administración de los precios de  las licencias MS que permitirán mantener dentro de niveles controlados los costos hundidos de la aplicación.</a:t>
            </a:r>
          </a:p>
          <a:p>
            <a:pPr lvl="1">
              <a:lnSpc>
                <a:spcPct val="90000"/>
              </a:lnSpc>
            </a:pPr>
            <a:endParaRPr lang="es-ES" sz="1800" b="1"/>
          </a:p>
          <a:p>
            <a:pPr lvl="1">
              <a:lnSpc>
                <a:spcPct val="90000"/>
              </a:lnSpc>
            </a:pPr>
            <a:r>
              <a:rPr lang="es-ES" sz="1800" b="1"/>
              <a:t>Velocidad en la baja de precios y capacidad de penetración del mercado  de las aplicaciones convencionales (MS Great Plains, Flexline, Softland, Manager, De Fontana)..</a:t>
            </a:r>
          </a:p>
          <a:p>
            <a:pPr lvl="1">
              <a:lnSpc>
                <a:spcPct val="90000"/>
              </a:lnSpc>
            </a:pPr>
            <a:endParaRPr lang="es-ES" sz="18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8A7F02A-ADDE-44FE-9EC4-8D7C2A933A23}" type="slidenum">
              <a:rPr lang="es-ES"/>
              <a:pPr/>
              <a:t>2</a:t>
            </a:fld>
            <a:endParaRPr lang="es-ES"/>
          </a:p>
        </p:txBody>
      </p:sp>
      <p:sp>
        <p:nvSpPr>
          <p:cNvPr id="7170" name="AutoShape 2"/>
          <p:cNvSpPr>
            <a:spLocks noGrp="1" noChangeArrowheads="1"/>
          </p:cNvSpPr>
          <p:nvPr>
            <p:ph type="title"/>
          </p:nvPr>
        </p:nvSpPr>
        <p:spPr/>
        <p:txBody>
          <a:bodyPr/>
          <a:lstStyle/>
          <a:p>
            <a:r>
              <a:rPr lang="es-ES" sz="2800"/>
              <a:t>El actual nivel de desarrollo del proyecto incluye</a:t>
            </a:r>
            <a:endParaRPr lang="en-US" sz="2800"/>
          </a:p>
        </p:txBody>
      </p:sp>
      <p:sp>
        <p:nvSpPr>
          <p:cNvPr id="7171" name="Rectangle 3"/>
          <p:cNvSpPr>
            <a:spLocks noGrp="1" noChangeArrowheads="1"/>
          </p:cNvSpPr>
          <p:nvPr>
            <p:ph type="body" idx="1"/>
          </p:nvPr>
        </p:nvSpPr>
        <p:spPr/>
        <p:txBody>
          <a:bodyPr/>
          <a:lstStyle/>
          <a:p>
            <a:pPr marL="609600" indent="-609600"/>
            <a:endParaRPr lang="es-ES" sz="2000"/>
          </a:p>
          <a:p>
            <a:pPr marL="609600" indent="-609600"/>
            <a:r>
              <a:rPr lang="es-ES" sz="2000" b="1"/>
              <a:t>Una plataforma de software (Micro ERP) y repositorio de datos plenamente operativos, que permiten a las empresas:</a:t>
            </a:r>
          </a:p>
          <a:p>
            <a:pPr marL="990600" lvl="1" indent="-533400">
              <a:buFontTx/>
              <a:buNone/>
            </a:pPr>
            <a:endParaRPr lang="es-ES" sz="2000" b="1"/>
          </a:p>
          <a:p>
            <a:pPr marL="990600" lvl="1" indent="-533400"/>
            <a:r>
              <a:rPr lang="es-ES" sz="1800" b="1"/>
              <a:t>El registro de sus transacciones con clientes y proveedores, a partir de su contabilidad.</a:t>
            </a:r>
          </a:p>
          <a:p>
            <a:pPr marL="990600" lvl="1" indent="-533400">
              <a:buFontTx/>
              <a:buNone/>
            </a:pPr>
            <a:endParaRPr lang="es-ES" sz="1800" b="1"/>
          </a:p>
          <a:p>
            <a:pPr marL="990600" lvl="1" indent="-533400"/>
            <a:r>
              <a:rPr lang="es-ES" sz="1800" b="1"/>
              <a:t>El Control y Monitoreo de sus procesos críticos del negocio</a:t>
            </a:r>
            <a:endParaRPr lang="en-US" sz="18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108B399-7A87-4D4E-82EB-B22EA375A98C}" type="slidenum">
              <a:rPr lang="es-ES"/>
              <a:pPr/>
              <a:t>3</a:t>
            </a:fld>
            <a:endParaRPr lang="es-ES"/>
          </a:p>
        </p:txBody>
      </p:sp>
      <p:sp>
        <p:nvSpPr>
          <p:cNvPr id="9218" name="AutoShape 2"/>
          <p:cNvSpPr>
            <a:spLocks noGrp="1" noChangeArrowheads="1"/>
          </p:cNvSpPr>
          <p:nvPr>
            <p:ph type="title"/>
          </p:nvPr>
        </p:nvSpPr>
        <p:spPr/>
        <p:txBody>
          <a:bodyPr/>
          <a:lstStyle/>
          <a:p>
            <a:r>
              <a:rPr lang="es-ES"/>
              <a:t>Tecnología   I</a:t>
            </a:r>
          </a:p>
        </p:txBody>
      </p:sp>
      <p:sp>
        <p:nvSpPr>
          <p:cNvPr id="9219" name="Rectangle 3"/>
          <p:cNvSpPr>
            <a:spLocks noGrp="1" noChangeArrowheads="1"/>
          </p:cNvSpPr>
          <p:nvPr>
            <p:ph type="body" idx="1"/>
          </p:nvPr>
        </p:nvSpPr>
        <p:spPr/>
        <p:txBody>
          <a:bodyPr/>
          <a:lstStyle/>
          <a:p>
            <a:pPr algn="just"/>
            <a:endParaRPr lang="es-ES" sz="2000"/>
          </a:p>
          <a:p>
            <a:pPr algn="just"/>
            <a:r>
              <a:rPr lang="es-ES" sz="2000" b="1"/>
              <a:t>La tecnología utilizada para esta plataforma le permite ser parametrizada, por personal no especializado en TIC, utilizando una aplicación denominada “editor de procesos”.</a:t>
            </a:r>
          </a:p>
          <a:p>
            <a:pPr algn="just">
              <a:buFont typeface="Wingdings" pitchFamily="2" charset="2"/>
              <a:buNone/>
            </a:pPr>
            <a:endParaRPr lang="es-ES" sz="2000" b="1"/>
          </a:p>
          <a:p>
            <a:pPr algn="just"/>
            <a:r>
              <a:rPr lang="es-ES" sz="2000" b="1"/>
              <a:t>Se incluye en el proyecto un modelo de consultoría de apoyo a la correcta apropiación tecnológica que asegure coherencia entre procesos y resultados incluyendo el diseño de indicadores de efectividad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DE97963-3895-49C6-BBA4-18482A4EEBFC}" type="slidenum">
              <a:rPr lang="es-ES"/>
              <a:pPr/>
              <a:t>4</a:t>
            </a:fld>
            <a:endParaRPr lang="es-ES"/>
          </a:p>
        </p:txBody>
      </p:sp>
      <p:sp>
        <p:nvSpPr>
          <p:cNvPr id="26626" name="AutoShape 2"/>
          <p:cNvSpPr>
            <a:spLocks noGrp="1" noChangeArrowheads="1"/>
          </p:cNvSpPr>
          <p:nvPr>
            <p:ph type="title"/>
          </p:nvPr>
        </p:nvSpPr>
        <p:spPr/>
        <p:txBody>
          <a:bodyPr/>
          <a:lstStyle/>
          <a:p>
            <a:r>
              <a:rPr lang="es-ES"/>
              <a:t>Tecnología  II</a:t>
            </a:r>
          </a:p>
        </p:txBody>
      </p:sp>
      <p:sp>
        <p:nvSpPr>
          <p:cNvPr id="26627" name="Rectangle 3"/>
          <p:cNvSpPr>
            <a:spLocks noGrp="1" noChangeArrowheads="1"/>
          </p:cNvSpPr>
          <p:nvPr>
            <p:ph type="body" idx="1"/>
          </p:nvPr>
        </p:nvSpPr>
        <p:spPr/>
        <p:txBody>
          <a:bodyPr/>
          <a:lstStyle/>
          <a:p>
            <a:endParaRPr lang="es-ES" sz="2000"/>
          </a:p>
          <a:p>
            <a:r>
              <a:rPr lang="es-ES" sz="2000" b="1"/>
              <a:t>Software ERP que cuenta con una nueva tecnología que permite un alto grado de modelamiento</a:t>
            </a:r>
          </a:p>
          <a:p>
            <a:endParaRPr lang="es-ES" sz="2000" b="1"/>
          </a:p>
          <a:p>
            <a:r>
              <a:rPr lang="es-ES" sz="2000" b="1"/>
              <a:t>Puede implementar gran variedad de soluciones de acuerdo  a la realidad particular de cada  negocio</a:t>
            </a:r>
          </a:p>
          <a:p>
            <a:endParaRPr lang="es-ES" sz="2000" b="1"/>
          </a:p>
          <a:p>
            <a:r>
              <a:rPr lang="es-ES" sz="2000" b="1"/>
              <a:t>Permite responder rápidamente a nuevos requerimientos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987D0BC-3F73-4A39-A86E-A3FF00B7436B}" type="slidenum">
              <a:rPr lang="es-ES"/>
              <a:pPr/>
              <a:t>5</a:t>
            </a:fld>
            <a:endParaRPr lang="es-ES"/>
          </a:p>
        </p:txBody>
      </p:sp>
      <p:sp>
        <p:nvSpPr>
          <p:cNvPr id="22530" name="AutoShape 2"/>
          <p:cNvSpPr>
            <a:spLocks noGrp="1" noChangeArrowheads="1"/>
          </p:cNvSpPr>
          <p:nvPr>
            <p:ph type="title"/>
          </p:nvPr>
        </p:nvSpPr>
        <p:spPr/>
        <p:txBody>
          <a:bodyPr/>
          <a:lstStyle/>
          <a:p>
            <a:r>
              <a:rPr lang="es-ES_tradnl" sz="3200"/>
              <a:t>Etapas de la Implementación MERP</a:t>
            </a:r>
            <a:endParaRPr lang="es-ES" sz="3200"/>
          </a:p>
        </p:txBody>
      </p:sp>
      <p:sp>
        <p:nvSpPr>
          <p:cNvPr id="22531" name="Rectangle 3"/>
          <p:cNvSpPr>
            <a:spLocks noGrp="1" noChangeArrowheads="1"/>
          </p:cNvSpPr>
          <p:nvPr>
            <p:ph type="body" idx="1"/>
          </p:nvPr>
        </p:nvSpPr>
        <p:spPr/>
        <p:txBody>
          <a:bodyPr/>
          <a:lstStyle/>
          <a:p>
            <a:pPr>
              <a:lnSpc>
                <a:spcPct val="90000"/>
              </a:lnSpc>
            </a:pPr>
            <a:endParaRPr lang="es-ES_tradnl"/>
          </a:p>
          <a:p>
            <a:pPr>
              <a:lnSpc>
                <a:spcPct val="90000"/>
              </a:lnSpc>
            </a:pPr>
            <a:r>
              <a:rPr lang="es-ES_tradnl" sz="2000" b="1"/>
              <a:t>Consultoría de modelación de la empresa.</a:t>
            </a:r>
          </a:p>
          <a:p>
            <a:pPr>
              <a:lnSpc>
                <a:spcPct val="90000"/>
              </a:lnSpc>
            </a:pPr>
            <a:endParaRPr lang="es-ES_tradnl" sz="2000" b="1"/>
          </a:p>
          <a:p>
            <a:pPr>
              <a:lnSpc>
                <a:spcPct val="90000"/>
              </a:lnSpc>
            </a:pPr>
            <a:r>
              <a:rPr lang="es-ES_tradnl" sz="2000" b="1"/>
              <a:t>Parametrización</a:t>
            </a:r>
          </a:p>
          <a:p>
            <a:pPr>
              <a:lnSpc>
                <a:spcPct val="90000"/>
              </a:lnSpc>
            </a:pPr>
            <a:endParaRPr lang="es-ES_tradnl" sz="2000" b="1"/>
          </a:p>
          <a:p>
            <a:pPr>
              <a:lnSpc>
                <a:spcPct val="90000"/>
              </a:lnSpc>
            </a:pPr>
            <a:r>
              <a:rPr lang="es-ES_tradnl" sz="2000" b="1"/>
              <a:t>Instalación, pruebas y capacitación</a:t>
            </a:r>
          </a:p>
          <a:p>
            <a:pPr>
              <a:lnSpc>
                <a:spcPct val="90000"/>
              </a:lnSpc>
            </a:pPr>
            <a:endParaRPr lang="es-ES_tradnl" sz="2000" b="1"/>
          </a:p>
          <a:p>
            <a:pPr>
              <a:lnSpc>
                <a:spcPct val="90000"/>
              </a:lnSpc>
            </a:pPr>
            <a:r>
              <a:rPr lang="es-ES_tradnl" sz="2000" b="1"/>
              <a:t>Soporte</a:t>
            </a:r>
          </a:p>
          <a:p>
            <a:pPr>
              <a:lnSpc>
                <a:spcPct val="90000"/>
              </a:lnSpc>
            </a:pPr>
            <a:endParaRPr lang="es-ES_tradnl" sz="2000" b="1"/>
          </a:p>
          <a:p>
            <a:pPr>
              <a:lnSpc>
                <a:spcPct val="90000"/>
              </a:lnSpc>
            </a:pPr>
            <a:r>
              <a:rPr lang="es-ES_tradnl" sz="2000" b="1"/>
              <a:t>Posventa</a:t>
            </a:r>
            <a:endParaRPr lang="es-ES" sz="2000" b="1"/>
          </a:p>
          <a:p>
            <a:pPr>
              <a:lnSpc>
                <a:spcPct val="90000"/>
              </a:lnSpc>
              <a:buFont typeface="Wingdings" pitchFamily="2" charset="2"/>
              <a:buNone/>
            </a:pPr>
            <a:endParaRPr lang="es-ES"/>
          </a:p>
          <a:p>
            <a:pPr>
              <a:lnSpc>
                <a:spcPct val="90000"/>
              </a:lnSpc>
            </a:pPr>
            <a:endParaRPr lang="es-E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4993B42-84A8-45FD-A775-E838BC834D86}" type="slidenum">
              <a:rPr lang="es-ES"/>
              <a:pPr/>
              <a:t>6</a:t>
            </a:fld>
            <a:endParaRPr lang="es-ES"/>
          </a:p>
        </p:txBody>
      </p:sp>
      <p:sp>
        <p:nvSpPr>
          <p:cNvPr id="23554" name="AutoShape 2"/>
          <p:cNvSpPr>
            <a:spLocks noGrp="1" noChangeArrowheads="1"/>
          </p:cNvSpPr>
          <p:nvPr>
            <p:ph type="title"/>
          </p:nvPr>
        </p:nvSpPr>
        <p:spPr/>
        <p:txBody>
          <a:bodyPr/>
          <a:lstStyle/>
          <a:p>
            <a:r>
              <a:rPr lang="es-ES_tradnl"/>
              <a:t>Consultoría de Modelación</a:t>
            </a:r>
            <a:endParaRPr lang="es-ES"/>
          </a:p>
        </p:txBody>
      </p:sp>
      <p:sp>
        <p:nvSpPr>
          <p:cNvPr id="23555" name="Rectangle 3"/>
          <p:cNvSpPr>
            <a:spLocks noGrp="1" noChangeArrowheads="1"/>
          </p:cNvSpPr>
          <p:nvPr>
            <p:ph type="body" idx="1"/>
          </p:nvPr>
        </p:nvSpPr>
        <p:spPr/>
        <p:txBody>
          <a:bodyPr/>
          <a:lstStyle/>
          <a:p>
            <a:pPr algn="just">
              <a:lnSpc>
                <a:spcPct val="80000"/>
              </a:lnSpc>
              <a:buFont typeface="Wingdings" pitchFamily="2" charset="2"/>
              <a:buNone/>
            </a:pPr>
            <a:r>
              <a:rPr lang="es-ES_tradnl" sz="2000"/>
              <a:t>	</a:t>
            </a:r>
            <a:r>
              <a:rPr lang="es-ES_tradnl" sz="2000" b="1"/>
              <a:t>Es realizada por un Consultor certificado por CEPRI, especialista en gestión de procesos, sus etapas son:</a:t>
            </a:r>
          </a:p>
          <a:p>
            <a:pPr algn="just">
              <a:lnSpc>
                <a:spcPct val="80000"/>
              </a:lnSpc>
              <a:buFont typeface="Wingdings" pitchFamily="2" charset="2"/>
              <a:buNone/>
            </a:pPr>
            <a:endParaRPr lang="es-ES_tradnl" sz="2000" b="1"/>
          </a:p>
          <a:p>
            <a:pPr algn="just">
              <a:lnSpc>
                <a:spcPct val="80000"/>
              </a:lnSpc>
            </a:pPr>
            <a:r>
              <a:rPr lang="es-ES_tradnl" sz="2000" b="1"/>
              <a:t>Observación de la empresa y levantamiento de la información relevante.</a:t>
            </a:r>
          </a:p>
          <a:p>
            <a:pPr algn="just">
              <a:lnSpc>
                <a:spcPct val="80000"/>
              </a:lnSpc>
            </a:pPr>
            <a:r>
              <a:rPr lang="es-ES_tradnl" sz="2000" b="1"/>
              <a:t>Identificación de los procesos operativos y quienes participan.</a:t>
            </a:r>
          </a:p>
          <a:p>
            <a:pPr algn="just">
              <a:lnSpc>
                <a:spcPct val="80000"/>
              </a:lnSpc>
            </a:pPr>
            <a:r>
              <a:rPr lang="es-ES_tradnl" sz="2000" b="1"/>
              <a:t>Diagramación de actividades, documentos, bases de datos e informes, incorporando mejoras.</a:t>
            </a:r>
          </a:p>
          <a:p>
            <a:pPr algn="just">
              <a:lnSpc>
                <a:spcPct val="80000"/>
              </a:lnSpc>
            </a:pPr>
            <a:r>
              <a:rPr lang="es-ES_tradnl" sz="2000" b="1"/>
              <a:t>Acuerdo sobre los  Informes de Gestión relevantes para el empresario.</a:t>
            </a:r>
          </a:p>
          <a:p>
            <a:pPr algn="just">
              <a:lnSpc>
                <a:spcPct val="80000"/>
              </a:lnSpc>
            </a:pPr>
            <a:r>
              <a:rPr lang="es-ES_tradnl" sz="2000" b="1"/>
              <a:t>Definición de Documentos a automatizar y asociación de los datos.</a:t>
            </a:r>
          </a:p>
          <a:p>
            <a:pPr>
              <a:lnSpc>
                <a:spcPct val="80000"/>
              </a:lnSpc>
              <a:buFont typeface="Wingdings" pitchFamily="2" charset="2"/>
              <a:buNone/>
            </a:pPr>
            <a:endParaRPr lang="es-ES" sz="2000" b="1"/>
          </a:p>
          <a:p>
            <a:pPr>
              <a:lnSpc>
                <a:spcPct val="80000"/>
              </a:lnSpc>
            </a:pPr>
            <a:endParaRPr lang="es-ES" sz="20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BB1B416-1B71-4608-9D54-B6D23856F78B}" type="slidenum">
              <a:rPr lang="es-ES"/>
              <a:pPr/>
              <a:t>7</a:t>
            </a:fld>
            <a:endParaRPr lang="es-ES"/>
          </a:p>
        </p:txBody>
      </p:sp>
      <p:sp>
        <p:nvSpPr>
          <p:cNvPr id="24578" name="AutoShape 2"/>
          <p:cNvSpPr>
            <a:spLocks noGrp="1" noChangeArrowheads="1"/>
          </p:cNvSpPr>
          <p:nvPr>
            <p:ph type="title"/>
          </p:nvPr>
        </p:nvSpPr>
        <p:spPr/>
        <p:txBody>
          <a:bodyPr/>
          <a:lstStyle/>
          <a:p>
            <a:r>
              <a:rPr lang="es-ES_tradnl" sz="3200"/>
              <a:t>Parametrización del sistema</a:t>
            </a:r>
            <a:endParaRPr lang="es-ES" sz="3200"/>
          </a:p>
        </p:txBody>
      </p:sp>
      <p:sp>
        <p:nvSpPr>
          <p:cNvPr id="24579" name="Rectangle 3"/>
          <p:cNvSpPr>
            <a:spLocks noGrp="1" noChangeArrowheads="1"/>
          </p:cNvSpPr>
          <p:nvPr>
            <p:ph type="body" idx="1"/>
          </p:nvPr>
        </p:nvSpPr>
        <p:spPr/>
        <p:txBody>
          <a:bodyPr/>
          <a:lstStyle/>
          <a:p>
            <a:pPr algn="just">
              <a:lnSpc>
                <a:spcPct val="90000"/>
              </a:lnSpc>
            </a:pPr>
            <a:r>
              <a:rPr lang="es-ES_tradnl" sz="2000" b="1"/>
              <a:t>Consiste en la conversión de los Documentos e Informes de Gestión previamente modelados en el papel, en software utilizable por el cliente.</a:t>
            </a:r>
            <a:r>
              <a:rPr lang="es-ES" sz="2000" b="1"/>
              <a:t> </a:t>
            </a:r>
            <a:endParaRPr lang="es-ES_tradnl" sz="2000" b="1"/>
          </a:p>
          <a:p>
            <a:pPr algn="just">
              <a:lnSpc>
                <a:spcPct val="90000"/>
              </a:lnSpc>
            </a:pPr>
            <a:endParaRPr lang="es-ES_tradnl" sz="2000" b="1"/>
          </a:p>
          <a:p>
            <a:pPr algn="just">
              <a:lnSpc>
                <a:spcPct val="90000"/>
              </a:lnSpc>
            </a:pPr>
            <a:r>
              <a:rPr lang="es-ES_tradnl" sz="2000" b="1"/>
              <a:t>En la primera etapa fue realizada por especialistas informáticos de CEPRI.</a:t>
            </a:r>
          </a:p>
          <a:p>
            <a:pPr algn="just">
              <a:lnSpc>
                <a:spcPct val="90000"/>
              </a:lnSpc>
            </a:pPr>
            <a:endParaRPr lang="es-ES_tradnl" sz="2000" b="1"/>
          </a:p>
          <a:p>
            <a:pPr algn="just">
              <a:lnSpc>
                <a:spcPct val="90000"/>
              </a:lnSpc>
            </a:pPr>
            <a:r>
              <a:rPr lang="es-ES_tradnl" sz="2000" b="1"/>
              <a:t>En la segunda etapa, está siendo realizada por el Consultores especialistas en Gestión que utilizan la aplicación desarrollada por nosotros denominada: Editor de Empresas (EdE)</a:t>
            </a:r>
          </a:p>
          <a:p>
            <a:pPr>
              <a:lnSpc>
                <a:spcPct val="90000"/>
              </a:lnSpc>
              <a:buFont typeface="Wingdings" pitchFamily="2" charset="2"/>
              <a:buNone/>
            </a:pPr>
            <a:endParaRPr lang="es-ES" sz="20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2BC00CB-75FB-44AA-AE50-255269BD94FA}" type="slidenum">
              <a:rPr lang="es-ES"/>
              <a:pPr/>
              <a:t>8</a:t>
            </a:fld>
            <a:endParaRPr lang="es-ES"/>
          </a:p>
        </p:txBody>
      </p:sp>
      <p:sp>
        <p:nvSpPr>
          <p:cNvPr id="10242" name="AutoShape 2"/>
          <p:cNvSpPr>
            <a:spLocks noGrp="1" noChangeArrowheads="1"/>
          </p:cNvSpPr>
          <p:nvPr>
            <p:ph type="title"/>
          </p:nvPr>
        </p:nvSpPr>
        <p:spPr>
          <a:xfrm>
            <a:off x="762000" y="762000"/>
            <a:ext cx="7924800" cy="762000"/>
          </a:xfrm>
        </p:spPr>
        <p:txBody>
          <a:bodyPr/>
          <a:lstStyle/>
          <a:p>
            <a:r>
              <a:rPr lang="en-US" sz="2800"/>
              <a:t/>
            </a:r>
            <a:br>
              <a:rPr lang="en-US" sz="2800"/>
            </a:br>
            <a:r>
              <a:rPr lang="en-US" sz="2800"/>
              <a:t/>
            </a:r>
            <a:br>
              <a:rPr lang="en-US" sz="2800"/>
            </a:br>
            <a:r>
              <a:rPr lang="en-US" sz="2800"/>
              <a:t/>
            </a:r>
            <a:br>
              <a:rPr lang="en-US" sz="2800"/>
            </a:br>
            <a:endParaRPr lang="en-US" sz="2800"/>
          </a:p>
        </p:txBody>
      </p:sp>
      <p:sp>
        <p:nvSpPr>
          <p:cNvPr id="10243" name="Rectangle 3"/>
          <p:cNvSpPr>
            <a:spLocks noGrp="1" noChangeArrowheads="1"/>
          </p:cNvSpPr>
          <p:nvPr>
            <p:ph type="body" idx="1"/>
          </p:nvPr>
        </p:nvSpPr>
        <p:spPr/>
        <p:txBody>
          <a:bodyPr/>
          <a:lstStyle/>
          <a:p>
            <a:pPr algn="just">
              <a:lnSpc>
                <a:spcPct val="90000"/>
              </a:lnSpc>
            </a:pPr>
            <a:endParaRPr lang="es-ES" sz="2000"/>
          </a:p>
          <a:p>
            <a:pPr algn="just">
              <a:lnSpc>
                <a:spcPct val="90000"/>
              </a:lnSpc>
            </a:pPr>
            <a:r>
              <a:rPr lang="es-ES" sz="2000" b="1"/>
              <a:t>La primera etapa del proyecto se concentró en el diseño y desarrollo de la aplicación.</a:t>
            </a:r>
          </a:p>
          <a:p>
            <a:pPr algn="just">
              <a:lnSpc>
                <a:spcPct val="90000"/>
              </a:lnSpc>
              <a:buFont typeface="Wingdings" pitchFamily="2" charset="2"/>
              <a:buNone/>
            </a:pPr>
            <a:endParaRPr lang="es-ES" sz="2000" b="1"/>
          </a:p>
          <a:p>
            <a:pPr algn="just">
              <a:lnSpc>
                <a:spcPct val="90000"/>
              </a:lnSpc>
            </a:pPr>
            <a:r>
              <a:rPr lang="es-ES" sz="2000" b="1"/>
              <a:t>Una segunda fase, aun en curso, se ha concentrado en  la definición del modelo de consultoría de implantación y en el entrenamiento de consultores, en el curso de un plan piloto de implementación.</a:t>
            </a:r>
          </a:p>
          <a:p>
            <a:pPr algn="just">
              <a:lnSpc>
                <a:spcPct val="90000"/>
              </a:lnSpc>
              <a:buFont typeface="Wingdings" pitchFamily="2" charset="2"/>
              <a:buNone/>
            </a:pPr>
            <a:endParaRPr lang="es-ES" sz="2000" b="1"/>
          </a:p>
          <a:p>
            <a:pPr algn="just">
              <a:lnSpc>
                <a:spcPct val="90000"/>
              </a:lnSpc>
            </a:pPr>
            <a:r>
              <a:rPr lang="es-ES" sz="2000" b="1"/>
              <a:t>La tercera fase se concentrará en la comercialización de las aplicaciones desarrolladas y probadas.</a:t>
            </a:r>
            <a:endParaRPr lang="en-US" sz="2000" b="1"/>
          </a:p>
        </p:txBody>
      </p:sp>
      <p:sp>
        <p:nvSpPr>
          <p:cNvPr id="10244" name="Rectangle 4"/>
          <p:cNvSpPr>
            <a:spLocks noChangeArrowheads="1"/>
          </p:cNvSpPr>
          <p:nvPr/>
        </p:nvSpPr>
        <p:spPr bwMode="auto">
          <a:xfrm>
            <a:off x="914400" y="1066800"/>
            <a:ext cx="7391400" cy="822325"/>
          </a:xfrm>
          <a:prstGeom prst="rect">
            <a:avLst/>
          </a:prstGeom>
          <a:noFill/>
          <a:ln w="9525">
            <a:noFill/>
            <a:miter lim="800000"/>
            <a:headEnd/>
            <a:tailEnd/>
          </a:ln>
          <a:effectLst/>
        </p:spPr>
        <p:txBody>
          <a:bodyPr>
            <a:spAutoFit/>
          </a:bodyPr>
          <a:lstStyle/>
          <a:p>
            <a:r>
              <a:rPr lang="en-US" sz="2400" b="1">
                <a:solidFill>
                  <a:schemeClr val="tx2"/>
                </a:solidFill>
              </a:rPr>
              <a:t>ETAPAS del </a:t>
            </a:r>
            <a:r>
              <a:rPr lang="es-ES" sz="2400" b="1">
                <a:solidFill>
                  <a:schemeClr val="tx2"/>
                </a:solidFill>
              </a:rPr>
              <a:t>Proyecto</a:t>
            </a:r>
            <a:r>
              <a:rPr lang="en-US" sz="2400" b="1">
                <a:solidFill>
                  <a:schemeClr val="tx2"/>
                </a:solidFill>
              </a:rPr>
              <a:t> ATN/ME-7956- RG-14</a:t>
            </a:r>
            <a:br>
              <a:rPr lang="en-US" sz="2400" b="1">
                <a:solidFill>
                  <a:schemeClr val="tx2"/>
                </a:solidFill>
              </a:rPr>
            </a:br>
            <a:endParaRPr lang="es-ES" sz="2400" b="1">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528E623-6BBA-4B8D-9C69-852BEB0036B8}" type="slidenum">
              <a:rPr lang="es-ES"/>
              <a:pPr/>
              <a:t>9</a:t>
            </a:fld>
            <a:endParaRPr lang="es-ES"/>
          </a:p>
        </p:txBody>
      </p:sp>
      <p:sp>
        <p:nvSpPr>
          <p:cNvPr id="11266" name="AutoShape 2"/>
          <p:cNvSpPr>
            <a:spLocks noGrp="1" noChangeArrowheads="1"/>
          </p:cNvSpPr>
          <p:nvPr>
            <p:ph type="title"/>
          </p:nvPr>
        </p:nvSpPr>
        <p:spPr>
          <a:xfrm>
            <a:off x="762000" y="609600"/>
            <a:ext cx="7924800" cy="1143000"/>
          </a:xfrm>
        </p:spPr>
        <p:txBody>
          <a:bodyPr/>
          <a:lstStyle/>
          <a:p>
            <a:r>
              <a:rPr lang="es-CL"/>
              <a:t>Escalabilidad de la </a:t>
            </a:r>
            <a:r>
              <a:rPr lang="es-ES"/>
              <a:t>Aplicación</a:t>
            </a:r>
          </a:p>
        </p:txBody>
      </p:sp>
      <p:sp>
        <p:nvSpPr>
          <p:cNvPr id="11267" name="Rectangle 3"/>
          <p:cNvSpPr>
            <a:spLocks noGrp="1" noChangeArrowheads="1"/>
          </p:cNvSpPr>
          <p:nvPr>
            <p:ph type="body" idx="1"/>
          </p:nvPr>
        </p:nvSpPr>
        <p:spPr/>
        <p:txBody>
          <a:bodyPr/>
          <a:lstStyle/>
          <a:p>
            <a:pPr>
              <a:lnSpc>
                <a:spcPct val="80000"/>
              </a:lnSpc>
            </a:pPr>
            <a:endParaRPr lang="es-ES" sz="1400"/>
          </a:p>
          <a:p>
            <a:pPr algn="just">
              <a:lnSpc>
                <a:spcPct val="80000"/>
              </a:lnSpc>
            </a:pPr>
            <a:r>
              <a:rPr lang="es-ES" sz="1600" b="1"/>
              <a:t>La solución CEPRI se podrá entregar, con posterioridad al piloto,  a costos controlados y sustancialmente menores a los existentes en el mercado, ya que el mayor costo de la aplicación se vincula al proceso de implantación. </a:t>
            </a:r>
          </a:p>
          <a:p>
            <a:pPr algn="just">
              <a:lnSpc>
                <a:spcPct val="80000"/>
              </a:lnSpc>
            </a:pPr>
            <a:endParaRPr lang="es-ES" sz="1600" b="1"/>
          </a:p>
          <a:p>
            <a:pPr algn="just">
              <a:lnSpc>
                <a:spcPct val="80000"/>
              </a:lnSpc>
            </a:pPr>
            <a:r>
              <a:rPr lang="es-ES" sz="1600" b="1"/>
              <a:t>Así, el costo final de una implantación exitosa se determina esencialmente por el costo de la consultoría experta otorgada al empresario Pyme, la cual, al estar orientada por una lógica de patrones, permite que sea acotada y de corto plazo. </a:t>
            </a:r>
          </a:p>
          <a:p>
            <a:pPr algn="just">
              <a:lnSpc>
                <a:spcPct val="80000"/>
              </a:lnSpc>
              <a:buFont typeface="Wingdings" pitchFamily="2" charset="2"/>
              <a:buNone/>
            </a:pPr>
            <a:endParaRPr lang="es-ES" sz="1600" b="1"/>
          </a:p>
          <a:p>
            <a:pPr algn="just">
              <a:lnSpc>
                <a:spcPct val="80000"/>
              </a:lnSpc>
            </a:pPr>
            <a:r>
              <a:rPr lang="es-ES" sz="1600" b="1"/>
              <a:t>Pese a esto nuestra practica nos ha mostrado como elemento clave de los costos la capacidad de los consultores para administrar las expectativas empresariales y la emergencia de requerimientos específicos no contemplados originalmente en el proceso de implantación</a:t>
            </a:r>
            <a:endParaRPr lang="en-US" sz="1600" b="1"/>
          </a:p>
        </p:txBody>
      </p:sp>
    </p:spTree>
  </p:cSld>
  <p:clrMapOvr>
    <a:masterClrMapping/>
  </p:clrMapOvr>
</p:sld>
</file>

<file path=ppt/theme/theme1.xml><?xml version="1.0" encoding="utf-8"?>
<a:theme xmlns:a="http://schemas.openxmlformats.org/drawingml/2006/main" name="Cápsulas">
  <a:themeElements>
    <a:clrScheme name="Cápsula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fontScheme name="Cápsu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ápsula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ápsula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ápsula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ápsula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ápsula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ápsula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ápsula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91</TotalTime>
  <Words>490</Words>
  <Application>Microsoft Office PowerPoint</Application>
  <PresentationFormat>On-screen Show (4:3)</PresentationFormat>
  <Paragraphs>85</Paragraphs>
  <Slides>10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Wingdings</vt:lpstr>
      <vt:lpstr>Times New Roman</vt:lpstr>
      <vt:lpstr>Cápsulas</vt:lpstr>
      <vt:lpstr>Imagen de Microsoft Word</vt:lpstr>
      <vt:lpstr>Proyecto Cepri ICT4 BUS ATN/ME-7956-RG-14 </vt:lpstr>
      <vt:lpstr>El actual nivel de desarrollo del proyecto incluye</vt:lpstr>
      <vt:lpstr>Tecnología   I</vt:lpstr>
      <vt:lpstr>Tecnología  II</vt:lpstr>
      <vt:lpstr>Etapas de la Implementación MERP</vt:lpstr>
      <vt:lpstr>Consultoría de Modelación</vt:lpstr>
      <vt:lpstr>Parametrización del sistema</vt:lpstr>
      <vt:lpstr>   </vt:lpstr>
      <vt:lpstr>Escalabilidad de la Aplicación</vt:lpstr>
      <vt:lpstr>Enfoque de negocios</vt:lpstr>
    </vt:vector>
  </TitlesOfParts>
  <Company>CEPRI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Cepri ICT4 BUS ATN/ME-7956-RG-14 </dc:title>
  <dc:creator>Enrique Roman</dc:creator>
  <cp:lastModifiedBy>anarod</cp:lastModifiedBy>
  <cp:revision>8</cp:revision>
  <dcterms:created xsi:type="dcterms:W3CDTF">2005-04-25T22:55:22Z</dcterms:created>
  <dcterms:modified xsi:type="dcterms:W3CDTF">2010-07-12T00:55:41Z</dcterms:modified>
</cp:coreProperties>
</file>