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51"/>
  </p:notesMasterIdLst>
  <p:sldIdLst>
    <p:sldId id="256" r:id="rId2"/>
    <p:sldId id="257" r:id="rId3"/>
    <p:sldId id="303" r:id="rId4"/>
    <p:sldId id="273" r:id="rId5"/>
    <p:sldId id="274" r:id="rId6"/>
    <p:sldId id="270" r:id="rId7"/>
    <p:sldId id="258" r:id="rId8"/>
    <p:sldId id="259" r:id="rId9"/>
    <p:sldId id="260" r:id="rId10"/>
    <p:sldId id="302" r:id="rId11"/>
    <p:sldId id="261" r:id="rId12"/>
    <p:sldId id="262" r:id="rId13"/>
    <p:sldId id="267" r:id="rId14"/>
    <p:sldId id="275" r:id="rId15"/>
    <p:sldId id="304" r:id="rId16"/>
    <p:sldId id="284" r:id="rId17"/>
    <p:sldId id="285" r:id="rId18"/>
    <p:sldId id="263" r:id="rId19"/>
    <p:sldId id="305" r:id="rId20"/>
    <p:sldId id="265" r:id="rId21"/>
    <p:sldId id="266" r:id="rId22"/>
    <p:sldId id="287" r:id="rId23"/>
    <p:sldId id="272" r:id="rId24"/>
    <p:sldId id="271" r:id="rId25"/>
    <p:sldId id="268" r:id="rId26"/>
    <p:sldId id="288" r:id="rId27"/>
    <p:sldId id="301" r:id="rId28"/>
    <p:sldId id="276" r:id="rId29"/>
    <p:sldId id="277" r:id="rId30"/>
    <p:sldId id="278" r:id="rId31"/>
    <p:sldId id="279" r:id="rId32"/>
    <p:sldId id="280" r:id="rId33"/>
    <p:sldId id="281" r:id="rId34"/>
    <p:sldId id="282" r:id="rId35"/>
    <p:sldId id="286" r:id="rId36"/>
    <p:sldId id="283" r:id="rId37"/>
    <p:sldId id="289" r:id="rId38"/>
    <p:sldId id="290" r:id="rId39"/>
    <p:sldId id="291" r:id="rId40"/>
    <p:sldId id="292" r:id="rId41"/>
    <p:sldId id="293" r:id="rId42"/>
    <p:sldId id="294" r:id="rId43"/>
    <p:sldId id="295" r:id="rId44"/>
    <p:sldId id="296" r:id="rId45"/>
    <p:sldId id="297" r:id="rId46"/>
    <p:sldId id="298" r:id="rId47"/>
    <p:sldId id="300" r:id="rId48"/>
    <p:sldId id="299" r:id="rId49"/>
    <p:sldId id="264" r:id="rId50"/>
  </p:sldIdLst>
  <p:sldSz cx="9144000" cy="6858000" type="screen4x3"/>
  <p:notesSz cx="6858000" cy="9144000"/>
  <p:embeddedFontLst>
    <p:embeddedFont>
      <p:font typeface="Verdana" pitchFamily="34" charset="0"/>
      <p:regular r:id="rId52"/>
      <p:bold r:id="rId53"/>
      <p:italic r:id="rId54"/>
      <p:boldItalic r:id="rId55"/>
    </p:embeddedFont>
  </p:embeddedFont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1" d="100"/>
          <a:sy n="61"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76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2.fntdata"/><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225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9591C48-8680-4EE1-8443-E36100C43546}" type="slidenum">
              <a:rPr lang="es-ES"/>
              <a:pPr/>
              <a:t>‹#›</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CA370A-7002-4182-B490-030B9FD79125}" type="slidenum">
              <a:rPr lang="es-ES"/>
              <a:pPr/>
              <a:t>9</a:t>
            </a:fld>
            <a:endParaRPr lang="es-E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s-MX"/>
              <a:t>Enfatizar la voluntad histórica de las políticas nacionales hacia la diversificación tanto en materia de productos ( para huír de la excesiva concentración de las exportaciones en cobre y minería) como en materia de mercadsos.</a:t>
            </a:r>
          </a:p>
          <a:p>
            <a:endParaRPr lang="es-MX"/>
          </a:p>
          <a:p>
            <a:r>
              <a:rPr lang="es-MX"/>
              <a:t>Enfatizar la función de Prochile como acumulador de experiencias.</a:t>
            </a:r>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AB29F5-E924-4F57-AFF8-34E049C7F60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70BA39-4ADB-460E-9FC8-4C3BE633A56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BB3E8C-DEA9-422C-B26D-40163A9F620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57A9A8C5-3926-48CA-8541-66ACF576AF4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C61B6A-7124-458B-B5F4-F858F7234C5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0348846-11CD-4F4A-BDA3-00E831F8B77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34B714-3605-410C-A536-A377A46D9E5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776AE3B-C799-4A8D-8DBB-FBE3DB21B30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EC89CC6-0415-4D26-BF72-1B0A1630539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8D7A05-2142-4403-AD62-2E3007CE08E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40A33CF-459C-43DE-9059-4C7AEC3C08D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7B9A46B-46BA-493F-A778-18A043D94D5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5E6E24B-F2FA-4B50-A8FE-4D37F1FE6D9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Microsoft_Office_Excel_Chart1.xl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Excel_Chart2.xls"/><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4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p>
            <a:r>
              <a:rPr lang="es-ES_tradnl" sz="4000"/>
              <a:t>Promoviendo la competitividad de las PyMEs: la experiencia chilena.</a:t>
            </a:r>
            <a:endParaRPr lang="es-ES_tradnl"/>
          </a:p>
        </p:txBody>
      </p:sp>
      <p:sp>
        <p:nvSpPr>
          <p:cNvPr id="3075" name="Rectangle 3"/>
          <p:cNvSpPr>
            <a:spLocks noGrp="1" noChangeArrowheads="1"/>
          </p:cNvSpPr>
          <p:nvPr>
            <p:ph type="subTitle" idx="1"/>
          </p:nvPr>
        </p:nvSpPr>
        <p:spPr/>
        <p:txBody>
          <a:bodyPr/>
          <a:lstStyle/>
          <a:p>
            <a:r>
              <a:rPr lang="es-ES_tradnl" sz="2800"/>
              <a:t>Carlos Álvarez Voullième</a:t>
            </a:r>
          </a:p>
          <a:p>
            <a:r>
              <a:rPr lang="es-ES_tradnl" sz="2800"/>
              <a:t>Subsecretario de Economía</a:t>
            </a:r>
          </a:p>
          <a:p>
            <a:r>
              <a:rPr lang="es-ES_tradnl" sz="2800"/>
              <a:t>Chile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685800" y="765175"/>
            <a:ext cx="7772400" cy="5330825"/>
          </a:xfrm>
        </p:spPr>
        <p:txBody>
          <a:bodyPr/>
          <a:lstStyle/>
          <a:p>
            <a:pPr algn="ctr">
              <a:buFontTx/>
              <a:buNone/>
            </a:pPr>
            <a:r>
              <a:rPr lang="es-MX" sz="2800"/>
              <a:t>Ambos tipos de apoyo se han enfocado en las exportaciones no tradicionales, independientemente del tamaño de la empresa. Como resultado de ello, naturalmente, se han beneficiado muchas pequeñas y medianas empresas.</a:t>
            </a:r>
          </a:p>
          <a:p>
            <a:pPr algn="ctr">
              <a:buFontTx/>
              <a:buNone/>
            </a:pPr>
            <a:r>
              <a:rPr lang="es-MX" sz="2800"/>
              <a:t>Con el tiempo se hizo evidente que las pymes más tradicionales debían resolver otras debilidades (gestión, acceso financiamiento, aseguramiento de calidad), para poder aumentar sus probabilidades de éxito en el proceso exportador.</a:t>
            </a:r>
            <a:endParaRPr lang="es-ES"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_tradnl" sz="4000" b="1"/>
              <a:t>Políticas de Fomento Productivo.</a:t>
            </a:r>
            <a:endParaRPr lang="es-ES_tradnl" b="1"/>
          </a:p>
        </p:txBody>
      </p:sp>
      <p:sp>
        <p:nvSpPr>
          <p:cNvPr id="8195" name="Rectangle 3"/>
          <p:cNvSpPr>
            <a:spLocks noGrp="1" noChangeArrowheads="1"/>
          </p:cNvSpPr>
          <p:nvPr>
            <p:ph type="body" idx="1"/>
          </p:nvPr>
        </p:nvSpPr>
        <p:spPr/>
        <p:txBody>
          <a:bodyPr/>
          <a:lstStyle/>
          <a:p>
            <a:pPr algn="ctr">
              <a:buFontTx/>
              <a:buNone/>
            </a:pPr>
            <a:r>
              <a:rPr lang="es-ES_tradnl"/>
              <a:t>Fortalecimiento de las capacidades competitivas de las empresas, aprovechando los incentivos de los mercados, y corrigiendo a éstos cuando existen fallas o externalidades significativas.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_tradnl" sz="4000"/>
              <a:t>Políticas de Fomento Productivo: Ambitos de Acción.</a:t>
            </a:r>
            <a:endParaRPr lang="es-ES_tradnl"/>
          </a:p>
        </p:txBody>
      </p:sp>
      <p:sp>
        <p:nvSpPr>
          <p:cNvPr id="9219" name="Rectangle 3"/>
          <p:cNvSpPr>
            <a:spLocks noGrp="1" noChangeArrowheads="1"/>
          </p:cNvSpPr>
          <p:nvPr>
            <p:ph type="body" idx="1"/>
          </p:nvPr>
        </p:nvSpPr>
        <p:spPr/>
        <p:txBody>
          <a:bodyPr/>
          <a:lstStyle/>
          <a:p>
            <a:r>
              <a:rPr lang="es-ES_tradnl"/>
              <a:t>Calidad y productividad</a:t>
            </a:r>
          </a:p>
          <a:p>
            <a:r>
              <a:rPr lang="es-ES_tradnl"/>
              <a:t>Innovación:</a:t>
            </a:r>
          </a:p>
          <a:p>
            <a:pPr lvl="1"/>
            <a:r>
              <a:rPr lang="es-ES_tradnl" sz="2000"/>
              <a:t>Apoyo a la innovación tecnológica en las empresas</a:t>
            </a:r>
          </a:p>
          <a:p>
            <a:pPr lvl="1"/>
            <a:r>
              <a:rPr lang="es-ES_tradnl" sz="2000"/>
              <a:t>Apoyo al desarrollo de infraestructura tecnológica y al emprendimiento</a:t>
            </a:r>
          </a:p>
          <a:p>
            <a:r>
              <a:rPr lang="es-ES_tradnl"/>
              <a:t>Inversión:</a:t>
            </a:r>
          </a:p>
          <a:p>
            <a:pPr lvl="1"/>
            <a:r>
              <a:rPr lang="es-ES_tradnl" sz="2000"/>
              <a:t>Preinversión</a:t>
            </a:r>
          </a:p>
          <a:p>
            <a:pPr lvl="1"/>
            <a:r>
              <a:rPr lang="es-ES_tradnl" sz="2000"/>
              <a:t>Apoyo crediticio a la inversión y exportaciones</a:t>
            </a:r>
          </a:p>
          <a:p>
            <a:pPr lvl="1"/>
            <a:r>
              <a:rPr lang="es-ES_tradnl" sz="2000"/>
              <a:t>Capital de riesgo</a:t>
            </a:r>
          </a:p>
          <a:p>
            <a:pPr lvl="1"/>
            <a:r>
              <a:rPr lang="es-ES_tradnl" sz="2000"/>
              <a:t>Atracción de inversiones</a:t>
            </a:r>
            <a:endParaRPr lang="es-ES_tradnl"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_tradnl" sz="3600"/>
              <a:t>Instrumentos de Fomento a la Productividad y Calidad</a:t>
            </a:r>
          </a:p>
        </p:txBody>
      </p:sp>
      <p:sp>
        <p:nvSpPr>
          <p:cNvPr id="14339" name="Rectangle 3"/>
          <p:cNvSpPr>
            <a:spLocks noGrp="1" noChangeArrowheads="1"/>
          </p:cNvSpPr>
          <p:nvPr>
            <p:ph type="body" idx="1"/>
          </p:nvPr>
        </p:nvSpPr>
        <p:spPr/>
        <p:txBody>
          <a:bodyPr/>
          <a:lstStyle/>
          <a:p>
            <a:pPr indent="12700"/>
            <a:r>
              <a:rPr lang="es-ES_tradnl"/>
              <a:t>Asistencia Técnica: </a:t>
            </a:r>
          </a:p>
          <a:p>
            <a:pPr lvl="1" indent="-19050"/>
            <a:r>
              <a:rPr lang="es-ES_tradnl" sz="2400"/>
              <a:t>Fondo de Asistencia Técnica</a:t>
            </a:r>
          </a:p>
          <a:p>
            <a:pPr lvl="1" indent="-19050"/>
            <a:r>
              <a:rPr lang="es-ES_tradnl" sz="2400"/>
              <a:t>Programa de Apoyo a la Gestión</a:t>
            </a:r>
          </a:p>
          <a:p>
            <a:pPr lvl="1" indent="-19050">
              <a:buFontTx/>
              <a:buNone/>
            </a:pPr>
            <a:endParaRPr lang="es-ES_tradnl" sz="2400"/>
          </a:p>
          <a:p>
            <a:pPr lvl="1" indent="-19050">
              <a:buFontTx/>
              <a:buNone/>
            </a:pPr>
            <a:r>
              <a:rPr lang="es-ES_tradnl" sz="2400"/>
              <a:t>En años recientes el esfuerzo se ha concentrado en el campo de la calidad. En la actualidad se está llevando a cabo una reforma en la dirección del apoyo a todo tipo de iniciativas que impacten calidad y productividad cuyos resultados puedan conducir a certificación bajo normas reconocidad (ISO 9000 y 14000, HACCP, etc.).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_tradnl" sz="3600"/>
              <a:t>Instrumentos de Fomento de Apoyo a la Integración Productiva.</a:t>
            </a:r>
          </a:p>
        </p:txBody>
      </p:sp>
      <p:sp>
        <p:nvSpPr>
          <p:cNvPr id="26627" name="Rectangle 3"/>
          <p:cNvSpPr>
            <a:spLocks noGrp="1" noChangeArrowheads="1"/>
          </p:cNvSpPr>
          <p:nvPr>
            <p:ph type="body" idx="1"/>
          </p:nvPr>
        </p:nvSpPr>
        <p:spPr/>
        <p:txBody>
          <a:bodyPr/>
          <a:lstStyle/>
          <a:p>
            <a:r>
              <a:rPr lang="es-ES_tradnl"/>
              <a:t>Apoyo a la Asociatividad:</a:t>
            </a:r>
          </a:p>
          <a:p>
            <a:pPr lvl="1"/>
            <a:r>
              <a:rPr lang="es-ES_tradnl" sz="2000"/>
              <a:t>Proyectos de Fomento: Promoción de redes horizontales. A partir de allí se han generado consorcios exportadores e incluso organizaciones gremiales de exportadores  (ejemplo: Chilevid)</a:t>
            </a:r>
          </a:p>
          <a:p>
            <a:pPr lvl="1"/>
            <a:r>
              <a:rPr lang="es-ES_tradnl" sz="2000"/>
              <a:t>Programa de Desarrollo de Proveedores: Promoción de redes verticales. Herramienta clave para asegurar abastecimiento de calidad en el caso de empresas exportadoras medianas y grandes.</a:t>
            </a:r>
          </a:p>
          <a:p>
            <a:pPr lvl="1"/>
            <a:r>
              <a:rPr lang="es-ES_tradnl" sz="2000"/>
              <a:t>Programa Territorial Integrado: Generación de cambios significativos en las dinámicas de desarrollo de territorio determinado, a través de la aplicación de un conjunto interrelacionado de proyectos y actividades, tales como formación empresarial, capacitación, innovación, atracción de inversiones y financiamiento.</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MX" sz="3600"/>
              <a:t>Proyectos de Fomento en el Sector Vitivinícola.</a:t>
            </a:r>
            <a:endParaRPr lang="es-ES" sz="3600"/>
          </a:p>
        </p:txBody>
      </p:sp>
      <p:sp>
        <p:nvSpPr>
          <p:cNvPr id="56323" name="Rectangle 3"/>
          <p:cNvSpPr>
            <a:spLocks noGrp="1" noChangeArrowheads="1"/>
          </p:cNvSpPr>
          <p:nvPr>
            <p:ph type="body" idx="1"/>
          </p:nvPr>
        </p:nvSpPr>
        <p:spPr/>
        <p:txBody>
          <a:bodyPr/>
          <a:lstStyle/>
          <a:p>
            <a:pPr marL="0" indent="0">
              <a:lnSpc>
                <a:spcPct val="90000"/>
              </a:lnSpc>
              <a:buFontTx/>
              <a:buNone/>
            </a:pPr>
            <a:r>
              <a:rPr lang="es-MX" sz="2800"/>
              <a:t>A mediados de los 90s se constituyeron varios Profos vitivinícolas en distintas regfiones del país, mediante los cuales las empresas abordaron conjuntamente acciones tales como:</a:t>
            </a:r>
          </a:p>
          <a:p>
            <a:pPr marL="441325" lvl="1" indent="15875">
              <a:lnSpc>
                <a:spcPct val="90000"/>
              </a:lnSpc>
            </a:pPr>
            <a:r>
              <a:rPr lang="es-MX" sz="2400"/>
              <a:t>Exploración de mercados.</a:t>
            </a:r>
          </a:p>
          <a:p>
            <a:pPr marL="441325" lvl="1" indent="15875">
              <a:lnSpc>
                <a:spcPct val="90000"/>
              </a:lnSpc>
            </a:pPr>
            <a:r>
              <a:rPr lang="es-MX" sz="2400"/>
              <a:t>Inversiones conjuntas (bodegas).</a:t>
            </a:r>
          </a:p>
          <a:p>
            <a:pPr marL="441325" lvl="1" indent="15875">
              <a:lnSpc>
                <a:spcPct val="90000"/>
              </a:lnSpc>
            </a:pPr>
            <a:r>
              <a:rPr lang="es-MX" sz="2400"/>
              <a:t>Capacitación de personal.</a:t>
            </a:r>
          </a:p>
          <a:p>
            <a:pPr marL="441325" lvl="1" indent="15875">
              <a:lnSpc>
                <a:spcPct val="90000"/>
              </a:lnSpc>
            </a:pPr>
            <a:r>
              <a:rPr lang="es-MX" sz="2400"/>
              <a:t>Asesoría experta.</a:t>
            </a:r>
          </a:p>
          <a:p>
            <a:pPr marL="0" indent="0">
              <a:lnSpc>
                <a:spcPct val="90000"/>
              </a:lnSpc>
              <a:buFontTx/>
              <a:buNone/>
            </a:pPr>
            <a:r>
              <a:rPr lang="es-MX" sz="2800"/>
              <a:t>La gran expansión de las exportaciones de “viñas boutique” de Chile se deriva de este esfuerzo.</a:t>
            </a:r>
          </a:p>
          <a:p>
            <a:pPr marL="0" indent="0">
              <a:lnSpc>
                <a:spcPct val="90000"/>
              </a:lnSpc>
              <a:buFontTx/>
              <a:buNone/>
            </a:pPr>
            <a:endParaRPr lang="es-ES" sz="28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5" name="Picture 5"/>
          <p:cNvPicPr>
            <a:picLocks noChangeAspect="1" noChangeArrowheads="1"/>
          </p:cNvPicPr>
          <p:nvPr/>
        </p:nvPicPr>
        <p:blipFill>
          <a:blip r:embed="rId2" cstate="print"/>
          <a:srcRect/>
          <a:stretch>
            <a:fillRect/>
          </a:stretch>
        </p:blipFill>
        <p:spPr bwMode="auto">
          <a:xfrm>
            <a:off x="1042988" y="1484313"/>
            <a:ext cx="6600825" cy="4511675"/>
          </a:xfrm>
          <a:prstGeom prst="rect">
            <a:avLst/>
          </a:prstGeom>
          <a:noFill/>
          <a:ln w="9525">
            <a:noFill/>
            <a:miter lim="800000"/>
            <a:headEnd/>
            <a:tailEnd/>
          </a:ln>
          <a:effectLst/>
        </p:spPr>
      </p:pic>
      <p:sp>
        <p:nvSpPr>
          <p:cNvPr id="35846" name="Rectangle 6"/>
          <p:cNvSpPr>
            <a:spLocks noChangeArrowheads="1"/>
          </p:cNvSpPr>
          <p:nvPr/>
        </p:nvSpPr>
        <p:spPr bwMode="auto">
          <a:xfrm>
            <a:off x="395288" y="404813"/>
            <a:ext cx="8256587" cy="579437"/>
          </a:xfrm>
          <a:prstGeom prst="rect">
            <a:avLst/>
          </a:prstGeom>
          <a:noFill/>
          <a:ln w="9525">
            <a:noFill/>
            <a:miter lim="800000"/>
            <a:headEnd/>
            <a:tailEnd/>
          </a:ln>
          <a:effectLst/>
        </p:spPr>
        <p:txBody>
          <a:bodyPr wrap="none">
            <a:spAutoFit/>
          </a:bodyPr>
          <a:lstStyle/>
          <a:p>
            <a:r>
              <a:rPr lang="es-MX" sz="3200">
                <a:solidFill>
                  <a:schemeClr val="tx2"/>
                </a:solidFill>
              </a:rPr>
              <a:t>Desarrollo de Proveedores: exportación indirecta.</a:t>
            </a:r>
            <a:endParaRPr lang="es-ES" sz="3200">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9" name="Picture 5"/>
          <p:cNvPicPr>
            <a:picLocks noChangeAspect="1" noChangeArrowheads="1"/>
          </p:cNvPicPr>
          <p:nvPr/>
        </p:nvPicPr>
        <p:blipFill>
          <a:blip r:embed="rId2" cstate="print"/>
          <a:srcRect/>
          <a:stretch>
            <a:fillRect/>
          </a:stretch>
        </p:blipFill>
        <p:spPr bwMode="auto">
          <a:xfrm>
            <a:off x="1547813" y="1039813"/>
            <a:ext cx="6376987" cy="5165725"/>
          </a:xfrm>
          <a:prstGeom prst="rect">
            <a:avLst/>
          </a:prstGeom>
          <a:noFill/>
          <a:ln w="9525">
            <a:noFill/>
            <a:miter lim="800000"/>
            <a:headEnd/>
            <a:tailEnd/>
          </a:ln>
          <a:effectLst/>
        </p:spPr>
      </p:pic>
      <p:sp>
        <p:nvSpPr>
          <p:cNvPr id="36870" name="Rectangle 6"/>
          <p:cNvSpPr>
            <a:spLocks noChangeArrowheads="1"/>
          </p:cNvSpPr>
          <p:nvPr/>
        </p:nvSpPr>
        <p:spPr bwMode="auto">
          <a:xfrm>
            <a:off x="395288" y="404813"/>
            <a:ext cx="8256587" cy="579437"/>
          </a:xfrm>
          <a:prstGeom prst="rect">
            <a:avLst/>
          </a:prstGeom>
          <a:noFill/>
          <a:ln w="9525">
            <a:noFill/>
            <a:miter lim="800000"/>
            <a:headEnd/>
            <a:tailEnd/>
          </a:ln>
          <a:effectLst/>
        </p:spPr>
        <p:txBody>
          <a:bodyPr wrap="none">
            <a:spAutoFit/>
          </a:bodyPr>
          <a:lstStyle/>
          <a:p>
            <a:r>
              <a:rPr lang="es-MX" sz="3200">
                <a:solidFill>
                  <a:schemeClr val="tx2"/>
                </a:solidFill>
              </a:rPr>
              <a:t>Desarrollo de Proveedores: exportación indirecta.</a:t>
            </a:r>
            <a:endParaRPr lang="es-ES" sz="320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_tradnl" sz="3600"/>
              <a:t>Buenas Prácticas de PyMEs exportadoras exitosas.</a:t>
            </a:r>
            <a:endParaRPr lang="es-ES_tradnl" sz="4000"/>
          </a:p>
        </p:txBody>
      </p:sp>
      <p:sp>
        <p:nvSpPr>
          <p:cNvPr id="10243" name="Rectangle 3"/>
          <p:cNvSpPr>
            <a:spLocks noGrp="1" noChangeArrowheads="1"/>
          </p:cNvSpPr>
          <p:nvPr>
            <p:ph type="body" idx="1"/>
          </p:nvPr>
        </p:nvSpPr>
        <p:spPr/>
        <p:txBody>
          <a:bodyPr/>
          <a:lstStyle/>
          <a:p>
            <a:pPr marL="0" indent="0">
              <a:buFontTx/>
              <a:buNone/>
            </a:pPr>
            <a:r>
              <a:rPr lang="es-ES_tradnl" sz="2400"/>
              <a:t>Dos estudios recientes han intentado identificar buenas prácticas que discriminan entre pymes exportadoras exitosas y no exitosas en Chile:</a:t>
            </a:r>
          </a:p>
          <a:p>
            <a:pPr marL="0" indent="0">
              <a:buFontTx/>
              <a:buNone/>
            </a:pPr>
            <a:endParaRPr lang="es-ES_tradnl" sz="2400"/>
          </a:p>
          <a:p>
            <a:pPr marL="0" indent="0"/>
            <a:r>
              <a:rPr lang="es-ES_tradnl" sz="2000"/>
              <a:t>Alvarez, R (2004) muestra que el éxito exportador de las pymes (estabilidad), está ligado al uso intensivo de instrumentos de fomento exportador, y al esfuerzo desplegado en campos como la innovación de procesos, la capacitación y la externalización. Asimismo destaca el rol positivo de esfuerzos asociativos estables (comités de exportación) frente al escaso impacto diferencial de acciones esporádicas como la participación en misiones comerciales.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a:xfrm>
            <a:off x="611188" y="1773238"/>
            <a:ext cx="7772400" cy="4535487"/>
          </a:xfrm>
        </p:spPr>
        <p:txBody>
          <a:bodyPr/>
          <a:lstStyle/>
          <a:p>
            <a:r>
              <a:rPr lang="es-ES_tradnl" sz="2000"/>
              <a:t>Moori-Koenig et al. (2004) identifican como factores de éxito de las pymes exportadoras (aquellas que presentan continuidad exportadora, alto dinamismo en las ventas, diversificación de mercados y acceso a mercados complejos):</a:t>
            </a:r>
          </a:p>
          <a:p>
            <a:pPr lvl="1"/>
            <a:r>
              <a:rPr lang="es-ES_tradnl" sz="2000"/>
              <a:t>Factores generales: antigüedad, tamaño, especialización, vinculación con proveedores.</a:t>
            </a:r>
          </a:p>
          <a:p>
            <a:pPr lvl="1"/>
            <a:r>
              <a:rPr lang="es-ES_tradnl" sz="2000"/>
              <a:t>Factores endógenos: existencia de equipo formal o informal de I&amp;D, utilización de normas de calidad, conocimiento del tamaño global del mercado, de la demanda potencial y de la competencia interna en el país de destino, asistencia a ferias, conocimiento del nombre de los competidores, conocimiento de los resguardos legales para asegurar el pago, uso de bases de datos de información comercial y uso del monto de ventas en el país destino para evaluar desempeño exportador.</a:t>
            </a:r>
          </a:p>
          <a:p>
            <a:pPr lvl="1"/>
            <a:endParaRPr lang="es-ES_tradnl" sz="2000"/>
          </a:p>
          <a:p>
            <a:endParaRPr lang="es-ES" sz="2000"/>
          </a:p>
        </p:txBody>
      </p:sp>
      <p:sp>
        <p:nvSpPr>
          <p:cNvPr id="57348" name="Rectangle 4"/>
          <p:cNvSpPr>
            <a:spLocks noGrp="1" noChangeArrowheads="1"/>
          </p:cNvSpPr>
          <p:nvPr>
            <p:ph type="title"/>
          </p:nvPr>
        </p:nvSpPr>
        <p:spPr>
          <a:noFill/>
          <a:ln/>
        </p:spPr>
        <p:txBody>
          <a:bodyPr/>
          <a:lstStyle/>
          <a:p>
            <a:r>
              <a:rPr lang="es-ES_tradnl" sz="3600"/>
              <a:t>Buenas Prácticas de PyMEs exportadoras exitosas.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838200"/>
            <a:ext cx="7848600" cy="2362200"/>
          </a:xfrm>
        </p:spPr>
        <p:txBody>
          <a:bodyPr/>
          <a:lstStyle/>
          <a:p>
            <a:pPr algn="l"/>
            <a:r>
              <a:rPr lang="es-ES_tradnl" sz="3200"/>
              <a:t>En Chile el desarrollo de la pyme exportadora no ha constituido una prioridad de política de primera línea en los últimos 14 años. </a:t>
            </a:r>
            <a:br>
              <a:rPr lang="es-ES_tradnl" sz="3200"/>
            </a:br>
            <a:r>
              <a:rPr lang="es-ES_tradnl" sz="3200"/>
              <a:t/>
            </a:r>
            <a:br>
              <a:rPr lang="es-ES_tradnl" sz="3200"/>
            </a:br>
            <a:r>
              <a:rPr lang="es-ES_tradnl" sz="3200"/>
              <a:t>Sí han sido prioridades:</a:t>
            </a:r>
            <a:br>
              <a:rPr lang="es-ES_tradnl" sz="3200"/>
            </a:br>
            <a:endParaRPr lang="es-ES_tradnl" sz="3200"/>
          </a:p>
        </p:txBody>
      </p:sp>
      <p:sp>
        <p:nvSpPr>
          <p:cNvPr id="4099" name="Rectangle 3"/>
          <p:cNvSpPr>
            <a:spLocks noGrp="1" noChangeArrowheads="1"/>
          </p:cNvSpPr>
          <p:nvPr>
            <p:ph type="body" idx="1"/>
          </p:nvPr>
        </p:nvSpPr>
        <p:spPr>
          <a:xfrm>
            <a:off x="685800" y="3276600"/>
            <a:ext cx="7772400" cy="2438400"/>
          </a:xfrm>
        </p:spPr>
        <p:txBody>
          <a:bodyPr/>
          <a:lstStyle/>
          <a:p>
            <a:r>
              <a:rPr lang="es-ES_tradnl" sz="2600"/>
              <a:t>La expansión y diversificación (en términos de productos y mercados) de las exportaciones nacionales. </a:t>
            </a:r>
            <a:br>
              <a:rPr lang="es-ES_tradnl" sz="2600"/>
            </a:br>
            <a:endParaRPr lang="es-ES_tradnl" sz="2600"/>
          </a:p>
          <a:p>
            <a:r>
              <a:rPr lang="es-ES_tradnl" sz="2600"/>
              <a:t>El fortalecimiento de las capacidades competitivas de las pymes.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09600"/>
            <a:ext cx="7772400" cy="947738"/>
          </a:xfrm>
        </p:spPr>
        <p:txBody>
          <a:bodyPr/>
          <a:lstStyle/>
          <a:p>
            <a:r>
              <a:rPr lang="es-ES_tradnl" sz="3600"/>
              <a:t>Reflexiones finales.</a:t>
            </a:r>
          </a:p>
        </p:txBody>
      </p:sp>
      <p:sp>
        <p:nvSpPr>
          <p:cNvPr id="12291" name="Rectangle 3"/>
          <p:cNvSpPr>
            <a:spLocks noGrp="1" noChangeArrowheads="1"/>
          </p:cNvSpPr>
          <p:nvPr>
            <p:ph type="body" idx="1"/>
          </p:nvPr>
        </p:nvSpPr>
        <p:spPr>
          <a:xfrm>
            <a:off x="611188" y="1557338"/>
            <a:ext cx="7772400" cy="4608512"/>
          </a:xfrm>
        </p:spPr>
        <p:txBody>
          <a:bodyPr/>
          <a:lstStyle/>
          <a:p>
            <a:pPr>
              <a:lnSpc>
                <a:spcPct val="90000"/>
              </a:lnSpc>
            </a:pPr>
            <a:r>
              <a:rPr lang="es-ES_tradnl" sz="2400"/>
              <a:t>El propósito central de una política de fomento a la pyme es incrementar su competitividad, independientemente de si estas se orientan al mercado local, se insertan en cadenas exportadoras como proveedoras o exportan directamente. </a:t>
            </a:r>
          </a:p>
          <a:p>
            <a:pPr>
              <a:lnSpc>
                <a:spcPct val="90000"/>
              </a:lnSpc>
            </a:pPr>
            <a:r>
              <a:rPr lang="es-ES_tradnl" sz="2400"/>
              <a:t>Hay condiciones objetivas (escala, acceso a financiemiento, etc.) que atentan contra el éxito de la exportación directa en las pymes. Políticas que intenten forzar la reorientación masiva de las pymes hacia la exportación directa, probablemente fracasarán.</a:t>
            </a:r>
          </a:p>
          <a:p>
            <a:pPr>
              <a:lnSpc>
                <a:spcPct val="90000"/>
              </a:lnSpc>
            </a:pPr>
            <a:r>
              <a:rPr lang="es-ES_tradnl" sz="2400"/>
              <a:t>Una buena manera de aprovechar el efecto modernizador de la actividad exportadora para el desarrollo de las pymes es la promoción del fortalecimiento de redes verticales (Desarrollo de Proveedores).</a:t>
            </a:r>
          </a:p>
          <a:p>
            <a:pPr>
              <a:lnSpc>
                <a:spcPct val="90000"/>
              </a:lnSpc>
            </a:pPr>
            <a:endParaRPr lang="es-ES_tradnl" sz="2400"/>
          </a:p>
          <a:p>
            <a:pPr>
              <a:lnSpc>
                <a:spcPct val="90000"/>
              </a:lnSpc>
            </a:pPr>
            <a:endParaRPr lang="es-ES_tradnl"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609600"/>
            <a:ext cx="7772400" cy="947738"/>
          </a:xfrm>
        </p:spPr>
        <p:txBody>
          <a:bodyPr/>
          <a:lstStyle/>
          <a:p>
            <a:r>
              <a:rPr lang="es-ES_tradnl" sz="3600"/>
              <a:t>Reflexiones finales. </a:t>
            </a:r>
          </a:p>
        </p:txBody>
      </p:sp>
      <p:sp>
        <p:nvSpPr>
          <p:cNvPr id="13315" name="Rectangle 3"/>
          <p:cNvSpPr>
            <a:spLocks noGrp="1" noChangeArrowheads="1"/>
          </p:cNvSpPr>
          <p:nvPr>
            <p:ph type="body" idx="1"/>
          </p:nvPr>
        </p:nvSpPr>
        <p:spPr>
          <a:xfrm>
            <a:off x="684213" y="1700213"/>
            <a:ext cx="7772400" cy="4114800"/>
          </a:xfrm>
        </p:spPr>
        <p:txBody>
          <a:bodyPr/>
          <a:lstStyle/>
          <a:p>
            <a:pPr>
              <a:lnSpc>
                <a:spcPct val="80000"/>
              </a:lnSpc>
            </a:pPr>
            <a:r>
              <a:rPr lang="es-ES_tradnl" sz="2400"/>
              <a:t>Existe un grupo selecto de pymes con capacidad de transformarse en exportadores exitosas. Se trata en general de empresas profesionalizadas y con menos restricciones de acceso a factores clave. Es necesario apoyar a estas empresas (en general con instrumentos tirados por la demanda y que demanden cofinanciamiento)</a:t>
            </a:r>
          </a:p>
          <a:p>
            <a:pPr>
              <a:lnSpc>
                <a:spcPct val="80000"/>
              </a:lnSpc>
            </a:pPr>
            <a:r>
              <a:rPr lang="es-ES_tradnl" sz="2400"/>
              <a:t>El apoyo al desarrollo de capacidades básicas para competir (gestión, certificación innovación tecnológica) es condición necesaria para el éxito exportador.</a:t>
            </a:r>
          </a:p>
          <a:p>
            <a:pPr>
              <a:lnSpc>
                <a:spcPct val="80000"/>
              </a:lnSpc>
            </a:pPr>
            <a:r>
              <a:rPr lang="es-ES_tradnl" sz="2400"/>
              <a:t>Importancia de las instituciones de apoyo en proceso de aprendizaje.</a:t>
            </a:r>
          </a:p>
          <a:p>
            <a:pPr>
              <a:lnSpc>
                <a:spcPct val="80000"/>
              </a:lnSpc>
            </a:pPr>
            <a:r>
              <a:rPr lang="es-ES_tradnl" sz="2400"/>
              <a:t>El entorno de negocios (estabilidad macro, buena operación de los mercados, instituciones eficientes) es clave.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a:stretch>
            <a:fillRect/>
          </a:stretch>
        </p:blipFill>
        <p:spPr bwMode="auto">
          <a:xfrm>
            <a:off x="1717675" y="338138"/>
            <a:ext cx="5702300" cy="6181725"/>
          </a:xfrm>
          <a:prstGeom prst="rect">
            <a:avLst/>
          </a:prstGeom>
          <a:noFill/>
          <a:ln w="9525">
            <a:noFill/>
            <a:miter lim="800000"/>
            <a:headEnd/>
            <a:tailEnd/>
          </a:ln>
          <a:effec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_tradnl"/>
              <a:t>Factores endógenos</a:t>
            </a:r>
          </a:p>
        </p:txBody>
      </p:sp>
      <p:sp>
        <p:nvSpPr>
          <p:cNvPr id="21507" name="Rectangle 3"/>
          <p:cNvSpPr>
            <a:spLocks noGrp="1" noChangeArrowheads="1"/>
          </p:cNvSpPr>
          <p:nvPr>
            <p:ph type="body" idx="1"/>
          </p:nvPr>
        </p:nvSpPr>
        <p:spPr/>
        <p:txBody>
          <a:bodyPr/>
          <a:lstStyle/>
          <a:p>
            <a:r>
              <a:rPr lang="es-ES_tradnl" sz="2000"/>
              <a:t>Existencia de equipo formal o informal de I&amp;D</a:t>
            </a:r>
          </a:p>
          <a:p>
            <a:r>
              <a:rPr lang="es-ES_tradnl" sz="2000"/>
              <a:t>Existencia de norma de calidad</a:t>
            </a:r>
          </a:p>
          <a:p>
            <a:r>
              <a:rPr lang="es-ES_tradnl" sz="2000"/>
              <a:t>Conocimiento del tamaño global del mercado, de la demanda potencial y de la competencia interna en el país de destino</a:t>
            </a:r>
          </a:p>
          <a:p>
            <a:r>
              <a:rPr lang="es-ES_tradnl" sz="2000"/>
              <a:t>Asistencia a ferias</a:t>
            </a:r>
          </a:p>
          <a:p>
            <a:r>
              <a:rPr lang="es-ES_tradnl" sz="2000"/>
              <a:t>Conocimiento del nombre de los competidores</a:t>
            </a:r>
          </a:p>
          <a:p>
            <a:r>
              <a:rPr lang="es-ES_tradnl" sz="2000"/>
              <a:t>Conocimiento de los resguardos legales para asegurar el pago</a:t>
            </a:r>
          </a:p>
          <a:p>
            <a:r>
              <a:rPr lang="es-ES_tradnl" sz="2000"/>
              <a:t>Uso de bases de datos de información comercial</a:t>
            </a:r>
          </a:p>
          <a:p>
            <a:r>
              <a:rPr lang="es-ES_tradnl" sz="2000"/>
              <a:t>Uso del monto de ventas en el país destino para evaluar desempeño exportador</a:t>
            </a:r>
          </a:p>
          <a:p>
            <a:endParaRPr lang="es-ES_tradnl" sz="200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_tradnl"/>
              <a:t>Factores generales y su influencia en la inserción externa</a:t>
            </a:r>
          </a:p>
        </p:txBody>
      </p:sp>
      <p:sp>
        <p:nvSpPr>
          <p:cNvPr id="20483" name="Rectangle 3"/>
          <p:cNvSpPr>
            <a:spLocks noGrp="1" noChangeArrowheads="1"/>
          </p:cNvSpPr>
          <p:nvPr>
            <p:ph type="body" idx="1"/>
          </p:nvPr>
        </p:nvSpPr>
        <p:spPr/>
        <p:txBody>
          <a:bodyPr/>
          <a:lstStyle/>
          <a:p>
            <a:r>
              <a:rPr lang="es-ES_tradnl"/>
              <a:t>La antigüedad en el mercado</a:t>
            </a:r>
          </a:p>
          <a:p>
            <a:r>
              <a:rPr lang="es-ES_tradnl"/>
              <a:t>El tamaño de los agentes</a:t>
            </a:r>
          </a:p>
          <a:p>
            <a:r>
              <a:rPr lang="es-ES_tradnl"/>
              <a:t>La especialización productiva</a:t>
            </a:r>
          </a:p>
          <a:p>
            <a:r>
              <a:rPr lang="es-ES_tradnl"/>
              <a:t>El grado de vinculación con proveedores</a:t>
            </a:r>
          </a:p>
          <a:p>
            <a:r>
              <a:rPr lang="es-ES_tradnl"/>
              <a:t>El grado de exposición por ventas</a:t>
            </a:r>
          </a:p>
          <a:p>
            <a:endParaRPr lang="es-ES_tradnl"/>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_tradnl"/>
              <a:t>Empresas dinámicas: Clasificación</a:t>
            </a:r>
          </a:p>
        </p:txBody>
      </p:sp>
      <p:sp>
        <p:nvSpPr>
          <p:cNvPr id="16387" name="Rectangle 3"/>
          <p:cNvSpPr>
            <a:spLocks noGrp="1" noChangeArrowheads="1"/>
          </p:cNvSpPr>
          <p:nvPr>
            <p:ph type="body" idx="1"/>
          </p:nvPr>
        </p:nvSpPr>
        <p:spPr/>
        <p:txBody>
          <a:bodyPr/>
          <a:lstStyle/>
          <a:p>
            <a:r>
              <a:rPr lang="es-ES_tradnl"/>
              <a:t>Continuidad exportadora</a:t>
            </a:r>
            <a:endParaRPr lang="es-ES_tradnl" sz="2800"/>
          </a:p>
          <a:p>
            <a:r>
              <a:rPr lang="es-ES_tradnl"/>
              <a:t>Dinamismo exportador</a:t>
            </a:r>
          </a:p>
          <a:p>
            <a:r>
              <a:rPr lang="es-ES_tradnl"/>
              <a:t>Diversificación de Mercados</a:t>
            </a:r>
          </a:p>
          <a:p>
            <a:r>
              <a:rPr lang="es-ES_tradnl"/>
              <a:t>Complejidad de los mercados de destino</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914400" y="1220788"/>
            <a:ext cx="7391400" cy="4367212"/>
          </a:xfrm>
          <a:prstGeom prst="rect">
            <a:avLst/>
          </a:prstGeom>
          <a:noFill/>
          <a:ln w="9525">
            <a:noFill/>
            <a:miter lim="800000"/>
            <a:headEnd/>
            <a:tailEnd/>
          </a:ln>
          <a:effectLst/>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cstate="print"/>
          <a:srcRect/>
          <a:stretch>
            <a:fillRect/>
          </a:stretch>
        </p:blipFill>
        <p:spPr bwMode="auto">
          <a:xfrm>
            <a:off x="1143000" y="1222375"/>
            <a:ext cx="7162800" cy="4230688"/>
          </a:xfrm>
          <a:prstGeom prst="rect">
            <a:avLst/>
          </a:prstGeom>
          <a:noFill/>
          <a:ln w="9525">
            <a:noFill/>
            <a:miter lim="800000"/>
            <a:headEnd/>
            <a:tailEnd/>
          </a:ln>
          <a:effectLst/>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838200" y="820738"/>
            <a:ext cx="7543800" cy="5275262"/>
          </a:xfrm>
          <a:prstGeom prst="rect">
            <a:avLst/>
          </a:prstGeom>
          <a:noFill/>
          <a:ln w="9525">
            <a:noFill/>
            <a:miter lim="800000"/>
            <a:headEnd/>
            <a:tailEnd/>
          </a:ln>
          <a:effec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685800" y="914400"/>
            <a:ext cx="7696200" cy="5194300"/>
          </a:xfrm>
          <a:prstGeom prst="rect">
            <a:avLst/>
          </a:prstGeom>
          <a:noFill/>
          <a:ln w="9525">
            <a:noFill/>
            <a:miter lim="800000"/>
            <a:headEnd/>
            <a:tailEnd/>
          </a:ln>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990600" y="0"/>
            <a:ext cx="7772400" cy="1066800"/>
          </a:xfrm>
        </p:spPr>
        <p:txBody>
          <a:bodyPr/>
          <a:lstStyle/>
          <a:p>
            <a:r>
              <a:rPr lang="en-US" sz="3000" b="1"/>
              <a:t>COMERCIO EXTERIOR DE CHILE: </a:t>
            </a:r>
            <a:br>
              <a:rPr lang="en-US" sz="3000" b="1"/>
            </a:br>
            <a:r>
              <a:rPr lang="en-US" sz="3000" b="1"/>
              <a:t>1991-2003</a:t>
            </a:r>
            <a:endParaRPr lang="en-US" sz="3600" b="1"/>
          </a:p>
        </p:txBody>
      </p:sp>
      <p:sp>
        <p:nvSpPr>
          <p:cNvPr id="55313" name="Rectangle 17"/>
          <p:cNvSpPr>
            <a:spLocks noGrp="1" noChangeArrowheads="1"/>
          </p:cNvSpPr>
          <p:nvPr>
            <p:ph sz="half" idx="2"/>
          </p:nvPr>
        </p:nvSpPr>
        <p:spPr>
          <a:xfrm>
            <a:off x="228600" y="990600"/>
            <a:ext cx="7772400" cy="304800"/>
          </a:xfrm>
          <a:noFill/>
          <a:ln/>
        </p:spPr>
        <p:txBody>
          <a:bodyPr/>
          <a:lstStyle/>
          <a:p>
            <a:pPr algn="just">
              <a:buFontTx/>
              <a:buNone/>
            </a:pPr>
            <a:r>
              <a:rPr lang="en-US" sz="1400"/>
              <a:t>                           Fuente: Banco Central de Chile (www.bcentral.cl), 1991-2003</a:t>
            </a:r>
          </a:p>
          <a:p>
            <a:pPr algn="just"/>
            <a:endParaRPr lang="en-US" sz="1600"/>
          </a:p>
          <a:p>
            <a:pPr algn="just">
              <a:buFontTx/>
              <a:buNone/>
            </a:pPr>
            <a:r>
              <a:rPr lang="en-US" sz="1600"/>
              <a:t>				</a:t>
            </a:r>
            <a:endParaRPr lang="en-US" sz="1600">
              <a:solidFill>
                <a:srgbClr val="0000CC"/>
              </a:solidFill>
            </a:endParaRPr>
          </a:p>
          <a:p>
            <a:pPr algn="just"/>
            <a:endParaRPr lang="en-US" sz="1600">
              <a:solidFill>
                <a:srgbClr val="0000CC"/>
              </a:solidFill>
            </a:endParaRPr>
          </a:p>
          <a:p>
            <a:pPr algn="just">
              <a:buFontTx/>
              <a:buNone/>
            </a:pPr>
            <a:r>
              <a:rPr lang="en-US" sz="1600">
                <a:solidFill>
                  <a:srgbClr val="0000CC"/>
                </a:solidFill>
              </a:rPr>
              <a:t>			</a:t>
            </a:r>
          </a:p>
        </p:txBody>
      </p:sp>
      <p:graphicFrame>
        <p:nvGraphicFramePr>
          <p:cNvPr id="55314" name="Object 18"/>
          <p:cNvGraphicFramePr>
            <a:graphicFrameLocks noChangeAspect="1"/>
          </p:cNvGraphicFramePr>
          <p:nvPr>
            <p:ph type="body" sz="half" idx="1"/>
          </p:nvPr>
        </p:nvGraphicFramePr>
        <p:xfrm>
          <a:off x="681038" y="1214438"/>
          <a:ext cx="7591425" cy="4810125"/>
        </p:xfrm>
        <a:graphic>
          <a:graphicData uri="http://schemas.openxmlformats.org/presentationml/2006/ole">
            <p:oleObj spid="_x0000_s55314" name="Gráfico" r:id="rId3" imgW="6372149" imgH="3943502" progId="Excel.Chart.8">
              <p:embed followColorScheme="full"/>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914400" y="763588"/>
            <a:ext cx="7467600" cy="5221287"/>
          </a:xfrm>
          <a:prstGeom prst="rect">
            <a:avLst/>
          </a:prstGeom>
          <a:noFill/>
          <a:ln w="9525">
            <a:noFill/>
            <a:miter lim="800000"/>
            <a:headEnd/>
            <a:tailEnd/>
          </a:ln>
          <a:effectLst/>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914400" y="722313"/>
            <a:ext cx="7391400" cy="5356225"/>
          </a:xfrm>
          <a:prstGeom prst="rect">
            <a:avLst/>
          </a:prstGeom>
          <a:noFill/>
          <a:ln w="9525">
            <a:noFill/>
            <a:miter lim="800000"/>
            <a:headEnd/>
            <a:tailEnd/>
          </a:ln>
          <a:effectLst/>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1747" name="Picture 3"/>
          <p:cNvPicPr>
            <a:picLocks noChangeAspect="1" noChangeArrowheads="1"/>
          </p:cNvPicPr>
          <p:nvPr/>
        </p:nvPicPr>
        <p:blipFill>
          <a:blip r:embed="rId2" cstate="print"/>
          <a:srcRect/>
          <a:stretch>
            <a:fillRect/>
          </a:stretch>
        </p:blipFill>
        <p:spPr bwMode="auto">
          <a:xfrm>
            <a:off x="762000" y="1576388"/>
            <a:ext cx="7696200" cy="3595687"/>
          </a:xfrm>
          <a:prstGeom prst="rect">
            <a:avLst/>
          </a:prstGeom>
          <a:noFill/>
          <a:ln w="9525">
            <a:noFill/>
            <a:miter lim="800000"/>
            <a:headEnd/>
            <a:tailEnd/>
          </a:ln>
          <a:effec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2771" name="Picture 3"/>
          <p:cNvPicPr>
            <a:picLocks noChangeAspect="1" noChangeArrowheads="1"/>
          </p:cNvPicPr>
          <p:nvPr/>
        </p:nvPicPr>
        <p:blipFill>
          <a:blip r:embed="rId2" cstate="print"/>
          <a:srcRect/>
          <a:stretch>
            <a:fillRect/>
          </a:stretch>
        </p:blipFill>
        <p:spPr bwMode="auto">
          <a:xfrm>
            <a:off x="762000" y="1524000"/>
            <a:ext cx="7848600" cy="3382963"/>
          </a:xfrm>
          <a:prstGeom prst="rect">
            <a:avLst/>
          </a:prstGeom>
          <a:noFill/>
          <a:ln w="9525">
            <a:noFill/>
            <a:miter lim="800000"/>
            <a:headEnd/>
            <a:tailEnd/>
          </a:ln>
          <a:effectLst/>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2" cstate="print"/>
          <a:srcRect/>
          <a:stretch>
            <a:fillRect/>
          </a:stretch>
        </p:blipFill>
        <p:spPr bwMode="auto">
          <a:xfrm>
            <a:off x="762000" y="1524000"/>
            <a:ext cx="7620000" cy="3190875"/>
          </a:xfrm>
          <a:prstGeom prst="rect">
            <a:avLst/>
          </a:prstGeom>
          <a:noFill/>
          <a:ln w="9525">
            <a:noFill/>
            <a:miter lim="800000"/>
            <a:headEnd/>
            <a:tailEnd/>
          </a:ln>
          <a:effec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838200" y="1522413"/>
            <a:ext cx="7467600" cy="3810000"/>
          </a:xfrm>
          <a:prstGeom prst="rect">
            <a:avLst/>
          </a:prstGeom>
          <a:noFill/>
          <a:ln w="9525">
            <a:noFill/>
            <a:miter lim="800000"/>
            <a:headEnd/>
            <a:tailEnd/>
          </a:ln>
          <a:effec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cstate="print"/>
          <a:srcRect/>
          <a:stretch>
            <a:fillRect/>
          </a:stretch>
        </p:blipFill>
        <p:spPr bwMode="auto">
          <a:xfrm>
            <a:off x="762000" y="1524000"/>
            <a:ext cx="7848600" cy="3094038"/>
          </a:xfrm>
          <a:prstGeom prst="rect">
            <a:avLst/>
          </a:prstGeom>
          <a:noFill/>
          <a:ln w="9525">
            <a:noFill/>
            <a:miter lim="800000"/>
            <a:headEnd/>
            <a:tailEnd/>
          </a:ln>
          <a:effec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838200" y="1884363"/>
            <a:ext cx="7696200" cy="2479675"/>
          </a:xfrm>
          <a:prstGeom prst="rect">
            <a:avLst/>
          </a:prstGeom>
          <a:noFill/>
          <a:ln w="9525">
            <a:noFill/>
            <a:miter lim="800000"/>
            <a:headEnd/>
            <a:tailEnd/>
          </a:ln>
          <a:effectLst/>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a:stretch>
            <a:fillRect/>
          </a:stretch>
        </p:blipFill>
        <p:spPr bwMode="auto">
          <a:xfrm>
            <a:off x="457200" y="1543050"/>
            <a:ext cx="7924800" cy="2967038"/>
          </a:xfrm>
          <a:prstGeom prst="rect">
            <a:avLst/>
          </a:prstGeom>
          <a:noFill/>
          <a:ln w="9525">
            <a:noFill/>
            <a:miter lim="800000"/>
            <a:headEnd/>
            <a:tailEnd/>
          </a:ln>
          <a:effec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762000" y="1524000"/>
            <a:ext cx="7772400" cy="2803525"/>
          </a:xfrm>
          <a:prstGeom prst="rect">
            <a:avLst/>
          </a:prstGeom>
          <a:noFill/>
          <a:ln w="9525">
            <a:noFill/>
            <a:miter lim="800000"/>
            <a:headEnd/>
            <a:tailEnd/>
          </a:ln>
          <a:effec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62000" y="0"/>
            <a:ext cx="7772400" cy="1143000"/>
          </a:xfrm>
        </p:spPr>
        <p:txBody>
          <a:bodyPr/>
          <a:lstStyle/>
          <a:p>
            <a:r>
              <a:rPr lang="es-CL" sz="4000" b="1"/>
              <a:t>Exportaciones de Bienes</a:t>
            </a:r>
            <a:r>
              <a:rPr lang="en-US" b="1"/>
              <a:t>  </a:t>
            </a:r>
          </a:p>
        </p:txBody>
      </p:sp>
      <p:sp>
        <p:nvSpPr>
          <p:cNvPr id="24593" name="Rectangle 17"/>
          <p:cNvSpPr>
            <a:spLocks noChangeArrowheads="1"/>
          </p:cNvSpPr>
          <p:nvPr>
            <p:ph type="body" sz="half" idx="1"/>
          </p:nvPr>
        </p:nvSpPr>
        <p:spPr>
          <a:xfrm>
            <a:off x="0" y="762000"/>
            <a:ext cx="8915400" cy="4495800"/>
          </a:xfrm>
        </p:spPr>
        <p:txBody>
          <a:bodyPr/>
          <a:lstStyle/>
          <a:p>
            <a:pPr lvl="4" algn="just">
              <a:buFontTx/>
              <a:buNone/>
            </a:pPr>
            <a:endParaRPr lang="en-US" sz="1000" b="1"/>
          </a:p>
          <a:p>
            <a:pPr>
              <a:lnSpc>
                <a:spcPct val="70000"/>
              </a:lnSpc>
              <a:buFontTx/>
              <a:buNone/>
            </a:pPr>
            <a:endParaRPr lang="es-CL" sz="1600" b="1"/>
          </a:p>
          <a:p>
            <a:pPr>
              <a:lnSpc>
                <a:spcPct val="70000"/>
              </a:lnSpc>
              <a:buFontTx/>
              <a:buNone/>
            </a:pPr>
            <a:r>
              <a:rPr lang="es-CL" sz="1600"/>
              <a:t>                               Fuente: Banco Central de Chile (www.bcentral.cl), 2003</a:t>
            </a:r>
            <a:endParaRPr lang="en-US" sz="1600"/>
          </a:p>
          <a:p>
            <a:pPr>
              <a:lnSpc>
                <a:spcPct val="70000"/>
              </a:lnSpc>
              <a:buFontTx/>
              <a:buNone/>
            </a:pPr>
            <a:endParaRPr lang="es-CL" sz="2000" b="1">
              <a:solidFill>
                <a:schemeClr val="bg1"/>
              </a:solidFill>
            </a:endParaRPr>
          </a:p>
          <a:p>
            <a:pPr algn="just">
              <a:spcBef>
                <a:spcPts val="500"/>
              </a:spcBef>
              <a:spcAft>
                <a:spcPts val="500"/>
              </a:spcAft>
              <a:buFontTx/>
              <a:buNone/>
            </a:pPr>
            <a:endParaRPr lang="es-CL" sz="2000">
              <a:solidFill>
                <a:schemeClr val="bg1"/>
              </a:solidFill>
            </a:endParaRPr>
          </a:p>
          <a:p>
            <a:pPr algn="just">
              <a:spcBef>
                <a:spcPts val="500"/>
              </a:spcBef>
              <a:spcAft>
                <a:spcPts val="500"/>
              </a:spcAft>
              <a:buFontTx/>
              <a:buNone/>
            </a:pPr>
            <a:endParaRPr lang="es-ES_tradnl" sz="2800">
              <a:latin typeface="Verdana" pitchFamily="34" charset="0"/>
            </a:endParaRPr>
          </a:p>
          <a:p>
            <a:pPr algn="just">
              <a:spcBef>
                <a:spcPts val="500"/>
              </a:spcBef>
              <a:spcAft>
                <a:spcPts val="500"/>
              </a:spcAft>
              <a:buFontTx/>
              <a:buNone/>
            </a:pPr>
            <a:endParaRPr lang="es-ES_tradnl" sz="2800">
              <a:latin typeface="Verdana" pitchFamily="34" charset="0"/>
            </a:endParaRPr>
          </a:p>
          <a:p>
            <a:pPr>
              <a:spcBef>
                <a:spcPts val="500"/>
              </a:spcBef>
              <a:spcAft>
                <a:spcPts val="500"/>
              </a:spcAft>
            </a:pPr>
            <a:endParaRPr lang="en-US" sz="2800" b="1"/>
          </a:p>
          <a:p>
            <a:endParaRPr lang="en-US" sz="2800" b="1"/>
          </a:p>
          <a:p>
            <a:endParaRPr lang="en-US" sz="2800" b="1"/>
          </a:p>
        </p:txBody>
      </p:sp>
      <p:sp>
        <p:nvSpPr>
          <p:cNvPr id="24594" name="Rectangle 18"/>
          <p:cNvSpPr>
            <a:spLocks noGrp="1" noChangeArrowheads="1"/>
          </p:cNvSpPr>
          <p:nvPr>
            <p:ph sz="half" idx="2"/>
          </p:nvPr>
        </p:nvSpPr>
        <p:spPr>
          <a:xfrm>
            <a:off x="762000" y="5105400"/>
            <a:ext cx="7772400" cy="304800"/>
          </a:xfrm>
          <a:noFill/>
          <a:ln/>
        </p:spPr>
        <p:txBody>
          <a:bodyPr/>
          <a:lstStyle/>
          <a:p>
            <a:endParaRPr lang="en-US" sz="1800" b="1"/>
          </a:p>
          <a:p>
            <a:endParaRPr lang="en-US" sz="1800" b="1"/>
          </a:p>
          <a:p>
            <a:pPr>
              <a:buFontTx/>
              <a:buNone/>
            </a:pPr>
            <a:r>
              <a:rPr lang="en-US" sz="1800" b="1"/>
              <a:t>				</a:t>
            </a:r>
            <a:endParaRPr lang="en-US" sz="1800" b="1">
              <a:solidFill>
                <a:srgbClr val="0000CC"/>
              </a:solidFill>
            </a:endParaRPr>
          </a:p>
          <a:p>
            <a:endParaRPr lang="en-US" sz="1800" b="1">
              <a:solidFill>
                <a:srgbClr val="0000CC"/>
              </a:solidFill>
            </a:endParaRPr>
          </a:p>
          <a:p>
            <a:pPr>
              <a:buFontTx/>
              <a:buNone/>
            </a:pPr>
            <a:r>
              <a:rPr lang="en-US" sz="1200" b="1">
                <a:solidFill>
                  <a:srgbClr val="0000CC"/>
                </a:solidFill>
              </a:rPr>
              <a:t>		</a:t>
            </a:r>
            <a:endParaRPr lang="en-US" sz="1800" b="1">
              <a:solidFill>
                <a:srgbClr val="0000CC"/>
              </a:solidFill>
            </a:endParaRPr>
          </a:p>
        </p:txBody>
      </p:sp>
      <p:graphicFrame>
        <p:nvGraphicFramePr>
          <p:cNvPr id="24595" name="Object 19"/>
          <p:cNvGraphicFramePr>
            <a:graphicFrameLocks noChangeAspect="1"/>
          </p:cNvGraphicFramePr>
          <p:nvPr/>
        </p:nvGraphicFramePr>
        <p:xfrm>
          <a:off x="220663" y="1173163"/>
          <a:ext cx="8640762" cy="5386387"/>
        </p:xfrm>
        <a:graphic>
          <a:graphicData uri="http://schemas.openxmlformats.org/presentationml/2006/ole">
            <p:oleObj spid="_x0000_s24595" name="Gráfico" r:id="rId3" imgW="3715207" imgH="2419807" progId="Excel.Chart.8">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838200" y="1625600"/>
            <a:ext cx="7620000" cy="2557463"/>
          </a:xfrm>
          <a:prstGeom prst="rect">
            <a:avLst/>
          </a:prstGeom>
          <a:noFill/>
          <a:ln w="9525">
            <a:noFill/>
            <a:miter lim="800000"/>
            <a:headEnd/>
            <a:tailEnd/>
          </a:ln>
          <a:effectLst/>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058" name="Picture 2"/>
          <p:cNvPicPr>
            <a:picLocks noChangeAspect="1" noChangeArrowheads="1"/>
          </p:cNvPicPr>
          <p:nvPr/>
        </p:nvPicPr>
        <p:blipFill>
          <a:blip r:embed="rId2" cstate="print"/>
          <a:srcRect/>
          <a:stretch>
            <a:fillRect/>
          </a:stretch>
        </p:blipFill>
        <p:spPr bwMode="auto">
          <a:xfrm>
            <a:off x="685800" y="1820863"/>
            <a:ext cx="7924800" cy="2201862"/>
          </a:xfrm>
          <a:prstGeom prst="rect">
            <a:avLst/>
          </a:prstGeom>
          <a:noFill/>
          <a:ln w="9525">
            <a:noFill/>
            <a:miter lim="800000"/>
            <a:headEnd/>
            <a:tailEnd/>
          </a:ln>
          <a:effec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082" name="Picture 2"/>
          <p:cNvPicPr>
            <a:picLocks noChangeAspect="1" noChangeArrowheads="1"/>
          </p:cNvPicPr>
          <p:nvPr/>
        </p:nvPicPr>
        <p:blipFill>
          <a:blip r:embed="rId2" cstate="print"/>
          <a:srcRect/>
          <a:stretch>
            <a:fillRect/>
          </a:stretch>
        </p:blipFill>
        <p:spPr bwMode="auto">
          <a:xfrm>
            <a:off x="685800" y="1600200"/>
            <a:ext cx="7848600" cy="2635250"/>
          </a:xfrm>
          <a:prstGeom prst="rect">
            <a:avLst/>
          </a:prstGeom>
          <a:noFill/>
          <a:ln w="9525">
            <a:noFill/>
            <a:miter lim="800000"/>
            <a:headEnd/>
            <a:tailEnd/>
          </a:ln>
          <a:effec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609600" y="1600200"/>
            <a:ext cx="7772400" cy="2813050"/>
          </a:xfrm>
          <a:prstGeom prst="rect">
            <a:avLst/>
          </a:prstGeom>
          <a:noFill/>
          <a:ln w="9525">
            <a:noFill/>
            <a:miter lim="800000"/>
            <a:headEnd/>
            <a:tailEnd/>
          </a:ln>
          <a:effectLst/>
        </p:spPr>
      </p:pic>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8131" name="Picture 3"/>
          <p:cNvPicPr>
            <a:picLocks noChangeAspect="1" noChangeArrowheads="1"/>
          </p:cNvPicPr>
          <p:nvPr/>
        </p:nvPicPr>
        <p:blipFill>
          <a:blip r:embed="rId2" cstate="print"/>
          <a:srcRect/>
          <a:stretch>
            <a:fillRect/>
          </a:stretch>
        </p:blipFill>
        <p:spPr bwMode="auto">
          <a:xfrm>
            <a:off x="533400" y="1676400"/>
            <a:ext cx="7696200" cy="2592388"/>
          </a:xfrm>
          <a:prstGeom prst="rect">
            <a:avLst/>
          </a:prstGeom>
          <a:noFill/>
          <a:ln w="9525">
            <a:noFill/>
            <a:miter lim="800000"/>
            <a:headEnd/>
            <a:tailEnd/>
          </a:ln>
          <a:effectLst/>
        </p:spPr>
      </p:pic>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9154" name="Picture 2"/>
          <p:cNvPicPr>
            <a:picLocks noChangeAspect="1" noChangeArrowheads="1"/>
          </p:cNvPicPr>
          <p:nvPr/>
        </p:nvPicPr>
        <p:blipFill>
          <a:blip r:embed="rId2" cstate="print"/>
          <a:srcRect/>
          <a:stretch>
            <a:fillRect/>
          </a:stretch>
        </p:blipFill>
        <p:spPr bwMode="auto">
          <a:xfrm>
            <a:off x="762000" y="1676400"/>
            <a:ext cx="7620000" cy="2754313"/>
          </a:xfrm>
          <a:prstGeom prst="rect">
            <a:avLst/>
          </a:prstGeom>
          <a:noFill/>
          <a:ln w="9525">
            <a:noFill/>
            <a:miter lim="800000"/>
            <a:headEnd/>
            <a:tailEnd/>
          </a:ln>
          <a:effectLst/>
        </p:spPr>
      </p:pic>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print"/>
          <a:srcRect/>
          <a:stretch>
            <a:fillRect/>
          </a:stretch>
        </p:blipFill>
        <p:spPr bwMode="auto">
          <a:xfrm>
            <a:off x="838200" y="1752600"/>
            <a:ext cx="7467600" cy="2994025"/>
          </a:xfrm>
          <a:prstGeom prst="rect">
            <a:avLst/>
          </a:prstGeom>
          <a:noFill/>
          <a:ln w="9525">
            <a:noFill/>
            <a:miter lim="800000"/>
            <a:headEnd/>
            <a:tailEnd/>
          </a:ln>
          <a:effectLst/>
        </p:spPr>
      </p:pic>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762000" y="1752600"/>
            <a:ext cx="7543800" cy="3017838"/>
          </a:xfrm>
          <a:prstGeom prst="rect">
            <a:avLst/>
          </a:prstGeom>
          <a:noFill/>
          <a:ln w="9525">
            <a:noFill/>
            <a:miter lim="800000"/>
            <a:headEnd/>
            <a:tailEnd/>
          </a:ln>
          <a:effectLst/>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_tradnl" sz="3600"/>
              <a:t>Pero existe un número significativo de Pymes exitosas que no son exportadoras directas...</a:t>
            </a:r>
          </a:p>
        </p:txBody>
      </p:sp>
      <p:sp>
        <p:nvSpPr>
          <p:cNvPr id="11267" name="Rectangle 3"/>
          <p:cNvSpPr>
            <a:spLocks noGrp="1" noChangeArrowheads="1"/>
          </p:cNvSpPr>
          <p:nvPr>
            <p:ph type="body" idx="1"/>
          </p:nvPr>
        </p:nvSpPr>
        <p:spPr/>
        <p:txBody>
          <a:bodyPr/>
          <a:lstStyle/>
          <a:p>
            <a:endParaRPr lang="es-ES_tradnl"/>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6" name="Rectangle 16"/>
          <p:cNvSpPr>
            <a:spLocks noGrp="1" noChangeArrowheads="1"/>
          </p:cNvSpPr>
          <p:nvPr>
            <p:ph type="title"/>
          </p:nvPr>
        </p:nvSpPr>
        <p:spPr>
          <a:xfrm>
            <a:off x="1143000" y="304800"/>
            <a:ext cx="7772400" cy="609600"/>
          </a:xfrm>
        </p:spPr>
        <p:txBody>
          <a:bodyPr/>
          <a:lstStyle/>
          <a:p>
            <a:r>
              <a:rPr lang="es-CL" sz="3600" b="1"/>
              <a:t>Exportaciones de Bienes</a:t>
            </a:r>
            <a:endParaRPr lang="en-US"/>
          </a:p>
        </p:txBody>
      </p:sp>
      <p:sp>
        <p:nvSpPr>
          <p:cNvPr id="25617" name="Rectangle 17"/>
          <p:cNvSpPr>
            <a:spLocks noGrp="1" noChangeArrowheads="1"/>
          </p:cNvSpPr>
          <p:nvPr>
            <p:ph type="body" sz="half" idx="1"/>
          </p:nvPr>
        </p:nvSpPr>
        <p:spPr>
          <a:xfrm>
            <a:off x="457200" y="762000"/>
            <a:ext cx="7772400" cy="1981200"/>
          </a:xfrm>
        </p:spPr>
        <p:txBody>
          <a:bodyPr/>
          <a:lstStyle/>
          <a:p>
            <a:pPr lvl="4"/>
            <a:endParaRPr lang="en-US" sz="1800"/>
          </a:p>
          <a:p>
            <a:pPr>
              <a:buFontTx/>
              <a:buNone/>
            </a:pPr>
            <a:r>
              <a:rPr lang="es-CL" sz="1900" b="1" i="1"/>
              <a:t>Exportaciones cada vez más diversificadas…  </a:t>
            </a:r>
          </a:p>
          <a:p>
            <a:pPr>
              <a:buFontTx/>
              <a:buNone/>
            </a:pPr>
            <a:endParaRPr lang="es-CL" sz="1900"/>
          </a:p>
          <a:p>
            <a:pPr>
              <a:buFontTx/>
              <a:buNone/>
            </a:pPr>
            <a:r>
              <a:rPr lang="es-CL" sz="1900"/>
              <a:t> 	Exportando 3.854 productos (200 en 1975), a 165 países (50 en 1975), por 6.024 exportadores (200 en 1975)</a:t>
            </a:r>
            <a:endParaRPr lang="es-CL" sz="2800"/>
          </a:p>
          <a:p>
            <a:pPr>
              <a:buFontTx/>
              <a:buNone/>
            </a:pPr>
            <a:r>
              <a:rPr lang="es-CL" sz="2800"/>
              <a:t>	</a:t>
            </a:r>
          </a:p>
          <a:p>
            <a:pPr>
              <a:buFontTx/>
              <a:buNone/>
            </a:pPr>
            <a:endParaRPr lang="es-CL" sz="2800"/>
          </a:p>
          <a:p>
            <a:pPr>
              <a:buFontTx/>
              <a:buNone/>
            </a:pPr>
            <a:endParaRPr lang="es-CL" sz="2800"/>
          </a:p>
          <a:p>
            <a:pPr>
              <a:buFontTx/>
              <a:buNone/>
            </a:pPr>
            <a:endParaRPr lang="es-CL" sz="2800"/>
          </a:p>
          <a:p>
            <a:pPr>
              <a:buFontTx/>
              <a:buNone/>
            </a:pPr>
            <a:endParaRPr lang="es-CL" sz="2800"/>
          </a:p>
          <a:p>
            <a:endParaRPr lang="es-ES_tradnl" sz="2800"/>
          </a:p>
          <a:p>
            <a:endParaRPr lang="es-ES_tradnl" sz="2800"/>
          </a:p>
          <a:p>
            <a:endParaRPr lang="en-US" sz="2800"/>
          </a:p>
          <a:p>
            <a:endParaRPr lang="en-US" sz="2800"/>
          </a:p>
          <a:p>
            <a:endParaRPr lang="en-US" sz="2800"/>
          </a:p>
        </p:txBody>
      </p:sp>
      <p:graphicFrame>
        <p:nvGraphicFramePr>
          <p:cNvPr id="25618" name="Object 18"/>
          <p:cNvGraphicFramePr>
            <a:graphicFrameLocks noChangeAspect="1"/>
          </p:cNvGraphicFramePr>
          <p:nvPr>
            <p:ph sz="half" idx="2"/>
          </p:nvPr>
        </p:nvGraphicFramePr>
        <p:xfrm>
          <a:off x="533400" y="2667000"/>
          <a:ext cx="8305800" cy="3124200"/>
        </p:xfrm>
        <a:graphic>
          <a:graphicData uri="http://schemas.openxmlformats.org/presentationml/2006/ole">
            <p:oleObj spid="_x0000_s25618" name="Hoja de cálculo" r:id="rId3" imgW="9525305" imgH="5010607" progId="Excel.Sheet.8">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2" cstate="print"/>
          <a:srcRect/>
          <a:stretch>
            <a:fillRect/>
          </a:stretch>
        </p:blipFill>
        <p:spPr bwMode="auto">
          <a:xfrm>
            <a:off x="762000" y="801688"/>
            <a:ext cx="7543800" cy="52085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_tradnl" sz="3600" b="1"/>
              <a:t>Política de promoción de exportaciones.</a:t>
            </a:r>
          </a:p>
        </p:txBody>
      </p:sp>
      <p:sp>
        <p:nvSpPr>
          <p:cNvPr id="5123" name="Rectangle 3"/>
          <p:cNvSpPr>
            <a:spLocks noGrp="1" noChangeArrowheads="1"/>
          </p:cNvSpPr>
          <p:nvPr>
            <p:ph type="body" idx="1"/>
          </p:nvPr>
        </p:nvSpPr>
        <p:spPr/>
        <p:txBody>
          <a:bodyPr/>
          <a:lstStyle/>
          <a:p>
            <a:pPr marL="609600" indent="-609600">
              <a:lnSpc>
                <a:spcPct val="90000"/>
              </a:lnSpc>
              <a:buFontTx/>
              <a:buAutoNum type="alphaUcPeriod"/>
            </a:pPr>
            <a:r>
              <a:rPr lang="es-ES_tradnl" sz="2800" b="1"/>
              <a:t>Apertura comercial e integración de mercados.</a:t>
            </a:r>
          </a:p>
          <a:p>
            <a:pPr marL="609600" indent="-609600">
              <a:lnSpc>
                <a:spcPct val="90000"/>
              </a:lnSpc>
            </a:pPr>
            <a:r>
              <a:rPr lang="es-ES_tradnl" sz="2800"/>
              <a:t>1975 - 1990: apertura unilateral.</a:t>
            </a:r>
          </a:p>
          <a:p>
            <a:pPr marL="609600" indent="-609600">
              <a:lnSpc>
                <a:spcPct val="90000"/>
              </a:lnSpc>
            </a:pPr>
            <a:r>
              <a:rPr lang="es-ES_tradnl" sz="2800"/>
              <a:t>1990 – 2004: acuerdos comerciales. </a:t>
            </a:r>
          </a:p>
          <a:p>
            <a:pPr marL="609600" indent="-609600">
              <a:lnSpc>
                <a:spcPct val="90000"/>
              </a:lnSpc>
            </a:pPr>
            <a:endParaRPr lang="es-ES_tradnl" sz="2800"/>
          </a:p>
          <a:p>
            <a:pPr marL="609600" indent="-609600" algn="ctr">
              <a:lnSpc>
                <a:spcPct val="90000"/>
              </a:lnSpc>
              <a:buFontTx/>
              <a:buNone/>
            </a:pPr>
            <a:r>
              <a:rPr kumimoji="1" lang="es-ES" sz="2800"/>
              <a:t>En la actualidad, Chile puede acceder a un mercado potencial de 1,2 mil millones de personas con acceso preferente en sus exportaciones (80 veces nuestra población).</a:t>
            </a:r>
            <a:endParaRPr kumimoji="1" lang="es-ES_tradnl" sz="2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_tradnl" sz="3600" b="1"/>
              <a:t>Política de promoción de exportaciones.</a:t>
            </a:r>
          </a:p>
        </p:txBody>
      </p:sp>
      <p:sp>
        <p:nvSpPr>
          <p:cNvPr id="6147" name="Rectangle 3"/>
          <p:cNvSpPr>
            <a:spLocks noGrp="1" noChangeArrowheads="1"/>
          </p:cNvSpPr>
          <p:nvPr>
            <p:ph type="body" idx="1"/>
          </p:nvPr>
        </p:nvSpPr>
        <p:spPr/>
        <p:txBody>
          <a:bodyPr/>
          <a:lstStyle/>
          <a:p>
            <a:pPr>
              <a:buFontTx/>
              <a:buNone/>
            </a:pPr>
            <a:r>
              <a:rPr lang="es-ES_tradnl" sz="2800" b="1"/>
              <a:t>B. Promoción de Exportaciones no Tradicionales.</a:t>
            </a:r>
          </a:p>
          <a:p>
            <a:r>
              <a:rPr lang="es-ES_tradnl" sz="2800"/>
              <a:t>Reintegro de gravámenes: reintegro de aranceles e impuestos (IVA) correspondientes a insumos y bienes de capital utilizados para producir productos exportados. Parte de ellos han sido desmontados de acuerdo a OMC.</a:t>
            </a:r>
          </a:p>
          <a:p>
            <a:r>
              <a:rPr lang="es-ES_tradnl" sz="2800"/>
              <a:t>Prochile: estímulo a la diversificación de exportaciones en cuanto a productos y mercados.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_tradnl" sz="3600" b="1"/>
              <a:t>Instrumentos de ProChile.</a:t>
            </a:r>
          </a:p>
        </p:txBody>
      </p:sp>
      <p:sp>
        <p:nvSpPr>
          <p:cNvPr id="7171" name="Rectangle 3"/>
          <p:cNvSpPr>
            <a:spLocks noGrp="1" noChangeArrowheads="1"/>
          </p:cNvSpPr>
          <p:nvPr>
            <p:ph type="body" idx="1"/>
          </p:nvPr>
        </p:nvSpPr>
        <p:spPr/>
        <p:txBody>
          <a:bodyPr/>
          <a:lstStyle/>
          <a:p>
            <a:pPr>
              <a:lnSpc>
                <a:spcPct val="80000"/>
              </a:lnSpc>
            </a:pPr>
            <a:r>
              <a:rPr lang="es-ES_tradnl" sz="2800"/>
              <a:t>Misiones Comerciales.</a:t>
            </a:r>
          </a:p>
          <a:p>
            <a:pPr>
              <a:lnSpc>
                <a:spcPct val="80000"/>
              </a:lnSpc>
            </a:pPr>
            <a:r>
              <a:rPr lang="es-ES_tradnl" sz="2800"/>
              <a:t>Asistencia a ferias comerciales.</a:t>
            </a:r>
          </a:p>
          <a:p>
            <a:pPr>
              <a:lnSpc>
                <a:spcPct val="80000"/>
              </a:lnSpc>
            </a:pPr>
            <a:r>
              <a:rPr lang="es-ES_tradnl" sz="2800"/>
              <a:t>Traída de compradores.</a:t>
            </a:r>
          </a:p>
          <a:p>
            <a:pPr>
              <a:lnSpc>
                <a:spcPct val="80000"/>
              </a:lnSpc>
            </a:pPr>
            <a:r>
              <a:rPr lang="es-ES_tradnl" sz="2800"/>
              <a:t>Elaboración de catálogos.</a:t>
            </a:r>
          </a:p>
          <a:p>
            <a:pPr>
              <a:lnSpc>
                <a:spcPct val="80000"/>
              </a:lnSpc>
            </a:pPr>
            <a:r>
              <a:rPr lang="es-ES_tradnl" sz="2800"/>
              <a:t>Estudios de mercado.</a:t>
            </a:r>
          </a:p>
          <a:p>
            <a:pPr>
              <a:lnSpc>
                <a:spcPct val="80000"/>
              </a:lnSpc>
              <a:buFontTx/>
              <a:buNone/>
            </a:pPr>
            <a:r>
              <a:rPr lang="es-ES_tradnl" sz="2800"/>
              <a:t>… y  especialmente acompañamiento en el proceso de aprendizaje exportador bajo la organización de </a:t>
            </a:r>
            <a:r>
              <a:rPr lang="es-ES_tradnl" sz="2800" b="1"/>
              <a:t>Comités de Exportación</a:t>
            </a:r>
            <a:r>
              <a:rPr lang="es-ES_tradnl" sz="2800"/>
              <a:t> apoyados tanto por especialistas sectoriales como por agregados comerciales.</a:t>
            </a:r>
          </a:p>
          <a:p>
            <a:pPr>
              <a:lnSpc>
                <a:spcPct val="80000"/>
              </a:lnSpc>
            </a:pPr>
            <a:endParaRPr lang="es-ES_tradnl" sz="28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ción en blanco">
  <a:themeElements>
    <a:clrScheme name="Presentación en blanco 8">
      <a:dk1>
        <a:srgbClr val="333399"/>
      </a:dk1>
      <a:lt1>
        <a:srgbClr val="FFFFCC"/>
      </a:lt1>
      <a:dk2>
        <a:srgbClr val="CC0000"/>
      </a:dk2>
      <a:lt2>
        <a:srgbClr val="666633"/>
      </a:lt2>
      <a:accent1>
        <a:srgbClr val="339933"/>
      </a:accent1>
      <a:accent2>
        <a:srgbClr val="800000"/>
      </a:accent2>
      <a:accent3>
        <a:srgbClr val="FFFFE2"/>
      </a:accent3>
      <a:accent4>
        <a:srgbClr val="2A2A82"/>
      </a:accent4>
      <a:accent5>
        <a:srgbClr val="ADCAAD"/>
      </a:accent5>
      <a:accent6>
        <a:srgbClr val="730000"/>
      </a:accent6>
      <a:hlink>
        <a:srgbClr val="0033CC"/>
      </a:hlink>
      <a:folHlink>
        <a:srgbClr val="FFCC66"/>
      </a:folHlink>
    </a:clrScheme>
    <a:fontScheme name="Presentación en blanc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esentación en bl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ción en bl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ción en bl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ción en bl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ción en bl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ción en bl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resentación en blanco 8">
        <a:dk1>
          <a:srgbClr val="333399"/>
        </a:dk1>
        <a:lt1>
          <a:srgbClr val="FFFFCC"/>
        </a:lt1>
        <a:dk2>
          <a:srgbClr val="CC0000"/>
        </a:dk2>
        <a:lt2>
          <a:srgbClr val="666633"/>
        </a:lt2>
        <a:accent1>
          <a:srgbClr val="339933"/>
        </a:accent1>
        <a:accent2>
          <a:srgbClr val="800000"/>
        </a:accent2>
        <a:accent3>
          <a:srgbClr val="FFFFE2"/>
        </a:accent3>
        <a:accent4>
          <a:srgbClr val="2A2A82"/>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Office\Plantillas\Presentación en blanco.pot</Template>
  <TotalTime>1877</TotalTime>
  <Words>1359</Words>
  <Application>Microsoft Office PowerPoint</Application>
  <PresentationFormat>On-screen Show (4:3)</PresentationFormat>
  <Paragraphs>133</Paragraphs>
  <Slides>49</Slides>
  <Notes>1</Notes>
  <HiddenSlides>28</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4" baseType="lpstr">
      <vt:lpstr>Times New Roman</vt:lpstr>
      <vt:lpstr>Verdana</vt:lpstr>
      <vt:lpstr>Presentación en blanco</vt:lpstr>
      <vt:lpstr>Gráfico de Microsoft Excel</vt:lpstr>
      <vt:lpstr>Hoja de cálculo de Microsoft Excel</vt:lpstr>
      <vt:lpstr>Promoviendo la competitividad de las PyMEs: la experiencia chilena.</vt:lpstr>
      <vt:lpstr>En Chile el desarrollo de la pyme exportadora no ha constituido una prioridad de política de primera línea en los últimos 14 años.   Sí han sido prioridades: </vt:lpstr>
      <vt:lpstr>COMERCIO EXTERIOR DE CHILE:  1991-2003</vt:lpstr>
      <vt:lpstr>Exportaciones de Bienes  </vt:lpstr>
      <vt:lpstr>Exportaciones de Bienes</vt:lpstr>
      <vt:lpstr>Slide 6</vt:lpstr>
      <vt:lpstr>Política de promoción de exportaciones.</vt:lpstr>
      <vt:lpstr>Política de promoción de exportaciones.</vt:lpstr>
      <vt:lpstr>Instrumentos de ProChile.</vt:lpstr>
      <vt:lpstr>Slide 10</vt:lpstr>
      <vt:lpstr>Políticas de Fomento Productivo.</vt:lpstr>
      <vt:lpstr>Políticas de Fomento Productivo: Ambitos de Acción.</vt:lpstr>
      <vt:lpstr>Instrumentos de Fomento a la Productividad y Calidad</vt:lpstr>
      <vt:lpstr>Instrumentos de Fomento de Apoyo a la Integración Productiva.</vt:lpstr>
      <vt:lpstr>Proyectos de Fomento en el Sector Vitivinícola.</vt:lpstr>
      <vt:lpstr>Slide 16</vt:lpstr>
      <vt:lpstr>Slide 17</vt:lpstr>
      <vt:lpstr>Buenas Prácticas de PyMEs exportadoras exitosas.</vt:lpstr>
      <vt:lpstr>Buenas Prácticas de PyMEs exportadoras exitosas.</vt:lpstr>
      <vt:lpstr>Reflexiones finales.</vt:lpstr>
      <vt:lpstr>Reflexiones finales. </vt:lpstr>
      <vt:lpstr>Slide 22</vt:lpstr>
      <vt:lpstr>Factores endógenos</vt:lpstr>
      <vt:lpstr>Factores generales y su influencia en la inserción externa</vt:lpstr>
      <vt:lpstr>Empresas dinámicas: Clasificación</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Pero existe un número significativo de Pymes exitosas que no son exportadoras directas...</vt:lpstr>
    </vt:vector>
  </TitlesOfParts>
  <Company>Subsecretaria de Economia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Promoviendo la competitividad de las PyMEs: la experiencia chilena.</dc:title>
  <dc:creator>calvarez</dc:creator>
  <cp:lastModifiedBy>anarod</cp:lastModifiedBy>
  <cp:revision>22</cp:revision>
  <dcterms:created xsi:type="dcterms:W3CDTF">2004-10-27T20:24:00Z</dcterms:created>
  <dcterms:modified xsi:type="dcterms:W3CDTF">2010-07-12T00:23:30Z</dcterms:modified>
</cp:coreProperties>
</file>