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0" r:id="rId3"/>
    <p:sldId id="259" r:id="rId4"/>
    <p:sldId id="277" r:id="rId5"/>
    <p:sldId id="297" r:id="rId6"/>
    <p:sldId id="269" r:id="rId7"/>
    <p:sldId id="279" r:id="rId8"/>
    <p:sldId id="299" r:id="rId9"/>
    <p:sldId id="298" r:id="rId10"/>
    <p:sldId id="281" r:id="rId11"/>
    <p:sldId id="293" r:id="rId12"/>
    <p:sldId id="294" r:id="rId13"/>
    <p:sldId id="296" r:id="rId14"/>
    <p:sldId id="284" r:id="rId15"/>
    <p:sldId id="295" r:id="rId16"/>
  </p:sldIdLst>
  <p:sldSz cx="9144000" cy="6858000" type="screen4x3"/>
  <p:notesSz cx="6858000" cy="9144000"/>
  <p:embeddedFontLst>
    <p:embeddedFont>
      <p:font typeface="Garamond" pitchFamily="18" charset="0"/>
      <p:regular r:id="rId19"/>
      <p:bold r:id="rId20"/>
      <p:italic r:id="rId21"/>
    </p:embeddedFont>
    <p:embeddedFont>
      <p:font typeface="MS PGothic" pitchFamily="34" charset="-128"/>
      <p:regular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>
        <p:scale>
          <a:sx n="66" d="100"/>
          <a:sy n="66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51E57C-6204-4BF0-A890-BF5A2091150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94A55-32E2-4872-9F5D-5F9E3F6CC7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BACB-6E3A-42AB-B2E0-DFF69D63498D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</a:t>
            </a:r>
            <a:r>
              <a:rPr lang="es-ES"/>
              <a:t>ál es la Visión de HPH?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8DC80-76DC-402B-B4E4-4F54EF808C29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5E6FF-30CA-40A2-848E-3B9AE9CB6CAD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8DA20-10BF-48DE-8B90-C9144089CDD1}" type="slidenum">
              <a:rPr lang="en-US"/>
              <a:pPr/>
              <a:t>13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8FA50-BE6D-4886-A59A-AEB69B9E1D65}" type="slidenum">
              <a:rPr lang="en-US"/>
              <a:pPr/>
              <a:t>14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CF893-A688-4488-A670-81B2F9E8676E}" type="slidenum">
              <a:rPr lang="en-US"/>
              <a:pPr/>
              <a:t>15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AFA6C-D402-4DA6-855B-5DFEAA5327C3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D02D2-1709-44EC-A327-15839218DA52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1073C-3452-4895-B3D7-E41FFEB8670A}" type="slidenum">
              <a:rPr lang="en-US"/>
              <a:pPr/>
              <a:t>5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7B336-3D1D-4EA3-AA7D-FFDA4A24FDFD}" type="slidenum">
              <a:rPr lang="en-US"/>
              <a:pPr/>
              <a:t>6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5B701-EEC0-4AF0-9679-BB9BAAD1F77C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4E1E0-8CE3-4F7D-8AEE-AACFA47EC44A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06450" y="211138"/>
            <a:ext cx="5195888" cy="3897312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44988"/>
            <a:ext cx="5610225" cy="451167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AB8D0-6C72-4A3D-8146-43458E074F6A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1F198-A8DF-44E2-B59E-7CD0A0805A63}" type="slidenum">
              <a:rPr lang="en-US"/>
              <a:pPr/>
              <a:t>10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3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49DE54-0180-4594-8E3F-407732DAE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6D32D-743A-4894-9D6E-5B0FCB1D2E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6D18AC-ED58-46F6-A95C-2D4516FE2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34CA2-2423-496D-8770-9D0DE17E0F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594395-BC86-4165-9829-6839D9C1DF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6C2BF-730B-4472-A564-15596339D9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5CE12-B952-4DF1-92A9-B6BFD020A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7F593B-4E63-4F1B-A0B2-90806CE2F3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F07FEB-0B1C-4EB4-A454-30A1ED220B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BB8A0-F44D-42E8-8B37-4A4AB212D5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12AE8C-5BED-4812-BFEB-3E60DB23A4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E7E8F3-DCEC-430C-9805-BD722B9F6E8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36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8077200" cy="1920875"/>
          </a:xfrm>
        </p:spPr>
        <p:txBody>
          <a:bodyPr/>
          <a:lstStyle/>
          <a:p>
            <a:r>
              <a:rPr lang="es-ES" sz="4000"/>
              <a:t>Programa de Préstamos para Mejoramiento de Vivienda</a:t>
            </a:r>
            <a:br>
              <a:rPr lang="es-ES" sz="4000"/>
            </a:br>
            <a:r>
              <a:rPr lang="es-ES" sz="4000"/>
              <a:t> FOMIN -HPHI LAC</a:t>
            </a:r>
            <a:endParaRPr lang="en-US" sz="4000"/>
          </a:p>
        </p:txBody>
      </p:sp>
      <p:pic>
        <p:nvPicPr>
          <p:cNvPr id="3076" name="Picture 4" descr="Smal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2895600" cy="1066800"/>
          </a:xfrm>
          <a:prstGeom prst="rect">
            <a:avLst/>
          </a:prstGeom>
          <a:noFill/>
        </p:spPr>
      </p:pic>
      <p:pic>
        <p:nvPicPr>
          <p:cNvPr id="3077" name="Picture 5" descr="LogoBleuM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563" y="228600"/>
            <a:ext cx="17986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effectLst/>
              </a:rPr>
              <a:t>Alianza con FONKOZE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s-CR" sz="2800" b="1" i="1">
                <a:solidFill>
                  <a:schemeClr val="hlink"/>
                </a:solidFill>
                <a:effectLst/>
              </a:rPr>
              <a:t>Generalidades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800" b="1" i="1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IMF de mayor cobertura en Haití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115.000 depositantes activos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45.000 prestarios activos (99% mujeres)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 32 oficinas distribuidas alrededor del país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000" b="1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s-CR" sz="2000" b="1">
              <a:solidFill>
                <a:schemeClr val="hlink"/>
              </a:solidFill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s-CR" sz="2000" b="1">
                <a:solidFill>
                  <a:schemeClr val="hlink"/>
                </a:solidFill>
                <a:effectLst/>
              </a:rPr>
              <a:t> Programa préstamo para mejoras de vivienda ( Kredi Kay)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000" b="1">
              <a:solidFill>
                <a:schemeClr val="hlink"/>
              </a:solidFill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Kredi Kay  se inició hace dos años con un estudio de mercado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Se han otorgado 413 préstamos por un total de $123,071 (a 9/07)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Las mejoras ofrecidas son: letrinas, pisos y techos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Los clientes primero tienen que haber completado dos ciclos crediticios antes de aspirar a un préstamo Kredi Kay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Oficiales de crédito visitan personalmente a familias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Se ofrece asesoría técnica básica a las familias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000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DSC0184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DSC01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5486400" cy="668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1028" descr="DSC018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021763" cy="676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aiti fotos 230906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44037" name="Picture 5" descr="Haiti fotos 230906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DSC01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528050" cy="639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R" sz="4000">
                <a:effectLst/>
              </a:rPr>
              <a:t>Experiencia de HPHI</a:t>
            </a:r>
            <a:endParaRPr lang="en-US" sz="4000"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400" b="1" i="1">
              <a:solidFill>
                <a:schemeClr val="hlink"/>
              </a:solidFill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800" b="1">
                <a:solidFill>
                  <a:schemeClr val="hlink"/>
                </a:solidFill>
                <a:effectLst/>
              </a:rPr>
              <a:t>Opera en 94 países a nivel mundial</a:t>
            </a:r>
            <a:r>
              <a:rPr lang="es-CR" sz="2800" b="1">
                <a:effectLst/>
              </a:rPr>
              <a:t>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800" b="1">
                <a:solidFill>
                  <a:schemeClr val="hlink"/>
                </a:solidFill>
                <a:effectLst/>
              </a:rPr>
              <a:t>30 años de experiencia</a:t>
            </a:r>
            <a:endParaRPr lang="es-CR" sz="2800" b="1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800" b="1">
                <a:solidFill>
                  <a:srgbClr val="FFCC00"/>
                </a:solidFill>
                <a:effectLst/>
              </a:rPr>
              <a:t>Más de 200.000 soluciones habitacionales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800" b="1">
                <a:solidFill>
                  <a:srgbClr val="FFCC00"/>
                </a:solidFill>
                <a:effectLst/>
              </a:rPr>
              <a:t>Alianzas a nivel internacional con Opportunity International  y Acción International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800" b="1">
                <a:solidFill>
                  <a:srgbClr val="FFCC00"/>
                </a:solidFill>
                <a:effectLst/>
              </a:rPr>
              <a:t>Trabajos conjuntos con OIKOCREDIT y Visi</a:t>
            </a:r>
            <a:r>
              <a:rPr lang="es-ES" sz="2800" b="1">
                <a:solidFill>
                  <a:srgbClr val="FFCC00"/>
                </a:solidFill>
                <a:effectLst/>
              </a:rPr>
              <a:t>ón Mundial</a:t>
            </a:r>
            <a:endParaRPr lang="es-CR" sz="2800" b="1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endParaRPr lang="es-CR" sz="2400" b="1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s-CR" sz="2400" b="1" i="1">
                <a:effectLst/>
              </a:rPr>
              <a:t>Nu</a:t>
            </a:r>
            <a:r>
              <a:rPr lang="es-CR" sz="2400" b="1">
                <a:effectLst/>
              </a:rPr>
              <a:t>estro nuevo plan estratégico nos llama a :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Aumentar el número de oportunidades de vivienda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Incursionar en diseño de nuevos  productos de vivienda social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Estimular la participación de  nuevo capital en el mercado de vivienda social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s-CR" sz="2000" b="1">
                <a:effectLst/>
              </a:rPr>
              <a:t>Desarrollar competencias estratégicas y de liderazgo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None/>
            </a:pPr>
            <a:endParaRPr lang="es-CR" sz="2000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81000"/>
            <a:ext cx="7696200" cy="1143000"/>
          </a:xfrm>
        </p:spPr>
        <p:txBody>
          <a:bodyPr/>
          <a:lstStyle/>
          <a:p>
            <a:r>
              <a:rPr lang="es-ES">
                <a:solidFill>
                  <a:schemeClr val="hlink"/>
                </a:solidFill>
                <a:latin typeface="Elephant" pitchFamily="18" charset="0"/>
              </a:rPr>
              <a:t>La Realidad</a:t>
            </a:r>
            <a:endParaRPr lang="en-US">
              <a:solidFill>
                <a:schemeClr val="hlink"/>
              </a:solidFill>
              <a:latin typeface="Elephant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3886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s-CR" sz="3200">
                <a:latin typeface="Times New Roman" pitchFamily="18" charset="0"/>
              </a:rPr>
              <a:t>En América Latina y el Caribe, más de 26 millones de familias viven en hacinamiento o  en casas pobremente construidas.</a:t>
            </a:r>
          </a:p>
          <a:p>
            <a:pPr lvl="1">
              <a:buFont typeface="Wingdings" pitchFamily="2" charset="2"/>
              <a:buNone/>
            </a:pPr>
            <a:endParaRPr lang="es-CR" sz="3200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es-ES" sz="3200">
                <a:latin typeface="Times New Roman" pitchFamily="18" charset="0"/>
              </a:rPr>
              <a:t>El problema de vivienda inadecuada está creciendo más rápido que nuestra capacidad de atenderlo</a:t>
            </a:r>
            <a:endParaRPr lang="en-US" sz="3200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</a:rPr>
              <a:t>Por qué un Programa para Mejoramiento de Vivienda?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18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" sz="2000">
                <a:effectLst/>
              </a:rPr>
              <a:t>Si  no se reparan las  viviendas existentes,  la demanda de  vivienda nueva será mayor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2000"/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_tradnl" sz="2000"/>
              <a:t>Los programas de subsidios en la regi</a:t>
            </a:r>
            <a:r>
              <a:rPr lang="es-ES" sz="2000"/>
              <a:t>ón </a:t>
            </a:r>
            <a:r>
              <a:rPr lang="es-ES_tradnl" sz="2000"/>
              <a:t>son  muy limitados y de difícil acceso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000"/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_tradnl" sz="2000"/>
              <a:t>Las  cuotas y  las condiciones  de cr</a:t>
            </a:r>
            <a:r>
              <a:rPr lang="es-ES" sz="2000"/>
              <a:t>éditos hipotecarios no son accesibles para  las familias pobres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20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_tradnl" sz="2000"/>
              <a:t>Las familias pobres   están construyendo  su vivienda de manera  progresiva</a:t>
            </a:r>
            <a:r>
              <a:rPr lang="es-ES" sz="200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20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" sz="2000">
                <a:effectLst/>
              </a:rPr>
              <a:t>Es  más  fácil  para las familias  pobres optar por un préstamo pequeño para mejoras, que adquirir una vivienda nueva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20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" sz="2000">
                <a:effectLst/>
              </a:rPr>
              <a:t>Se pueden diseñar soluciones habitacionales que se adecuan  a  las necesidades y condiciones económicas  de  la   familia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20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r>
              <a:rPr lang="es-ES" sz="2000">
                <a:effectLst/>
              </a:rPr>
              <a:t>Potenciar la experiencia de las IMFs en la región en atender a esta población.</a:t>
            </a: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" sz="2000">
              <a:effectLst/>
            </a:endParaRPr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2000"/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1800"/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1800"/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1800"/>
          </a:p>
          <a:p>
            <a:pPr marL="609600" indent="-609600">
              <a:lnSpc>
                <a:spcPct val="80000"/>
              </a:lnSpc>
              <a:buFontTx/>
              <a:buChar char="o"/>
            </a:pPr>
            <a:endParaRPr lang="es-ES_trad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</a:rPr>
              <a:t>Por qu</a:t>
            </a:r>
            <a:r>
              <a:rPr lang="es-ES" sz="3600">
                <a:solidFill>
                  <a:schemeClr val="hlink"/>
                </a:solidFill>
              </a:rPr>
              <a:t>é</a:t>
            </a:r>
            <a:r>
              <a:rPr lang="en-US" sz="3600">
                <a:solidFill>
                  <a:schemeClr val="hlink"/>
                </a:solidFill>
              </a:rPr>
              <a:t> un PROGRAMA con FOMIN?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s-ES_tradnl" sz="2400"/>
              <a:t>La oferta de fondos estructurados para financiar Microfinanzas para Vivienda (MFV) es  muy limitada </a:t>
            </a:r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s-ES_tradnl" sz="2400"/>
              <a:t>La demanda de productos microfinancieros orientados a vivienda esta creciendo en la región</a:t>
            </a:r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s-ES_tradnl" sz="2400"/>
              <a:t>Existe pocos programas  en las Instituciones Microfinancieras (IMF) dirigidos a MFV, y los que existen son de baja escala </a:t>
            </a:r>
            <a:endParaRPr lang="es-ES" sz="2400">
              <a:effectLst/>
            </a:endParaRPr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s-ES_tradnl" sz="2400"/>
              <a:t>HPHI ha venido trabajando desde su origen con poblaciones de bajos ingresos y reconoce que por si misma no puede hacerle frente a la gran demanda</a:t>
            </a:r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" sz="2400">
              <a:effectLst/>
            </a:endParaRPr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  <a:p>
            <a:pPr marL="609600" indent="-609600">
              <a:lnSpc>
                <a:spcPct val="90000"/>
              </a:lnSpc>
              <a:buFontTx/>
              <a:buChar char="o"/>
            </a:pPr>
            <a:endParaRPr lang="es-ES_trad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s-ES" sz="3600">
                <a:solidFill>
                  <a:srgbClr val="FFCC00"/>
                </a:solidFill>
              </a:rPr>
              <a:t>PROGRAM FOMIN-</a:t>
            </a:r>
            <a:r>
              <a:rPr lang="es-CR" sz="3600">
                <a:solidFill>
                  <a:srgbClr val="FFCC00"/>
                </a:solidFill>
                <a:effectLst/>
              </a:rPr>
              <a:t>HPHI</a:t>
            </a:r>
            <a:endParaRPr lang="en-US" sz="3600">
              <a:solidFill>
                <a:srgbClr val="FFCC00"/>
              </a:solidFill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49763"/>
          </a:xfrm>
        </p:spPr>
        <p:txBody>
          <a:bodyPr/>
          <a:lstStyle/>
          <a:p>
            <a:pPr marL="609600" indent="-609600"/>
            <a:endParaRPr lang="es-CR" b="1">
              <a:effectLst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es-CR" b="1">
                <a:effectLst/>
              </a:rPr>
              <a:t>El objetivo del Programa es desarrollar un modelo socio-económico sostenible que facilite el acceso a microcréditos para vivienda a personas de bajos ingresos.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R">
                <a:effectLst/>
              </a:rPr>
              <a:t>Estructura del Programa</a:t>
            </a:r>
            <a:endParaRPr lang="en-US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 i="1">
                <a:solidFill>
                  <a:schemeClr val="hlink"/>
                </a:solidFill>
                <a:effectLst/>
              </a:rPr>
              <a:t>Programa:</a:t>
            </a:r>
            <a:r>
              <a:rPr lang="es-CR" b="1">
                <a:effectLst/>
              </a:rPr>
              <a:t> US$ 5.000.000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solidFill>
                  <a:srgbClr val="FFCC00"/>
                </a:solidFill>
                <a:effectLst/>
              </a:rPr>
              <a:t># de IMFs a participar </a:t>
            </a:r>
            <a:r>
              <a:rPr lang="es-ES" b="1">
                <a:solidFill>
                  <a:srgbClr val="FFCC00"/>
                </a:solidFill>
                <a:effectLst/>
              </a:rPr>
              <a:t>:</a:t>
            </a:r>
            <a:r>
              <a:rPr lang="es-ES" b="1">
                <a:effectLst/>
              </a:rPr>
              <a:t> 10 IMF</a:t>
            </a:r>
            <a:endParaRPr lang="es-CR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solidFill>
                  <a:srgbClr val="FFCC00"/>
                </a:solidFill>
                <a:effectLst/>
              </a:rPr>
              <a:t>FOMIN ofrecerá el  financiamiento y cubrirá % del costo de asistencia técnica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 i="1">
                <a:solidFill>
                  <a:schemeClr val="hlink"/>
                </a:solidFill>
                <a:effectLst/>
              </a:rPr>
              <a:t>HPH ofrecerá asistencia técnica a las IMF en </a:t>
            </a:r>
            <a:r>
              <a:rPr lang="es-CR" b="1">
                <a:solidFill>
                  <a:schemeClr val="hlink"/>
                </a:solidFill>
                <a:effectLst/>
              </a:rPr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effectLst/>
              </a:rPr>
              <a:t>Investigación de mercados y diseño de productos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effectLst/>
              </a:rPr>
              <a:t>Proyecciones financieras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effectLst/>
              </a:rPr>
              <a:t>Esquemas de apoyo técnico para la construcción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CR" b="1">
                <a:effectLst/>
              </a:rPr>
              <a:t>Asesoría en la implementación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CR" sz="2000" b="1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/>
              <a:t>Fases de la metodolog</a:t>
            </a:r>
            <a:r>
              <a:rPr lang="es-CR" sz="4800"/>
              <a:t>í</a:t>
            </a:r>
            <a:r>
              <a:rPr lang="es-ES_tradnl" altLang="ja-JP" sz="4800">
                <a:ea typeface="MS PGothic" pitchFamily="34" charset="-128"/>
              </a:rPr>
              <a:t>a</a:t>
            </a:r>
            <a:endParaRPr lang="es-ES_tradnl" sz="4800"/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0" y="1981200"/>
            <a:ext cx="2384425" cy="2286000"/>
          </a:xfrm>
          <a:prstGeom prst="rightArrowCallout">
            <a:avLst>
              <a:gd name="adj1" fmla="val 17222"/>
              <a:gd name="adj2" fmla="val 19009"/>
              <a:gd name="adj3" fmla="val 18142"/>
              <a:gd name="adj4" fmla="val 7310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2000">
                <a:solidFill>
                  <a:schemeClr val="bg2"/>
                </a:solidFill>
                <a:ea typeface="MS PGothic" pitchFamily="34" charset="-128"/>
              </a:rPr>
              <a:t>I. </a:t>
            </a:r>
            <a:br>
              <a:rPr lang="es-ES_tradnl" sz="2000">
                <a:solidFill>
                  <a:schemeClr val="bg2"/>
                </a:solidFill>
                <a:ea typeface="MS PGothic" pitchFamily="34" charset="-128"/>
              </a:rPr>
            </a:br>
            <a:r>
              <a:rPr lang="es-ES_tradnl" sz="2000">
                <a:solidFill>
                  <a:schemeClr val="bg2"/>
                </a:solidFill>
                <a:ea typeface="MS PGothic" pitchFamily="34" charset="-128"/>
              </a:rPr>
              <a:t>Diseño e investigaci</a:t>
            </a:r>
            <a:r>
              <a:rPr lang="es-ES_tradnl" altLang="ja-JP" sz="2000">
                <a:solidFill>
                  <a:schemeClr val="bg2"/>
                </a:solidFill>
                <a:ea typeface="MS PGothic" pitchFamily="34" charset="-128"/>
              </a:rPr>
              <a:t>ón preliminar</a:t>
            </a:r>
            <a:endParaRPr lang="es-ES_tradnl" sz="20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460625" y="1981200"/>
            <a:ext cx="1968500" cy="2286000"/>
          </a:xfrm>
          <a:prstGeom prst="rightArrowCallout">
            <a:avLst>
              <a:gd name="adj1" fmla="val 20000"/>
              <a:gd name="adj2" fmla="val 22075"/>
              <a:gd name="adj3" fmla="val 17394"/>
              <a:gd name="adj4" fmla="val 7310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>
                <a:solidFill>
                  <a:schemeClr val="bg2"/>
                </a:solidFill>
                <a:ea typeface="MS PGothic" pitchFamily="34" charset="-128"/>
              </a:rPr>
              <a:t>II. </a:t>
            </a:r>
            <a:br>
              <a:rPr lang="es-ES_tradnl">
                <a:solidFill>
                  <a:schemeClr val="bg2"/>
                </a:solidFill>
                <a:ea typeface="MS PGothic" pitchFamily="34" charset="-128"/>
              </a:rPr>
            </a:br>
            <a:r>
              <a:rPr lang="es-ES_tradnl">
                <a:solidFill>
                  <a:schemeClr val="bg2"/>
                </a:solidFill>
                <a:ea typeface="MS PGothic" pitchFamily="34" charset="-128"/>
              </a:rPr>
              <a:t> </a:t>
            </a:r>
            <a:r>
              <a:rPr lang="es-ES_tradnl" sz="2000">
                <a:solidFill>
                  <a:schemeClr val="bg2"/>
                </a:solidFill>
              </a:rPr>
              <a:t>Grupos de enfoque y otros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629400" y="4419600"/>
            <a:ext cx="1952625" cy="20574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_tradnl" sz="2000">
                <a:solidFill>
                  <a:schemeClr val="bg2"/>
                </a:solidFill>
                <a:ea typeface="MS PGothic" pitchFamily="34" charset="-128"/>
              </a:rPr>
              <a:t>V. </a:t>
            </a:r>
            <a:br>
              <a:rPr lang="es-ES_tradnl" sz="2000">
                <a:solidFill>
                  <a:schemeClr val="bg2"/>
                </a:solidFill>
                <a:ea typeface="MS PGothic" pitchFamily="34" charset="-128"/>
              </a:rPr>
            </a:br>
            <a:r>
              <a:rPr lang="es-ES_tradnl" sz="2000">
                <a:solidFill>
                  <a:schemeClr val="bg2"/>
                </a:solidFill>
                <a:ea typeface="MS PGothic" pitchFamily="34" charset="-128"/>
              </a:rPr>
              <a:t>D</a:t>
            </a:r>
            <a:r>
              <a:rPr lang="es-ES_tradnl" altLang="ja-JP" sz="2000">
                <a:solidFill>
                  <a:schemeClr val="bg2"/>
                </a:solidFill>
                <a:ea typeface="MS PGothic" pitchFamily="34" charset="-128"/>
              </a:rPr>
              <a:t>esarrollo de productos y plan para proyecto piloto (ES)</a:t>
            </a:r>
            <a:endParaRPr lang="es-ES_tradnl" sz="20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4502150" y="1981200"/>
            <a:ext cx="1968500" cy="2286000"/>
          </a:xfrm>
          <a:prstGeom prst="rightArrowCallout">
            <a:avLst>
              <a:gd name="adj1" fmla="val 20000"/>
              <a:gd name="adj2" fmla="val 22075"/>
              <a:gd name="adj3" fmla="val 17394"/>
              <a:gd name="adj4" fmla="val 7310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2000">
                <a:solidFill>
                  <a:schemeClr val="bg2"/>
                </a:solidFill>
              </a:rPr>
              <a:t>III. </a:t>
            </a:r>
          </a:p>
          <a:p>
            <a:pPr algn="ctr" eaLnBrk="0" hangingPunct="0"/>
            <a:r>
              <a:rPr lang="es-ES_tradnl" sz="2000">
                <a:solidFill>
                  <a:schemeClr val="bg2"/>
                </a:solidFill>
              </a:rPr>
              <a:t>Diseño de prototipo</a:t>
            </a:r>
            <a:br>
              <a:rPr lang="es-ES_tradnl" sz="2000">
                <a:solidFill>
                  <a:schemeClr val="bg2"/>
                </a:solidFill>
              </a:rPr>
            </a:br>
            <a:r>
              <a:rPr lang="es-ES_tradnl" sz="2000">
                <a:solidFill>
                  <a:schemeClr val="bg2"/>
                </a:solidFill>
              </a:rPr>
              <a:t>de productos</a:t>
            </a:r>
          </a:p>
          <a:p>
            <a:pPr algn="ctr" eaLnBrk="0" hangingPunct="0"/>
            <a:r>
              <a:rPr lang="es-ES_tradnl" sz="2000">
                <a:solidFill>
                  <a:schemeClr val="bg2"/>
                </a:solidFill>
              </a:rPr>
              <a:t>(NI)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6542088" y="2057400"/>
            <a:ext cx="1968500" cy="2286000"/>
          </a:xfrm>
          <a:prstGeom prst="downArrowCallout">
            <a:avLst>
              <a:gd name="adj1" fmla="val 25000"/>
              <a:gd name="adj2" fmla="val 25000"/>
              <a:gd name="adj3" fmla="val 19355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2000">
                <a:solidFill>
                  <a:schemeClr val="bg2"/>
                </a:solidFill>
              </a:rPr>
              <a:t>IV. </a:t>
            </a:r>
            <a:br>
              <a:rPr lang="es-ES_tradnl" sz="2000">
                <a:solidFill>
                  <a:schemeClr val="bg2"/>
                </a:solidFill>
              </a:rPr>
            </a:br>
            <a:r>
              <a:rPr lang="es-ES_tradnl" sz="2000">
                <a:solidFill>
                  <a:schemeClr val="bg2"/>
                </a:solidFill>
              </a:rPr>
              <a:t>Encuesta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Programas de Mejoramiento de Vivienda con IMF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s-ES"/>
          </a:p>
          <a:p>
            <a:pPr algn="ctr">
              <a:buFont typeface="Wingdings" pitchFamily="2" charset="2"/>
              <a:buNone/>
            </a:pPr>
            <a:endParaRPr lang="es-ES"/>
          </a:p>
          <a:p>
            <a:pPr algn="ctr">
              <a:buFont typeface="Wingdings" pitchFamily="2" charset="2"/>
              <a:buNone/>
            </a:pPr>
            <a:r>
              <a:rPr lang="es-ES"/>
              <a:t>EJEMPLO:  HPHI y FONKOZE (Haití)</a:t>
            </a:r>
          </a:p>
          <a:p>
            <a:pPr algn="ctr"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575</Words>
  <Application>Microsoft Office PowerPoint</Application>
  <PresentationFormat>On-screen Show (4:3)</PresentationFormat>
  <Paragraphs>109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Elephant</vt:lpstr>
      <vt:lpstr>MS PGothic</vt:lpstr>
      <vt:lpstr>Stream</vt:lpstr>
      <vt:lpstr>Programa de Préstamos para Mejoramiento de Vivienda  FOMIN -HPHI LAC</vt:lpstr>
      <vt:lpstr>Experiencia de HPHI</vt:lpstr>
      <vt:lpstr>La Realidad</vt:lpstr>
      <vt:lpstr>Por qué un Programa para Mejoramiento de Vivienda?</vt:lpstr>
      <vt:lpstr>Por qué un PROGRAMA con FOMIN? </vt:lpstr>
      <vt:lpstr>PROGRAM FOMIN-HPHI</vt:lpstr>
      <vt:lpstr>Estructura del Programa</vt:lpstr>
      <vt:lpstr>Fases de la metodología</vt:lpstr>
      <vt:lpstr>Programas de Mejoramiento de Vivienda con IMF</vt:lpstr>
      <vt:lpstr>Alianza con FONKOZE</vt:lpstr>
      <vt:lpstr>Slide 11</vt:lpstr>
      <vt:lpstr>Slide 12</vt:lpstr>
      <vt:lpstr>Slide 13</vt:lpstr>
      <vt:lpstr>Slide 14</vt:lpstr>
      <vt:lpstr>Slide 15</vt:lpstr>
    </vt:vector>
  </TitlesOfParts>
  <Company>Habitat for Humanity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CStickney</dc:creator>
  <cp:lastModifiedBy>anarod</cp:lastModifiedBy>
  <cp:revision>79</cp:revision>
  <dcterms:created xsi:type="dcterms:W3CDTF">2006-12-04T22:16:28Z</dcterms:created>
  <dcterms:modified xsi:type="dcterms:W3CDTF">2010-07-12T06:58:56Z</dcterms:modified>
</cp:coreProperties>
</file>