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95" r:id="rId1"/>
  </p:sldMasterIdLst>
  <p:sldIdLst>
    <p:sldId id="257" r:id="rId2"/>
    <p:sldId id="259" r:id="rId3"/>
    <p:sldId id="262" r:id="rId4"/>
    <p:sldId id="261" r:id="rId5"/>
    <p:sldId id="260" r:id="rId6"/>
    <p:sldId id="263" r:id="rId7"/>
  </p:sldIdLst>
  <p:sldSz cx="9144000" cy="6858000" type="screen4x3"/>
  <p:notesSz cx="7010400" cy="9296400"/>
  <p:embeddedFontLst>
    <p:embeddedFont>
      <p:font typeface="Calibri" pitchFamily="34" charset="0"/>
      <p:regular r:id="rId8"/>
      <p:bold r:id="rId9"/>
      <p:italic r:id="rId10"/>
      <p:boldItalic r:id="rId11"/>
    </p:embeddedFont>
    <p:embeddedFont>
      <p:font typeface="Verdana" pitchFamily="34" charset="0"/>
      <p:regular r:id="rId12"/>
      <p:bold r:id="rId13"/>
      <p:italic r:id="rId14"/>
      <p:boldItalic r:id="rId15"/>
    </p:embeddedFont>
  </p:embeddedFont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9900"/>
    <a:srgbClr val="00CC00"/>
    <a:srgbClr val="FFFF00"/>
    <a:srgbClr val="00FF99"/>
    <a:srgbClr val="00CC99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49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78C8E-3877-4E5D-8110-B794B89C6C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E5EC-5FC6-4259-A4C4-7E4C9D62C5F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ADD53-9EA0-4CEB-BF3C-0C95F44C3AD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45C1D-7021-4861-996A-EDA787F33C4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2EC3E-C777-4A8D-A92A-9159F23A33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C21E-95B7-4157-B9B2-29248CEB6C5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B9574-DBB7-46C6-8F4D-A5D4624029A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87465-35C0-4FB1-904E-FB6DE84245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D61F-42F9-4952-9E9C-F703890CC83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784C-A9B1-41F7-B9CD-1A0B6099B8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DDFAC-1763-4797-BD94-511CD7A3C34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BEF71-F412-4E16-A9E3-DDA80F7F2D4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CF5DB-0BDB-4A5A-A3A3-4066C3843B1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B8D552F-B514-4817-8896-FEEA72D87A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66246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800" b="1">
                <a:solidFill>
                  <a:srgbClr val="CC0000"/>
                </a:solidFill>
                <a:latin typeface="Verdana" pitchFamily="34" charset="0"/>
              </a:rPr>
              <a:t>Fundación para la Promoción del Desarrollo Local</a:t>
            </a:r>
          </a:p>
          <a:p>
            <a:pPr>
              <a:spcBef>
                <a:spcPct val="50000"/>
              </a:spcBef>
            </a:pPr>
            <a:endParaRPr lang="es-ES" sz="18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2051" name="Line 5"/>
          <p:cNvSpPr>
            <a:spLocks noChangeShapeType="1"/>
          </p:cNvSpPr>
          <p:nvPr/>
        </p:nvSpPr>
        <p:spPr bwMode="auto">
          <a:xfrm flipV="1">
            <a:off x="395288" y="981075"/>
            <a:ext cx="6337300" cy="0"/>
          </a:xfrm>
          <a:prstGeom prst="line">
            <a:avLst/>
          </a:prstGeom>
          <a:noFill/>
          <a:ln w="28575">
            <a:solidFill>
              <a:srgbClr val="006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52" name="Picture 6" descr="LogoProde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490538"/>
            <a:ext cx="1944687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NI" sz="3600" smtClean="0"/>
              <a:t>PROYECTO PRODEL -FOMIN</a:t>
            </a:r>
            <a:endParaRPr lang="es-ES" sz="3600" smtClean="0"/>
          </a:p>
        </p:txBody>
      </p:sp>
      <p:sp>
        <p:nvSpPr>
          <p:cNvPr id="205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192838" cy="1800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000" smtClean="0"/>
              <a:t>	Programa de Financiamiento para habilitar  empresas del sector privado en la dotación de Servicios, Equipamiento y Vivienda Social.</a:t>
            </a:r>
          </a:p>
          <a:p>
            <a:pPr eaLnBrk="1" hangingPunct="1">
              <a:lnSpc>
                <a:spcPct val="80000"/>
              </a:lnSpc>
            </a:pPr>
            <a:endParaRPr lang="es-ES" sz="2000" smtClean="0"/>
          </a:p>
          <a:p>
            <a:pPr eaLnBrk="1" hangingPunct="1">
              <a:lnSpc>
                <a:spcPct val="80000"/>
              </a:lnSpc>
            </a:pPr>
            <a:endParaRPr lang="es-ES" sz="2000" smtClean="0"/>
          </a:p>
          <a:p>
            <a:pPr eaLnBrk="1" hangingPunct="1">
              <a:lnSpc>
                <a:spcPct val="80000"/>
              </a:lnSpc>
            </a:pPr>
            <a:r>
              <a:rPr lang="es-ES" sz="2000" smtClean="0"/>
              <a:t>Diciembre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66246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800" b="1">
                <a:solidFill>
                  <a:srgbClr val="CC0000"/>
                </a:solidFill>
                <a:latin typeface="Verdana" pitchFamily="34" charset="0"/>
              </a:rPr>
              <a:t>Fundación para la Promoción del Desarrollo Local</a:t>
            </a:r>
          </a:p>
          <a:p>
            <a:pPr>
              <a:spcBef>
                <a:spcPct val="50000"/>
              </a:spcBef>
            </a:pPr>
            <a:endParaRPr lang="es-ES" sz="18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3075" name="Line 5"/>
          <p:cNvSpPr>
            <a:spLocks noChangeShapeType="1"/>
          </p:cNvSpPr>
          <p:nvPr/>
        </p:nvSpPr>
        <p:spPr bwMode="auto">
          <a:xfrm flipV="1">
            <a:off x="395288" y="981075"/>
            <a:ext cx="6337300" cy="0"/>
          </a:xfrm>
          <a:prstGeom prst="line">
            <a:avLst/>
          </a:prstGeom>
          <a:noFill/>
          <a:ln w="28575">
            <a:solidFill>
              <a:srgbClr val="006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76" name="Picture 6" descr="LogoProde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20713"/>
            <a:ext cx="1511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684213" y="1916113"/>
            <a:ext cx="7704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None/>
            </a:pPr>
            <a:endParaRPr lang="es-ES" sz="200"/>
          </a:p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Char char="q"/>
            </a:pPr>
            <a:endParaRPr lang="es-ES_tradnl" sz="1800"/>
          </a:p>
        </p:txBody>
      </p:sp>
      <p:sp>
        <p:nvSpPr>
          <p:cNvPr id="3078" name="Rectangle 8"/>
          <p:cNvSpPr>
            <a:spLocks noGrp="1" noChangeArrowheads="1"/>
          </p:cNvSpPr>
          <p:nvPr>
            <p:ph type="title"/>
          </p:nvPr>
        </p:nvSpPr>
        <p:spPr>
          <a:xfrm>
            <a:off x="971550" y="981075"/>
            <a:ext cx="7272338" cy="1152525"/>
          </a:xfrm>
          <a:noFill/>
        </p:spPr>
        <p:txBody>
          <a:bodyPr/>
          <a:lstStyle/>
          <a:p>
            <a:pPr algn="l" eaLnBrk="1" hangingPunct="1"/>
            <a:r>
              <a:rPr lang="es-NI" sz="3600" b="1" smtClean="0">
                <a:solidFill>
                  <a:srgbClr val="669900"/>
                </a:solidFill>
              </a:rPr>
              <a:t>Antecedentes</a:t>
            </a: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539750" y="2060575"/>
            <a:ext cx="8229600" cy="4154488"/>
          </a:xfrm>
        </p:spPr>
        <p:txBody>
          <a:bodyPr/>
          <a:lstStyle/>
          <a:p>
            <a:pPr marL="1371600" lvl="2" indent="-457200" algn="just" eaLnBrk="1" hangingPunct="1">
              <a:buFontTx/>
              <a:buNone/>
            </a:pPr>
            <a:r>
              <a:rPr lang="es-ES" sz="2000" smtClean="0"/>
              <a:t>	PRODEL: Entidad de segundo piso con 15 años de experiencia en el desarrollo e implementación de servicios financieros de vivienda con interés social.</a:t>
            </a:r>
          </a:p>
          <a:p>
            <a:pPr marL="1371600" lvl="2" indent="-457200" algn="just" eaLnBrk="1" hangingPunct="1">
              <a:buFontTx/>
              <a:buNone/>
            </a:pPr>
            <a:endParaRPr lang="es-ES" sz="2000" smtClean="0"/>
          </a:p>
          <a:p>
            <a:pPr marL="1371600" lvl="2" indent="-457200" algn="just" eaLnBrk="1" hangingPunct="1">
              <a:buFontTx/>
              <a:buNone/>
            </a:pPr>
            <a:r>
              <a:rPr lang="es-ES" sz="2000" smtClean="0"/>
              <a:t>	Intermedia recursos con diversas instituciones de micro finanzas que en su conjunto tienen una cobertura en 15 de los 16 departamentos del país  con 74 sucursales.</a:t>
            </a:r>
          </a:p>
          <a:p>
            <a:pPr marL="1371600" lvl="2" indent="-457200" algn="just" eaLnBrk="1" hangingPunct="1">
              <a:buFontTx/>
              <a:buNone/>
            </a:pPr>
            <a:r>
              <a:rPr lang="es-ES" sz="2000" smtClean="0"/>
              <a:t>	Ha desarrollado Tecnología en  Asistencia Técnica para mejorar la calidad de construcción.</a:t>
            </a:r>
          </a:p>
          <a:p>
            <a:pPr marL="1371600" lvl="2" indent="-457200" algn="just" eaLnBrk="1" hangingPunct="1">
              <a:buFontTx/>
              <a:buNone/>
            </a:pPr>
            <a:r>
              <a:rPr lang="es-ES" sz="2000" smtClean="0"/>
              <a:t>	Ha desarrollado un exitoso programa de coinversión para dotar de servicios básicos e infraestructura con énfasis en la mitigación de riesgos dirigido a barrios marginales.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66246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800" b="1">
                <a:solidFill>
                  <a:srgbClr val="CC0000"/>
                </a:solidFill>
                <a:latin typeface="Verdana" pitchFamily="34" charset="0"/>
              </a:rPr>
              <a:t>Fundación para la Promoción del Desarrollo Local</a:t>
            </a:r>
          </a:p>
          <a:p>
            <a:pPr>
              <a:spcBef>
                <a:spcPct val="50000"/>
              </a:spcBef>
            </a:pPr>
            <a:endParaRPr lang="es-ES" sz="18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36867" name="Line 5"/>
          <p:cNvSpPr>
            <a:spLocks noChangeShapeType="1"/>
          </p:cNvSpPr>
          <p:nvPr/>
        </p:nvSpPr>
        <p:spPr bwMode="auto">
          <a:xfrm flipV="1">
            <a:off x="395288" y="981075"/>
            <a:ext cx="6337300" cy="0"/>
          </a:xfrm>
          <a:prstGeom prst="line">
            <a:avLst/>
          </a:prstGeom>
          <a:noFill/>
          <a:ln w="28575">
            <a:solidFill>
              <a:srgbClr val="006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6868" name="Picture 6" descr="LogoProde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20713"/>
            <a:ext cx="1511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7"/>
          <p:cNvSpPr>
            <a:spLocks noChangeArrowheads="1"/>
          </p:cNvSpPr>
          <p:nvPr/>
        </p:nvSpPr>
        <p:spPr bwMode="auto">
          <a:xfrm>
            <a:off x="684213" y="1916113"/>
            <a:ext cx="7704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None/>
            </a:pPr>
            <a:endParaRPr lang="es-ES" sz="200"/>
          </a:p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Char char="q"/>
            </a:pPr>
            <a:endParaRPr lang="es-ES_tradnl" sz="1800"/>
          </a:p>
        </p:txBody>
      </p:sp>
      <p:sp>
        <p:nvSpPr>
          <p:cNvPr id="36870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060575"/>
            <a:ext cx="8208963" cy="4154488"/>
          </a:xfrm>
        </p:spPr>
        <p:txBody>
          <a:bodyPr/>
          <a:lstStyle/>
          <a:p>
            <a:pPr marL="1371600" lvl="2" indent="-457200" algn="just" eaLnBrk="1" hangingPunct="1">
              <a:lnSpc>
                <a:spcPct val="90000"/>
              </a:lnSpc>
              <a:buFontTx/>
              <a:buNone/>
            </a:pPr>
            <a:r>
              <a:rPr lang="es-NI" sz="1800" b="1" smtClean="0">
                <a:solidFill>
                  <a:srgbClr val="669900"/>
                </a:solidFill>
              </a:rPr>
              <a:t>EL PROBLEMA:</a:t>
            </a:r>
          </a:p>
          <a:p>
            <a:pPr marL="1371600" lvl="2" indent="-457200" algn="just" eaLnBrk="1" hangingPunct="1">
              <a:lnSpc>
                <a:spcPct val="90000"/>
              </a:lnSpc>
              <a:buFontTx/>
              <a:buNone/>
            </a:pPr>
            <a:r>
              <a:rPr lang="es-NI" sz="1800" b="1" smtClean="0"/>
              <a:t>Demanda de Vivienda e infraestructura no satisfecha</a:t>
            </a:r>
          </a:p>
          <a:p>
            <a:pPr marL="1371600" lvl="2" indent="-457200" algn="just" eaLnBrk="1" hangingPunct="1">
              <a:lnSpc>
                <a:spcPct val="90000"/>
              </a:lnSpc>
              <a:buFontTx/>
              <a:buNone/>
            </a:pPr>
            <a:endParaRPr lang="es-NI" sz="1800" b="1" smtClean="0">
              <a:solidFill>
                <a:srgbClr val="669900"/>
              </a:solidFill>
            </a:endParaRPr>
          </a:p>
          <a:p>
            <a:pPr marL="1371600" lvl="2" indent="-457200" algn="just" eaLnBrk="1" hangingPunct="1">
              <a:lnSpc>
                <a:spcPct val="90000"/>
              </a:lnSpc>
              <a:buFontTx/>
              <a:buNone/>
            </a:pPr>
            <a:r>
              <a:rPr lang="es-NI" sz="1800" b="1" smtClean="0">
                <a:solidFill>
                  <a:srgbClr val="669900"/>
                </a:solidFill>
              </a:rPr>
              <a:t>CONDICIONES EXISTENTES</a:t>
            </a:r>
          </a:p>
          <a:p>
            <a:pPr marL="1371600" lvl="2" indent="-457200" algn="just" eaLnBrk="1" hangingPunct="1">
              <a:lnSpc>
                <a:spcPct val="90000"/>
              </a:lnSpc>
              <a:buFontTx/>
              <a:buNone/>
            </a:pPr>
            <a:endParaRPr lang="es-NI" sz="1800" b="1" smtClean="0">
              <a:solidFill>
                <a:srgbClr val="669900"/>
              </a:solidFill>
            </a:endParaRPr>
          </a:p>
          <a:p>
            <a:pPr marL="1371600" lvl="2" indent="-457200" algn="just" eaLnBrk="1" hangingPunct="1">
              <a:lnSpc>
                <a:spcPct val="90000"/>
              </a:lnSpc>
              <a:buFontTx/>
              <a:buNone/>
            </a:pPr>
            <a:r>
              <a:rPr lang="es-NI" sz="1800" b="1" smtClean="0"/>
              <a:t>	Existe una red de pequeñas instituciones con limitaciones de acceso al financiamiento que están ubicados en el interior del país y que podrían servir de canal para  llevar el financiamiento al interior del país donde hay mayor déficit de vivienda.</a:t>
            </a:r>
          </a:p>
          <a:p>
            <a:pPr marL="1371600" lvl="2" indent="-457200" algn="just" eaLnBrk="1" hangingPunct="1">
              <a:lnSpc>
                <a:spcPct val="90000"/>
              </a:lnSpc>
              <a:buFontTx/>
              <a:buNone/>
            </a:pPr>
            <a:r>
              <a:rPr lang="es-NI" sz="1800" b="1" smtClean="0"/>
              <a:t>	Pequeñas y medianas empresas  podrían contribuir a mejorar las condiciones de habitabilidad de las familias nicaragüenses sirviendo a la comunidad y diversificando sus actividades económicas.</a:t>
            </a:r>
          </a:p>
          <a:p>
            <a:pPr marL="1371600" lvl="2" indent="-457200" algn="just" eaLnBrk="1" hangingPunct="1">
              <a:lnSpc>
                <a:spcPct val="90000"/>
              </a:lnSpc>
              <a:buFontTx/>
              <a:buNone/>
            </a:pPr>
            <a:endParaRPr lang="es-E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66246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800" b="1">
                <a:solidFill>
                  <a:srgbClr val="CC0000"/>
                </a:solidFill>
                <a:latin typeface="Verdana" pitchFamily="34" charset="0"/>
              </a:rPr>
              <a:t>Fundación para la Promoción del Desarrollo Local</a:t>
            </a:r>
          </a:p>
          <a:p>
            <a:pPr>
              <a:spcBef>
                <a:spcPct val="50000"/>
              </a:spcBef>
            </a:pPr>
            <a:endParaRPr lang="es-ES" sz="18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35843" name="Line 5"/>
          <p:cNvSpPr>
            <a:spLocks noChangeShapeType="1"/>
          </p:cNvSpPr>
          <p:nvPr/>
        </p:nvSpPr>
        <p:spPr bwMode="auto">
          <a:xfrm flipV="1">
            <a:off x="395288" y="981075"/>
            <a:ext cx="6337300" cy="0"/>
          </a:xfrm>
          <a:prstGeom prst="line">
            <a:avLst/>
          </a:prstGeom>
          <a:noFill/>
          <a:ln w="28575">
            <a:solidFill>
              <a:srgbClr val="006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5844" name="Picture 6" descr="LogoProde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20713"/>
            <a:ext cx="1511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684213" y="1916113"/>
            <a:ext cx="7704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None/>
            </a:pPr>
            <a:endParaRPr lang="es-ES" sz="200"/>
          </a:p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Char char="q"/>
            </a:pPr>
            <a:endParaRPr lang="es-ES_tradnl" sz="1800"/>
          </a:p>
        </p:txBody>
      </p:sp>
      <p:sp>
        <p:nvSpPr>
          <p:cNvPr id="35846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981075"/>
            <a:ext cx="7272338" cy="1152525"/>
          </a:xfrm>
          <a:noFill/>
        </p:spPr>
        <p:txBody>
          <a:bodyPr/>
          <a:lstStyle/>
          <a:p>
            <a:pPr algn="l" eaLnBrk="1" hangingPunct="1"/>
            <a:r>
              <a:rPr lang="es-NI" sz="3600" b="1" smtClean="0">
                <a:solidFill>
                  <a:srgbClr val="669900"/>
                </a:solidFill>
              </a:rPr>
              <a:t>Objetivo del PROYECTO</a:t>
            </a:r>
          </a:p>
        </p:txBody>
      </p:sp>
      <p:sp>
        <p:nvSpPr>
          <p:cNvPr id="35847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060575"/>
            <a:ext cx="8229600" cy="4154488"/>
          </a:xfrm>
        </p:spPr>
        <p:txBody>
          <a:bodyPr/>
          <a:lstStyle/>
          <a:p>
            <a:pPr marL="1371600" lvl="2" indent="-457200" algn="just" eaLnBrk="1" hangingPunct="1">
              <a:buFontTx/>
              <a:buNone/>
            </a:pPr>
            <a:r>
              <a:rPr lang="es-ES" smtClean="0"/>
              <a:t>	Facilitar el acceso al financiamiento de mediano y largo plazo a las sociedades, asociaciones, micro financieras y cooperativas de ahorro y crédito para la implementación de productos crediticios de infraestructura, equipamiento y mejoramiento progresivo de vivienda.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66246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800" b="1">
                <a:solidFill>
                  <a:srgbClr val="CC0000"/>
                </a:solidFill>
                <a:latin typeface="Verdana" pitchFamily="34" charset="0"/>
              </a:rPr>
              <a:t>Fundación para la Promoción del Desarrollo Local</a:t>
            </a:r>
          </a:p>
          <a:p>
            <a:pPr>
              <a:spcBef>
                <a:spcPct val="50000"/>
              </a:spcBef>
            </a:pPr>
            <a:endParaRPr lang="es-ES" sz="18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34819" name="Line 5"/>
          <p:cNvSpPr>
            <a:spLocks noChangeShapeType="1"/>
          </p:cNvSpPr>
          <p:nvPr/>
        </p:nvSpPr>
        <p:spPr bwMode="auto">
          <a:xfrm flipV="1">
            <a:off x="395288" y="981075"/>
            <a:ext cx="6337300" cy="0"/>
          </a:xfrm>
          <a:prstGeom prst="line">
            <a:avLst/>
          </a:prstGeom>
          <a:noFill/>
          <a:ln w="28575">
            <a:solidFill>
              <a:srgbClr val="006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4820" name="Picture 6" descr="LogoProde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20713"/>
            <a:ext cx="1511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7"/>
          <p:cNvSpPr>
            <a:spLocks noChangeArrowheads="1"/>
          </p:cNvSpPr>
          <p:nvPr/>
        </p:nvSpPr>
        <p:spPr bwMode="auto">
          <a:xfrm>
            <a:off x="684213" y="1916113"/>
            <a:ext cx="7704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None/>
            </a:pPr>
            <a:endParaRPr lang="es-ES" sz="200"/>
          </a:p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Char char="q"/>
            </a:pPr>
            <a:endParaRPr lang="es-ES_tradnl" sz="1800"/>
          </a:p>
        </p:txBody>
      </p:sp>
      <p:sp>
        <p:nvSpPr>
          <p:cNvPr id="3482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060575"/>
            <a:ext cx="8208963" cy="4154488"/>
          </a:xfrm>
        </p:spPr>
        <p:txBody>
          <a:bodyPr/>
          <a:lstStyle/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r>
              <a:rPr lang="es-NI" sz="2000" b="1" smtClean="0">
                <a:solidFill>
                  <a:srgbClr val="669900"/>
                </a:solidFill>
              </a:rPr>
              <a:t>DESTINO</a:t>
            </a:r>
            <a:r>
              <a:rPr lang="es-ES" sz="2000" smtClean="0"/>
              <a:t> </a:t>
            </a:r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endParaRPr lang="es-ES" smtClean="0"/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Financiamiento para mejoramiento de Vivienda con Asistencia Técnica</a:t>
            </a:r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r>
              <a:rPr lang="es-NI" sz="2000" b="1" smtClean="0">
                <a:solidFill>
                  <a:srgbClr val="669900"/>
                </a:solidFill>
              </a:rPr>
              <a:t>Monto</a:t>
            </a:r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endParaRPr lang="es-NI" sz="2000" b="1" smtClean="0">
              <a:solidFill>
                <a:srgbClr val="669900"/>
              </a:solidFill>
            </a:endParaRPr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r>
              <a:rPr lang="es-NI" sz="2000" b="1" smtClean="0">
                <a:solidFill>
                  <a:srgbClr val="669900"/>
                </a:solidFill>
              </a:rPr>
              <a:t> </a:t>
            </a:r>
            <a:r>
              <a:rPr lang="es-NI" smtClean="0"/>
              <a:t>2 millones de dólares</a:t>
            </a:r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endParaRPr lang="es-NI" smtClean="0"/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r>
              <a:rPr lang="es-NI" sz="2000" b="1" smtClean="0">
                <a:solidFill>
                  <a:srgbClr val="669900"/>
                </a:solidFill>
              </a:rPr>
              <a:t>Plazo</a:t>
            </a:r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endParaRPr lang="es-NI" sz="2000" b="1" smtClean="0">
              <a:solidFill>
                <a:srgbClr val="669900"/>
              </a:solidFill>
            </a:endParaRPr>
          </a:p>
          <a:p>
            <a:pPr marL="1104900" lvl="2" indent="0" algn="just" eaLnBrk="1" hangingPunct="1">
              <a:lnSpc>
                <a:spcPct val="90000"/>
              </a:lnSpc>
              <a:buFontTx/>
              <a:buNone/>
            </a:pPr>
            <a:r>
              <a:rPr lang="es-NI" smtClean="0"/>
              <a:t>24 meses</a:t>
            </a: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66246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NI" sz="1800" b="1">
                <a:solidFill>
                  <a:srgbClr val="CC0000"/>
                </a:solidFill>
                <a:latin typeface="Verdana" pitchFamily="34" charset="0"/>
              </a:rPr>
              <a:t>Fundación para la Promoción del Desarrollo Local</a:t>
            </a:r>
          </a:p>
          <a:p>
            <a:pPr>
              <a:spcBef>
                <a:spcPct val="50000"/>
              </a:spcBef>
            </a:pPr>
            <a:endParaRPr lang="es-ES" sz="18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37891" name="Line 5"/>
          <p:cNvSpPr>
            <a:spLocks noChangeShapeType="1"/>
          </p:cNvSpPr>
          <p:nvPr/>
        </p:nvSpPr>
        <p:spPr bwMode="auto">
          <a:xfrm flipV="1">
            <a:off x="395288" y="981075"/>
            <a:ext cx="6337300" cy="0"/>
          </a:xfrm>
          <a:prstGeom prst="line">
            <a:avLst/>
          </a:prstGeom>
          <a:noFill/>
          <a:ln w="28575">
            <a:solidFill>
              <a:srgbClr val="006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7892" name="Picture 6" descr="LogoProde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20713"/>
            <a:ext cx="1511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7"/>
          <p:cNvSpPr>
            <a:spLocks noChangeArrowheads="1"/>
          </p:cNvSpPr>
          <p:nvPr/>
        </p:nvSpPr>
        <p:spPr bwMode="auto">
          <a:xfrm>
            <a:off x="684213" y="1916113"/>
            <a:ext cx="7704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None/>
            </a:pPr>
            <a:endParaRPr lang="es-ES" sz="200"/>
          </a:p>
          <a:p>
            <a:pPr marL="381000" indent="-381000" algn="just" eaLnBrk="0" hangingPunct="0">
              <a:buClr>
                <a:srgbClr val="FFFF00"/>
              </a:buClr>
              <a:buFont typeface="Wingdings" pitchFamily="2" charset="2"/>
              <a:buChar char="q"/>
            </a:pPr>
            <a:endParaRPr lang="es-ES_tradnl" sz="1800"/>
          </a:p>
        </p:txBody>
      </p:sp>
      <p:sp>
        <p:nvSpPr>
          <p:cNvPr id="37894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060575"/>
            <a:ext cx="8208963" cy="4154488"/>
          </a:xfrm>
        </p:spPr>
        <p:txBody>
          <a:bodyPr/>
          <a:lstStyle/>
          <a:p>
            <a:pPr marL="1371600" lvl="2" indent="-457200" algn="just" eaLnBrk="1" hangingPunct="1">
              <a:buFontTx/>
              <a:buNone/>
            </a:pPr>
            <a:r>
              <a:rPr lang="es-NI" sz="2000" b="1" smtClean="0">
                <a:solidFill>
                  <a:srgbClr val="669900"/>
                </a:solidFill>
              </a:rPr>
              <a:t>Resultados Esperados</a:t>
            </a:r>
            <a:endParaRPr lang="es-ES" sz="2000" smtClean="0"/>
          </a:p>
          <a:p>
            <a:pPr marL="1371600" lvl="2" indent="-457200" algn="just" eaLnBrk="1" hangingPunct="1">
              <a:buFontTx/>
              <a:buNone/>
            </a:pPr>
            <a:endParaRPr lang="es-ES" smtClean="0"/>
          </a:p>
          <a:p>
            <a:pPr marL="1485900" lvl="3" indent="0" algn="just" eaLnBrk="1" hangingPunct="1">
              <a:buFontTx/>
              <a:buNone/>
            </a:pPr>
            <a:r>
              <a:rPr lang="es-ES" smtClean="0"/>
              <a:t>Doce instituciones de micro finanzas y cooperativas  ofrezcan el producto de mejoramiento a toda su base de clientes y principalmente a los pobladores de las zonas rurales de Nicaragua.</a:t>
            </a:r>
          </a:p>
          <a:p>
            <a:pPr marL="1485900" lvl="3" indent="0" algn="just" eaLnBrk="1" hangingPunct="1">
              <a:buFontTx/>
              <a:buNone/>
            </a:pPr>
            <a:r>
              <a:rPr lang="es-ES" smtClean="0"/>
              <a:t>Se genere confianza en el producto</a:t>
            </a:r>
          </a:p>
          <a:p>
            <a:pPr marL="1485900" lvl="3" indent="0" algn="just" eaLnBrk="1" hangingPunct="1">
              <a:buFontTx/>
              <a:buNone/>
            </a:pPr>
            <a:r>
              <a:rPr lang="es-ES" smtClean="0"/>
              <a:t>Se promueva el crecimiento en los activos de las organizaciones participantes</a:t>
            </a:r>
          </a:p>
          <a:p>
            <a:pPr marL="1485900" lvl="3" indent="0" algn="just" eaLnBrk="1" hangingPunct="1">
              <a:buFontTx/>
              <a:buNone/>
            </a:pPr>
            <a:r>
              <a:rPr lang="es-ES" smtClean="0"/>
              <a:t>Estimule la búsqueda de otros proveedores de fondo</a:t>
            </a:r>
          </a:p>
          <a:p>
            <a:pPr marL="1485900" lvl="3" indent="0" algn="just" eaLnBrk="1" hangingPunct="1">
              <a:buFontTx/>
              <a:buNone/>
            </a:pPr>
            <a:r>
              <a:rPr lang="es-ES" smtClean="0"/>
              <a:t>Se dinamice el mercado de mejoramiento de vivienda.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146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Diseño predeterminado</vt:lpstr>
      <vt:lpstr>PROYECTO PRODEL -FOMIN</vt:lpstr>
      <vt:lpstr>Antecedentes</vt:lpstr>
      <vt:lpstr>Slide 3</vt:lpstr>
      <vt:lpstr>Objetivo del PROYECTO</vt:lpstr>
      <vt:lpstr>Slide 5</vt:lpstr>
      <vt:lpstr>Slide 6</vt:lpstr>
    </vt:vector>
  </TitlesOfParts>
  <Company>FUNDACIÓN PRODEL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Wilfredo Castro</dc:creator>
  <cp:lastModifiedBy>anarod</cp:lastModifiedBy>
  <cp:revision>104</cp:revision>
  <dcterms:created xsi:type="dcterms:W3CDTF">2005-04-22T21:04:41Z</dcterms:created>
  <dcterms:modified xsi:type="dcterms:W3CDTF">2010-07-12T02:15:23Z</dcterms:modified>
</cp:coreProperties>
</file>