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1"/>
  </p:handoutMasterIdLst>
  <p:sldIdLst>
    <p:sldId id="270" r:id="rId2"/>
    <p:sldId id="309" r:id="rId3"/>
    <p:sldId id="308" r:id="rId4"/>
    <p:sldId id="335" r:id="rId5"/>
    <p:sldId id="332" r:id="rId6"/>
    <p:sldId id="310" r:id="rId7"/>
    <p:sldId id="336" r:id="rId8"/>
    <p:sldId id="337" r:id="rId9"/>
    <p:sldId id="311" r:id="rId10"/>
    <p:sldId id="331" r:id="rId11"/>
    <p:sldId id="312" r:id="rId12"/>
    <p:sldId id="333" r:id="rId13"/>
    <p:sldId id="326" r:id="rId14"/>
    <p:sldId id="313" r:id="rId15"/>
    <p:sldId id="315" r:id="rId16"/>
    <p:sldId id="316" r:id="rId17"/>
    <p:sldId id="321" r:id="rId18"/>
    <p:sldId id="328" r:id="rId19"/>
    <p:sldId id="288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nt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99"/>
    <a:srgbClr val="0099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14" autoAdjust="0"/>
    <p:restoredTop sz="94660"/>
  </p:normalViewPr>
  <p:slideViewPr>
    <p:cSldViewPr>
      <p:cViewPr>
        <p:scale>
          <a:sx n="50" d="100"/>
          <a:sy n="50" d="100"/>
        </p:scale>
        <p:origin x="-121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138E2-EBDF-4E2C-8E0A-FA7751F8ABD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6281E8-F6BF-47AF-A42B-704662A4A3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E5A032-7005-4447-8BD1-CDFFC77220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F24344-34BD-4680-9344-6DA492E95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A3E059-D841-42A4-B62B-13C3C78C7F5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6C07C5-65AB-414B-8647-58365F3028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FAC9D7-936A-492F-93BB-9B4E8B791E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0D1091-4024-44F2-A2CF-26BD8D186B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DED4C6-F8AC-4635-8236-483CFAB8C0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449D36-E4BA-4F8C-938B-329C6E4282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AE42C4-487A-43B3-BEB1-9148D10064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10DDED-17B8-4130-B399-399637F440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BCBB99-F158-4960-A36B-9A543AC662AD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08625" y="5876925"/>
            <a:ext cx="3240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0" y="7938"/>
          <a:ext cx="9144000" cy="1241425"/>
        </p:xfrm>
        <a:graphic>
          <a:graphicData uri="http://schemas.openxmlformats.org/presentationml/2006/ole">
            <p:oleObj spid="_x0000_s1033" name="Image" r:id="rId15" imgW="9157734" imgH="1243429" progId="Photoshop.Image.6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2988" y="2420938"/>
            <a:ext cx="720090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MX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s-MX" sz="2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s-E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“Programa de Desarrollo de Oportunidades de Comercio Electrónico para las PyMEs en la Región de Santa Cruz”</a:t>
            </a:r>
          </a:p>
          <a:p>
            <a:pPr algn="ctr"/>
            <a:endParaRPr lang="es-MX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50825" y="2357438"/>
            <a:ext cx="8713788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ES" sz="2400" b="1"/>
          </a:p>
          <a:p>
            <a:pPr algn="ctr" eaLnBrk="0" hangingPunct="0"/>
            <a:endParaRPr lang="es-ES" sz="2400" b="1">
              <a:cs typeface="Times New Roman" pitchFamily="18" charset="0"/>
            </a:endParaRPr>
          </a:p>
          <a:p>
            <a:pPr algn="ctr" eaLnBrk="0" hangingPunct="0"/>
            <a:endParaRPr lang="es-ES" sz="2400" b="1">
              <a:cs typeface="Times New Roman" pitchFamily="18" charset="0"/>
            </a:endParaRPr>
          </a:p>
          <a:p>
            <a:pPr eaLnBrk="0" hangingPunct="0"/>
            <a:endParaRPr lang="es-ES">
              <a:solidFill>
                <a:srgbClr val="009900"/>
              </a:solidFill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50825" y="2565400"/>
            <a:ext cx="83534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000" b="1">
                <a:solidFill>
                  <a:srgbClr val="009900"/>
                </a:solidFill>
              </a:rPr>
              <a:t>Alianzas</a:t>
            </a:r>
          </a:p>
          <a:p>
            <a:pPr algn="just"/>
            <a:endParaRPr lang="es-ES" sz="2000" b="1"/>
          </a:p>
          <a:p>
            <a:pPr algn="just"/>
            <a:r>
              <a:rPr lang="es-ES" sz="2000" b="1"/>
              <a:t>Los principales instituciones del sector público, privado, universitario y empresas de telecomunicación están involucradas con su participación en el Consejo Regional de Tecnología.</a:t>
            </a:r>
          </a:p>
          <a:p>
            <a:pPr lvl="1" algn="just">
              <a:buFontTx/>
              <a:buChar char="•"/>
            </a:pPr>
            <a:endParaRPr lang="es-ES" sz="2000" b="1"/>
          </a:p>
          <a:p>
            <a:pPr algn="just"/>
            <a:endParaRPr lang="es-ES" sz="2000" b="1"/>
          </a:p>
          <a:p>
            <a:endParaRPr lang="es-ES" sz="2000" b="1"/>
          </a:p>
          <a:p>
            <a:endParaRPr lang="es-ES" b="1" u="sng">
              <a:solidFill>
                <a:srgbClr val="009900"/>
              </a:solidFill>
            </a:endParaRPr>
          </a:p>
          <a:p>
            <a:endParaRPr lang="es-ES" b="1" u="sng">
              <a:solidFill>
                <a:srgbClr val="009900"/>
              </a:solidFill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294188" y="981075"/>
            <a:ext cx="484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95288" y="1557338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sz="2000" b="1">
                <a:solidFill>
                  <a:srgbClr val="009900"/>
                </a:solidFill>
              </a:rPr>
              <a:t>Número de PyMEs participantes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148263" y="1125538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Beneficiarios</a:t>
            </a:r>
          </a:p>
        </p:txBody>
      </p:sp>
      <p:graphicFrame>
        <p:nvGraphicFramePr>
          <p:cNvPr id="83037" name="Group 93"/>
          <p:cNvGraphicFramePr>
            <a:graphicFrameLocks noGrp="1"/>
          </p:cNvGraphicFramePr>
          <p:nvPr/>
        </p:nvGraphicFramePr>
        <p:xfrm>
          <a:off x="1042988" y="2133600"/>
          <a:ext cx="6769100" cy="3941763"/>
        </p:xfrm>
        <a:graphic>
          <a:graphicData uri="http://schemas.openxmlformats.org/drawingml/2006/table">
            <a:tbl>
              <a:tblPr/>
              <a:tblGrid>
                <a:gridCol w="2541587"/>
                <a:gridCol w="2833688"/>
                <a:gridCol w="13938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Indicador Propuesto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Indicador Alcanzado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Porcentaje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Sensibilización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Sensibilizadas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 empresas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 empresas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Asesoramiento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Asesoradas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 empresas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 empresas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Capacitados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consultores 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consultores ***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154%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19250" y="2060575"/>
            <a:ext cx="752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sz="2000" b="1">
                <a:solidFill>
                  <a:srgbClr val="009900"/>
                </a:solidFill>
              </a:rPr>
              <a:t>Número de PyMEs participantes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5219700" y="1125538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Beneficiarios</a:t>
            </a:r>
          </a:p>
        </p:txBody>
      </p:sp>
      <p:graphicFrame>
        <p:nvGraphicFramePr>
          <p:cNvPr id="108800" name="Group 256"/>
          <p:cNvGraphicFramePr>
            <a:graphicFrameLocks noGrp="1"/>
          </p:cNvGraphicFramePr>
          <p:nvPr/>
        </p:nvGraphicFramePr>
        <p:xfrm>
          <a:off x="611188" y="2852738"/>
          <a:ext cx="7502525" cy="2486025"/>
        </p:xfrm>
        <a:graphic>
          <a:graphicData uri="http://schemas.openxmlformats.org/drawingml/2006/table">
            <a:tbl>
              <a:tblPr/>
              <a:tblGrid>
                <a:gridCol w="1497012"/>
                <a:gridCol w="1906588"/>
                <a:gridCol w="1277937"/>
                <a:gridCol w="1446213"/>
                <a:gridCol w="1374775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EVENTOS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CANTIDAD EVENTOS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PROMEDIO ASISTENTES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PORCENTAJE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SEMINARIOS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157%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TALLER PRACTICO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DIPLOMADO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GENERAL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4213" y="1557338"/>
            <a:ext cx="7848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endParaRPr lang="es-ES" sz="2000" b="1">
              <a:solidFill>
                <a:srgbClr val="009900"/>
              </a:solidFill>
            </a:endParaRPr>
          </a:p>
          <a:p>
            <a:pPr algn="just"/>
            <a:r>
              <a:rPr lang="es-ES" sz="2000" b="1">
                <a:solidFill>
                  <a:srgbClr val="009900"/>
                </a:solidFill>
              </a:rPr>
              <a:t>Proceso de Adopción de la tecnología /solución propuesta</a:t>
            </a:r>
          </a:p>
          <a:p>
            <a:pPr algn="just"/>
            <a:endParaRPr lang="es-ES" sz="2000" b="1">
              <a:solidFill>
                <a:srgbClr val="009900"/>
              </a:solidFill>
            </a:endParaRPr>
          </a:p>
          <a:p>
            <a:r>
              <a:rPr lang="es-ES" sz="2000" b="1"/>
              <a:t>Las empresas tienen intención de adopción de la tecnología a beneficios tangibles y a corto plazo:</a:t>
            </a:r>
          </a:p>
          <a:p>
            <a:pPr>
              <a:buFontTx/>
              <a:buChar char="•"/>
            </a:pPr>
            <a:endParaRPr lang="es-ES" sz="2000" b="1"/>
          </a:p>
          <a:p>
            <a:pPr>
              <a:buFontTx/>
              <a:buChar char="•"/>
            </a:pPr>
            <a:r>
              <a:rPr lang="es-ES" sz="2000" b="1"/>
              <a:t> Previamente con un asesoramiento personalizado.</a:t>
            </a:r>
          </a:p>
          <a:p>
            <a:pPr>
              <a:buFontTx/>
              <a:buChar char="•"/>
            </a:pPr>
            <a:endParaRPr lang="es-ES" sz="2000" b="1"/>
          </a:p>
          <a:p>
            <a:pPr>
              <a:buFontTx/>
              <a:buChar char="•"/>
            </a:pPr>
            <a:r>
              <a:rPr lang="es-ES" sz="2000" b="1"/>
              <a:t> Principalmente relacionados a reducción de costos y mejoras en la producción y calidad e incremento en sus ventas.</a:t>
            </a:r>
          </a:p>
          <a:p>
            <a:pPr>
              <a:buFontTx/>
              <a:buChar char="•"/>
            </a:pPr>
            <a:endParaRPr lang="es-ES" sz="2000" b="1"/>
          </a:p>
          <a:p>
            <a:pPr>
              <a:buFontTx/>
              <a:buChar char="•"/>
            </a:pPr>
            <a:r>
              <a:rPr lang="es-ES" sz="2000" b="1"/>
              <a:t> Las soluciones tecnológicas deben ser de  fácil  manejo y con baja dependencia de proveedores de solución.</a:t>
            </a:r>
          </a:p>
          <a:p>
            <a:pPr>
              <a:buFontTx/>
              <a:buChar char="•"/>
            </a:pPr>
            <a:endParaRPr lang="es-ES" sz="2400" b="1" u="sng">
              <a:solidFill>
                <a:srgbClr val="009900"/>
              </a:solidFill>
              <a:cs typeface="Times New Roman" pitchFamily="18" charset="0"/>
            </a:endParaRPr>
          </a:p>
          <a:p>
            <a:pPr eaLnBrk="0" hangingPunct="0"/>
            <a:endParaRPr lang="es-ES" sz="2400" b="1">
              <a:cs typeface="Times New Roman" pitchFamily="18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219700" y="112553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Beneficiarios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646113" y="2420938"/>
            <a:ext cx="849788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1450" indent="-171450"/>
            <a:r>
              <a:rPr lang="es-ES" sz="2000" b="1"/>
              <a:t> Ec@inco sea la entidad referente  en TIC´s  en Santa Cruz y Bolivia:</a:t>
            </a:r>
          </a:p>
          <a:p>
            <a:pPr marL="171450" indent="-171450"/>
            <a:endParaRPr lang="es-ES" sz="2000" b="1"/>
          </a:p>
          <a:p>
            <a:pPr marL="171450" indent="-171450">
              <a:buFontTx/>
              <a:buChar char="•"/>
            </a:pPr>
            <a:r>
              <a:rPr lang="es-ES" sz="2000" b="1"/>
              <a:t> Diferenciación en la oferta de servicios .</a:t>
            </a:r>
          </a:p>
          <a:p>
            <a:pPr marL="171450" indent="-171450">
              <a:buFontTx/>
              <a:buChar char="•"/>
            </a:pPr>
            <a:r>
              <a:rPr lang="es-ES" sz="2000" b="1"/>
              <a:t> Oferta de servicios con una atención personalizada.</a:t>
            </a:r>
          </a:p>
          <a:p>
            <a:pPr marL="171450" indent="-171450">
              <a:buFontTx/>
              <a:buChar char="•"/>
            </a:pPr>
            <a:r>
              <a:rPr lang="es-ES" sz="2000" b="1"/>
              <a:t> Oferta de servicios con Valor Agregado (contenidos).</a:t>
            </a:r>
          </a:p>
          <a:p>
            <a:pPr marL="171450" indent="-171450">
              <a:buFontTx/>
              <a:buChar char="•"/>
            </a:pPr>
            <a:r>
              <a:rPr lang="es-ES" sz="2000" b="1"/>
              <a:t> Servicios de capacitación y formación prestados por Instituciones   Universitarias líderes. Alianzas estratégicas de entidades claves del rubro.</a:t>
            </a:r>
          </a:p>
          <a:p>
            <a:pPr marL="171450" indent="-171450" eaLnBrk="0" hangingPunct="0"/>
            <a:endParaRPr lang="es-ES" sz="2400" b="1">
              <a:solidFill>
                <a:srgbClr val="009900"/>
              </a:solidFill>
            </a:endParaRPr>
          </a:p>
          <a:p>
            <a:pPr marL="171450" indent="-171450" eaLnBrk="0" hangingPunct="0"/>
            <a:endParaRPr lang="es-ES">
              <a:solidFill>
                <a:srgbClr val="009900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563938" y="981075"/>
            <a:ext cx="55800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Estrategia Comercial - Sostenibilidad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50825" y="3330575"/>
            <a:ext cx="82089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endParaRPr lang="es-ES" sz="2000" b="1"/>
          </a:p>
          <a:p>
            <a:pPr>
              <a:buFontTx/>
              <a:buChar char="•"/>
            </a:pPr>
            <a:endParaRPr lang="es-ES" sz="2400" b="1">
              <a:cs typeface="Times New Roman" pitchFamily="18" charset="0"/>
            </a:endParaRPr>
          </a:p>
          <a:p>
            <a:pPr algn="ctr" eaLnBrk="0" hangingPunct="0"/>
            <a:endParaRPr lang="es-ES" sz="2400" b="1">
              <a:solidFill>
                <a:srgbClr val="009900"/>
              </a:solidFill>
            </a:endParaRPr>
          </a:p>
          <a:p>
            <a:pPr eaLnBrk="0" hangingPunct="0"/>
            <a:endParaRPr lang="es-ES">
              <a:solidFill>
                <a:srgbClr val="009900"/>
              </a:solidFill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924300" y="981075"/>
            <a:ext cx="482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</a:rPr>
              <a:t>Indicadores de Éxito</a:t>
            </a:r>
          </a:p>
        </p:txBody>
      </p:sp>
      <p:graphicFrame>
        <p:nvGraphicFramePr>
          <p:cNvPr id="86134" name="Group 118"/>
          <p:cNvGraphicFramePr>
            <a:graphicFrameLocks noGrp="1"/>
          </p:cNvGraphicFramePr>
          <p:nvPr/>
        </p:nvGraphicFramePr>
        <p:xfrm>
          <a:off x="1476375" y="1557338"/>
          <a:ext cx="6265863" cy="4316412"/>
        </p:xfrm>
        <a:graphic>
          <a:graphicData uri="http://schemas.openxmlformats.org/drawingml/2006/table">
            <a:tbl>
              <a:tblPr/>
              <a:tblGrid>
                <a:gridCol w="3998913"/>
                <a:gridCol w="863600"/>
                <a:gridCol w="701675"/>
                <a:gridCol w="701675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OBJETIVOS A ALCANZAR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Proyectado del Primer Año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Ejecutado del Primer Año 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EMPRESAS SENSIBILIZADAS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EMPRESAS QUE SOLICITAN INFORMACION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EMPRESAS QUE APLICAN SOLUCIONES TECNOLOGICAS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CONSULTORES CAPACITADOS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EMPRESAS QUE HAN PARTICIPADO DE LAS ESTRATEGIAS SECTORIALES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95288" y="1844675"/>
            <a:ext cx="8351837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es-ES" sz="1600" b="1"/>
              <a:t>La marcada aceleración de la evolución  tecnológica, justifica que la UTE, efectué en  forma permanente, el análisis y la reconsideración de las actividades inicialmente previstas en el proceso de planificación. </a:t>
            </a:r>
          </a:p>
          <a:p>
            <a:pPr marL="342900" indent="-342900" algn="just">
              <a:buFontTx/>
              <a:buAutoNum type="arabicPeriod"/>
            </a:pPr>
            <a:endParaRPr lang="es-ES" sz="1600" b="1">
              <a:cs typeface="Times New Roman" pitchFamily="18" charset="0"/>
            </a:endParaRPr>
          </a:p>
          <a:p>
            <a:pPr marL="342900" indent="-342900" algn="just">
              <a:buFontTx/>
              <a:buAutoNum type="arabicPeriod" startAt="2"/>
            </a:pPr>
            <a:r>
              <a:rPr lang="es-ES" sz="1600" b="1"/>
              <a:t>Es necesario que los expertos o consultores internacionales posean una importante experiencia práctica en los temas a exponer y además, cuenten con alguna experiencia  académica.</a:t>
            </a:r>
          </a:p>
          <a:p>
            <a:pPr marL="342900" indent="-342900" algn="just">
              <a:buFontTx/>
              <a:buAutoNum type="arabicPeriod" startAt="2"/>
            </a:pPr>
            <a:endParaRPr lang="es-ES" sz="1600" b="1"/>
          </a:p>
          <a:p>
            <a:pPr marL="342900" indent="-342900" algn="just">
              <a:buFontTx/>
              <a:buAutoNum type="arabicPeriod" startAt="2"/>
            </a:pPr>
            <a:r>
              <a:rPr lang="es-ES" sz="1600" b="1"/>
              <a:t>Las empresas bolivianas no están en condiciones de ofrecerle herramientas tecnológicas auto administrables, éstas requieren de un asesoramiento, capacitación continua. </a:t>
            </a:r>
          </a:p>
          <a:p>
            <a:pPr marL="342900" indent="-342900" algn="just">
              <a:buFontTx/>
              <a:buAutoNum type="arabicPeriod" startAt="2"/>
            </a:pPr>
            <a:endParaRPr lang="es-ES" sz="1600" b="1"/>
          </a:p>
          <a:p>
            <a:pPr marL="342900" indent="-342900" algn="just">
              <a:buFontTx/>
              <a:buAutoNum type="arabicPeriod" startAt="2"/>
            </a:pPr>
            <a:r>
              <a:rPr lang="es-ES" sz="1600" b="1"/>
              <a:t>Los empresarios valoran de mejor manera los beneficios e las TIC´s a partir de experiencias concretas de mejoras en otras empresas similares.</a:t>
            </a:r>
          </a:p>
          <a:p>
            <a:pPr marL="342900" indent="-342900" algn="just">
              <a:buFontTx/>
              <a:buAutoNum type="arabicPeriod" startAt="2"/>
            </a:pPr>
            <a:endParaRPr lang="es-ES" sz="1600" b="1"/>
          </a:p>
          <a:p>
            <a:pPr marL="342900" indent="-342900" algn="just">
              <a:buFontTx/>
              <a:buAutoNum type="arabicPeriod" startAt="2"/>
            </a:pPr>
            <a:r>
              <a:rPr lang="es-ES" sz="1600" b="1"/>
              <a:t>Las empresas tienen diferentes niveles de capacitación dificultando alcanzar una satisfacción global.</a:t>
            </a:r>
            <a:r>
              <a:rPr lang="es-ES" b="1"/>
              <a:t> </a:t>
            </a:r>
            <a:endParaRPr lang="es-ES" sz="2000">
              <a:solidFill>
                <a:srgbClr val="009900"/>
              </a:solidFill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160713" y="908050"/>
            <a:ext cx="5983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Lecciones Aprendidas </a:t>
            </a:r>
          </a:p>
          <a:p>
            <a:pPr algn="ctr"/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Mejores Practicas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39750" y="1893888"/>
            <a:ext cx="806450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/>
            <a:r>
              <a:rPr lang="es-ES" b="1">
                <a:solidFill>
                  <a:srgbClr val="009900"/>
                </a:solidFill>
              </a:rPr>
              <a:t>			</a:t>
            </a:r>
            <a:endParaRPr lang="es-ES" sz="2000" b="1" u="sng">
              <a:solidFill>
                <a:srgbClr val="0099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Dificultad en lograr un anteproyecto de Ley que sea aprobado en el Congreso.</a:t>
            </a:r>
          </a:p>
          <a:p>
            <a:pPr marL="342900" indent="-342900" algn="just">
              <a:buFontTx/>
              <a:buAutoNum type="arabicPeriod"/>
            </a:pPr>
            <a:endParaRPr lang="es-ES" sz="2000" b="1"/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Elevados costos de hardware y de software en el mercado boliviano.</a:t>
            </a:r>
          </a:p>
          <a:p>
            <a:pPr marL="342900" indent="-342900" algn="just">
              <a:buFontTx/>
              <a:buAutoNum type="arabicPeriod"/>
            </a:pPr>
            <a:endParaRPr lang="es-ES" sz="2000" b="1"/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Desarrollo de servicios que generen sostenibilidad a corto plazo dada la reducida demanda de los servicios.</a:t>
            </a:r>
          </a:p>
          <a:p>
            <a:pPr marL="342900" indent="-342900" algn="just">
              <a:buFontTx/>
              <a:buAutoNum type="arabicPeriod"/>
            </a:pPr>
            <a:endParaRPr lang="es-ES" sz="2000" b="1"/>
          </a:p>
          <a:p>
            <a:pPr marL="342900" indent="-342900"/>
            <a:endParaRPr lang="es-ES" sz="2400" b="1"/>
          </a:p>
          <a:p>
            <a:pPr marL="342900" indent="-342900"/>
            <a:endParaRPr lang="es-ES" sz="2400" b="1"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635375" y="1146175"/>
            <a:ext cx="483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>
                <a:solidFill>
                  <a:srgbClr val="009900"/>
                </a:solidFill>
              </a:rPr>
              <a:t>Consideraciones de Interés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539750" y="1908175"/>
            <a:ext cx="8064500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/>
            <a:r>
              <a:rPr lang="es-ES" b="1">
                <a:solidFill>
                  <a:srgbClr val="009900"/>
                </a:solidFill>
              </a:rPr>
              <a:t>Servicios:			</a:t>
            </a:r>
            <a:endParaRPr lang="es-ES" sz="2000" b="1" u="sng">
              <a:solidFill>
                <a:srgbClr val="0099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Catálogo de empresas</a:t>
            </a:r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Sellos de confianza</a:t>
            </a:r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Certificación digital</a:t>
            </a:r>
          </a:p>
          <a:p>
            <a:pPr marL="342900" indent="-342900" algn="just">
              <a:buFontTx/>
              <a:buAutoNum type="arabicPeriod"/>
            </a:pPr>
            <a:r>
              <a:rPr lang="es-ES" sz="2000" b="1"/>
              <a:t>Estrategias sectoriales</a:t>
            </a:r>
          </a:p>
          <a:p>
            <a:pPr marL="342900" indent="-342900" algn="just"/>
            <a:endParaRPr lang="es-ES" b="1">
              <a:solidFill>
                <a:srgbClr val="009900"/>
              </a:solidFill>
            </a:endParaRPr>
          </a:p>
          <a:p>
            <a:pPr marL="342900" indent="-342900" algn="just"/>
            <a:r>
              <a:rPr lang="es-ES" b="1">
                <a:solidFill>
                  <a:srgbClr val="009900"/>
                </a:solidFill>
              </a:rPr>
              <a:t>Capacitación:	</a:t>
            </a:r>
          </a:p>
          <a:p>
            <a:pPr marL="342900" indent="-342900" algn="just">
              <a:buFontTx/>
              <a:buAutoNum type="arabicPeriod"/>
            </a:pPr>
            <a:r>
              <a:rPr lang="es-ES" b="1"/>
              <a:t>6 Seminarios de sensibilización</a:t>
            </a:r>
          </a:p>
          <a:p>
            <a:pPr marL="342900" indent="-342900" algn="just">
              <a:buFontTx/>
              <a:buAutoNum type="arabicPeriod"/>
            </a:pPr>
            <a:r>
              <a:rPr lang="es-ES" b="1"/>
              <a:t>3 Talleres de capacitación</a:t>
            </a:r>
          </a:p>
          <a:p>
            <a:pPr marL="342900" indent="-342900" algn="just"/>
            <a:endParaRPr lang="es-ES" b="1"/>
          </a:p>
          <a:p>
            <a:pPr marL="342900" indent="-342900" algn="just"/>
            <a:r>
              <a:rPr lang="es-ES" b="1">
                <a:solidFill>
                  <a:srgbClr val="009900"/>
                </a:solidFill>
              </a:rPr>
              <a:t>Legal: </a:t>
            </a:r>
          </a:p>
          <a:p>
            <a:pPr marL="342900" indent="-342900" algn="just">
              <a:buFontTx/>
              <a:buAutoNum type="arabicPeriod"/>
            </a:pPr>
            <a:r>
              <a:rPr lang="es-ES" b="1"/>
              <a:t>Anteproyecto de Ley de comercio electrónico</a:t>
            </a:r>
          </a:p>
          <a:p>
            <a:pPr marL="342900" indent="-342900" algn="just">
              <a:buFontTx/>
              <a:buAutoNum type="arabicPeriod"/>
            </a:pPr>
            <a:r>
              <a:rPr lang="es-ES" b="1"/>
              <a:t>Normas de conducta  </a:t>
            </a:r>
          </a:p>
          <a:p>
            <a:pPr marL="342900" indent="-342900"/>
            <a:endParaRPr lang="es-ES" sz="2400" b="1"/>
          </a:p>
          <a:p>
            <a:pPr marL="342900" indent="-342900"/>
            <a:endParaRPr lang="es-ES" sz="2400" b="1">
              <a:cs typeface="Times New Roman" pitchFamily="18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211638" y="1125538"/>
            <a:ext cx="3608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Planes Futuros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58888" y="1700213"/>
            <a:ext cx="520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es-ES"/>
          </a:p>
          <a:p>
            <a:pPr marL="342900" indent="-342900">
              <a:buFontTx/>
              <a:buAutoNum type="arabicPeriod"/>
            </a:pPr>
            <a:endParaRPr lang="es-ES"/>
          </a:p>
          <a:p>
            <a:pPr marL="342900" indent="-34290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9750" y="1730375"/>
            <a:ext cx="79946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sz="2000" b="1">
                <a:solidFill>
                  <a:srgbClr val="009900"/>
                </a:solidFill>
              </a:rPr>
              <a:t>Organismo Ejecutor</a:t>
            </a:r>
            <a:endParaRPr lang="es-ES" sz="2000" b="1"/>
          </a:p>
          <a:p>
            <a:r>
              <a:rPr lang="es-ES" sz="2000" b="1">
                <a:solidFill>
                  <a:schemeClr val="tx2"/>
                </a:solidFill>
              </a:rPr>
              <a:t>Cámara de Industria Comercio, Servicios y Turismo Santa Cruz de la Sierra -CAINCO-, Bolivia.</a:t>
            </a:r>
          </a:p>
          <a:p>
            <a:pPr eaLnBrk="0" hangingPunct="0"/>
            <a:endParaRPr lang="es-ES" sz="2000" b="1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/>
            <a:endParaRPr lang="es-ES" sz="2000" b="1" u="sng">
              <a:solidFill>
                <a:srgbClr val="009900"/>
              </a:solidFill>
              <a:cs typeface="Times New Roman" pitchFamily="18" charset="0"/>
            </a:endParaRPr>
          </a:p>
          <a:p>
            <a:pPr eaLnBrk="0" hangingPunct="0"/>
            <a:endParaRPr lang="es-ES" sz="20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0" hangingPunct="0"/>
            <a:r>
              <a:rPr lang="es-ES" sz="20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Líder Proyecto</a:t>
            </a:r>
          </a:p>
          <a:p>
            <a:pPr eaLnBrk="0" hangingPunct="0"/>
            <a:r>
              <a:rPr lang="es-ES" sz="2000" b="1">
                <a:cs typeface="Times New Roman" pitchFamily="18" charset="0"/>
              </a:rPr>
              <a:t>Lic. Ricardo Reimers</a:t>
            </a:r>
          </a:p>
          <a:p>
            <a:pPr eaLnBrk="0" hangingPunct="0"/>
            <a:r>
              <a:rPr lang="es-ES" sz="2000" b="1">
                <a:cs typeface="Times New Roman" pitchFamily="18" charset="0"/>
              </a:rPr>
              <a:t>Torre CAINCO, Avenida de las Américas N</a:t>
            </a:r>
            <a:r>
              <a:rPr lang="en-US" sz="2000" b="1">
                <a:cs typeface="Arial" pitchFamily="34" charset="0"/>
              </a:rPr>
              <a:t>°7, Piso 6to.</a:t>
            </a:r>
          </a:p>
          <a:p>
            <a:pPr eaLnBrk="0" hangingPunct="0"/>
            <a:r>
              <a:rPr lang="en-US" sz="2000" b="1">
                <a:cs typeface="Arial" pitchFamily="34" charset="0"/>
              </a:rPr>
              <a:t>Tel.(591-3) 333-4555, Fax.(591-3) 3334-2353</a:t>
            </a:r>
          </a:p>
          <a:p>
            <a:pPr eaLnBrk="0" hangingPunct="0"/>
            <a:r>
              <a:rPr lang="en-US" sz="2000" b="1">
                <a:cs typeface="Arial" pitchFamily="34" charset="0"/>
              </a:rPr>
              <a:t>Email:ricardo.reimers@cainco.org.bo</a:t>
            </a:r>
          </a:p>
          <a:p>
            <a:pPr eaLnBrk="0" hangingPunct="0"/>
            <a:endParaRPr lang="es-ES" sz="20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19138" y="3165475"/>
            <a:ext cx="702151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sz="2000" b="1">
                <a:solidFill>
                  <a:srgbClr val="009900"/>
                </a:solidFill>
              </a:rPr>
              <a:t>Sector de Aplicación</a:t>
            </a:r>
          </a:p>
          <a:p>
            <a:pPr algn="just"/>
            <a:r>
              <a:rPr lang="es-ES" sz="2000" b="1"/>
              <a:t>Micro, pequeñas y medianas empresas del departamento de Santa Cruz - Bolivia.</a:t>
            </a:r>
          </a:p>
          <a:p>
            <a:pPr algn="just" eaLnBrk="0" hangingPunct="0"/>
            <a:r>
              <a:rPr lang="es-ES" sz="2400" b="1">
                <a:cs typeface="Times New Roman" pitchFamily="18" charset="0"/>
              </a:rPr>
              <a:t>	</a:t>
            </a:r>
          </a:p>
          <a:p>
            <a:pPr eaLnBrk="0" hangingPunct="0"/>
            <a:endParaRPr lang="es-ES" sz="2000" b="1">
              <a:cs typeface="Times New Roman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708400" y="1196975"/>
            <a:ext cx="4849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95288" y="1989138"/>
            <a:ext cx="8424862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es-ES" sz="2000" b="1">
                <a:solidFill>
                  <a:srgbClr val="009900"/>
                </a:solidFill>
                <a:cs typeface="Times New Roman" pitchFamily="18" charset="0"/>
              </a:rPr>
              <a:t>Escenario Actual</a:t>
            </a:r>
          </a:p>
          <a:p>
            <a:pPr algn="just" eaLnBrk="0" hangingPunct="0"/>
            <a:endParaRPr lang="es-ES" sz="2000" b="1">
              <a:solidFill>
                <a:srgbClr val="009900"/>
              </a:solidFill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2000" b="1">
                <a:cs typeface="Times New Roman" pitchFamily="18" charset="0"/>
              </a:rPr>
              <a:t>Conflictos internos e inseguridad jurídica. (inestabilidad)</a:t>
            </a:r>
          </a:p>
          <a:p>
            <a:pPr algn="just" eaLnBrk="0" hangingPunct="0">
              <a:buFontTx/>
              <a:buChar char="•"/>
            </a:pPr>
            <a:r>
              <a:rPr lang="es-ES" sz="2000" b="1">
                <a:cs typeface="Times New Roman" pitchFamily="18" charset="0"/>
              </a:rPr>
              <a:t>Crecimiento de las exportaciones, pero el mercado interno continua estancado.</a:t>
            </a:r>
          </a:p>
          <a:p>
            <a:pPr algn="just" eaLnBrk="0" hangingPunct="0">
              <a:buFontTx/>
              <a:buChar char="•"/>
            </a:pPr>
            <a:r>
              <a:rPr lang="es-ES" sz="2000" b="1">
                <a:cs typeface="Times New Roman" pitchFamily="18" charset="0"/>
              </a:rPr>
              <a:t>Disminución de las inversiones.</a:t>
            </a:r>
          </a:p>
          <a:p>
            <a:pPr algn="just" eaLnBrk="0" hangingPunct="0">
              <a:buFontTx/>
              <a:buChar char="•"/>
            </a:pPr>
            <a:endParaRPr lang="es-ES" sz="2000" b="1">
              <a:solidFill>
                <a:srgbClr val="0099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 b="1">
                <a:solidFill>
                  <a:srgbClr val="009900"/>
                </a:solidFill>
                <a:cs typeface="Times New Roman" pitchFamily="18" charset="0"/>
              </a:rPr>
              <a:t>Servicio</a:t>
            </a:r>
          </a:p>
          <a:p>
            <a:pPr algn="just" eaLnBrk="0" hangingPunct="0"/>
            <a:endParaRPr lang="es-ES" sz="2000" b="1">
              <a:solidFill>
                <a:srgbClr val="009900"/>
              </a:solidFill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2000" b="1"/>
              <a:t>La falta de un marco regulatorio en comercio electrónico. </a:t>
            </a:r>
          </a:p>
          <a:p>
            <a:pPr algn="just" eaLnBrk="0" hangingPunct="0">
              <a:buFontTx/>
              <a:buChar char="•"/>
            </a:pPr>
            <a:r>
              <a:rPr lang="es-ES" b="1"/>
              <a:t>El nivel de penetración del Internet en Santa Cruz es de un 4.8%.</a:t>
            </a:r>
          </a:p>
          <a:p>
            <a:pPr algn="just">
              <a:buFontTx/>
              <a:buChar char="•"/>
            </a:pPr>
            <a:r>
              <a:rPr lang="es-ES"/>
              <a:t> </a:t>
            </a:r>
            <a:r>
              <a:rPr lang="es-ES" b="1"/>
              <a:t>La principal razón para no hacer el uso de las TIC´s es el desconocimiento de las ventajas y el costo.</a:t>
            </a:r>
            <a:endParaRPr lang="es-ES" sz="2000" b="1">
              <a:cs typeface="Times New Roman" pitchFamily="18" charset="0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708400" y="1196975"/>
            <a:ext cx="4849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95288" y="1543050"/>
            <a:ext cx="849788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endParaRPr lang="es-ES" sz="2000">
              <a:solidFill>
                <a:srgbClr val="009900"/>
              </a:solidFill>
            </a:endParaRPr>
          </a:p>
          <a:p>
            <a:pPr marL="342900" indent="-342900"/>
            <a:r>
              <a:rPr lang="es-ES" sz="2000" b="1">
                <a:solidFill>
                  <a:srgbClr val="009900"/>
                </a:solidFill>
              </a:rPr>
              <a:t>Servicios</a:t>
            </a:r>
            <a:r>
              <a:rPr lang="es-ES" b="1"/>
              <a:t> </a:t>
            </a:r>
          </a:p>
          <a:p>
            <a:pPr marL="342900" indent="-342900"/>
            <a:endParaRPr lang="es-ES" b="1"/>
          </a:p>
          <a:p>
            <a:pPr marL="342900" indent="-342900">
              <a:buFontTx/>
              <a:buChar char="•"/>
            </a:pPr>
            <a:r>
              <a:rPr lang="es-ES" b="1"/>
              <a:t>Alta oferta de servicios y baja demanda por parte empresas.</a:t>
            </a:r>
          </a:p>
          <a:p>
            <a:pPr marL="342900" indent="-342900">
              <a:buFontTx/>
              <a:buChar char="•"/>
            </a:pPr>
            <a:endParaRPr lang="es-ES" b="1"/>
          </a:p>
          <a:p>
            <a:pPr marL="342900" indent="-342900">
              <a:buFontTx/>
              <a:buChar char="•"/>
            </a:pPr>
            <a:r>
              <a:rPr lang="es-BO" b="1"/>
              <a:t> Los principales usos que se le da en la actualidad a las TIC´s son la navegación en Internet y el correo electrónico.</a:t>
            </a:r>
          </a:p>
          <a:p>
            <a:pPr marL="342900" indent="-342900">
              <a:buFontTx/>
              <a:buChar char="•"/>
            </a:pPr>
            <a:endParaRPr lang="es-BO" b="1"/>
          </a:p>
          <a:p>
            <a:pPr marL="342900" indent="-342900" algn="just">
              <a:buFontTx/>
              <a:buChar char="•"/>
            </a:pPr>
            <a:r>
              <a:rPr lang="es-BO" b="1"/>
              <a:t> Las empresas demanda los servicios en: </a:t>
            </a:r>
          </a:p>
          <a:p>
            <a:pPr marL="800100" lvl="1" indent="-342900" algn="just">
              <a:buFontTx/>
              <a:buChar char="•"/>
            </a:pPr>
            <a:r>
              <a:rPr lang="es-BO" b="1"/>
              <a:t>Seguridad Informática (Firewalls) 68%</a:t>
            </a:r>
          </a:p>
          <a:p>
            <a:pPr marL="800100" lvl="1" indent="-342900" algn="just">
              <a:buFontTx/>
              <a:buChar char="•"/>
            </a:pPr>
            <a:r>
              <a:rPr lang="es-BO" b="1"/>
              <a:t>Búsqueda y Transmisión de Información sobre productos, proveedores y clientes 67%</a:t>
            </a:r>
          </a:p>
          <a:p>
            <a:pPr marL="800100" lvl="1" indent="-342900" algn="just">
              <a:buFontTx/>
              <a:buChar char="•"/>
            </a:pPr>
            <a:r>
              <a:rPr lang="es-BO" b="1"/>
              <a:t>El correo corporativo 65% entre las Tecnologías de Información y Comunicación con las que todavía no cuentan.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3851275" y="981075"/>
            <a:ext cx="48641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Problema/ Situación Actual</a:t>
            </a:r>
          </a:p>
          <a:p>
            <a:pPr>
              <a:spcBef>
                <a:spcPct val="50000"/>
              </a:spcBef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95288" y="1941513"/>
            <a:ext cx="8424862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2000" b="1">
                <a:solidFill>
                  <a:srgbClr val="009900"/>
                </a:solidFill>
              </a:rPr>
              <a:t>Objetivo General</a:t>
            </a:r>
            <a:r>
              <a:rPr lang="es-ES" sz="2400" b="1">
                <a:solidFill>
                  <a:srgbClr val="009900"/>
                </a:solidFill>
              </a:rPr>
              <a:t> </a:t>
            </a:r>
          </a:p>
          <a:p>
            <a:pPr algn="just"/>
            <a:endParaRPr lang="es-ES" sz="2400" b="1">
              <a:solidFill>
                <a:srgbClr val="009900"/>
              </a:solidFill>
            </a:endParaRPr>
          </a:p>
          <a:p>
            <a:pPr algn="just"/>
            <a:r>
              <a:rPr lang="es-ES" sz="2000" b="1"/>
              <a:t>Contribuir a la creación de un modelo regional de desarrollo de oportunidades de comercio electrónico para las PyMEs, que sea replicable en otras regiones de Bolivia.</a:t>
            </a:r>
          </a:p>
          <a:p>
            <a:pPr algn="just"/>
            <a:endParaRPr lang="es-ES" sz="2000" b="1"/>
          </a:p>
          <a:p>
            <a:pPr algn="just"/>
            <a:r>
              <a:rPr lang="es-ES" sz="2000" b="1">
                <a:solidFill>
                  <a:srgbClr val="009900"/>
                </a:solidFill>
                <a:cs typeface="Times New Roman" pitchFamily="18" charset="0"/>
              </a:rPr>
              <a:t>Objetivo Especifico</a:t>
            </a:r>
          </a:p>
          <a:p>
            <a:pPr algn="just"/>
            <a:endParaRPr lang="es-ES" sz="2000" b="1">
              <a:solidFill>
                <a:srgbClr val="0099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 b="1">
                <a:cs typeface="Times New Roman" pitchFamily="18" charset="0"/>
              </a:rPr>
              <a:t>Aumentar el numero de las PyMEs de la región de Santa Cruz que aplican herramientas de comercio electrónico para mejorar la gestión y desempeño de sus empresas”.</a:t>
            </a:r>
            <a:endParaRPr lang="es-ES" sz="2400" b="1">
              <a:solidFill>
                <a:srgbClr val="009900"/>
              </a:solidFill>
            </a:endParaRPr>
          </a:p>
          <a:p>
            <a:pPr eaLnBrk="0" hangingPunct="0"/>
            <a:endParaRPr lang="es-ES">
              <a:solidFill>
                <a:srgbClr val="009900"/>
              </a:solidFill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708400" y="1196975"/>
            <a:ext cx="4849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68313" y="1323975"/>
            <a:ext cx="7559675" cy="527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MX" sz="2000" b="1">
                <a:solidFill>
                  <a:srgbClr val="009900"/>
                </a:solidFill>
              </a:rPr>
              <a:t>El Proyecto está organizado en cuatro componentes</a:t>
            </a:r>
          </a:p>
          <a:p>
            <a:pPr algn="just"/>
            <a:endParaRPr lang="es-MX" sz="2000" b="1">
              <a:solidFill>
                <a:srgbClr val="009900"/>
              </a:solidFill>
            </a:endParaRPr>
          </a:p>
          <a:p>
            <a:pPr algn="just"/>
            <a:r>
              <a:rPr lang="es-MX" sz="2000" b="1">
                <a:solidFill>
                  <a:srgbClr val="009900"/>
                </a:solidFill>
              </a:rPr>
              <a:t>Componente 1:</a:t>
            </a:r>
            <a:r>
              <a:rPr lang="es-MX" sz="2000" b="1"/>
              <a:t> Desarrollo de la aptitud para el uso de herramientas tecnologicas:</a:t>
            </a:r>
          </a:p>
          <a:p>
            <a:pPr algn="just"/>
            <a:endParaRPr lang="es-MX" sz="2000" b="1"/>
          </a:p>
          <a:p>
            <a:pPr algn="just">
              <a:buFont typeface="Wingdings" pitchFamily="2" charset="2"/>
              <a:buChar char="§"/>
            </a:pPr>
            <a:r>
              <a:rPr lang="es-MX" sz="2000" b="1"/>
              <a:t>Seminarios de Sensibilización.</a:t>
            </a:r>
          </a:p>
          <a:p>
            <a:pPr algn="just">
              <a:buFont typeface="Wingdings" pitchFamily="2" charset="2"/>
              <a:buChar char="§"/>
            </a:pPr>
            <a:r>
              <a:rPr lang="es-MX" sz="2000" b="1"/>
              <a:t>Talleres de Capacitación para empresas</a:t>
            </a:r>
          </a:p>
          <a:p>
            <a:pPr algn="just">
              <a:buFont typeface="Wingdings" pitchFamily="2" charset="2"/>
              <a:buChar char="§"/>
            </a:pPr>
            <a:r>
              <a:rPr lang="es-MX" sz="2000" b="1"/>
              <a:t>Talleres  para empresas que jalan la tecnología.</a:t>
            </a:r>
          </a:p>
          <a:p>
            <a:pPr algn="just"/>
            <a:endParaRPr lang="es-MX" sz="2000" b="1"/>
          </a:p>
          <a:p>
            <a:pPr algn="just"/>
            <a:r>
              <a:rPr lang="es-MX" sz="2000" b="1">
                <a:solidFill>
                  <a:srgbClr val="009900"/>
                </a:solidFill>
              </a:rPr>
              <a:t>Componente 2:</a:t>
            </a:r>
            <a:r>
              <a:rPr lang="es-MX" sz="2000" b="1"/>
              <a:t> Mejora de los servicios de asistencia técnica a las PyMEs: </a:t>
            </a:r>
          </a:p>
          <a:p>
            <a:pPr algn="just"/>
            <a:endParaRPr lang="es-MX" sz="2000" b="1"/>
          </a:p>
          <a:p>
            <a:pPr algn="just">
              <a:buFontTx/>
              <a:buChar char="•"/>
            </a:pPr>
            <a:r>
              <a:rPr lang="es-MX" sz="2000" b="1"/>
              <a:t>Diplomado en Negocios Electrónicos, desarrollado  con el TEC de Monterrey,  para formar consultores locales.</a:t>
            </a:r>
          </a:p>
          <a:p>
            <a:pPr algn="just"/>
            <a:endParaRPr lang="es-MX" sz="2000" b="1"/>
          </a:p>
          <a:p>
            <a:pPr algn="just"/>
            <a:endParaRPr lang="es-MX" sz="2000" b="1"/>
          </a:p>
          <a:p>
            <a:pPr algn="just"/>
            <a:endParaRPr lang="es-MX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4213" y="1268413"/>
            <a:ext cx="7561262" cy="557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MX" sz="2000" b="1">
                <a:solidFill>
                  <a:srgbClr val="009900"/>
                </a:solidFill>
              </a:rPr>
              <a:t>El Proyecto está organizado en cuatro componentes</a:t>
            </a:r>
          </a:p>
          <a:p>
            <a:pPr algn="just"/>
            <a:endParaRPr lang="es-MX" sz="2000" b="1">
              <a:solidFill>
                <a:srgbClr val="009900"/>
              </a:solidFill>
            </a:endParaRPr>
          </a:p>
          <a:p>
            <a:pPr algn="just"/>
            <a:endParaRPr lang="es-MX" sz="2000" b="1"/>
          </a:p>
          <a:p>
            <a:pPr algn="just"/>
            <a:r>
              <a:rPr lang="es-MX" sz="2000" b="1">
                <a:solidFill>
                  <a:srgbClr val="009900"/>
                </a:solidFill>
              </a:rPr>
              <a:t>Componente 3:</a:t>
            </a:r>
            <a:r>
              <a:rPr lang="es-MX" sz="2000" b="1"/>
              <a:t> Inserción de las empresas en el mercado digital:</a:t>
            </a:r>
          </a:p>
          <a:p>
            <a:pPr algn="just"/>
            <a:endParaRPr lang="es-MX" sz="2000" b="1"/>
          </a:p>
          <a:p>
            <a:pPr algn="just">
              <a:buFontTx/>
              <a:buChar char="•"/>
            </a:pPr>
            <a:r>
              <a:rPr lang="es-MX" sz="2000" b="1"/>
              <a:t>Oferta de servicios tecnológicos para las empresas: presencia virtual, certificación digital, sello de confianza y estrategias sectoriales.</a:t>
            </a:r>
          </a:p>
          <a:p>
            <a:pPr algn="just"/>
            <a:endParaRPr lang="es-MX" sz="2000" b="1">
              <a:solidFill>
                <a:srgbClr val="009900"/>
              </a:solidFill>
            </a:endParaRPr>
          </a:p>
          <a:p>
            <a:pPr algn="just"/>
            <a:r>
              <a:rPr lang="es-MX" sz="2000" b="1">
                <a:solidFill>
                  <a:srgbClr val="009900"/>
                </a:solidFill>
              </a:rPr>
              <a:t>Componente 4:</a:t>
            </a:r>
            <a:r>
              <a:rPr lang="es-MX" sz="2000" b="1"/>
              <a:t> Establecer un modelo Regional que permita establecer la Seguridad Jurídica en los negocios electrónicos:</a:t>
            </a:r>
          </a:p>
          <a:p>
            <a:pPr algn="just"/>
            <a:endParaRPr lang="es-MX" sz="2000" b="1"/>
          </a:p>
          <a:p>
            <a:pPr algn="just">
              <a:buFontTx/>
              <a:buChar char="•"/>
            </a:pPr>
            <a:r>
              <a:rPr lang="es-MX" sz="2000" b="1"/>
              <a:t>Elaboración de un Ante Proyecto de Ley, para crear el </a:t>
            </a:r>
          </a:p>
          <a:p>
            <a:pPr algn="just">
              <a:buFontTx/>
              <a:buChar char="•"/>
            </a:pPr>
            <a:r>
              <a:rPr lang="es-MX" sz="2000" b="1"/>
              <a:t>Marco Jurídico adecuado en Bolivia.</a:t>
            </a:r>
          </a:p>
          <a:p>
            <a:pPr algn="just"/>
            <a:endParaRPr lang="es-MX" sz="2000" b="1"/>
          </a:p>
          <a:p>
            <a:pPr algn="just"/>
            <a:endParaRPr lang="es-MX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50825" y="2357438"/>
            <a:ext cx="8713788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ES" sz="2400" b="1"/>
          </a:p>
          <a:p>
            <a:pPr algn="ctr" eaLnBrk="0" hangingPunct="0"/>
            <a:endParaRPr lang="es-ES" sz="2400" b="1">
              <a:cs typeface="Times New Roman" pitchFamily="18" charset="0"/>
            </a:endParaRPr>
          </a:p>
          <a:p>
            <a:pPr algn="ctr" eaLnBrk="0" hangingPunct="0"/>
            <a:endParaRPr lang="es-ES" sz="2400" b="1">
              <a:cs typeface="Times New Roman" pitchFamily="18" charset="0"/>
            </a:endParaRPr>
          </a:p>
          <a:p>
            <a:pPr eaLnBrk="0" hangingPunct="0"/>
            <a:endParaRPr lang="es-ES">
              <a:solidFill>
                <a:srgbClr val="009900"/>
              </a:solidFill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68313" y="2420938"/>
            <a:ext cx="83534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000" b="1">
                <a:solidFill>
                  <a:srgbClr val="009900"/>
                </a:solidFill>
              </a:rPr>
              <a:t>Riesgos</a:t>
            </a:r>
          </a:p>
          <a:p>
            <a:pPr algn="just"/>
            <a:endParaRPr lang="es-ES" sz="2000" b="1">
              <a:solidFill>
                <a:srgbClr val="009900"/>
              </a:solidFill>
            </a:endParaRPr>
          </a:p>
          <a:p>
            <a:pPr algn="just">
              <a:buFontTx/>
              <a:buChar char="•"/>
            </a:pPr>
            <a:r>
              <a:rPr lang="es-ES" sz="2000" b="1"/>
              <a:t> Saturación de ofertas de servicios y soluciones tecnológicas.</a:t>
            </a:r>
          </a:p>
          <a:p>
            <a:pPr algn="just">
              <a:buFontTx/>
              <a:buChar char="•"/>
            </a:pPr>
            <a:endParaRPr lang="es-ES" sz="2000" b="1"/>
          </a:p>
          <a:p>
            <a:pPr algn="just">
              <a:buFontTx/>
              <a:buChar char="•"/>
            </a:pPr>
            <a:r>
              <a:rPr lang="es-ES" sz="2000" b="1"/>
              <a:t>Falta de personal capacitado en  el uso de las TIC´s.</a:t>
            </a:r>
          </a:p>
          <a:p>
            <a:pPr algn="just">
              <a:buFontTx/>
              <a:buChar char="•"/>
            </a:pPr>
            <a:endParaRPr lang="es-ES" sz="2000" b="1"/>
          </a:p>
          <a:p>
            <a:pPr algn="just">
              <a:buFontTx/>
              <a:buChar char="•"/>
            </a:pPr>
            <a:r>
              <a:rPr lang="es-ES" sz="2000" b="1"/>
              <a:t> Temor al uso de las TIC´s como herramientas de automatización y de mejoras de procesos.</a:t>
            </a:r>
          </a:p>
          <a:p>
            <a:pPr algn="just">
              <a:buFontTx/>
              <a:buChar char="•"/>
            </a:pPr>
            <a:endParaRPr lang="es-ES" sz="2000" b="1"/>
          </a:p>
          <a:p>
            <a:pPr algn="just">
              <a:buFontTx/>
              <a:buChar char="•"/>
            </a:pPr>
            <a:r>
              <a:rPr lang="es-ES" sz="2000" b="1"/>
              <a:t> Desconfianza ante la falta de normativas y regulación jurídica.</a:t>
            </a:r>
            <a:endParaRPr lang="es-ES" b="1" u="sng">
              <a:solidFill>
                <a:srgbClr val="009900"/>
              </a:solidFill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4294188" y="981075"/>
            <a:ext cx="484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1669</TotalTime>
  <Words>940</Words>
  <Application>Microsoft Office PowerPoint</Application>
  <PresentationFormat>On-screen Show (4:3)</PresentationFormat>
  <Paragraphs>277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Diseño predeterminado</vt:lpstr>
      <vt:lpstr>Adobe Photoshop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Cainco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manuelnt</dc:creator>
  <cp:lastModifiedBy>anarod</cp:lastModifiedBy>
  <cp:revision>46</cp:revision>
  <dcterms:created xsi:type="dcterms:W3CDTF">2005-03-23T14:32:35Z</dcterms:created>
  <dcterms:modified xsi:type="dcterms:W3CDTF">2010-07-12T00:55:37Z</dcterms:modified>
</cp:coreProperties>
</file>