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352" r:id="rId3"/>
    <p:sldId id="355" r:id="rId4"/>
    <p:sldId id="367" r:id="rId5"/>
    <p:sldId id="359" r:id="rId6"/>
    <p:sldId id="360" r:id="rId7"/>
    <p:sldId id="361" r:id="rId8"/>
    <p:sldId id="362" r:id="rId9"/>
    <p:sldId id="363" r:id="rId10"/>
    <p:sldId id="369" r:id="rId11"/>
    <p:sldId id="370" r:id="rId12"/>
    <p:sldId id="366" r:id="rId13"/>
    <p:sldId id="364" r:id="rId14"/>
    <p:sldId id="368" r:id="rId15"/>
    <p:sldId id="348" r:id="rId16"/>
    <p:sldId id="349" r:id="rId17"/>
    <p:sldId id="371" r:id="rId18"/>
  </p:sldIdLst>
  <p:sldSz cx="9144000" cy="6858000" type="screen4x3"/>
  <p:notesSz cx="6858000" cy="9144000"/>
  <p:embeddedFontLst>
    <p:embeddedFont>
      <p:font typeface="BabelSans" pitchFamily="2" charset="0"/>
      <p:regular r:id="rId21"/>
      <p:bold r:id="rId22"/>
      <p:italic r:id="rId23"/>
      <p:boldItalic r:id="rId24"/>
    </p:embeddedFont>
    <p:embeddedFont>
      <p:font typeface="ISOCPEUR" pitchFamily="34" charset="0"/>
      <p:regular r:id="rId25"/>
      <p:italic r:id="rId26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54727"/>
    <a:srgbClr val="D47428"/>
    <a:srgbClr val="0033CC"/>
    <a:srgbClr val="FFFFFF"/>
    <a:srgbClr val="006600"/>
    <a:srgbClr val="F7F4E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444" y="-96"/>
      </p:cViewPr>
      <p:guideLst>
        <p:guide orient="horz" pos="417"/>
        <p:guide pos="1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s-E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s-E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s-E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9021AD27-F8EF-4586-AC1B-E0B89237F59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s-ES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s-E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CAA29D86-4A93-4A7B-8176-2929B7CB821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BF054-3362-45D6-A41D-05571ECB88AF}" type="slidenum">
              <a:rPr lang="es-ES"/>
              <a:pPr/>
              <a:t>1</a:t>
            </a:fld>
            <a:endParaRPr lang="es-E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197F2-F189-4013-B12F-8E919432CDC5}" type="slidenum">
              <a:rPr lang="es-ES"/>
              <a:pPr/>
              <a:t>10</a:t>
            </a:fld>
            <a:endParaRPr lang="es-E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8D95E-17AC-49BC-A1FE-EE6FBFDD1AEE}" type="slidenum">
              <a:rPr lang="es-ES"/>
              <a:pPr/>
              <a:t>11</a:t>
            </a:fld>
            <a:endParaRPr lang="es-ES"/>
          </a:p>
        </p:txBody>
      </p:sp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A93C5-32E2-42F9-B9D1-7A4A39C83F8C}" type="slidenum">
              <a:rPr lang="es-ES"/>
              <a:pPr/>
              <a:t>12</a:t>
            </a:fld>
            <a:endParaRPr lang="es-ES"/>
          </a:p>
        </p:txBody>
      </p:sp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82DA5-D127-477F-8E1F-D586B2C30949}" type="slidenum">
              <a:rPr lang="es-ES"/>
              <a:pPr/>
              <a:t>13</a:t>
            </a:fld>
            <a:endParaRPr lang="es-E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4AF6C-1F1D-4B9F-B93E-9D5532BC239D}" type="slidenum">
              <a:rPr lang="es-ES"/>
              <a:pPr/>
              <a:t>14</a:t>
            </a:fld>
            <a:endParaRPr lang="es-ES"/>
          </a:p>
        </p:txBody>
      </p:sp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CB867-8170-47D2-9EFF-7BD1185F9CFE}" type="slidenum">
              <a:rPr lang="es-ES"/>
              <a:pPr/>
              <a:t>15</a:t>
            </a:fld>
            <a:endParaRPr lang="es-E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DF080-868E-47EB-8F7A-2A29F7A45403}" type="slidenum">
              <a:rPr lang="es-ES"/>
              <a:pPr/>
              <a:t>16</a:t>
            </a:fld>
            <a:endParaRPr lang="es-ES"/>
          </a:p>
        </p:txBody>
      </p:sp>
      <p:sp>
        <p:nvSpPr>
          <p:cNvPr id="20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8B62B-6C7C-4706-9791-174B0525EFC2}" type="slidenum">
              <a:rPr lang="es-ES"/>
              <a:pPr/>
              <a:t>17</a:t>
            </a:fld>
            <a:endParaRPr lang="es-ES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0B54-E057-4E7B-81D4-D0FE90698F48}" type="slidenum">
              <a:rPr lang="es-ES"/>
              <a:pPr/>
              <a:t>2</a:t>
            </a:fld>
            <a:endParaRPr lang="es-ES"/>
          </a:p>
        </p:txBody>
      </p:sp>
      <p:sp>
        <p:nvSpPr>
          <p:cNvPr id="217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26C5E-F00F-47BB-91A9-7EB502675E24}" type="slidenum">
              <a:rPr lang="es-ES"/>
              <a:pPr/>
              <a:t>3</a:t>
            </a:fld>
            <a:endParaRPr lang="es-ES"/>
          </a:p>
        </p:txBody>
      </p:sp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6C95B-62D6-4737-A37B-236617B44C13}" type="slidenum">
              <a:rPr lang="es-ES"/>
              <a:pPr/>
              <a:t>4</a:t>
            </a:fld>
            <a:endParaRPr lang="es-ES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80F2E-5525-4943-B64E-5339D561BC42}" type="slidenum">
              <a:rPr lang="es-ES"/>
              <a:pPr/>
              <a:t>5</a:t>
            </a:fld>
            <a:endParaRPr lang="es-ES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C60A1-CE22-4A2A-A8E7-F3EBC2E409A9}" type="slidenum">
              <a:rPr lang="es-ES"/>
              <a:pPr/>
              <a:t>6</a:t>
            </a:fld>
            <a:endParaRPr lang="es-ES"/>
          </a:p>
        </p:txBody>
      </p:sp>
      <p:sp>
        <p:nvSpPr>
          <p:cNvPr id="253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2671D-7BC4-46ED-A22D-0602CB31FA40}" type="slidenum">
              <a:rPr lang="es-ES"/>
              <a:pPr/>
              <a:t>7</a:t>
            </a:fld>
            <a:endParaRPr lang="es-ES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96F8D-37B5-438F-9E4A-F1B0632B1EA2}" type="slidenum">
              <a:rPr lang="es-ES"/>
              <a:pPr/>
              <a:t>8</a:t>
            </a:fld>
            <a:endParaRPr lang="es-ES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37CB9-E686-42D6-87FF-0A6149EE70C9}" type="slidenum">
              <a:rPr lang="es-ES"/>
              <a:pPr/>
              <a:t>9</a:t>
            </a:fld>
            <a:endParaRPr lang="es-ES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954BC-3BD2-41AC-B140-C430F2D5649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8DE9B-01BA-41BA-BA26-E56DFA55EFD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48D48-EA15-48D6-B8FB-D41ACB20BD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0919-0E7B-41CE-A184-5DA8D6C3021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FFEF8-C56B-4504-B97E-3AF6AD4D71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2D0A3-3D81-4D21-83FA-369708293BE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0F87B-BF9F-432C-9258-D65C6993C9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6527F-9924-416A-9226-BB185DB8DB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A90CC-8EEF-447A-9445-608BEAF68BA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8829F-BD04-4548-86C2-3EF34FCA9FD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EE519-6E30-42EA-AFED-F455378901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DC87249E-7161-4276-9592-0DD9F75168B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ec.org.a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denasproductivas.com.a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017588" y="5178425"/>
            <a:ext cx="7654925" cy="269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452563"/>
            <a:ext cx="6910387" cy="1905000"/>
          </a:xfrm>
        </p:spPr>
        <p:txBody>
          <a:bodyPr/>
          <a:lstStyle/>
          <a:p>
            <a:r>
              <a:rPr lang="en-US" sz="4600">
                <a:solidFill>
                  <a:srgbClr val="D47428"/>
                </a:solidFill>
                <a:latin typeface="BabelSans" pitchFamily="2" charset="0"/>
              </a:rPr>
              <a:t>Programa de Desarrollo de Cadenas Productivas en la Provincia de Córdoba</a:t>
            </a:r>
            <a:endParaRPr lang="es-ES" sz="4600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138" y="4429125"/>
            <a:ext cx="8666162" cy="1752600"/>
          </a:xfrm>
        </p:spPr>
        <p:txBody>
          <a:bodyPr/>
          <a:lstStyle/>
          <a:p>
            <a:r>
              <a:rPr lang="es-ES_tradnl" sz="4000" b="1">
                <a:solidFill>
                  <a:srgbClr val="D47428"/>
                </a:solidFill>
                <a:latin typeface="BabelSans" pitchFamily="2" charset="0"/>
              </a:rPr>
              <a:t>Sostenibilidad en la cadena del mueble</a:t>
            </a:r>
            <a:endParaRPr lang="es-ES" sz="4000" b="1">
              <a:solidFill>
                <a:srgbClr val="D47428"/>
              </a:solidFill>
              <a:latin typeface="BabelSans" pitchFamily="2" charset="0"/>
            </a:endParaRPr>
          </a:p>
        </p:txBody>
      </p:sp>
      <p:pic>
        <p:nvPicPr>
          <p:cNvPr id="44038" name="Picture 6" descr="logo dimu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3325" y="3148013"/>
            <a:ext cx="241935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4" grpId="0"/>
      <p:bldP spid="440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3412" name="Picture 4" descr="_DSC0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5460" name="Picture 4" descr="_DSC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Line 2"/>
          <p:cNvSpPr>
            <a:spLocks noChangeShapeType="1"/>
          </p:cNvSpPr>
          <p:nvPr/>
        </p:nvSpPr>
        <p:spPr bwMode="auto">
          <a:xfrm>
            <a:off x="471488" y="1806575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58775" y="866775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 u="none">
                <a:solidFill>
                  <a:srgbClr val="D47428"/>
                </a:solidFill>
                <a:latin typeface="BabelSans" pitchFamily="2" charset="0"/>
              </a:rPr>
              <a:t>Problemas del sector foresto industrial 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073275"/>
            <a:ext cx="8801100" cy="4402138"/>
          </a:xfrm>
          <a:noFill/>
          <a:ln/>
        </p:spPr>
        <p:txBody>
          <a:bodyPr/>
          <a:lstStyle/>
          <a:p>
            <a:pPr marL="444500" indent="-430213">
              <a:lnSpc>
                <a:spcPct val="90000"/>
              </a:lnSpc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Productivo: las ramas se desperdician.</a:t>
            </a:r>
          </a:p>
          <a:p>
            <a:pPr marL="444500" indent="-430213">
              <a:lnSpc>
                <a:spcPct val="90000"/>
              </a:lnSpc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De seguridad en el trabajo: se propagan fácilmente los focos de incendio (dos ingenieros forestales fallecieron durante la ejecución del programa). </a:t>
            </a:r>
          </a:p>
          <a:p>
            <a:pPr marL="444500" indent="-430213">
              <a:lnSpc>
                <a:spcPct val="90000"/>
              </a:lnSpc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Ecológico: se destruye el bosque.</a:t>
            </a:r>
          </a:p>
          <a:p>
            <a:pPr marL="444500" indent="-430213">
              <a:lnSpc>
                <a:spcPct val="90000"/>
              </a:lnSpc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Económico: se pierden los importantes ingresos que se podrían lograr si se industrializan los residuos (tanto del bosque como de los aserraderos).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7" grpId="0"/>
      <p:bldP spid="2672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Line 2"/>
          <p:cNvSpPr>
            <a:spLocks noChangeShapeType="1"/>
          </p:cNvSpPr>
          <p:nvPr/>
        </p:nvSpPr>
        <p:spPr bwMode="auto">
          <a:xfrm>
            <a:off x="471488" y="1563688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58775" y="581025"/>
            <a:ext cx="8310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 u="none">
                <a:solidFill>
                  <a:srgbClr val="D47428"/>
                </a:solidFill>
                <a:latin typeface="BabelSans" pitchFamily="2" charset="0"/>
              </a:rPr>
              <a:t>Una solución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425" y="1916113"/>
            <a:ext cx="8801100" cy="1284287"/>
          </a:xfrm>
          <a:noFill/>
          <a:ln/>
        </p:spPr>
        <p:txBody>
          <a:bodyPr/>
          <a:lstStyle/>
          <a:p>
            <a:pPr marL="339725" indent="-339725">
              <a:lnSpc>
                <a:spcPct val="90000"/>
              </a:lnSpc>
              <a:tabLst>
                <a:tab pos="269875" algn="l"/>
              </a:tabLst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Generar un emprendimiento asociativo orientado a transformar de manera conjunta los residuos o, alternativamente, inducir una inversión extranjera con ese objetivo. </a:t>
            </a:r>
          </a:p>
          <a:p>
            <a:pPr marL="339725" indent="-339725">
              <a:lnSpc>
                <a:spcPct val="90000"/>
              </a:lnSpc>
              <a:buFontTx/>
              <a:buNone/>
              <a:tabLst>
                <a:tab pos="269875" algn="l"/>
              </a:tabLst>
            </a:pPr>
            <a:endParaRPr lang="es-MX" sz="2900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560388" y="3867150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339725" y="3892550"/>
            <a:ext cx="821531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buFontTx/>
              <a:buChar char="•"/>
              <a:tabLst>
                <a:tab pos="0" algn="l"/>
              </a:tabLst>
            </a:pPr>
            <a:r>
              <a:rPr lang="es-MX" sz="2900" u="none">
                <a:solidFill>
                  <a:srgbClr val="D47428"/>
                </a:solidFill>
                <a:latin typeface="BabelSans" pitchFamily="2" charset="0"/>
              </a:rPr>
              <a:t>Estudiar soluciones alternativas.</a:t>
            </a:r>
          </a:p>
          <a:p>
            <a:pPr marL="360363" indent="-360363">
              <a:buFontTx/>
              <a:buChar char="•"/>
              <a:tabLst>
                <a:tab pos="0" algn="l"/>
              </a:tabLst>
            </a:pPr>
            <a:r>
              <a:rPr lang="es-MX" sz="2900" u="none">
                <a:solidFill>
                  <a:srgbClr val="D47428"/>
                </a:solidFill>
                <a:latin typeface="BabelSans" pitchFamily="2" charset="0"/>
              </a:rPr>
              <a:t>Identificar un grupo inversor.</a:t>
            </a:r>
          </a:p>
          <a:p>
            <a:pPr marL="360363" indent="-360363">
              <a:buFontTx/>
              <a:buChar char="•"/>
              <a:tabLst>
                <a:tab pos="0" algn="l"/>
              </a:tabLst>
            </a:pPr>
            <a:r>
              <a:rPr lang="es-MX" sz="2900" u="none">
                <a:solidFill>
                  <a:srgbClr val="D47428"/>
                </a:solidFill>
                <a:latin typeface="BabelSans" pitchFamily="2" charset="0"/>
              </a:rPr>
              <a:t>Firmar una primer carta intención.</a:t>
            </a:r>
          </a:p>
          <a:p>
            <a:pPr marL="360363" indent="-360363">
              <a:buFontTx/>
              <a:buChar char="•"/>
              <a:tabLst>
                <a:tab pos="0" algn="l"/>
              </a:tabLst>
            </a:pPr>
            <a:r>
              <a:rPr lang="es-MX" sz="2900" u="none">
                <a:solidFill>
                  <a:srgbClr val="D47428"/>
                </a:solidFill>
                <a:latin typeface="BabelSans" pitchFamily="2" charset="0"/>
              </a:rPr>
              <a:t>Realizar una misión de estudio a Austria.</a:t>
            </a:r>
          </a:p>
          <a:p>
            <a:pPr marL="360363" indent="-360363">
              <a:buFontTx/>
              <a:buChar char="•"/>
              <a:tabLst>
                <a:tab pos="0" algn="l"/>
              </a:tabLst>
            </a:pPr>
            <a:r>
              <a:rPr lang="es-MX" sz="2900" u="none">
                <a:solidFill>
                  <a:srgbClr val="D47428"/>
                </a:solidFill>
                <a:latin typeface="BabelSans" pitchFamily="2" charset="0"/>
              </a:rPr>
              <a:t>Firmar una carta de intención optimizada.</a:t>
            </a:r>
            <a:endParaRPr lang="es-ES" sz="2900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447675" y="2870200"/>
            <a:ext cx="8310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 u="none">
                <a:solidFill>
                  <a:srgbClr val="D47428"/>
                </a:solidFill>
                <a:latin typeface="BabelSans" pitchFamily="2" charset="0"/>
              </a:rPr>
              <a:t>Los pasos dados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3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nimBg="1"/>
      <p:bldP spid="263171" grpId="0"/>
      <p:bldP spid="263172" grpId="0" build="p"/>
      <p:bldP spid="263173" grpId="0" animBg="1"/>
      <p:bldP spid="263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6075"/>
            <a:ext cx="8229600" cy="1143000"/>
          </a:xfrm>
        </p:spPr>
        <p:txBody>
          <a:bodyPr/>
          <a:lstStyle/>
          <a:p>
            <a:pPr algn="l"/>
            <a:r>
              <a:rPr lang="es-ES" sz="5400">
                <a:solidFill>
                  <a:srgbClr val="D47428"/>
                </a:solidFill>
                <a:latin typeface="BabelSans" pitchFamily="2" charset="0"/>
              </a:rPr>
              <a:t>Ejes de la presentación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414588"/>
            <a:ext cx="8629650" cy="2681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400">
                <a:solidFill>
                  <a:srgbClr val="C0C0C0"/>
                </a:solidFill>
                <a:latin typeface="BabelSans" pitchFamily="2" charset="0"/>
              </a:rPr>
              <a:t>El postgrado en diseño DIMU del sector del mueble.</a:t>
            </a:r>
          </a:p>
          <a:p>
            <a:pPr>
              <a:lnSpc>
                <a:spcPct val="90000"/>
              </a:lnSpc>
            </a:pPr>
            <a:r>
              <a:rPr lang="es-ES" sz="3400">
                <a:solidFill>
                  <a:srgbClr val="C0C0C0"/>
                </a:solidFill>
                <a:latin typeface="BabelSans" pitchFamily="2" charset="0"/>
              </a:rPr>
              <a:t>La planta de “pellets” del sector foresto industrial.</a:t>
            </a:r>
          </a:p>
          <a:p>
            <a:pPr>
              <a:lnSpc>
                <a:spcPct val="90000"/>
              </a:lnSpc>
            </a:pPr>
            <a:r>
              <a:rPr lang="es-ES" sz="3400">
                <a:solidFill>
                  <a:srgbClr val="D47428"/>
                </a:solidFill>
                <a:latin typeface="BabelSans" pitchFamily="2" charset="0"/>
              </a:rPr>
              <a:t>Condiciones de sostenibilidad.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3400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471488" y="1349375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609600"/>
            <a:ext cx="8229600" cy="1143000"/>
          </a:xfrm>
        </p:spPr>
        <p:txBody>
          <a:bodyPr/>
          <a:lstStyle/>
          <a:p>
            <a:pPr algn="l"/>
            <a:r>
              <a:rPr lang="es-ES">
                <a:solidFill>
                  <a:srgbClr val="D47428"/>
                </a:solidFill>
                <a:latin typeface="BabelSans" pitchFamily="2" charset="0"/>
              </a:rPr>
              <a:t>Sostenibilidad de los grupos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sz="2800">
                <a:solidFill>
                  <a:srgbClr val="D47428"/>
                </a:solidFill>
                <a:latin typeface="BabelSans" pitchFamily="2" charset="0"/>
              </a:rPr>
              <a:t>	De acuerdo a la experiencia de la cadena y del programa los grupos asociativos son sustentables si se genera:</a:t>
            </a:r>
          </a:p>
          <a:p>
            <a:r>
              <a:rPr lang="es-AR" sz="2800">
                <a:solidFill>
                  <a:srgbClr val="D47428"/>
                </a:solidFill>
                <a:latin typeface="BabelSans" pitchFamily="2" charset="0"/>
              </a:rPr>
              <a:t>Eficiencia colectiva de procesos (tal como nuevas formas de comprar, producir, vender o formar recursos humanos).</a:t>
            </a:r>
          </a:p>
          <a:p>
            <a:r>
              <a:rPr lang="es-AR" sz="2800">
                <a:solidFill>
                  <a:srgbClr val="D47428"/>
                </a:solidFill>
                <a:latin typeface="BabelSans" pitchFamily="2" charset="0"/>
              </a:rPr>
              <a:t>Nuevos conocimientos cuyo incremento depende del trabajo colectivo.</a:t>
            </a:r>
          </a:p>
          <a:p>
            <a:r>
              <a:rPr lang="es-AR" sz="2800">
                <a:solidFill>
                  <a:srgbClr val="D47428"/>
                </a:solidFill>
                <a:latin typeface="BabelSans" pitchFamily="2" charset="0"/>
              </a:rPr>
              <a:t>Nuevas formas de cooperación entre empresas y entre éstas y las instituciones (universidades, municipios, organismos de cooperación internacional, entre otras). </a:t>
            </a:r>
          </a:p>
          <a:p>
            <a:endParaRPr lang="es-ES" sz="2800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457200" y="1535113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4338" y="17430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AR" sz="2800">
                <a:solidFill>
                  <a:srgbClr val="D47428"/>
                </a:solidFill>
                <a:latin typeface="BabelSans" pitchFamily="2" charset="0"/>
              </a:rPr>
              <a:t>	Los grupos continuarán funcionando si:</a:t>
            </a:r>
          </a:p>
          <a:p>
            <a:pPr>
              <a:lnSpc>
                <a:spcPct val="80000"/>
              </a:lnSpc>
            </a:pPr>
            <a:r>
              <a:rPr lang="es-ES" sz="2800">
                <a:solidFill>
                  <a:srgbClr val="D47428"/>
                </a:solidFill>
                <a:latin typeface="BabelSans" pitchFamily="2" charset="0"/>
              </a:rPr>
              <a:t>Pueden pasar del planeamiento conjunto de procesos al planeamiento conjunto estratégico.</a:t>
            </a:r>
            <a:endParaRPr lang="es-AR" sz="2800">
              <a:solidFill>
                <a:srgbClr val="D47428"/>
              </a:solidFill>
              <a:latin typeface="BabelSans" pitchFamily="2" charset="0"/>
            </a:endParaRPr>
          </a:p>
          <a:p>
            <a:pPr>
              <a:lnSpc>
                <a:spcPct val="80000"/>
              </a:lnSpc>
            </a:pPr>
            <a:r>
              <a:rPr lang="es-AR" sz="2800">
                <a:solidFill>
                  <a:srgbClr val="D47428"/>
                </a:solidFill>
                <a:latin typeface="BabelSans" pitchFamily="2" charset="0"/>
              </a:rPr>
              <a:t>Se incorporan actores que puedan contribuir a mantener las actividades asociativas iniciadas o generar nuevas posibilidades de incremento de la competitividad.</a:t>
            </a:r>
          </a:p>
          <a:p>
            <a:pPr>
              <a:lnSpc>
                <a:spcPct val="80000"/>
              </a:lnSpc>
            </a:pPr>
            <a:r>
              <a:rPr lang="es-AR" sz="2800">
                <a:solidFill>
                  <a:srgbClr val="D47428"/>
                </a:solidFill>
                <a:latin typeface="BabelSans" pitchFamily="2" charset="0"/>
              </a:rPr>
              <a:t>Se logra generar un mecanismo de </a:t>
            </a:r>
            <a:r>
              <a:rPr lang="es-AR" sz="2800" i="1">
                <a:solidFill>
                  <a:srgbClr val="D47428"/>
                </a:solidFill>
                <a:latin typeface="BabelSans" pitchFamily="2" charset="0"/>
              </a:rPr>
              <a:t>governance</a:t>
            </a:r>
            <a:r>
              <a:rPr lang="es-AR" sz="2800">
                <a:solidFill>
                  <a:srgbClr val="D47428"/>
                </a:solidFill>
                <a:latin typeface="BabelSans" pitchFamily="2" charset="0"/>
              </a:rPr>
              <a:t> interempresarial.</a:t>
            </a:r>
          </a:p>
          <a:p>
            <a:pPr>
              <a:lnSpc>
                <a:spcPct val="80000"/>
              </a:lnSpc>
            </a:pPr>
            <a:r>
              <a:rPr lang="es-AR" sz="2800">
                <a:solidFill>
                  <a:srgbClr val="D47428"/>
                </a:solidFill>
                <a:latin typeface="BabelSans" pitchFamily="2" charset="0"/>
              </a:rPr>
              <a:t>Líderes con clara conciencia asociativa y capacidad de generar recursos logran “contagiar” su dinamismo a todo el grupo. </a:t>
            </a:r>
          </a:p>
          <a:p>
            <a:pPr>
              <a:lnSpc>
                <a:spcPct val="80000"/>
              </a:lnSpc>
              <a:buFontTx/>
              <a:buNone/>
            </a:pPr>
            <a:endParaRPr lang="es-AR" sz="2800">
              <a:solidFill>
                <a:srgbClr val="D47428"/>
              </a:solidFill>
              <a:latin typeface="BabelSans" pitchFamily="2" charset="0"/>
            </a:endParaRPr>
          </a:p>
          <a:p>
            <a:pPr>
              <a:lnSpc>
                <a:spcPct val="80000"/>
              </a:lnSpc>
            </a:pPr>
            <a:endParaRPr lang="es-ES" sz="2800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60960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es-ES">
                <a:solidFill>
                  <a:srgbClr val="D47428"/>
                </a:solidFill>
                <a:latin typeface="BabelSans" pitchFamily="2" charset="0"/>
              </a:rPr>
              <a:t>Sostenibilidad de los grupos</a:t>
            </a: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>
            <a:off x="457200" y="1535113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9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es-ES"/>
          </a:p>
          <a:p>
            <a:pPr>
              <a:buFontTx/>
              <a:buNone/>
            </a:pPr>
            <a:endParaRPr lang="es-ES"/>
          </a:p>
          <a:p>
            <a:pPr>
              <a:buFontTx/>
              <a:buNone/>
            </a:pPr>
            <a:endParaRPr lang="es-ES"/>
          </a:p>
          <a:p>
            <a:pPr algn="ctr">
              <a:buFontTx/>
              <a:buNone/>
            </a:pPr>
            <a:r>
              <a:rPr lang="es-ES" b="1">
                <a:hlinkClick r:id="rId3"/>
              </a:rPr>
              <a:t>www.adec.org.ar</a:t>
            </a:r>
            <a:endParaRPr lang="es-ES" b="1"/>
          </a:p>
          <a:p>
            <a:pPr algn="ctr">
              <a:buFontTx/>
              <a:buNone/>
            </a:pPr>
            <a:r>
              <a:rPr lang="es-ES" b="1">
                <a:hlinkClick r:id="rId4"/>
              </a:rPr>
              <a:t>www.cadenasproductivas.com.ar</a:t>
            </a:r>
            <a:endParaRPr lang="es-ES" b="1"/>
          </a:p>
          <a:p>
            <a:pPr algn="ctr">
              <a:buFontTx/>
              <a:buNone/>
            </a:pP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143000"/>
          </a:xfrm>
        </p:spPr>
        <p:txBody>
          <a:bodyPr/>
          <a:lstStyle/>
          <a:p>
            <a:pPr algn="l"/>
            <a:r>
              <a:rPr lang="es-ES" sz="5400">
                <a:solidFill>
                  <a:srgbClr val="D47428"/>
                </a:solidFill>
                <a:latin typeface="BabelSans" pitchFamily="2" charset="0"/>
              </a:rPr>
              <a:t>Ejes de la presentación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414588"/>
            <a:ext cx="8629650" cy="2681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400">
                <a:solidFill>
                  <a:srgbClr val="D47428"/>
                </a:solidFill>
                <a:latin typeface="BabelSans" pitchFamily="2" charset="0"/>
              </a:rPr>
              <a:t>El postgrado en diseño DIMU del sector del mueble.</a:t>
            </a:r>
          </a:p>
          <a:p>
            <a:pPr>
              <a:lnSpc>
                <a:spcPct val="90000"/>
              </a:lnSpc>
            </a:pPr>
            <a:r>
              <a:rPr lang="es-ES" sz="3400">
                <a:solidFill>
                  <a:srgbClr val="D47428"/>
                </a:solidFill>
                <a:latin typeface="BabelSans" pitchFamily="2" charset="0"/>
              </a:rPr>
              <a:t>La planta de “pellets” del sector foresto industrial.</a:t>
            </a:r>
          </a:p>
          <a:p>
            <a:pPr>
              <a:lnSpc>
                <a:spcPct val="90000"/>
              </a:lnSpc>
            </a:pPr>
            <a:r>
              <a:rPr lang="es-ES" sz="3400">
                <a:solidFill>
                  <a:srgbClr val="D47428"/>
                </a:solidFill>
                <a:latin typeface="BabelSans" pitchFamily="2" charset="0"/>
              </a:rPr>
              <a:t>Condiciones de sostenibilidad.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3400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471488" y="1349375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143000"/>
          </a:xfrm>
        </p:spPr>
        <p:txBody>
          <a:bodyPr/>
          <a:lstStyle/>
          <a:p>
            <a:pPr algn="l"/>
            <a:r>
              <a:rPr lang="es-ES" sz="5400">
                <a:solidFill>
                  <a:srgbClr val="D47428"/>
                </a:solidFill>
                <a:latin typeface="BabelSans" pitchFamily="2" charset="0"/>
              </a:rPr>
              <a:t>Ejes de la presentación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414588"/>
            <a:ext cx="8629650" cy="2681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400">
                <a:solidFill>
                  <a:srgbClr val="D47428"/>
                </a:solidFill>
                <a:latin typeface="BabelSans" pitchFamily="2" charset="0"/>
              </a:rPr>
              <a:t>El postgrado en diseño DIMU del sector del mueble.</a:t>
            </a:r>
          </a:p>
          <a:p>
            <a:pPr>
              <a:lnSpc>
                <a:spcPct val="90000"/>
              </a:lnSpc>
            </a:pPr>
            <a:r>
              <a:rPr lang="es-ES" sz="3400">
                <a:solidFill>
                  <a:srgbClr val="C0C0C0"/>
                </a:solidFill>
                <a:latin typeface="BabelSans" pitchFamily="2" charset="0"/>
              </a:rPr>
              <a:t>La planta de “pellets” del sector foresto industrial.</a:t>
            </a:r>
          </a:p>
          <a:p>
            <a:pPr>
              <a:lnSpc>
                <a:spcPct val="90000"/>
              </a:lnSpc>
            </a:pPr>
            <a:r>
              <a:rPr lang="es-ES" sz="3400">
                <a:solidFill>
                  <a:srgbClr val="C0C0C0"/>
                </a:solidFill>
                <a:latin typeface="BabelSans" pitchFamily="2" charset="0"/>
              </a:rPr>
              <a:t>Condiciones de sostenibilidad.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3400">
              <a:solidFill>
                <a:srgbClr val="C0C0C0"/>
              </a:solidFill>
              <a:latin typeface="BabelSans" pitchFamily="2" charset="0"/>
            </a:endParaRPr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471488" y="1349375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Line 2"/>
          <p:cNvSpPr>
            <a:spLocks noChangeShapeType="1"/>
          </p:cNvSpPr>
          <p:nvPr/>
        </p:nvSpPr>
        <p:spPr bwMode="auto">
          <a:xfrm>
            <a:off x="471488" y="1806575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58775" y="866775"/>
            <a:ext cx="598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 u="none">
                <a:solidFill>
                  <a:srgbClr val="D47428"/>
                </a:solidFill>
                <a:latin typeface="BabelSans" pitchFamily="2" charset="0"/>
              </a:rPr>
              <a:t>Objetivos DIMU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58975"/>
            <a:ext cx="8801100" cy="4402138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Incrementar la competitividad de las empresas por incorporación del valor agregado diseño. </a:t>
            </a:r>
          </a:p>
          <a:p>
            <a:pPr marL="609600" indent="-609600">
              <a:lnSpc>
                <a:spcPct val="90000"/>
              </a:lnSpc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Formar diseñadores industriales y arquitectos en diseño de muebles.</a:t>
            </a:r>
          </a:p>
          <a:p>
            <a:pPr marL="609600" indent="-609600">
              <a:lnSpc>
                <a:spcPct val="90000"/>
              </a:lnSpc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Lograr que empresas del sector transfieran a la Universidad las demandas del mercado. </a:t>
            </a:r>
          </a:p>
          <a:p>
            <a:pPr marL="609600" indent="-609600">
              <a:lnSpc>
                <a:spcPct val="90000"/>
              </a:lnSpc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Lograr que los profesionales en diseño identifiquen las tecnologías disponibles en las firmas locales.</a:t>
            </a:r>
          </a:p>
          <a:p>
            <a:pPr marL="609600" indent="-609600">
              <a:lnSpc>
                <a:spcPct val="90000"/>
              </a:lnSpc>
            </a:pPr>
            <a:r>
              <a:rPr lang="es-MX" sz="2900">
                <a:solidFill>
                  <a:srgbClr val="D47428"/>
                </a:solidFill>
                <a:latin typeface="BabelSans" pitchFamily="2" charset="0"/>
              </a:rPr>
              <a:t>Facilitar la inserción de diseñadores en las firmas.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9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nimBg="1"/>
      <p:bldP spid="269315" grpId="0"/>
      <p:bldP spid="2693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477838" y="2449513"/>
            <a:ext cx="82105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MX" sz="3600" u="none">
                <a:solidFill>
                  <a:srgbClr val="D47428"/>
                </a:solidFill>
                <a:latin typeface="BabelSans" pitchFamily="2" charset="0"/>
              </a:rPr>
              <a:t> </a:t>
            </a:r>
            <a:r>
              <a:rPr lang="es-MX" sz="4400" u="none">
                <a:solidFill>
                  <a:srgbClr val="D47428"/>
                </a:solidFill>
                <a:latin typeface="BabelSans" pitchFamily="2" charset="0"/>
              </a:rPr>
              <a:t>2004: de naturaleza general.</a:t>
            </a:r>
          </a:p>
          <a:p>
            <a:pPr>
              <a:buFontTx/>
              <a:buChar char="•"/>
            </a:pPr>
            <a:r>
              <a:rPr lang="es-MX" sz="4400" u="none">
                <a:solidFill>
                  <a:srgbClr val="D47428"/>
                </a:solidFill>
                <a:latin typeface="BabelSans" pitchFamily="2" charset="0"/>
              </a:rPr>
              <a:t> 2005: con material local.</a:t>
            </a:r>
          </a:p>
          <a:p>
            <a:pPr>
              <a:buFontTx/>
              <a:buChar char="•"/>
            </a:pPr>
            <a:r>
              <a:rPr lang="es-MX" sz="4400" u="none">
                <a:solidFill>
                  <a:srgbClr val="D47428"/>
                </a:solidFill>
                <a:latin typeface="BabelSans" pitchFamily="2" charset="0"/>
              </a:rPr>
              <a:t> 2006: competir con identidad.</a:t>
            </a:r>
          </a:p>
          <a:p>
            <a:pPr>
              <a:buFontTx/>
              <a:buChar char="•"/>
            </a:pPr>
            <a:r>
              <a:rPr lang="es-MX" sz="4400" u="none">
                <a:solidFill>
                  <a:srgbClr val="D47428"/>
                </a:solidFill>
                <a:latin typeface="BabelSans" pitchFamily="2" charset="0"/>
              </a:rPr>
              <a:t> 2007: diseño Córdoba.</a:t>
            </a:r>
            <a:r>
              <a:rPr lang="es-MX" sz="3600" u="none">
                <a:solidFill>
                  <a:srgbClr val="D47428"/>
                </a:solidFill>
                <a:latin typeface="BabelSans" pitchFamily="2" charset="0"/>
              </a:rPr>
              <a:t>  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7350" y="581025"/>
            <a:ext cx="7377113" cy="1143000"/>
          </a:xfrm>
          <a:noFill/>
          <a:ln/>
        </p:spPr>
        <p:txBody>
          <a:bodyPr/>
          <a:lstStyle/>
          <a:p>
            <a:pPr algn="l"/>
            <a:r>
              <a:rPr lang="es-ES" b="1">
                <a:solidFill>
                  <a:srgbClr val="D47428"/>
                </a:solidFill>
                <a:latin typeface="BabelSans" pitchFamily="2" charset="0"/>
              </a:rPr>
              <a:t>Cuatro ediciones </a:t>
            </a:r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>
            <a:off x="471488" y="1535113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  <p:bldP spid="250884" grpId="1"/>
      <p:bldP spid="2508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30" name="Group 2"/>
          <p:cNvGrpSpPr>
            <a:grpSpLocks/>
          </p:cNvGrpSpPr>
          <p:nvPr/>
        </p:nvGrpSpPr>
        <p:grpSpPr bwMode="auto">
          <a:xfrm>
            <a:off x="1309688" y="1616075"/>
            <a:ext cx="5502275" cy="2155825"/>
            <a:chOff x="816" y="802"/>
            <a:chExt cx="3466" cy="1358"/>
          </a:xfrm>
        </p:grpSpPr>
        <p:pic>
          <p:nvPicPr>
            <p:cNvPr id="252931" name="Picture 3" descr="DSC012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802"/>
              <a:ext cx="1811" cy="1358"/>
            </a:xfrm>
            <a:prstGeom prst="rect">
              <a:avLst/>
            </a:prstGeom>
            <a:noFill/>
          </p:spPr>
        </p:pic>
        <p:sp>
          <p:nvSpPr>
            <p:cNvPr id="252932" name="Text Box 4"/>
            <p:cNvSpPr txBox="1">
              <a:spLocks noChangeArrowheads="1"/>
            </p:cNvSpPr>
            <p:nvPr/>
          </p:nvSpPr>
          <p:spPr bwMode="auto">
            <a:xfrm>
              <a:off x="2880" y="1488"/>
              <a:ext cx="14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2800" u="none">
                  <a:solidFill>
                    <a:srgbClr val="D47428"/>
                  </a:solidFill>
                  <a:latin typeface="#헤드라인A" pitchFamily="32" charset="-127"/>
                  <a:ea typeface="#헤드라인A" pitchFamily="32" charset="-127"/>
                </a:rPr>
                <a:t>260 alumnos</a:t>
              </a:r>
              <a:endParaRPr lang="es-ES_tradnl" u="none">
                <a:solidFill>
                  <a:srgbClr val="D47428"/>
                </a:solidFill>
                <a:latin typeface="#헤드라인A" pitchFamily="32" charset="-127"/>
                <a:ea typeface="#헤드라인A" pitchFamily="32" charset="-127"/>
              </a:endParaRPr>
            </a:p>
          </p:txBody>
        </p:sp>
      </p:grpSp>
      <p:grpSp>
        <p:nvGrpSpPr>
          <p:cNvPr id="252933" name="Group 5"/>
          <p:cNvGrpSpPr>
            <a:grpSpLocks/>
          </p:cNvGrpSpPr>
          <p:nvPr/>
        </p:nvGrpSpPr>
        <p:grpSpPr bwMode="auto">
          <a:xfrm>
            <a:off x="3081338" y="3924300"/>
            <a:ext cx="5394325" cy="2114550"/>
            <a:chOff x="816" y="2400"/>
            <a:chExt cx="3398" cy="1332"/>
          </a:xfrm>
        </p:grpSpPr>
        <p:pic>
          <p:nvPicPr>
            <p:cNvPr id="252934" name="Picture 6" descr="DSC0189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" y="2400"/>
              <a:ext cx="1824" cy="1332"/>
            </a:xfrm>
            <a:prstGeom prst="rect">
              <a:avLst/>
            </a:prstGeom>
            <a:noFill/>
          </p:spPr>
        </p:pic>
        <p:sp>
          <p:nvSpPr>
            <p:cNvPr id="252935" name="Text Box 7"/>
            <p:cNvSpPr txBox="1">
              <a:spLocks noChangeArrowheads="1"/>
            </p:cNvSpPr>
            <p:nvPr/>
          </p:nvSpPr>
          <p:spPr bwMode="auto">
            <a:xfrm>
              <a:off x="2822" y="2926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2800" u="none">
                  <a:solidFill>
                    <a:srgbClr val="D47428"/>
                  </a:solidFill>
                  <a:latin typeface="#헤드라인A" pitchFamily="32" charset="-127"/>
                  <a:ea typeface="#헤드라인A" pitchFamily="32" charset="-127"/>
                </a:rPr>
                <a:t> 26</a:t>
              </a:r>
              <a:r>
                <a:rPr lang="es-ES_tradnl" sz="2400" u="none">
                  <a:solidFill>
                    <a:srgbClr val="D47428"/>
                  </a:solidFill>
                  <a:latin typeface="#헤드라인A" pitchFamily="32" charset="-127"/>
                  <a:ea typeface="#헤드라인A" pitchFamily="32" charset="-127"/>
                </a:rPr>
                <a:t> </a:t>
              </a:r>
              <a:r>
                <a:rPr lang="es-ES_tradnl" sz="2800" u="none">
                  <a:solidFill>
                    <a:srgbClr val="D47428"/>
                  </a:solidFill>
                  <a:latin typeface="#헤드라인A" pitchFamily="32" charset="-127"/>
                  <a:ea typeface="#헤드라인A" pitchFamily="32" charset="-127"/>
                </a:rPr>
                <a:t>docentes</a:t>
              </a:r>
              <a:endParaRPr lang="es-ES_tradnl" sz="2400" u="none">
                <a:solidFill>
                  <a:srgbClr val="D47428"/>
                </a:solidFill>
                <a:latin typeface="#헤드라인A" pitchFamily="32" charset="-127"/>
                <a:ea typeface="#헤드라인A" pitchFamily="32" charset="-127"/>
              </a:endParaRPr>
            </a:p>
          </p:txBody>
        </p:sp>
      </p:grpSp>
      <p:cxnSp>
        <p:nvCxnSpPr>
          <p:cNvPr id="252936" name="AutoShape 8"/>
          <p:cNvCxnSpPr>
            <a:cxnSpLocks noChangeShapeType="1"/>
          </p:cNvCxnSpPr>
          <p:nvPr/>
        </p:nvCxnSpPr>
        <p:spPr bwMode="auto">
          <a:xfrm>
            <a:off x="369888" y="1323975"/>
            <a:ext cx="8343900" cy="1588"/>
          </a:xfrm>
          <a:prstGeom prst="straightConnector1">
            <a:avLst/>
          </a:prstGeom>
          <a:noFill/>
          <a:ln w="28575">
            <a:solidFill>
              <a:srgbClr val="D47428"/>
            </a:solidFill>
            <a:round/>
            <a:headEnd/>
            <a:tailEnd/>
          </a:ln>
          <a:effectLst/>
        </p:spPr>
      </p:cxnSp>
      <p:sp>
        <p:nvSpPr>
          <p:cNvPr id="25293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7350" y="352425"/>
            <a:ext cx="7377113" cy="1143000"/>
          </a:xfrm>
          <a:noFill/>
          <a:ln/>
        </p:spPr>
        <p:txBody>
          <a:bodyPr/>
          <a:lstStyle/>
          <a:p>
            <a:pPr algn="l"/>
            <a:r>
              <a:rPr lang="es-ES" b="1">
                <a:solidFill>
                  <a:srgbClr val="D47428"/>
                </a:solidFill>
                <a:latin typeface="BabelSans" pitchFamily="2" charset="0"/>
              </a:rPr>
              <a:t>Los resultados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978" name="Group 2"/>
          <p:cNvGrpSpPr>
            <a:grpSpLocks/>
          </p:cNvGrpSpPr>
          <p:nvPr/>
        </p:nvGrpSpPr>
        <p:grpSpPr bwMode="auto">
          <a:xfrm>
            <a:off x="827088" y="1512888"/>
            <a:ext cx="5761037" cy="2268537"/>
            <a:chOff x="521" y="845"/>
            <a:chExt cx="3629" cy="1429"/>
          </a:xfrm>
        </p:grpSpPr>
        <p:pic>
          <p:nvPicPr>
            <p:cNvPr id="254979" name="Picture 3" descr="DSC000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845"/>
              <a:ext cx="1905" cy="1429"/>
            </a:xfrm>
            <a:prstGeom prst="rect">
              <a:avLst/>
            </a:prstGeom>
            <a:noFill/>
          </p:spPr>
        </p:pic>
        <p:sp>
          <p:nvSpPr>
            <p:cNvPr id="254980" name="Text Box 4"/>
            <p:cNvSpPr txBox="1">
              <a:spLocks noChangeArrowheads="1"/>
            </p:cNvSpPr>
            <p:nvPr/>
          </p:nvSpPr>
          <p:spPr bwMode="auto">
            <a:xfrm>
              <a:off x="2736" y="1494"/>
              <a:ext cx="1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s-ES_tradnl" sz="2800" u="none">
                  <a:solidFill>
                    <a:srgbClr val="D47428"/>
                  </a:solidFill>
                  <a:latin typeface="#헤드라인A" pitchFamily="32" charset="-127"/>
                  <a:ea typeface="#헤드라인A" pitchFamily="32" charset="-127"/>
                </a:rPr>
                <a:t>31 empresas</a:t>
              </a:r>
              <a:endParaRPr lang="es-ES" sz="2800" u="none">
                <a:solidFill>
                  <a:srgbClr val="D47428"/>
                </a:solidFill>
                <a:latin typeface="#헤드라인A" pitchFamily="32" charset="-127"/>
                <a:ea typeface="#헤드라인A" pitchFamily="32" charset="-127"/>
              </a:endParaRPr>
            </a:p>
          </p:txBody>
        </p:sp>
      </p:grpSp>
      <p:grpSp>
        <p:nvGrpSpPr>
          <p:cNvPr id="254981" name="Group 5"/>
          <p:cNvGrpSpPr>
            <a:grpSpLocks/>
          </p:cNvGrpSpPr>
          <p:nvPr/>
        </p:nvGrpSpPr>
        <p:grpSpPr bwMode="auto">
          <a:xfrm>
            <a:off x="2341563" y="4016375"/>
            <a:ext cx="5826125" cy="2355850"/>
            <a:chOff x="521" y="2449"/>
            <a:chExt cx="3670" cy="1484"/>
          </a:xfrm>
        </p:grpSpPr>
        <p:pic>
          <p:nvPicPr>
            <p:cNvPr id="254982" name="Picture 6" descr="DSC0329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2449"/>
              <a:ext cx="1113" cy="1484"/>
            </a:xfrm>
            <a:prstGeom prst="rect">
              <a:avLst/>
            </a:prstGeom>
            <a:noFill/>
          </p:spPr>
        </p:pic>
        <p:grpSp>
          <p:nvGrpSpPr>
            <p:cNvPr id="254983" name="Group 7"/>
            <p:cNvGrpSpPr>
              <a:grpSpLocks/>
            </p:cNvGrpSpPr>
            <p:nvPr/>
          </p:nvGrpSpPr>
          <p:grpSpPr bwMode="auto">
            <a:xfrm>
              <a:off x="1292" y="2450"/>
              <a:ext cx="2899" cy="1479"/>
              <a:chOff x="1292" y="2450"/>
              <a:chExt cx="2899" cy="1479"/>
            </a:xfrm>
          </p:grpSpPr>
          <p:pic>
            <p:nvPicPr>
              <p:cNvPr id="254984" name="Picture 8" descr="DSC033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92" y="2450"/>
                <a:ext cx="1109" cy="1479"/>
              </a:xfrm>
              <a:prstGeom prst="rect">
                <a:avLst/>
              </a:prstGeom>
              <a:noFill/>
            </p:spPr>
          </p:pic>
          <p:sp>
            <p:nvSpPr>
              <p:cNvPr id="254985" name="Text Box 9"/>
              <p:cNvSpPr txBox="1">
                <a:spLocks noChangeArrowheads="1"/>
              </p:cNvSpPr>
              <p:nvPr/>
            </p:nvSpPr>
            <p:spPr bwMode="auto">
              <a:xfrm>
                <a:off x="2777" y="2824"/>
                <a:ext cx="141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sz="2800" u="none">
                    <a:solidFill>
                      <a:srgbClr val="D47428"/>
                    </a:solidFill>
                    <a:latin typeface="#헤드라인A" pitchFamily="32" charset="-127"/>
                    <a:ea typeface="#헤드라인A" pitchFamily="32" charset="-127"/>
                  </a:rPr>
                  <a:t>42 prototipos</a:t>
                </a:r>
                <a:endParaRPr lang="es-ES" sz="2800" u="none">
                  <a:solidFill>
                    <a:srgbClr val="D47428"/>
                  </a:solidFill>
                  <a:latin typeface="#헤드라인A" pitchFamily="32" charset="-127"/>
                  <a:ea typeface="#헤드라인A" pitchFamily="32" charset="-127"/>
                </a:endParaRPr>
              </a:p>
            </p:txBody>
          </p:sp>
        </p:grpSp>
      </p:grpSp>
      <p:cxnSp>
        <p:nvCxnSpPr>
          <p:cNvPr id="254986" name="AutoShape 10"/>
          <p:cNvCxnSpPr>
            <a:cxnSpLocks noChangeShapeType="1"/>
          </p:cNvCxnSpPr>
          <p:nvPr/>
        </p:nvCxnSpPr>
        <p:spPr bwMode="auto">
          <a:xfrm>
            <a:off x="204788" y="1381125"/>
            <a:ext cx="8839200" cy="0"/>
          </a:xfrm>
          <a:prstGeom prst="straightConnector1">
            <a:avLst/>
          </a:prstGeom>
          <a:noFill/>
          <a:ln w="28575">
            <a:solidFill>
              <a:srgbClr val="D47428"/>
            </a:solidFill>
            <a:round/>
            <a:headEnd/>
            <a:tailEnd/>
          </a:ln>
          <a:effectLst/>
        </p:spPr>
      </p:cxnSp>
      <p:sp>
        <p:nvSpPr>
          <p:cNvPr id="254988" name="Rectangle 12"/>
          <p:cNvSpPr>
            <a:spLocks noGrp="1" noChangeArrowheads="1"/>
          </p:cNvSpPr>
          <p:nvPr>
            <p:ph type="title"/>
          </p:nvPr>
        </p:nvSpPr>
        <p:spPr>
          <a:xfrm>
            <a:off x="387350" y="352425"/>
            <a:ext cx="7377113" cy="1143000"/>
          </a:xfrm>
          <a:noFill/>
          <a:ln/>
        </p:spPr>
        <p:txBody>
          <a:bodyPr/>
          <a:lstStyle/>
          <a:p>
            <a:pPr algn="l"/>
            <a:r>
              <a:rPr lang="es-ES" b="1">
                <a:solidFill>
                  <a:srgbClr val="D47428"/>
                </a:solidFill>
                <a:latin typeface="BabelSans" pitchFamily="2" charset="0"/>
              </a:rPr>
              <a:t>Los resultados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6" name="Group 2"/>
          <p:cNvGrpSpPr>
            <a:grpSpLocks/>
          </p:cNvGrpSpPr>
          <p:nvPr/>
        </p:nvGrpSpPr>
        <p:grpSpPr bwMode="auto">
          <a:xfrm>
            <a:off x="755650" y="1844675"/>
            <a:ext cx="3241675" cy="3511550"/>
            <a:chOff x="476" y="1162"/>
            <a:chExt cx="2042" cy="2212"/>
          </a:xfrm>
        </p:grpSpPr>
        <p:pic>
          <p:nvPicPr>
            <p:cNvPr id="257027" name="Picture 3" descr="libr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1162"/>
              <a:ext cx="1927" cy="1927"/>
            </a:xfrm>
            <a:prstGeom prst="rect">
              <a:avLst/>
            </a:prstGeom>
            <a:noFill/>
          </p:spPr>
        </p:pic>
        <p:sp>
          <p:nvSpPr>
            <p:cNvPr id="257028" name="Text Box 4"/>
            <p:cNvSpPr txBox="1">
              <a:spLocks noChangeArrowheads="1"/>
            </p:cNvSpPr>
            <p:nvPr/>
          </p:nvSpPr>
          <p:spPr bwMode="auto">
            <a:xfrm>
              <a:off x="2154" y="3009"/>
              <a:ext cx="3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3200" b="1" u="none">
                  <a:latin typeface="ISOCPEUR" pitchFamily="34" charset="0"/>
                  <a:ea typeface="#헤드라인A" pitchFamily="32" charset="-127"/>
                </a:rPr>
                <a:t>04</a:t>
              </a:r>
              <a:endParaRPr lang="es-ES" sz="3200" b="1" u="none">
                <a:latin typeface="ISOCPEUR" pitchFamily="34" charset="0"/>
                <a:ea typeface="#헤드라인A" pitchFamily="32" charset="-127"/>
              </a:endParaRPr>
            </a:p>
          </p:txBody>
        </p:sp>
      </p:grpSp>
      <p:grpSp>
        <p:nvGrpSpPr>
          <p:cNvPr id="257029" name="Group 5"/>
          <p:cNvGrpSpPr>
            <a:grpSpLocks/>
          </p:cNvGrpSpPr>
          <p:nvPr/>
        </p:nvGrpSpPr>
        <p:grpSpPr bwMode="auto">
          <a:xfrm>
            <a:off x="3995738" y="1844675"/>
            <a:ext cx="1985962" cy="3511550"/>
            <a:chOff x="2517" y="1162"/>
            <a:chExt cx="1251" cy="2212"/>
          </a:xfrm>
        </p:grpSpPr>
        <p:pic>
          <p:nvPicPr>
            <p:cNvPr id="257030" name="Picture 6" descr="dimu_tapa_20-3-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7" y="1162"/>
              <a:ext cx="1140" cy="1951"/>
            </a:xfrm>
            <a:prstGeom prst="rect">
              <a:avLst/>
            </a:prstGeom>
            <a:noFill/>
          </p:spPr>
        </p:pic>
        <p:sp>
          <p:nvSpPr>
            <p:cNvPr id="257031" name="Text Box 7"/>
            <p:cNvSpPr txBox="1">
              <a:spLocks noChangeArrowheads="1"/>
            </p:cNvSpPr>
            <p:nvPr/>
          </p:nvSpPr>
          <p:spPr bwMode="auto">
            <a:xfrm>
              <a:off x="3420" y="3009"/>
              <a:ext cx="3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3200" b="1" u="none">
                  <a:latin typeface="ISOCPEUR" pitchFamily="34" charset="0"/>
                  <a:ea typeface="#헤드라인A" pitchFamily="32" charset="-127"/>
                </a:rPr>
                <a:t>05</a:t>
              </a:r>
              <a:endParaRPr lang="es-ES" sz="3200" b="1" u="none">
                <a:latin typeface="ISOCPEUR" pitchFamily="34" charset="0"/>
                <a:ea typeface="#헤드라인A" pitchFamily="32" charset="-127"/>
              </a:endParaRPr>
            </a:p>
          </p:txBody>
        </p:sp>
      </p:grpSp>
      <p:grpSp>
        <p:nvGrpSpPr>
          <p:cNvPr id="257032" name="Group 8"/>
          <p:cNvGrpSpPr>
            <a:grpSpLocks/>
          </p:cNvGrpSpPr>
          <p:nvPr/>
        </p:nvGrpSpPr>
        <p:grpSpPr bwMode="auto">
          <a:xfrm>
            <a:off x="5919788" y="1844675"/>
            <a:ext cx="2225675" cy="3511550"/>
            <a:chOff x="3729" y="1162"/>
            <a:chExt cx="1603" cy="2212"/>
          </a:xfrm>
        </p:grpSpPr>
        <p:pic>
          <p:nvPicPr>
            <p:cNvPr id="25703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29" y="1162"/>
              <a:ext cx="1419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7034" name="Text Box 10"/>
            <p:cNvSpPr txBox="1">
              <a:spLocks noChangeArrowheads="1"/>
            </p:cNvSpPr>
            <p:nvPr/>
          </p:nvSpPr>
          <p:spPr bwMode="auto">
            <a:xfrm>
              <a:off x="4875" y="3009"/>
              <a:ext cx="45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3200" b="1" u="none">
                  <a:latin typeface="ISOCPEUR" pitchFamily="34" charset="0"/>
                  <a:ea typeface="#헤드라인A" pitchFamily="32" charset="-127"/>
                </a:rPr>
                <a:t>06</a:t>
              </a:r>
              <a:endParaRPr lang="es-ES" sz="3200" b="1" u="none">
                <a:latin typeface="ISOCPEUR" pitchFamily="34" charset="0"/>
                <a:ea typeface="#헤드라인A" pitchFamily="32" charset="-127"/>
              </a:endParaRPr>
            </a:p>
          </p:txBody>
        </p:sp>
      </p:grpSp>
      <p:cxnSp>
        <p:nvCxnSpPr>
          <p:cNvPr id="257037" name="AutoShape 13"/>
          <p:cNvCxnSpPr>
            <a:cxnSpLocks noChangeShapeType="1"/>
          </p:cNvCxnSpPr>
          <p:nvPr/>
        </p:nvCxnSpPr>
        <p:spPr bwMode="auto">
          <a:xfrm>
            <a:off x="369888" y="1323975"/>
            <a:ext cx="8343900" cy="1588"/>
          </a:xfrm>
          <a:prstGeom prst="straightConnector1">
            <a:avLst/>
          </a:prstGeom>
          <a:noFill/>
          <a:ln w="28575">
            <a:solidFill>
              <a:srgbClr val="D47428"/>
            </a:solidFill>
            <a:round/>
            <a:headEnd/>
            <a:tailEnd/>
          </a:ln>
          <a:effectLst/>
        </p:spPr>
      </p:cxnSp>
      <p:sp>
        <p:nvSpPr>
          <p:cNvPr id="257038" name="Rectangle 14"/>
          <p:cNvSpPr>
            <a:spLocks noGrp="1" noChangeArrowheads="1"/>
          </p:cNvSpPr>
          <p:nvPr>
            <p:ph type="title"/>
          </p:nvPr>
        </p:nvSpPr>
        <p:spPr>
          <a:xfrm>
            <a:off x="387350" y="352425"/>
            <a:ext cx="7377113" cy="1143000"/>
          </a:xfrm>
          <a:noFill/>
          <a:ln/>
        </p:spPr>
        <p:txBody>
          <a:bodyPr/>
          <a:lstStyle/>
          <a:p>
            <a:pPr algn="l"/>
            <a:r>
              <a:rPr lang="es-ES" b="1">
                <a:solidFill>
                  <a:srgbClr val="D47428"/>
                </a:solidFill>
                <a:latin typeface="BabelSans" pitchFamily="2" charset="0"/>
              </a:rPr>
              <a:t>Los resultados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6075"/>
            <a:ext cx="8229600" cy="1143000"/>
          </a:xfrm>
        </p:spPr>
        <p:txBody>
          <a:bodyPr/>
          <a:lstStyle/>
          <a:p>
            <a:pPr algn="l"/>
            <a:r>
              <a:rPr lang="es-ES" sz="5400">
                <a:solidFill>
                  <a:srgbClr val="D47428"/>
                </a:solidFill>
                <a:latin typeface="BabelSans" pitchFamily="2" charset="0"/>
              </a:rPr>
              <a:t>Ejes de la presentación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414588"/>
            <a:ext cx="8629650" cy="2681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400">
                <a:solidFill>
                  <a:srgbClr val="C0C0C0"/>
                </a:solidFill>
                <a:latin typeface="BabelSans" pitchFamily="2" charset="0"/>
              </a:rPr>
              <a:t>El postgrado en diseño DIMU del sector del mueble.</a:t>
            </a:r>
          </a:p>
          <a:p>
            <a:pPr>
              <a:lnSpc>
                <a:spcPct val="90000"/>
              </a:lnSpc>
            </a:pPr>
            <a:r>
              <a:rPr lang="es-ES" sz="3400">
                <a:solidFill>
                  <a:srgbClr val="D47428"/>
                </a:solidFill>
                <a:latin typeface="BabelSans" pitchFamily="2" charset="0"/>
              </a:rPr>
              <a:t>La planta de “pellets” del sector foresto industrial.</a:t>
            </a:r>
          </a:p>
          <a:p>
            <a:pPr>
              <a:lnSpc>
                <a:spcPct val="90000"/>
              </a:lnSpc>
            </a:pPr>
            <a:r>
              <a:rPr lang="es-ES" sz="3400">
                <a:solidFill>
                  <a:srgbClr val="C0C0C0"/>
                </a:solidFill>
                <a:latin typeface="BabelSans" pitchFamily="2" charset="0"/>
              </a:rPr>
              <a:t>Condiciones de sostenibilidad.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3400">
              <a:solidFill>
                <a:srgbClr val="C0C0C0"/>
              </a:solidFill>
              <a:latin typeface="BabelSans" pitchFamily="2" charset="0"/>
            </a:endParaRPr>
          </a:p>
        </p:txBody>
      </p:sp>
      <p:sp>
        <p:nvSpPr>
          <p:cNvPr id="259076" name="Line 4"/>
          <p:cNvSpPr>
            <a:spLocks noChangeShapeType="1"/>
          </p:cNvSpPr>
          <p:nvPr/>
        </p:nvSpPr>
        <p:spPr bwMode="auto">
          <a:xfrm>
            <a:off x="471488" y="1349375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47428"/>
      </a:hlink>
      <a:folHlink>
        <a:srgbClr val="D47428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4742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47428"/>
        </a:hlink>
        <a:folHlink>
          <a:srgbClr val="D474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397</Words>
  <Application>Microsoft Office PowerPoint</Application>
  <PresentationFormat>On-screen Show (4:3)</PresentationFormat>
  <Paragraphs>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BabelSans</vt:lpstr>
      <vt:lpstr>#헤드라인A</vt:lpstr>
      <vt:lpstr>ISOCPEUR</vt:lpstr>
      <vt:lpstr>Diseño predeterminado</vt:lpstr>
      <vt:lpstr>Programa de Desarrollo de Cadenas Productivas en la Provincia de Córdoba</vt:lpstr>
      <vt:lpstr>Ejes de la presentación</vt:lpstr>
      <vt:lpstr>Ejes de la presentación</vt:lpstr>
      <vt:lpstr>Slide 4</vt:lpstr>
      <vt:lpstr>Cuatro ediciones </vt:lpstr>
      <vt:lpstr>Los resultados </vt:lpstr>
      <vt:lpstr>Los resultados </vt:lpstr>
      <vt:lpstr>Los resultados </vt:lpstr>
      <vt:lpstr>Ejes de la presentación</vt:lpstr>
      <vt:lpstr>Slide 10</vt:lpstr>
      <vt:lpstr>Slide 11</vt:lpstr>
      <vt:lpstr>Slide 12</vt:lpstr>
      <vt:lpstr>Slide 13</vt:lpstr>
      <vt:lpstr>Ejes de la presentación</vt:lpstr>
      <vt:lpstr>Sostenibilidad de los grupos</vt:lpstr>
      <vt:lpstr>Sostenibilidad de los grupos</vt:lpstr>
      <vt:lpstr>Slide 17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diseño conceptual</dc:title>
  <dc:creator>.</dc:creator>
  <cp:lastModifiedBy>anarod</cp:lastModifiedBy>
  <cp:revision>85</cp:revision>
  <dcterms:created xsi:type="dcterms:W3CDTF">2006-10-02T21:47:04Z</dcterms:created>
  <dcterms:modified xsi:type="dcterms:W3CDTF">2010-07-12T02:33:23Z</dcterms:modified>
</cp:coreProperties>
</file>