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38"/>
  </p:notesMasterIdLst>
  <p:handoutMasterIdLst>
    <p:handoutMasterId r:id="rId39"/>
  </p:handoutMasterIdLst>
  <p:sldIdLst>
    <p:sldId id="327" r:id="rId2"/>
    <p:sldId id="430" r:id="rId3"/>
    <p:sldId id="531" r:id="rId4"/>
    <p:sldId id="537" r:id="rId5"/>
    <p:sldId id="538" r:id="rId6"/>
    <p:sldId id="547" r:id="rId7"/>
    <p:sldId id="539" r:id="rId8"/>
    <p:sldId id="548" r:id="rId9"/>
    <p:sldId id="540" r:id="rId10"/>
    <p:sldId id="541" r:id="rId11"/>
    <p:sldId id="544" r:id="rId12"/>
    <p:sldId id="550" r:id="rId13"/>
    <p:sldId id="545" r:id="rId14"/>
    <p:sldId id="549" r:id="rId15"/>
    <p:sldId id="551" r:id="rId16"/>
    <p:sldId id="546" r:id="rId17"/>
    <p:sldId id="552" r:id="rId18"/>
    <p:sldId id="436" r:id="rId19"/>
    <p:sldId id="441" r:id="rId20"/>
    <p:sldId id="444" r:id="rId21"/>
    <p:sldId id="502" r:id="rId22"/>
    <p:sldId id="446" r:id="rId23"/>
    <p:sldId id="503" r:id="rId24"/>
    <p:sldId id="505" r:id="rId25"/>
    <p:sldId id="508" r:id="rId26"/>
    <p:sldId id="510" r:id="rId27"/>
    <p:sldId id="525" r:id="rId28"/>
    <p:sldId id="523" r:id="rId29"/>
    <p:sldId id="520" r:id="rId30"/>
    <p:sldId id="465" r:id="rId31"/>
    <p:sldId id="556" r:id="rId32"/>
    <p:sldId id="522" r:id="rId33"/>
    <p:sldId id="519" r:id="rId34"/>
    <p:sldId id="553" r:id="rId35"/>
    <p:sldId id="554" r:id="rId36"/>
    <p:sldId id="555" r:id="rId37"/>
  </p:sldIdLst>
  <p:sldSz cx="9144000" cy="6858000" type="screen4x3"/>
  <p:notesSz cx="6997700" cy="9283700"/>
  <p:embeddedFontLst>
    <p:embeddedFont>
      <p:font typeface="Arial Narrow" pitchFamily="34" charset="0"/>
      <p:regular r:id="rId40"/>
      <p:bold r:id="rId41"/>
      <p:italic r:id="rId42"/>
      <p:boldItalic r:id="rId43"/>
    </p:embeddedFont>
  </p:embeddedFontLst>
  <p:defaultTextStyle>
    <a:defPPr>
      <a:defRPr lang="es-ES_tradnl"/>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99C"/>
    <a:srgbClr val="0033FF"/>
    <a:srgbClr val="FF0000"/>
    <a:srgbClr val="FFFF00"/>
    <a:srgbClr val="000099"/>
    <a:srgbClr val="339900"/>
    <a:srgbClr val="2F25B3"/>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27" autoAdjust="0"/>
    <p:restoredTop sz="94636" autoAdjust="0"/>
  </p:normalViewPr>
  <p:slideViewPr>
    <p:cSldViewPr snapToObjects="1">
      <p:cViewPr>
        <p:scale>
          <a:sx n="60" d="100"/>
          <a:sy n="60" d="100"/>
        </p:scale>
        <p:origin x="-792" y="-174"/>
      </p:cViewPr>
      <p:guideLst>
        <p:guide orient="horz" pos="202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3.fntdata"/><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1.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4.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756" tIns="46379" rIns="92756" bIns="46379" numCol="1" anchor="t" anchorCtr="0" compatLnSpc="1">
            <a:prstTxWarp prst="textNoShape">
              <a:avLst/>
            </a:prstTxWarp>
          </a:bodyPr>
          <a:lstStyle>
            <a:lvl1pPr defTabSz="927100">
              <a:defRPr sz="1200"/>
            </a:lvl1pPr>
          </a:lstStyle>
          <a:p>
            <a:endParaRPr lang="es-ES"/>
          </a:p>
        </p:txBody>
      </p:sp>
      <p:sp>
        <p:nvSpPr>
          <p:cNvPr id="16589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2756" tIns="46379" rIns="92756" bIns="46379" numCol="1" anchor="t" anchorCtr="0" compatLnSpc="1">
            <a:prstTxWarp prst="textNoShape">
              <a:avLst/>
            </a:prstTxWarp>
          </a:bodyPr>
          <a:lstStyle>
            <a:lvl1pPr algn="r" defTabSz="927100">
              <a:defRPr sz="1200"/>
            </a:lvl1pPr>
          </a:lstStyle>
          <a:p>
            <a:endParaRPr lang="es-ES"/>
          </a:p>
        </p:txBody>
      </p:sp>
      <p:sp>
        <p:nvSpPr>
          <p:cNvPr id="16589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2756" tIns="46379" rIns="92756" bIns="46379" numCol="1" anchor="b" anchorCtr="0" compatLnSpc="1">
            <a:prstTxWarp prst="textNoShape">
              <a:avLst/>
            </a:prstTxWarp>
          </a:bodyPr>
          <a:lstStyle>
            <a:lvl1pPr defTabSz="927100">
              <a:defRPr sz="1200"/>
            </a:lvl1pPr>
          </a:lstStyle>
          <a:p>
            <a:endParaRPr lang="es-ES"/>
          </a:p>
        </p:txBody>
      </p:sp>
      <p:sp>
        <p:nvSpPr>
          <p:cNvPr id="16589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2756" tIns="46379" rIns="92756" bIns="46379" numCol="1" anchor="b" anchorCtr="0" compatLnSpc="1">
            <a:prstTxWarp prst="textNoShape">
              <a:avLst/>
            </a:prstTxWarp>
          </a:bodyPr>
          <a:lstStyle>
            <a:lvl1pPr algn="r" defTabSz="927100">
              <a:defRPr sz="1200"/>
            </a:lvl1pPr>
          </a:lstStyle>
          <a:p>
            <a:fld id="{E2F4D593-4BE1-4839-BFDD-462E4463752D}" type="slidenum">
              <a:rPr lang="es-ES"/>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756" tIns="46379" rIns="92756" bIns="46379" numCol="1" anchor="t" anchorCtr="0" compatLnSpc="1">
            <a:prstTxWarp prst="textNoShape">
              <a:avLst/>
            </a:prstTxWarp>
          </a:bodyPr>
          <a:lstStyle>
            <a:lvl1pPr defTabSz="927100">
              <a:defRPr sz="1200"/>
            </a:lvl1pPr>
          </a:lstStyle>
          <a:p>
            <a:endParaRPr lang="es-ES"/>
          </a:p>
        </p:txBody>
      </p:sp>
      <p:sp>
        <p:nvSpPr>
          <p:cNvPr id="191491"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756" tIns="46379" rIns="92756" bIns="46379" numCol="1" anchor="t" anchorCtr="0" compatLnSpc="1">
            <a:prstTxWarp prst="textNoShape">
              <a:avLst/>
            </a:prstTxWarp>
          </a:bodyPr>
          <a:lstStyle>
            <a:lvl1pPr algn="r" defTabSz="927100">
              <a:defRPr sz="1200"/>
            </a:lvl1pPr>
          </a:lstStyle>
          <a:p>
            <a:endParaRPr lang="es-ES"/>
          </a:p>
        </p:txBody>
      </p:sp>
      <p:sp>
        <p:nvSpPr>
          <p:cNvPr id="191492" name="Rectangle 4"/>
          <p:cNvSpPr>
            <a:spLocks noRot="1" noChangeArrowheads="1" noTextEdit="1"/>
          </p:cNvSpPr>
          <p:nvPr>
            <p:ph type="sldImg" idx="2"/>
          </p:nvPr>
        </p:nvSpPr>
        <p:spPr bwMode="auto">
          <a:xfrm>
            <a:off x="1177925" y="695325"/>
            <a:ext cx="4643438" cy="3482975"/>
          </a:xfrm>
          <a:prstGeom prst="rect">
            <a:avLst/>
          </a:prstGeom>
          <a:noFill/>
          <a:ln w="9525">
            <a:solidFill>
              <a:srgbClr val="000000"/>
            </a:solidFill>
            <a:miter lim="800000"/>
            <a:headEnd/>
            <a:tailEnd/>
          </a:ln>
          <a:effectLst/>
        </p:spPr>
      </p:sp>
      <p:sp>
        <p:nvSpPr>
          <p:cNvPr id="191493"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2756" tIns="46379" rIns="92756" bIns="46379"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91494"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2756" tIns="46379" rIns="92756" bIns="46379" numCol="1" anchor="b" anchorCtr="0" compatLnSpc="1">
            <a:prstTxWarp prst="textNoShape">
              <a:avLst/>
            </a:prstTxWarp>
          </a:bodyPr>
          <a:lstStyle>
            <a:lvl1pPr defTabSz="927100">
              <a:defRPr sz="1200"/>
            </a:lvl1pPr>
          </a:lstStyle>
          <a:p>
            <a:endParaRPr lang="es-ES"/>
          </a:p>
        </p:txBody>
      </p:sp>
      <p:sp>
        <p:nvSpPr>
          <p:cNvPr id="191495"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2756" tIns="46379" rIns="92756" bIns="46379" numCol="1" anchor="b" anchorCtr="0" compatLnSpc="1">
            <a:prstTxWarp prst="textNoShape">
              <a:avLst/>
            </a:prstTxWarp>
          </a:bodyPr>
          <a:lstStyle>
            <a:lvl1pPr algn="r" defTabSz="927100">
              <a:defRPr sz="1200"/>
            </a:lvl1pPr>
          </a:lstStyle>
          <a:p>
            <a:fld id="{46C0C56C-F90D-4980-B5C4-B06F76A5E7BD}" type="slidenum">
              <a:rPr lang="es-ES"/>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EEB551-602A-461C-83F3-3EC6C2C15494}" type="slidenum">
              <a:rPr lang="es-ES"/>
              <a:pPr/>
              <a:t>11</a:t>
            </a:fld>
            <a:endParaRPr lang="es-ES"/>
          </a:p>
        </p:txBody>
      </p:sp>
      <p:sp>
        <p:nvSpPr>
          <p:cNvPr id="442370" name="Rectangle 2"/>
          <p:cNvSpPr>
            <a:spLocks noRot="1" noChangeArrowheads="1" noTextEdit="1"/>
          </p:cNvSpPr>
          <p:nvPr>
            <p:ph type="sldImg"/>
          </p:nvPr>
        </p:nvSpPr>
        <p:spPr>
          <a:xfrm>
            <a:off x="1181100" y="695325"/>
            <a:ext cx="4643438" cy="3482975"/>
          </a:xfrm>
          <a:ln/>
        </p:spPr>
      </p:sp>
      <p:sp>
        <p:nvSpPr>
          <p:cNvPr id="442371" name="Rectangle 3"/>
          <p:cNvSpPr>
            <a:spLocks noGrp="1" noChangeArrowheads="1"/>
          </p:cNvSpPr>
          <p:nvPr>
            <p:ph type="body" idx="1"/>
          </p:nvPr>
        </p:nvSpPr>
        <p:spPr/>
        <p:txBody>
          <a:bodyPr/>
          <a:lstStyle/>
          <a:p>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A3FB45-EF7F-462B-9C73-9289873835C3}" type="slidenum">
              <a:rPr lang="es-ES"/>
              <a:pPr/>
              <a:t>15</a:t>
            </a:fld>
            <a:endParaRPr lang="es-ES"/>
          </a:p>
        </p:txBody>
      </p:sp>
      <p:sp>
        <p:nvSpPr>
          <p:cNvPr id="450562" name="Rectangle 2"/>
          <p:cNvSpPr>
            <a:spLocks noRot="1" noChangeArrowheads="1" noTextEdit="1"/>
          </p:cNvSpPr>
          <p:nvPr>
            <p:ph type="sldImg"/>
          </p:nvPr>
        </p:nvSpPr>
        <p:spPr>
          <a:xfrm>
            <a:off x="1177925" y="695325"/>
            <a:ext cx="4641850" cy="3481388"/>
          </a:xfrm>
          <a:ln/>
        </p:spPr>
      </p:sp>
      <p:sp>
        <p:nvSpPr>
          <p:cNvPr id="450563" name="Rectangle 3"/>
          <p:cNvSpPr>
            <a:spLocks noGrp="1" noChangeArrowheads="1"/>
          </p:cNvSpPr>
          <p:nvPr>
            <p:ph type="body" idx="1"/>
          </p:nvPr>
        </p:nvSpPr>
        <p:spPr>
          <a:xfrm>
            <a:off x="700088" y="4410075"/>
            <a:ext cx="5599112" cy="4178300"/>
          </a:xfrm>
        </p:spPr>
        <p:txBody>
          <a:bodyPr/>
          <a:lstStyle/>
          <a:p>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4" name="Picture 30" descr="cenefa inf"/>
          <p:cNvPicPr>
            <a:picLocks noChangeAspect="1" noChangeArrowheads="1"/>
          </p:cNvPicPr>
          <p:nvPr/>
        </p:nvPicPr>
        <p:blipFill>
          <a:blip r:embed="rId14" cstate="print"/>
          <a:srcRect/>
          <a:stretch>
            <a:fillRect/>
          </a:stretch>
        </p:blipFill>
        <p:spPr bwMode="auto">
          <a:xfrm>
            <a:off x="0" y="6669088"/>
            <a:ext cx="9144000" cy="220662"/>
          </a:xfrm>
          <a:prstGeom prst="rect">
            <a:avLst/>
          </a:prstGeom>
          <a:noFill/>
        </p:spPr>
      </p:pic>
      <p:sp>
        <p:nvSpPr>
          <p:cNvPr id="1058" name="Rectangle 34"/>
          <p:cNvSpPr>
            <a:spLocks noChangeArrowheads="1"/>
          </p:cNvSpPr>
          <p:nvPr/>
        </p:nvSpPr>
        <p:spPr bwMode="auto">
          <a:xfrm>
            <a:off x="0" y="-26988"/>
            <a:ext cx="9137650" cy="1079501"/>
          </a:xfrm>
          <a:prstGeom prst="rect">
            <a:avLst/>
          </a:prstGeom>
          <a:solidFill>
            <a:srgbClr val="EAEAEA"/>
          </a:solidFill>
          <a:ln w="9525" algn="ctr">
            <a:noFill/>
            <a:miter lim="800000"/>
            <a:headEnd/>
            <a:tailEnd/>
          </a:ln>
          <a:effectLst/>
        </p:spPr>
        <p:txBody>
          <a:bodyPr wrap="none" anchor="ctr"/>
          <a:lstStyle/>
          <a:p>
            <a:endParaRPr lang="en-US"/>
          </a:p>
        </p:txBody>
      </p:sp>
      <p:pic>
        <p:nvPicPr>
          <p:cNvPr id="1059" name="Picture 35" descr="DNP"/>
          <p:cNvPicPr>
            <a:picLocks noChangeAspect="1" noChangeArrowheads="1"/>
          </p:cNvPicPr>
          <p:nvPr/>
        </p:nvPicPr>
        <p:blipFill>
          <a:blip r:embed="rId15" cstate="print"/>
          <a:srcRect/>
          <a:stretch>
            <a:fillRect/>
          </a:stretch>
        </p:blipFill>
        <p:spPr bwMode="auto">
          <a:xfrm>
            <a:off x="6804025" y="192088"/>
            <a:ext cx="2195513" cy="671512"/>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wipe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Chart3.xls"/><Relationship Id="rId2" Type="http://schemas.openxmlformats.org/officeDocument/2006/relationships/slideLayout" Target="../slideLayouts/slideLayout4.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Excel_Chart4.xls"/><Relationship Id="rId2" Type="http://schemas.openxmlformats.org/officeDocument/2006/relationships/slideLayout" Target="../slideLayouts/slideLayout4.xml"/><Relationship Id="rId1" Type="http://schemas.openxmlformats.org/officeDocument/2006/relationships/vmlDrawing" Target="../drawings/vmlDrawing5.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4" name="Rectangle 6"/>
          <p:cNvSpPr>
            <a:spLocks noChangeArrowheads="1"/>
          </p:cNvSpPr>
          <p:nvPr/>
        </p:nvSpPr>
        <p:spPr bwMode="auto">
          <a:xfrm>
            <a:off x="0" y="0"/>
            <a:ext cx="9144000" cy="2133600"/>
          </a:xfrm>
          <a:prstGeom prst="rect">
            <a:avLst/>
          </a:prstGeom>
          <a:solidFill>
            <a:schemeClr val="bg1"/>
          </a:solidFill>
          <a:ln w="9525">
            <a:noFill/>
            <a:miter lim="800000"/>
            <a:headEnd/>
            <a:tailEnd/>
          </a:ln>
          <a:effectLst/>
        </p:spPr>
        <p:txBody>
          <a:bodyPr wrap="none" anchor="ctr"/>
          <a:lstStyle/>
          <a:p>
            <a:endParaRPr lang="en-US"/>
          </a:p>
        </p:txBody>
      </p:sp>
      <p:pic>
        <p:nvPicPr>
          <p:cNvPr id="89105" name="Picture 17" descr="encabezados"/>
          <p:cNvPicPr>
            <a:picLocks noChangeAspect="1" noChangeArrowheads="1"/>
          </p:cNvPicPr>
          <p:nvPr/>
        </p:nvPicPr>
        <p:blipFill>
          <a:blip r:embed="rId2" cstate="print"/>
          <a:srcRect/>
          <a:stretch>
            <a:fillRect/>
          </a:stretch>
        </p:blipFill>
        <p:spPr bwMode="auto">
          <a:xfrm>
            <a:off x="9525" y="-26988"/>
            <a:ext cx="9134475" cy="6867526"/>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ChangeArrowheads="1"/>
          </p:cNvSpPr>
          <p:nvPr>
            <p:ph type="title"/>
          </p:nvPr>
        </p:nvSpPr>
        <p:spPr bwMode="auto">
          <a:xfrm>
            <a:off x="179388" y="1125538"/>
            <a:ext cx="8964612" cy="1008062"/>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algn="l"/>
            <a:r>
              <a:rPr lang="es-CO" sz="2600">
                <a:solidFill>
                  <a:schemeClr val="tx1"/>
                </a:solidFill>
                <a:latin typeface="Arial Narrow" pitchFamily="34" charset="0"/>
              </a:rPr>
              <a:t>Colombia tiene hoy los niveles de indigencia más bajos desde que se cuenta con estadísticas. Entre 2002 y 2005 la indigencia se redujo 6 puntos  al pasar de 20,7% a 14,7%.</a:t>
            </a:r>
            <a:r>
              <a:rPr lang="es-CO" sz="2400">
                <a:solidFill>
                  <a:schemeClr val="tx1"/>
                </a:solidFill>
                <a:latin typeface="Arial Narrow" pitchFamily="34" charset="0"/>
              </a:rPr>
              <a:t> </a:t>
            </a:r>
          </a:p>
        </p:txBody>
      </p:sp>
      <p:graphicFrame>
        <p:nvGraphicFramePr>
          <p:cNvPr id="438275" name="Object 3"/>
          <p:cNvGraphicFramePr>
            <a:graphicFrameLocks noChangeAspect="1"/>
          </p:cNvGraphicFramePr>
          <p:nvPr>
            <p:ph sz="half" idx="2"/>
          </p:nvPr>
        </p:nvGraphicFramePr>
        <p:xfrm>
          <a:off x="1476375" y="2498725"/>
          <a:ext cx="5227638" cy="4344988"/>
        </p:xfrm>
        <a:graphic>
          <a:graphicData uri="http://schemas.openxmlformats.org/presentationml/2006/ole">
            <p:oleObj spid="_x0000_s438275" name="Gráfico" r:id="rId3" imgW="3781425" imgH="3143098" progId="Excel.Chart.8">
              <p:embed/>
            </p:oleObj>
          </a:graphicData>
        </a:graphic>
      </p:graphicFrame>
      <p:sp>
        <p:nvSpPr>
          <p:cNvPr id="438276" name="Text Box 4"/>
          <p:cNvSpPr txBox="1">
            <a:spLocks noChangeArrowheads="1"/>
          </p:cNvSpPr>
          <p:nvPr/>
        </p:nvSpPr>
        <p:spPr bwMode="auto">
          <a:xfrm>
            <a:off x="1978025" y="2641600"/>
            <a:ext cx="4824413" cy="427038"/>
          </a:xfrm>
          <a:prstGeom prst="rect">
            <a:avLst/>
          </a:prstGeom>
          <a:noFill/>
          <a:ln w="9525">
            <a:noFill/>
            <a:miter lim="800000"/>
            <a:headEnd/>
            <a:tailEnd/>
          </a:ln>
          <a:effectLst/>
        </p:spPr>
        <p:txBody>
          <a:bodyPr>
            <a:spAutoFit/>
          </a:bodyPr>
          <a:lstStyle/>
          <a:p>
            <a:pPr algn="ctr" eaLnBrk="1" hangingPunct="1"/>
            <a:r>
              <a:rPr lang="es-CO" sz="2200" b="1">
                <a:latin typeface="Arial Narrow" pitchFamily="34" charset="0"/>
              </a:rPr>
              <a:t>Indigencia nacional</a:t>
            </a:r>
          </a:p>
        </p:txBody>
      </p:sp>
      <p:sp>
        <p:nvSpPr>
          <p:cNvPr id="438277" name="Text Box 5"/>
          <p:cNvSpPr txBox="1">
            <a:spLocks noChangeArrowheads="1"/>
          </p:cNvSpPr>
          <p:nvPr/>
        </p:nvSpPr>
        <p:spPr bwMode="auto">
          <a:xfrm>
            <a:off x="250825" y="6021388"/>
            <a:ext cx="184150" cy="366712"/>
          </a:xfrm>
          <a:prstGeom prst="rect">
            <a:avLst/>
          </a:prstGeom>
          <a:noFill/>
          <a:ln w="9525">
            <a:noFill/>
            <a:miter lim="800000"/>
            <a:headEnd/>
            <a:tailEnd/>
          </a:ln>
          <a:effectLst/>
        </p:spPr>
        <p:txBody>
          <a:bodyPr>
            <a:spAutoFit/>
          </a:bodyPr>
          <a:lstStyle/>
          <a:p>
            <a:pPr eaLnBrk="1" hangingPunct="1">
              <a:spcBef>
                <a:spcPct val="50000"/>
              </a:spcBef>
            </a:pPr>
            <a:endParaRPr lang="es-CO" sz="1800">
              <a:latin typeface="Arial" pitchFamily="34" charset="0"/>
            </a:endParaRPr>
          </a:p>
        </p:txBody>
      </p:sp>
      <p:sp>
        <p:nvSpPr>
          <p:cNvPr id="438278" name="Text Box 6"/>
          <p:cNvSpPr txBox="1">
            <a:spLocks noChangeArrowheads="1"/>
          </p:cNvSpPr>
          <p:nvPr/>
        </p:nvSpPr>
        <p:spPr bwMode="auto">
          <a:xfrm>
            <a:off x="395288" y="3068638"/>
            <a:ext cx="2879725" cy="701675"/>
          </a:xfrm>
          <a:prstGeom prst="rect">
            <a:avLst/>
          </a:prstGeom>
          <a:noFill/>
          <a:ln w="9525">
            <a:noFill/>
            <a:miter lim="800000"/>
            <a:headEnd/>
            <a:tailEnd/>
          </a:ln>
          <a:effectLst/>
        </p:spPr>
        <p:txBody>
          <a:bodyPr>
            <a:spAutoFit/>
          </a:bodyPr>
          <a:lstStyle/>
          <a:p>
            <a:pPr eaLnBrk="1" hangingPunct="1">
              <a:buFontTx/>
              <a:buChar char="•"/>
            </a:pPr>
            <a:endParaRPr lang="es-CO" sz="2000">
              <a:latin typeface="Arial Narrow" pitchFamily="34" charset="0"/>
            </a:endParaRPr>
          </a:p>
          <a:p>
            <a:pPr eaLnBrk="1" hangingPunct="1"/>
            <a:endParaRPr lang="es-CO" sz="2000">
              <a:latin typeface="Arial Narrow" pitchFamily="34" charset="0"/>
            </a:endParaRPr>
          </a:p>
        </p:txBody>
      </p:sp>
      <p:sp>
        <p:nvSpPr>
          <p:cNvPr id="438280" name="Rectangle 8"/>
          <p:cNvSpPr>
            <a:spLocks noChangeArrowheads="1"/>
          </p:cNvSpPr>
          <p:nvPr/>
        </p:nvSpPr>
        <p:spPr bwMode="auto">
          <a:xfrm>
            <a:off x="0" y="6553200"/>
            <a:ext cx="3013075" cy="304800"/>
          </a:xfrm>
          <a:prstGeom prst="rect">
            <a:avLst/>
          </a:prstGeom>
          <a:noFill/>
          <a:ln w="9525">
            <a:noFill/>
            <a:miter lim="800000"/>
            <a:headEnd/>
            <a:tailEnd/>
          </a:ln>
          <a:effectLst/>
        </p:spPr>
        <p:txBody>
          <a:bodyPr wrap="none">
            <a:spAutoFit/>
          </a:bodyPr>
          <a:lstStyle/>
          <a:p>
            <a:pPr eaLnBrk="1" hangingPunct="1"/>
            <a:r>
              <a:rPr lang="es-ES_tradnl" sz="1400">
                <a:latin typeface="Arial Narrow" pitchFamily="34" charset="0"/>
              </a:rPr>
              <a:t>Fuente: Estimaciones MERPD- ENH y ECH</a:t>
            </a:r>
            <a:endParaRPr lang="es-CO" sz="1400">
              <a:latin typeface="Arial Narrow" pitchFamily="34" charset="0"/>
            </a:endParaRPr>
          </a:p>
        </p:txBody>
      </p:sp>
      <p:sp>
        <p:nvSpPr>
          <p:cNvPr id="438281" name="Line 9"/>
          <p:cNvSpPr>
            <a:spLocks noChangeShapeType="1"/>
          </p:cNvSpPr>
          <p:nvPr/>
        </p:nvSpPr>
        <p:spPr bwMode="auto">
          <a:xfrm>
            <a:off x="5794375" y="4652963"/>
            <a:ext cx="431800" cy="863600"/>
          </a:xfrm>
          <a:prstGeom prst="line">
            <a:avLst/>
          </a:prstGeom>
          <a:noFill/>
          <a:ln w="25400">
            <a:solidFill>
              <a:srgbClr val="FF0000"/>
            </a:solidFill>
            <a:round/>
            <a:headEnd/>
            <a:tailEnd type="triangle" w="lg" len="lg"/>
          </a:ln>
          <a:effectLst/>
        </p:spPr>
        <p:txBody>
          <a:bodyPr/>
          <a:lstStyle/>
          <a:p>
            <a:endParaRPr lang="en-US"/>
          </a:p>
        </p:txBody>
      </p:sp>
      <p:sp>
        <p:nvSpPr>
          <p:cNvPr id="438282" name="Text Box 10"/>
          <p:cNvSpPr txBox="1">
            <a:spLocks noChangeArrowheads="1"/>
          </p:cNvSpPr>
          <p:nvPr/>
        </p:nvSpPr>
        <p:spPr bwMode="auto">
          <a:xfrm>
            <a:off x="6227763" y="3197225"/>
            <a:ext cx="2519362" cy="1311275"/>
          </a:xfrm>
          <a:prstGeom prst="rect">
            <a:avLst/>
          </a:prstGeom>
          <a:noFill/>
          <a:ln w="9525">
            <a:noFill/>
            <a:miter lim="800000"/>
            <a:headEnd/>
            <a:tailEnd/>
          </a:ln>
          <a:effectLst/>
        </p:spPr>
        <p:txBody>
          <a:bodyPr>
            <a:spAutoFit/>
          </a:bodyPr>
          <a:lstStyle/>
          <a:p>
            <a:pPr eaLnBrk="1" hangingPunct="1"/>
            <a:r>
              <a:rPr lang="es-CO" sz="2000">
                <a:latin typeface="Arial Narrow" pitchFamily="34" charset="0"/>
              </a:rPr>
              <a:t>El número de indigentes pasó de 8,8 a 6,6 millones de personas entre 2002 y 2005</a:t>
            </a:r>
          </a:p>
        </p:txBody>
      </p:sp>
      <p:sp>
        <p:nvSpPr>
          <p:cNvPr id="438283" name="Rectangle 11"/>
          <p:cNvSpPr>
            <a:spLocks noChangeArrowheads="1"/>
          </p:cNvSpPr>
          <p:nvPr/>
        </p:nvSpPr>
        <p:spPr bwMode="auto">
          <a:xfrm>
            <a:off x="250825" y="404813"/>
            <a:ext cx="1873250"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ES" sz="2200" b="1">
                <a:solidFill>
                  <a:srgbClr val="000000"/>
                </a:solidFill>
                <a:latin typeface="Arial Narrow" pitchFamily="34" charset="0"/>
              </a:rPr>
              <a:t>Indigencia</a:t>
            </a: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Text Box 2"/>
          <p:cNvSpPr txBox="1">
            <a:spLocks noChangeArrowheads="1"/>
          </p:cNvSpPr>
          <p:nvPr/>
        </p:nvSpPr>
        <p:spPr bwMode="auto">
          <a:xfrm>
            <a:off x="179388" y="1341438"/>
            <a:ext cx="8569325" cy="457200"/>
          </a:xfrm>
          <a:prstGeom prst="rect">
            <a:avLst/>
          </a:prstGeom>
          <a:noFill/>
          <a:ln w="9525">
            <a:noFill/>
            <a:miter lim="800000"/>
            <a:headEnd/>
            <a:tailEnd/>
          </a:ln>
          <a:effectLst/>
        </p:spPr>
        <p:txBody>
          <a:bodyPr>
            <a:spAutoFit/>
          </a:bodyPr>
          <a:lstStyle/>
          <a:p>
            <a:pPr eaLnBrk="1" hangingPunct="1">
              <a:spcBef>
                <a:spcPct val="50000"/>
              </a:spcBef>
            </a:pPr>
            <a:endParaRPr lang="es-CO">
              <a:solidFill>
                <a:srgbClr val="292929"/>
              </a:solidFill>
              <a:latin typeface="Arial Narrow" pitchFamily="34" charset="0"/>
            </a:endParaRPr>
          </a:p>
        </p:txBody>
      </p:sp>
      <p:sp>
        <p:nvSpPr>
          <p:cNvPr id="441347" name="Rectangle 3"/>
          <p:cNvSpPr>
            <a:spLocks noChangeArrowheads="1"/>
          </p:cNvSpPr>
          <p:nvPr>
            <p:ph type="title"/>
          </p:nvPr>
        </p:nvSpPr>
        <p:spPr bwMode="auto">
          <a:xfrm>
            <a:off x="457200" y="1119188"/>
            <a:ext cx="8229600" cy="65405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r>
              <a:rPr lang="es-ES" sz="3200">
                <a:latin typeface="Arial Narrow" pitchFamily="34" charset="0"/>
                <a:cs typeface="Arial" pitchFamily="34" charset="0"/>
              </a:rPr>
              <a:t>Pobreza de US$ 1 y US$ 2 PPA al día</a:t>
            </a:r>
          </a:p>
        </p:txBody>
      </p:sp>
      <p:graphicFrame>
        <p:nvGraphicFramePr>
          <p:cNvPr id="441348" name="Object 4"/>
          <p:cNvGraphicFramePr>
            <a:graphicFrameLocks noGrp="1" noChangeAspect="1"/>
          </p:cNvGraphicFramePr>
          <p:nvPr>
            <p:ph sz="half" idx="1"/>
          </p:nvPr>
        </p:nvGraphicFramePr>
        <p:xfrm>
          <a:off x="989013" y="1989138"/>
          <a:ext cx="6743700" cy="4378325"/>
        </p:xfrm>
        <a:graphic>
          <a:graphicData uri="http://schemas.openxmlformats.org/presentationml/2006/ole">
            <p:oleObj spid="_x0000_s441348" name="Gráfico" r:id="rId4" imgW="6924675" imgH="4496003" progId="MSGraph.Chart.8">
              <p:embed followColorScheme="full"/>
            </p:oleObj>
          </a:graphicData>
        </a:graphic>
      </p:graphicFrame>
      <p:sp>
        <p:nvSpPr>
          <p:cNvPr id="441349" name="Rectangle 5"/>
          <p:cNvSpPr>
            <a:spLocks noChangeArrowheads="1"/>
          </p:cNvSpPr>
          <p:nvPr/>
        </p:nvSpPr>
        <p:spPr bwMode="auto">
          <a:xfrm>
            <a:off x="250825" y="404813"/>
            <a:ext cx="1873250"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ES" sz="2200" b="1">
                <a:solidFill>
                  <a:srgbClr val="000000"/>
                </a:solidFill>
                <a:latin typeface="Arial Narrow" pitchFamily="34" charset="0"/>
              </a:rPr>
              <a:t>Pobreza</a:t>
            </a:r>
          </a:p>
        </p:txBody>
      </p:sp>
      <p:sp>
        <p:nvSpPr>
          <p:cNvPr id="441350" name="Rectangle 6"/>
          <p:cNvSpPr>
            <a:spLocks noChangeArrowheads="1"/>
          </p:cNvSpPr>
          <p:nvPr/>
        </p:nvSpPr>
        <p:spPr bwMode="auto">
          <a:xfrm>
            <a:off x="0" y="6553200"/>
            <a:ext cx="2446338" cy="304800"/>
          </a:xfrm>
          <a:prstGeom prst="rect">
            <a:avLst/>
          </a:prstGeom>
          <a:noFill/>
          <a:ln w="9525">
            <a:noFill/>
            <a:miter lim="800000"/>
            <a:headEnd/>
            <a:tailEnd/>
          </a:ln>
          <a:effectLst/>
        </p:spPr>
        <p:txBody>
          <a:bodyPr wrap="none">
            <a:spAutoFit/>
          </a:bodyPr>
          <a:lstStyle/>
          <a:p>
            <a:pPr eaLnBrk="1" hangingPunct="1"/>
            <a:r>
              <a:rPr lang="es-ES_tradnl" sz="1400">
                <a:latin typeface="Arial Narrow" pitchFamily="34" charset="0"/>
              </a:rPr>
              <a:t>Fuente: Estimaciones DNP – DDS </a:t>
            </a:r>
            <a:endParaRPr lang="es-CO" sz="1400">
              <a:latin typeface="Arial Narrow" pitchFamily="34" charset="0"/>
            </a:endParaRPr>
          </a:p>
        </p:txBody>
      </p:sp>
    </p:spTree>
  </p:cSld>
  <p:clrMapOvr>
    <a:masterClrMapping/>
  </p:clrMapOvr>
  <p:transition spd="med" advClick="0">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Text Box 2"/>
          <p:cNvSpPr txBox="1">
            <a:spLocks noChangeArrowheads="1"/>
          </p:cNvSpPr>
          <p:nvPr/>
        </p:nvSpPr>
        <p:spPr bwMode="auto">
          <a:xfrm>
            <a:off x="684213" y="6021388"/>
            <a:ext cx="184150" cy="366712"/>
          </a:xfrm>
          <a:prstGeom prst="rect">
            <a:avLst/>
          </a:prstGeom>
          <a:noFill/>
          <a:ln w="9525">
            <a:noFill/>
            <a:miter lim="800000"/>
            <a:headEnd/>
            <a:tailEnd/>
          </a:ln>
          <a:effectLst/>
        </p:spPr>
        <p:txBody>
          <a:bodyPr>
            <a:spAutoFit/>
          </a:bodyPr>
          <a:lstStyle/>
          <a:p>
            <a:pPr eaLnBrk="1" hangingPunct="1">
              <a:spcBef>
                <a:spcPct val="50000"/>
              </a:spcBef>
            </a:pPr>
            <a:endParaRPr lang="es-CO" sz="1800">
              <a:latin typeface="Arial" pitchFamily="34" charset="0"/>
            </a:endParaRPr>
          </a:p>
        </p:txBody>
      </p:sp>
      <p:graphicFrame>
        <p:nvGraphicFramePr>
          <p:cNvPr id="448515" name="Object 3"/>
          <p:cNvGraphicFramePr>
            <a:graphicFrameLocks noChangeAspect="1"/>
          </p:cNvGraphicFramePr>
          <p:nvPr>
            <p:ph sz="half" idx="1"/>
          </p:nvPr>
        </p:nvGraphicFramePr>
        <p:xfrm>
          <a:off x="1619250" y="2205038"/>
          <a:ext cx="6337300" cy="4616450"/>
        </p:xfrm>
        <a:graphic>
          <a:graphicData uri="http://schemas.openxmlformats.org/presentationml/2006/ole">
            <p:oleObj spid="_x0000_s448515" name="Gráfico" r:id="rId3" imgW="4314825" imgH="3143098" progId="Excel.Chart.8">
              <p:embed/>
            </p:oleObj>
          </a:graphicData>
        </a:graphic>
      </p:graphicFrame>
      <p:sp>
        <p:nvSpPr>
          <p:cNvPr id="448517" name="Text Box 5"/>
          <p:cNvSpPr txBox="1">
            <a:spLocks noChangeArrowheads="1"/>
          </p:cNvSpPr>
          <p:nvPr/>
        </p:nvSpPr>
        <p:spPr bwMode="auto">
          <a:xfrm>
            <a:off x="1835150" y="2420938"/>
            <a:ext cx="6048375" cy="762000"/>
          </a:xfrm>
          <a:prstGeom prst="rect">
            <a:avLst/>
          </a:prstGeom>
          <a:noFill/>
          <a:ln w="9525">
            <a:noFill/>
            <a:miter lim="800000"/>
            <a:headEnd/>
            <a:tailEnd/>
          </a:ln>
          <a:effectLst/>
        </p:spPr>
        <p:txBody>
          <a:bodyPr>
            <a:spAutoFit/>
          </a:bodyPr>
          <a:lstStyle/>
          <a:p>
            <a:pPr algn="ctr" eaLnBrk="1" hangingPunct="1"/>
            <a:r>
              <a:rPr lang="es-CO" sz="2200" b="1">
                <a:latin typeface="Arial Narrow" pitchFamily="34" charset="0"/>
              </a:rPr>
              <a:t>Ingreso medio </a:t>
            </a:r>
            <a:r>
              <a:rPr lang="es-CO" sz="2200" b="1" i="1">
                <a:latin typeface="Arial Narrow" pitchFamily="34" charset="0"/>
              </a:rPr>
              <a:t>per cápita</a:t>
            </a:r>
            <a:r>
              <a:rPr lang="es-CO" sz="2200" baseline="30000">
                <a:latin typeface="Arial Narrow" pitchFamily="34" charset="0"/>
              </a:rPr>
              <a:t>(1)</a:t>
            </a:r>
            <a:r>
              <a:rPr lang="es-CO" sz="2200" b="1" i="1">
                <a:latin typeface="Arial Narrow" pitchFamily="34" charset="0"/>
              </a:rPr>
              <a:t> </a:t>
            </a:r>
          </a:p>
          <a:p>
            <a:pPr algn="ctr" eaLnBrk="1" hangingPunct="1"/>
            <a:r>
              <a:rPr lang="es-CO" sz="2200">
                <a:latin typeface="Arial Narrow" pitchFamily="34" charset="0"/>
              </a:rPr>
              <a:t>($ miles 2005)</a:t>
            </a:r>
          </a:p>
        </p:txBody>
      </p:sp>
      <p:sp>
        <p:nvSpPr>
          <p:cNvPr id="448518" name="Text Box 6"/>
          <p:cNvSpPr txBox="1">
            <a:spLocks noChangeArrowheads="1"/>
          </p:cNvSpPr>
          <p:nvPr/>
        </p:nvSpPr>
        <p:spPr bwMode="auto">
          <a:xfrm>
            <a:off x="231775" y="1190625"/>
            <a:ext cx="184150" cy="396875"/>
          </a:xfrm>
          <a:prstGeom prst="rect">
            <a:avLst/>
          </a:prstGeom>
          <a:noFill/>
          <a:ln w="9525">
            <a:noFill/>
            <a:miter lim="800000"/>
            <a:headEnd/>
            <a:tailEnd/>
          </a:ln>
          <a:effectLst/>
        </p:spPr>
        <p:txBody>
          <a:bodyPr wrap="none">
            <a:spAutoFit/>
          </a:bodyPr>
          <a:lstStyle/>
          <a:p>
            <a:pPr eaLnBrk="1" hangingPunct="1"/>
            <a:endParaRPr lang="es-CO" sz="2000">
              <a:latin typeface="Arial Narrow" pitchFamily="34" charset="0"/>
            </a:endParaRPr>
          </a:p>
        </p:txBody>
      </p:sp>
      <p:sp>
        <p:nvSpPr>
          <p:cNvPr id="448519" name="Rectangle 7"/>
          <p:cNvSpPr>
            <a:spLocks noGrp="1" noChangeArrowheads="1"/>
          </p:cNvSpPr>
          <p:nvPr>
            <p:ph type="title"/>
          </p:nvPr>
        </p:nvSpPr>
        <p:spPr bwMode="auto">
          <a:xfrm>
            <a:off x="179388" y="1125538"/>
            <a:ext cx="8964612" cy="1008062"/>
          </a:xfrm>
          <a:noFill/>
          <a:ln>
            <a:miter lim="800000"/>
            <a:headEnd/>
            <a:tailEnd/>
          </a:ln>
        </p:spPr>
        <p:txBody>
          <a:bodyPr vert="horz" wrap="square" lIns="91440" tIns="45720" rIns="91440" bIns="45720" numCol="1" anchor="ctr" anchorCtr="0" compatLnSpc="1">
            <a:prstTxWarp prst="textNoShape">
              <a:avLst/>
            </a:prstTxWarp>
          </a:bodyPr>
          <a:lstStyle/>
          <a:p>
            <a:pPr algn="l"/>
            <a:r>
              <a:rPr lang="es-CO" sz="2600">
                <a:solidFill>
                  <a:schemeClr val="tx1"/>
                </a:solidFill>
                <a:latin typeface="Arial Narrow" pitchFamily="34" charset="0"/>
              </a:rPr>
              <a:t>El ingreso medio </a:t>
            </a:r>
            <a:r>
              <a:rPr lang="es-CO" sz="2600" i="1">
                <a:solidFill>
                  <a:schemeClr val="tx1"/>
                </a:solidFill>
                <a:latin typeface="Arial Narrow" pitchFamily="34" charset="0"/>
              </a:rPr>
              <a:t>per cápita</a:t>
            </a:r>
            <a:r>
              <a:rPr lang="es-CO" sz="2600">
                <a:solidFill>
                  <a:schemeClr val="tx1"/>
                </a:solidFill>
                <a:latin typeface="Arial Narrow" pitchFamily="34" charset="0"/>
              </a:rPr>
              <a:t> de los colombianos ha aumentado 14,2% en términos reales entre 2002 y 2005</a:t>
            </a:r>
          </a:p>
        </p:txBody>
      </p:sp>
      <p:sp>
        <p:nvSpPr>
          <p:cNvPr id="448520" name="Rectangle 8"/>
          <p:cNvSpPr>
            <a:spLocks noChangeArrowheads="1"/>
          </p:cNvSpPr>
          <p:nvPr/>
        </p:nvSpPr>
        <p:spPr bwMode="auto">
          <a:xfrm>
            <a:off x="3359150" y="6265863"/>
            <a:ext cx="3013075" cy="304800"/>
          </a:xfrm>
          <a:prstGeom prst="rect">
            <a:avLst/>
          </a:prstGeom>
          <a:noFill/>
          <a:ln w="9525">
            <a:noFill/>
            <a:miter lim="800000"/>
            <a:headEnd/>
            <a:tailEnd/>
          </a:ln>
          <a:effectLst/>
        </p:spPr>
        <p:txBody>
          <a:bodyPr wrap="none">
            <a:spAutoFit/>
          </a:bodyPr>
          <a:lstStyle/>
          <a:p>
            <a:pPr eaLnBrk="1" hangingPunct="1"/>
            <a:r>
              <a:rPr lang="es-ES_tradnl" sz="1400">
                <a:latin typeface="Arial Narrow" pitchFamily="34" charset="0"/>
              </a:rPr>
              <a:t>Fuente: Estimaciones MERPD- ENH y ECH</a:t>
            </a:r>
            <a:endParaRPr lang="es-CO" sz="1400">
              <a:latin typeface="Arial Narrow" pitchFamily="34" charset="0"/>
            </a:endParaRPr>
          </a:p>
        </p:txBody>
      </p:sp>
      <p:sp>
        <p:nvSpPr>
          <p:cNvPr id="448521" name="Line 9"/>
          <p:cNvSpPr>
            <a:spLocks noChangeShapeType="1"/>
          </p:cNvSpPr>
          <p:nvPr/>
        </p:nvSpPr>
        <p:spPr bwMode="auto">
          <a:xfrm flipV="1">
            <a:off x="6732588" y="3933825"/>
            <a:ext cx="576262" cy="1008063"/>
          </a:xfrm>
          <a:prstGeom prst="line">
            <a:avLst/>
          </a:prstGeom>
          <a:noFill/>
          <a:ln w="25400">
            <a:solidFill>
              <a:srgbClr val="FF0000"/>
            </a:solidFill>
            <a:round/>
            <a:headEnd/>
            <a:tailEnd type="triangle" w="lg" len="lg"/>
          </a:ln>
          <a:effectLst/>
        </p:spPr>
        <p:txBody>
          <a:bodyPr/>
          <a:lstStyle/>
          <a:p>
            <a:endParaRPr lang="en-US"/>
          </a:p>
        </p:txBody>
      </p:sp>
      <p:sp>
        <p:nvSpPr>
          <p:cNvPr id="448522" name="Text Box 10"/>
          <p:cNvSpPr txBox="1">
            <a:spLocks noChangeArrowheads="1"/>
          </p:cNvSpPr>
          <p:nvPr/>
        </p:nvSpPr>
        <p:spPr bwMode="auto">
          <a:xfrm>
            <a:off x="231775" y="6524625"/>
            <a:ext cx="5516563" cy="304800"/>
          </a:xfrm>
          <a:prstGeom prst="rect">
            <a:avLst/>
          </a:prstGeom>
          <a:noFill/>
          <a:ln w="9525">
            <a:noFill/>
            <a:miter lim="800000"/>
            <a:headEnd/>
            <a:tailEnd/>
          </a:ln>
          <a:effectLst/>
        </p:spPr>
        <p:txBody>
          <a:bodyPr wrap="none">
            <a:spAutoFit/>
          </a:bodyPr>
          <a:lstStyle/>
          <a:p>
            <a:pPr eaLnBrk="1" hangingPunct="1"/>
            <a:r>
              <a:rPr lang="es-CO" sz="1400">
                <a:latin typeface="Arial Narrow" pitchFamily="34" charset="0"/>
              </a:rPr>
              <a:t>(1) Se calcula dividiendo el total de ingresos del hogar por el número de miembros</a:t>
            </a:r>
          </a:p>
        </p:txBody>
      </p:sp>
      <p:sp>
        <p:nvSpPr>
          <p:cNvPr id="448523" name="Rectangle 11"/>
          <p:cNvSpPr>
            <a:spLocks noChangeArrowheads="1"/>
          </p:cNvSpPr>
          <p:nvPr/>
        </p:nvSpPr>
        <p:spPr bwMode="auto">
          <a:xfrm>
            <a:off x="250825" y="404813"/>
            <a:ext cx="1873250"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ES" sz="2200" b="1">
                <a:solidFill>
                  <a:srgbClr val="000000"/>
                </a:solidFill>
                <a:latin typeface="Arial Narrow" pitchFamily="34" charset="0"/>
              </a:rPr>
              <a:t>Ingresos</a:t>
            </a: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Text Box 2"/>
          <p:cNvSpPr txBox="1">
            <a:spLocks noChangeArrowheads="1"/>
          </p:cNvSpPr>
          <p:nvPr/>
        </p:nvSpPr>
        <p:spPr bwMode="auto">
          <a:xfrm>
            <a:off x="684213" y="6021388"/>
            <a:ext cx="184150" cy="366712"/>
          </a:xfrm>
          <a:prstGeom prst="rect">
            <a:avLst/>
          </a:prstGeom>
          <a:noFill/>
          <a:ln w="9525">
            <a:noFill/>
            <a:miter lim="800000"/>
            <a:headEnd/>
            <a:tailEnd/>
          </a:ln>
          <a:effectLst/>
        </p:spPr>
        <p:txBody>
          <a:bodyPr>
            <a:spAutoFit/>
          </a:bodyPr>
          <a:lstStyle/>
          <a:p>
            <a:pPr eaLnBrk="1" hangingPunct="1">
              <a:spcBef>
                <a:spcPct val="50000"/>
              </a:spcBef>
            </a:pPr>
            <a:endParaRPr lang="es-CO" sz="1800">
              <a:latin typeface="Arial" pitchFamily="34" charset="0"/>
            </a:endParaRPr>
          </a:p>
        </p:txBody>
      </p:sp>
      <p:graphicFrame>
        <p:nvGraphicFramePr>
          <p:cNvPr id="443395" name="Object 3"/>
          <p:cNvGraphicFramePr>
            <a:graphicFrameLocks noChangeAspect="1"/>
          </p:cNvGraphicFramePr>
          <p:nvPr>
            <p:ph sz="half" idx="1"/>
          </p:nvPr>
        </p:nvGraphicFramePr>
        <p:xfrm>
          <a:off x="1042988" y="1622425"/>
          <a:ext cx="6624637" cy="5235575"/>
        </p:xfrm>
        <a:graphic>
          <a:graphicData uri="http://schemas.openxmlformats.org/presentationml/2006/ole">
            <p:oleObj spid="_x0000_s443395" name="Gráfico" r:id="rId3" imgW="4438650" imgH="3676650" progId="Excel.Chart.8">
              <p:embed/>
            </p:oleObj>
          </a:graphicData>
        </a:graphic>
      </p:graphicFrame>
      <p:sp>
        <p:nvSpPr>
          <p:cNvPr id="443396" name="Text Box 4"/>
          <p:cNvSpPr txBox="1">
            <a:spLocks noChangeArrowheads="1"/>
          </p:cNvSpPr>
          <p:nvPr/>
        </p:nvSpPr>
        <p:spPr bwMode="auto">
          <a:xfrm>
            <a:off x="1979613" y="2276475"/>
            <a:ext cx="6048375" cy="396875"/>
          </a:xfrm>
          <a:prstGeom prst="rect">
            <a:avLst/>
          </a:prstGeom>
          <a:noFill/>
          <a:ln w="9525">
            <a:noFill/>
            <a:miter lim="800000"/>
            <a:headEnd/>
            <a:tailEnd/>
          </a:ln>
          <a:effectLst/>
        </p:spPr>
        <p:txBody>
          <a:bodyPr>
            <a:spAutoFit/>
          </a:bodyPr>
          <a:lstStyle/>
          <a:p>
            <a:pPr algn="ctr" eaLnBrk="1" hangingPunct="1"/>
            <a:r>
              <a:rPr lang="es-CO" sz="2000" b="1">
                <a:latin typeface="Arial Narrow" pitchFamily="34" charset="0"/>
              </a:rPr>
              <a:t>Distribución del ingreso (GINI)</a:t>
            </a:r>
            <a:r>
              <a:rPr lang="es-CO" sz="2000" baseline="30000">
                <a:latin typeface="Arial Narrow" pitchFamily="34" charset="0"/>
              </a:rPr>
              <a:t>(1)</a:t>
            </a:r>
          </a:p>
        </p:txBody>
      </p:sp>
      <p:sp>
        <p:nvSpPr>
          <p:cNvPr id="443397" name="Text Box 5"/>
          <p:cNvSpPr txBox="1">
            <a:spLocks noChangeArrowheads="1"/>
          </p:cNvSpPr>
          <p:nvPr/>
        </p:nvSpPr>
        <p:spPr bwMode="auto">
          <a:xfrm>
            <a:off x="231775" y="1190625"/>
            <a:ext cx="184150" cy="396875"/>
          </a:xfrm>
          <a:prstGeom prst="rect">
            <a:avLst/>
          </a:prstGeom>
          <a:noFill/>
          <a:ln w="9525">
            <a:noFill/>
            <a:miter lim="800000"/>
            <a:headEnd/>
            <a:tailEnd/>
          </a:ln>
          <a:effectLst/>
        </p:spPr>
        <p:txBody>
          <a:bodyPr wrap="none">
            <a:spAutoFit/>
          </a:bodyPr>
          <a:lstStyle/>
          <a:p>
            <a:pPr eaLnBrk="1" hangingPunct="1"/>
            <a:endParaRPr lang="es-CO" sz="2000">
              <a:latin typeface="Arial Narrow" pitchFamily="34" charset="0"/>
            </a:endParaRPr>
          </a:p>
        </p:txBody>
      </p:sp>
      <p:sp>
        <p:nvSpPr>
          <p:cNvPr id="443398" name="Rectangle 6"/>
          <p:cNvSpPr>
            <a:spLocks noGrp="1" noChangeArrowheads="1"/>
          </p:cNvSpPr>
          <p:nvPr>
            <p:ph type="title"/>
          </p:nvPr>
        </p:nvSpPr>
        <p:spPr bwMode="auto">
          <a:xfrm>
            <a:off x="179388" y="1125538"/>
            <a:ext cx="8964612" cy="1008062"/>
          </a:xfrm>
          <a:noFill/>
          <a:ln>
            <a:miter lim="800000"/>
            <a:headEnd/>
            <a:tailEnd/>
          </a:ln>
        </p:spPr>
        <p:txBody>
          <a:bodyPr vert="horz" wrap="square" lIns="91440" tIns="45720" rIns="91440" bIns="45720" numCol="1" anchor="ctr" anchorCtr="0" compatLnSpc="1">
            <a:prstTxWarp prst="textNoShape">
              <a:avLst/>
            </a:prstTxWarp>
          </a:bodyPr>
          <a:lstStyle/>
          <a:p>
            <a:pPr algn="l"/>
            <a:r>
              <a:rPr lang="es-CO" sz="2600">
                <a:solidFill>
                  <a:schemeClr val="tx1"/>
                </a:solidFill>
                <a:latin typeface="Arial Narrow" pitchFamily="34" charset="0"/>
              </a:rPr>
              <a:t>El índice GINI cayó 2 puntos entre 2002 y 2005</a:t>
            </a:r>
          </a:p>
        </p:txBody>
      </p:sp>
      <p:sp>
        <p:nvSpPr>
          <p:cNvPr id="443399" name="Rectangle 7"/>
          <p:cNvSpPr>
            <a:spLocks noChangeArrowheads="1"/>
          </p:cNvSpPr>
          <p:nvPr/>
        </p:nvSpPr>
        <p:spPr bwMode="auto">
          <a:xfrm>
            <a:off x="107950" y="6092825"/>
            <a:ext cx="8459788" cy="730250"/>
          </a:xfrm>
          <a:prstGeom prst="rect">
            <a:avLst/>
          </a:prstGeom>
          <a:noFill/>
          <a:ln w="9525">
            <a:noFill/>
            <a:miter lim="800000"/>
            <a:headEnd/>
            <a:tailEnd/>
          </a:ln>
          <a:effectLst/>
        </p:spPr>
        <p:txBody>
          <a:bodyPr>
            <a:spAutoFit/>
          </a:bodyPr>
          <a:lstStyle/>
          <a:p>
            <a:pPr eaLnBrk="1" hangingPunct="1"/>
            <a:r>
              <a:rPr lang="es-ES_tradnl" sz="1400">
                <a:latin typeface="Arial Narrow" pitchFamily="34" charset="0"/>
              </a:rPr>
              <a:t>Fuente: Estimaciones MERPD- ENH y ECH</a:t>
            </a:r>
          </a:p>
          <a:p>
            <a:pPr eaLnBrk="1" hangingPunct="1"/>
            <a:r>
              <a:rPr lang="es-ES_tradnl" sz="1400">
                <a:latin typeface="Arial Narrow" pitchFamily="34" charset="0"/>
              </a:rPr>
              <a:t>(1) El Coeficiente de GINI mide la distribución del ingreso, siendo 0 la distribución más equitativa posible y 1 la mayor concentración del ingreso</a:t>
            </a:r>
            <a:endParaRPr lang="es-CO" sz="1400">
              <a:latin typeface="Arial Narrow" pitchFamily="34" charset="0"/>
            </a:endParaRPr>
          </a:p>
        </p:txBody>
      </p:sp>
      <p:sp>
        <p:nvSpPr>
          <p:cNvPr id="443400" name="Line 8"/>
          <p:cNvSpPr>
            <a:spLocks noChangeShapeType="1"/>
          </p:cNvSpPr>
          <p:nvPr/>
        </p:nvSpPr>
        <p:spPr bwMode="auto">
          <a:xfrm>
            <a:off x="6372225" y="4076700"/>
            <a:ext cx="576263" cy="431800"/>
          </a:xfrm>
          <a:prstGeom prst="line">
            <a:avLst/>
          </a:prstGeom>
          <a:noFill/>
          <a:ln w="25400">
            <a:solidFill>
              <a:schemeClr val="tx2"/>
            </a:solidFill>
            <a:round/>
            <a:headEnd/>
            <a:tailEnd type="triangle" w="lg" len="lg"/>
          </a:ln>
          <a:effectLst/>
        </p:spPr>
        <p:txBody>
          <a:bodyPr/>
          <a:lstStyle/>
          <a:p>
            <a:endParaRPr lang="en-US"/>
          </a:p>
        </p:txBody>
      </p:sp>
      <p:sp>
        <p:nvSpPr>
          <p:cNvPr id="443401" name="Rectangle 9"/>
          <p:cNvSpPr>
            <a:spLocks noChangeArrowheads="1"/>
          </p:cNvSpPr>
          <p:nvPr/>
        </p:nvSpPr>
        <p:spPr bwMode="auto">
          <a:xfrm>
            <a:off x="250825" y="404813"/>
            <a:ext cx="1873250"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ES" sz="2200" b="1">
                <a:solidFill>
                  <a:srgbClr val="000000"/>
                </a:solidFill>
                <a:latin typeface="Arial Narrow" pitchFamily="34" charset="0"/>
              </a:rPr>
              <a:t>Desigualdad</a:t>
            </a: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Text Box 2"/>
          <p:cNvSpPr txBox="1">
            <a:spLocks noChangeArrowheads="1"/>
          </p:cNvSpPr>
          <p:nvPr/>
        </p:nvSpPr>
        <p:spPr bwMode="auto">
          <a:xfrm>
            <a:off x="612775" y="7094538"/>
            <a:ext cx="184150" cy="366712"/>
          </a:xfrm>
          <a:prstGeom prst="rect">
            <a:avLst/>
          </a:prstGeom>
          <a:noFill/>
          <a:ln w="9525">
            <a:noFill/>
            <a:miter lim="800000"/>
            <a:headEnd/>
            <a:tailEnd/>
          </a:ln>
          <a:effectLst/>
        </p:spPr>
        <p:txBody>
          <a:bodyPr>
            <a:spAutoFit/>
          </a:bodyPr>
          <a:lstStyle/>
          <a:p>
            <a:pPr eaLnBrk="1" hangingPunct="1">
              <a:spcBef>
                <a:spcPct val="50000"/>
              </a:spcBef>
            </a:pPr>
            <a:endParaRPr lang="es-CO" sz="1800">
              <a:latin typeface="Arial Narrow" pitchFamily="34" charset="0"/>
            </a:endParaRPr>
          </a:p>
        </p:txBody>
      </p:sp>
      <p:sp>
        <p:nvSpPr>
          <p:cNvPr id="447491" name="Text Box 3"/>
          <p:cNvSpPr txBox="1">
            <a:spLocks noChangeArrowheads="1"/>
          </p:cNvSpPr>
          <p:nvPr/>
        </p:nvSpPr>
        <p:spPr bwMode="auto">
          <a:xfrm>
            <a:off x="250825" y="1165225"/>
            <a:ext cx="8569325" cy="1541463"/>
          </a:xfrm>
          <a:prstGeom prst="rect">
            <a:avLst/>
          </a:prstGeom>
          <a:noFill/>
          <a:ln w="9525">
            <a:noFill/>
            <a:miter lim="800000"/>
            <a:headEnd/>
            <a:tailEnd/>
          </a:ln>
          <a:effectLst/>
        </p:spPr>
        <p:txBody>
          <a:bodyPr>
            <a:spAutoFit/>
          </a:bodyPr>
          <a:lstStyle/>
          <a:p>
            <a:pPr marL="169863" indent="-169863" algn="just" eaLnBrk="1" hangingPunct="1"/>
            <a:r>
              <a:rPr lang="es-CO" sz="2600">
                <a:latin typeface="Arial Narrow" pitchFamily="34" charset="0"/>
              </a:rPr>
              <a:t>La desigualdad en el ingreso cayó porque…</a:t>
            </a:r>
          </a:p>
          <a:p>
            <a:pPr marL="169863" indent="-169863" algn="just" eaLnBrk="1" hangingPunct="1">
              <a:spcBef>
                <a:spcPct val="15000"/>
              </a:spcBef>
              <a:buFontTx/>
              <a:buChar char="•"/>
            </a:pPr>
            <a:r>
              <a:rPr lang="es-CO" sz="2000" b="1">
                <a:latin typeface="Arial Narrow" pitchFamily="34" charset="0"/>
              </a:rPr>
              <a:t> </a:t>
            </a:r>
            <a:r>
              <a:rPr lang="es-CO" sz="2000">
                <a:latin typeface="Arial Narrow" pitchFamily="34" charset="0"/>
              </a:rPr>
              <a:t>El 50% más pobre ha incrementado su participación en el ingreso llegando al 14,2%</a:t>
            </a:r>
          </a:p>
          <a:p>
            <a:pPr marL="169863" indent="-169863" algn="just" eaLnBrk="1" hangingPunct="1">
              <a:spcBef>
                <a:spcPct val="15000"/>
              </a:spcBef>
              <a:buFontTx/>
              <a:buChar char="•"/>
            </a:pPr>
            <a:r>
              <a:rPr lang="es-CO" sz="2000">
                <a:latin typeface="Arial Narrow" pitchFamily="34" charset="0"/>
              </a:rPr>
              <a:t> La participación de los deciles de ingreso medio se ha mantenido alrededor del 24%</a:t>
            </a:r>
          </a:p>
          <a:p>
            <a:pPr marL="169863" indent="-169863" algn="just" eaLnBrk="1" hangingPunct="1">
              <a:spcBef>
                <a:spcPct val="15000"/>
              </a:spcBef>
              <a:buFontTx/>
              <a:buChar char="•"/>
            </a:pPr>
            <a:r>
              <a:rPr lang="es-CO" sz="2000">
                <a:latin typeface="Arial Narrow" pitchFamily="34" charset="0"/>
              </a:rPr>
              <a:t> El 20% más rico ha bajado ligeramente su participación en el ingreso total</a:t>
            </a:r>
          </a:p>
        </p:txBody>
      </p:sp>
      <p:sp>
        <p:nvSpPr>
          <p:cNvPr id="447492" name="Rectangle 4"/>
          <p:cNvSpPr>
            <a:spLocks noChangeArrowheads="1"/>
          </p:cNvSpPr>
          <p:nvPr/>
        </p:nvSpPr>
        <p:spPr bwMode="auto">
          <a:xfrm>
            <a:off x="250825" y="6508750"/>
            <a:ext cx="4918075" cy="304800"/>
          </a:xfrm>
          <a:prstGeom prst="rect">
            <a:avLst/>
          </a:prstGeom>
          <a:noFill/>
          <a:ln w="9525">
            <a:noFill/>
            <a:miter lim="800000"/>
            <a:headEnd/>
            <a:tailEnd/>
          </a:ln>
          <a:effectLst/>
        </p:spPr>
        <p:txBody>
          <a:bodyPr wrap="none">
            <a:spAutoFit/>
          </a:bodyPr>
          <a:lstStyle/>
          <a:p>
            <a:pPr eaLnBrk="1" hangingPunct="1"/>
            <a:r>
              <a:rPr lang="es-ES_tradnl" sz="1400">
                <a:latin typeface="Arial Narrow" pitchFamily="34" charset="0"/>
              </a:rPr>
              <a:t>Fuente: Estimaciones MERPD con base en las ENH (terceros trimestres)</a:t>
            </a:r>
            <a:endParaRPr lang="es-ES" sz="1400">
              <a:latin typeface="Arial Narrow" pitchFamily="34" charset="0"/>
            </a:endParaRPr>
          </a:p>
        </p:txBody>
      </p:sp>
      <p:graphicFrame>
        <p:nvGraphicFramePr>
          <p:cNvPr id="447494" name="Object 6"/>
          <p:cNvGraphicFramePr>
            <a:graphicFrameLocks noChangeAspect="1"/>
          </p:cNvGraphicFramePr>
          <p:nvPr>
            <p:ph sz="half" idx="1"/>
          </p:nvPr>
        </p:nvGraphicFramePr>
        <p:xfrm>
          <a:off x="-36513" y="3789363"/>
          <a:ext cx="3048001" cy="2590800"/>
        </p:xfrm>
        <a:graphic>
          <a:graphicData uri="http://schemas.openxmlformats.org/presentationml/2006/ole">
            <p:oleObj spid="_x0000_s447494" name="Gráfico" r:id="rId3" imgW="3048000" imgH="2219350" progId="MSGraph.Chart.8">
              <p:embed followColorScheme="full"/>
            </p:oleObj>
          </a:graphicData>
        </a:graphic>
      </p:graphicFrame>
      <p:graphicFrame>
        <p:nvGraphicFramePr>
          <p:cNvPr id="447495" name="Object 7"/>
          <p:cNvGraphicFramePr>
            <a:graphicFrameLocks noChangeAspect="1"/>
          </p:cNvGraphicFramePr>
          <p:nvPr/>
        </p:nvGraphicFramePr>
        <p:xfrm>
          <a:off x="2916238" y="4005263"/>
          <a:ext cx="3001962" cy="2374900"/>
        </p:xfrm>
        <a:graphic>
          <a:graphicData uri="http://schemas.openxmlformats.org/presentationml/2006/ole">
            <p:oleObj spid="_x0000_s447495" name="Gráfico" r:id="rId4" imgW="3048000" imgH="2219350" progId="MSGraph.Chart.8">
              <p:embed followColorScheme="full"/>
            </p:oleObj>
          </a:graphicData>
        </a:graphic>
      </p:graphicFrame>
      <p:graphicFrame>
        <p:nvGraphicFramePr>
          <p:cNvPr id="447496" name="Object 8"/>
          <p:cNvGraphicFramePr>
            <a:graphicFrameLocks noChangeAspect="1"/>
          </p:cNvGraphicFramePr>
          <p:nvPr/>
        </p:nvGraphicFramePr>
        <p:xfrm>
          <a:off x="5959475" y="3932238"/>
          <a:ext cx="3005138" cy="2447925"/>
        </p:xfrm>
        <a:graphic>
          <a:graphicData uri="http://schemas.openxmlformats.org/presentationml/2006/ole">
            <p:oleObj spid="_x0000_s447496" name="Gráfico" r:id="rId5" imgW="3048000" imgH="2219350" progId="MSGraph.Chart.8">
              <p:embed followColorScheme="full"/>
            </p:oleObj>
          </a:graphicData>
        </a:graphic>
      </p:graphicFrame>
      <p:sp>
        <p:nvSpPr>
          <p:cNvPr id="447497" name="Text Box 9"/>
          <p:cNvSpPr txBox="1">
            <a:spLocks noChangeArrowheads="1"/>
          </p:cNvSpPr>
          <p:nvPr/>
        </p:nvSpPr>
        <p:spPr bwMode="auto">
          <a:xfrm>
            <a:off x="684213" y="3571875"/>
            <a:ext cx="2160587" cy="396875"/>
          </a:xfrm>
          <a:prstGeom prst="rect">
            <a:avLst/>
          </a:prstGeom>
          <a:noFill/>
          <a:ln w="9525">
            <a:noFill/>
            <a:miter lim="800000"/>
            <a:headEnd/>
            <a:tailEnd/>
          </a:ln>
          <a:effectLst/>
        </p:spPr>
        <p:txBody>
          <a:bodyPr>
            <a:spAutoFit/>
          </a:bodyPr>
          <a:lstStyle/>
          <a:p>
            <a:pPr algn="ctr" eaLnBrk="1" hangingPunct="1">
              <a:spcBef>
                <a:spcPct val="50000"/>
              </a:spcBef>
            </a:pPr>
            <a:r>
              <a:rPr lang="es-MX" sz="2000">
                <a:latin typeface="Arial Narrow" pitchFamily="34" charset="0"/>
              </a:rPr>
              <a:t>50% más pobre</a:t>
            </a:r>
            <a:endParaRPr lang="es-ES" sz="2000">
              <a:latin typeface="Arial Narrow" pitchFamily="34" charset="0"/>
            </a:endParaRPr>
          </a:p>
        </p:txBody>
      </p:sp>
      <p:sp>
        <p:nvSpPr>
          <p:cNvPr id="447498" name="Text Box 10"/>
          <p:cNvSpPr txBox="1">
            <a:spLocks noChangeArrowheads="1"/>
          </p:cNvSpPr>
          <p:nvPr/>
        </p:nvSpPr>
        <p:spPr bwMode="auto">
          <a:xfrm>
            <a:off x="3635375" y="3571875"/>
            <a:ext cx="2160588" cy="396875"/>
          </a:xfrm>
          <a:prstGeom prst="rect">
            <a:avLst/>
          </a:prstGeom>
          <a:noFill/>
          <a:ln w="9525">
            <a:noFill/>
            <a:miter lim="800000"/>
            <a:headEnd/>
            <a:tailEnd/>
          </a:ln>
          <a:effectLst/>
        </p:spPr>
        <p:txBody>
          <a:bodyPr>
            <a:spAutoFit/>
          </a:bodyPr>
          <a:lstStyle/>
          <a:p>
            <a:pPr algn="ctr" eaLnBrk="1" hangingPunct="1">
              <a:spcBef>
                <a:spcPct val="50000"/>
              </a:spcBef>
            </a:pPr>
            <a:r>
              <a:rPr lang="es-MX" sz="2000">
                <a:latin typeface="Arial Narrow" pitchFamily="34" charset="0"/>
              </a:rPr>
              <a:t>Clase media</a:t>
            </a:r>
            <a:endParaRPr lang="es-ES" sz="2000">
              <a:latin typeface="Arial Narrow" pitchFamily="34" charset="0"/>
            </a:endParaRPr>
          </a:p>
        </p:txBody>
      </p:sp>
      <p:sp>
        <p:nvSpPr>
          <p:cNvPr id="447499" name="Text Box 11"/>
          <p:cNvSpPr txBox="1">
            <a:spLocks noChangeArrowheads="1"/>
          </p:cNvSpPr>
          <p:nvPr/>
        </p:nvSpPr>
        <p:spPr bwMode="auto">
          <a:xfrm>
            <a:off x="6516688" y="3644900"/>
            <a:ext cx="2160587" cy="396875"/>
          </a:xfrm>
          <a:prstGeom prst="rect">
            <a:avLst/>
          </a:prstGeom>
          <a:noFill/>
          <a:ln w="9525">
            <a:noFill/>
            <a:miter lim="800000"/>
            <a:headEnd/>
            <a:tailEnd/>
          </a:ln>
          <a:effectLst/>
        </p:spPr>
        <p:txBody>
          <a:bodyPr>
            <a:spAutoFit/>
          </a:bodyPr>
          <a:lstStyle/>
          <a:p>
            <a:pPr algn="ctr" eaLnBrk="1" hangingPunct="1">
              <a:spcBef>
                <a:spcPct val="50000"/>
              </a:spcBef>
            </a:pPr>
            <a:r>
              <a:rPr lang="es-MX" sz="2000">
                <a:latin typeface="Arial Narrow" pitchFamily="34" charset="0"/>
              </a:rPr>
              <a:t>20% más rico</a:t>
            </a:r>
            <a:endParaRPr lang="es-ES" sz="2000">
              <a:latin typeface="Arial Narrow" pitchFamily="34" charset="0"/>
            </a:endParaRPr>
          </a:p>
        </p:txBody>
      </p:sp>
      <p:sp>
        <p:nvSpPr>
          <p:cNvPr id="447500" name="Text Box 12"/>
          <p:cNvSpPr txBox="1">
            <a:spLocks noChangeArrowheads="1"/>
          </p:cNvSpPr>
          <p:nvPr/>
        </p:nvSpPr>
        <p:spPr bwMode="auto">
          <a:xfrm>
            <a:off x="1331913" y="3068638"/>
            <a:ext cx="6697662" cy="396875"/>
          </a:xfrm>
          <a:prstGeom prst="rect">
            <a:avLst/>
          </a:prstGeom>
          <a:noFill/>
          <a:ln w="9525">
            <a:noFill/>
            <a:miter lim="800000"/>
            <a:headEnd/>
            <a:tailEnd/>
          </a:ln>
          <a:effectLst/>
        </p:spPr>
        <p:txBody>
          <a:bodyPr>
            <a:spAutoFit/>
          </a:bodyPr>
          <a:lstStyle/>
          <a:p>
            <a:pPr algn="ctr" eaLnBrk="1" hangingPunct="1">
              <a:spcBef>
                <a:spcPct val="50000"/>
              </a:spcBef>
            </a:pPr>
            <a:r>
              <a:rPr lang="es-MX" sz="2000" b="1">
                <a:latin typeface="Arial Narrow" pitchFamily="34" charset="0"/>
              </a:rPr>
              <a:t>Participación nacional por deciles de ingreso de los hogares</a:t>
            </a:r>
            <a:endParaRPr lang="es-ES" sz="2000" b="1">
              <a:latin typeface="Arial Narrow" pitchFamily="34" charset="0"/>
            </a:endParaRPr>
          </a:p>
        </p:txBody>
      </p:sp>
      <p:sp>
        <p:nvSpPr>
          <p:cNvPr id="447501" name="Line 13"/>
          <p:cNvSpPr>
            <a:spLocks noChangeShapeType="1"/>
          </p:cNvSpPr>
          <p:nvPr/>
        </p:nvSpPr>
        <p:spPr bwMode="auto">
          <a:xfrm flipV="1">
            <a:off x="2051050" y="4652963"/>
            <a:ext cx="576263" cy="504825"/>
          </a:xfrm>
          <a:prstGeom prst="line">
            <a:avLst/>
          </a:prstGeom>
          <a:noFill/>
          <a:ln w="25400">
            <a:solidFill>
              <a:schemeClr val="tx1"/>
            </a:solidFill>
            <a:round/>
            <a:headEnd/>
            <a:tailEnd type="triangle" w="med" len="med"/>
          </a:ln>
          <a:effectLst/>
        </p:spPr>
        <p:txBody>
          <a:bodyPr/>
          <a:lstStyle/>
          <a:p>
            <a:endParaRPr lang="en-US"/>
          </a:p>
        </p:txBody>
      </p:sp>
      <p:sp>
        <p:nvSpPr>
          <p:cNvPr id="447502" name="Line 14"/>
          <p:cNvSpPr>
            <a:spLocks noChangeShapeType="1"/>
          </p:cNvSpPr>
          <p:nvPr/>
        </p:nvSpPr>
        <p:spPr bwMode="auto">
          <a:xfrm>
            <a:off x="4294188" y="4797425"/>
            <a:ext cx="1223962" cy="0"/>
          </a:xfrm>
          <a:prstGeom prst="line">
            <a:avLst/>
          </a:prstGeom>
          <a:noFill/>
          <a:ln w="9525">
            <a:solidFill>
              <a:schemeClr val="tx1"/>
            </a:solidFill>
            <a:round/>
            <a:headEnd/>
            <a:tailEnd type="triangle" w="med" len="med"/>
          </a:ln>
          <a:effectLst/>
        </p:spPr>
        <p:txBody>
          <a:bodyPr/>
          <a:lstStyle/>
          <a:p>
            <a:endParaRPr lang="en-US"/>
          </a:p>
        </p:txBody>
      </p:sp>
      <p:sp>
        <p:nvSpPr>
          <p:cNvPr id="447503" name="Line 15"/>
          <p:cNvSpPr>
            <a:spLocks noChangeShapeType="1"/>
          </p:cNvSpPr>
          <p:nvPr/>
        </p:nvSpPr>
        <p:spPr bwMode="auto">
          <a:xfrm>
            <a:off x="7740650" y="4797425"/>
            <a:ext cx="647700" cy="360363"/>
          </a:xfrm>
          <a:prstGeom prst="line">
            <a:avLst/>
          </a:prstGeom>
          <a:noFill/>
          <a:ln w="9525">
            <a:solidFill>
              <a:schemeClr val="tx1"/>
            </a:solidFill>
            <a:round/>
            <a:headEnd/>
            <a:tailEnd type="triangle" w="med" len="med"/>
          </a:ln>
          <a:effectLst/>
        </p:spPr>
        <p:txBody>
          <a:bodyPr/>
          <a:lstStyle/>
          <a:p>
            <a:endParaRPr lang="en-US"/>
          </a:p>
        </p:txBody>
      </p:sp>
      <p:sp>
        <p:nvSpPr>
          <p:cNvPr id="447504" name="Rectangle 16"/>
          <p:cNvSpPr>
            <a:spLocks noChangeArrowheads="1"/>
          </p:cNvSpPr>
          <p:nvPr/>
        </p:nvSpPr>
        <p:spPr bwMode="auto">
          <a:xfrm>
            <a:off x="250825" y="404813"/>
            <a:ext cx="1873250"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ES" sz="2200" b="1">
                <a:solidFill>
                  <a:srgbClr val="000000"/>
                </a:solidFill>
                <a:latin typeface="Arial Narrow" pitchFamily="34" charset="0"/>
              </a:rPr>
              <a:t>Desigualdad</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ChangeArrowheads="1"/>
          </p:cNvSpPr>
          <p:nvPr/>
        </p:nvSpPr>
        <p:spPr bwMode="auto">
          <a:xfrm>
            <a:off x="323850" y="1852613"/>
            <a:ext cx="8424863" cy="647700"/>
          </a:xfrm>
          <a:prstGeom prst="rect">
            <a:avLst/>
          </a:prstGeom>
          <a:noFill/>
          <a:ln w="9525">
            <a:noFill/>
            <a:miter lim="800000"/>
            <a:headEnd/>
            <a:tailEnd/>
          </a:ln>
          <a:effectLst/>
        </p:spPr>
        <p:txBody>
          <a:bodyPr anchor="ctr"/>
          <a:lstStyle/>
          <a:p>
            <a:pPr algn="ctr"/>
            <a:endParaRPr lang="es-CO" b="1">
              <a:cs typeface="Arial" pitchFamily="34" charset="0"/>
            </a:endParaRPr>
          </a:p>
        </p:txBody>
      </p:sp>
      <p:sp>
        <p:nvSpPr>
          <p:cNvPr id="449539" name="Text Box 3"/>
          <p:cNvSpPr txBox="1">
            <a:spLocks noChangeArrowheads="1"/>
          </p:cNvSpPr>
          <p:nvPr/>
        </p:nvSpPr>
        <p:spPr bwMode="auto">
          <a:xfrm>
            <a:off x="2227263" y="2005013"/>
            <a:ext cx="4354512" cy="701675"/>
          </a:xfrm>
          <a:prstGeom prst="rect">
            <a:avLst/>
          </a:prstGeom>
          <a:noFill/>
          <a:ln w="9525">
            <a:noFill/>
            <a:miter lim="800000"/>
            <a:headEnd/>
            <a:tailEnd/>
          </a:ln>
          <a:effectLst/>
        </p:spPr>
        <p:txBody>
          <a:bodyPr wrap="none">
            <a:spAutoFit/>
          </a:bodyPr>
          <a:lstStyle/>
          <a:p>
            <a:pPr algn="ctr" eaLnBrk="1" hangingPunct="1"/>
            <a:r>
              <a:rPr lang="es-ES_tradnl" sz="2000" b="1">
                <a:latin typeface="Arial Narrow" pitchFamily="34" charset="0"/>
              </a:rPr>
              <a:t>Número de pobres e indigentes</a:t>
            </a:r>
          </a:p>
          <a:p>
            <a:pPr algn="ctr" eaLnBrk="1" hangingPunct="1"/>
            <a:r>
              <a:rPr lang="es-ES_tradnl" sz="2000" b="1">
                <a:latin typeface="Arial Narrow" pitchFamily="34" charset="0"/>
              </a:rPr>
              <a:t>(los indigentes hacen parte de los pobres)</a:t>
            </a:r>
            <a:endParaRPr lang="es-ES" sz="2000">
              <a:latin typeface="Arial Narrow" pitchFamily="34" charset="0"/>
            </a:endParaRPr>
          </a:p>
        </p:txBody>
      </p:sp>
      <p:sp>
        <p:nvSpPr>
          <p:cNvPr id="449540" name="Text Box 4"/>
          <p:cNvSpPr txBox="1">
            <a:spLocks noChangeArrowheads="1"/>
          </p:cNvSpPr>
          <p:nvPr/>
        </p:nvSpPr>
        <p:spPr bwMode="auto">
          <a:xfrm>
            <a:off x="323850" y="6237288"/>
            <a:ext cx="8353425" cy="639762"/>
          </a:xfrm>
          <a:prstGeom prst="rect">
            <a:avLst/>
          </a:prstGeom>
          <a:noFill/>
          <a:ln w="9525">
            <a:noFill/>
            <a:miter lim="800000"/>
            <a:headEnd/>
            <a:tailEnd/>
          </a:ln>
          <a:effectLst/>
        </p:spPr>
        <p:txBody>
          <a:bodyPr>
            <a:spAutoFit/>
          </a:bodyPr>
          <a:lstStyle/>
          <a:p>
            <a:pPr algn="just" eaLnBrk="1" hangingPunct="1"/>
            <a:r>
              <a:rPr lang="es-ES_tradnl" sz="1200">
                <a:latin typeface="Arial Narrow" pitchFamily="34" charset="0"/>
              </a:rPr>
              <a:t>Estimaciones MERPD con base en las ENH (terceros trimestres) y, para fines de “ajustes a Cuentas Nacionales” en los crecimientos anuales del PIB (1996-2002) y en Cuentas Naciones definitivas 2002. (1) Datos 2005 (preliminares). Basados en ENH (tercer trimestre) y en crecimiento PIB tres trimestres (5,1% real) </a:t>
            </a:r>
            <a:endParaRPr lang="es-ES" sz="1200">
              <a:latin typeface="Arial Narrow" pitchFamily="34" charset="0"/>
            </a:endParaRPr>
          </a:p>
        </p:txBody>
      </p:sp>
      <p:graphicFrame>
        <p:nvGraphicFramePr>
          <p:cNvPr id="449541" name="Group 5"/>
          <p:cNvGraphicFramePr>
            <a:graphicFrameLocks noGrp="1"/>
          </p:cNvGraphicFramePr>
          <p:nvPr/>
        </p:nvGraphicFramePr>
        <p:xfrm>
          <a:off x="323850" y="2716213"/>
          <a:ext cx="8351838" cy="3559175"/>
        </p:xfrm>
        <a:graphic>
          <a:graphicData uri="http://schemas.openxmlformats.org/drawingml/2006/table">
            <a:tbl>
              <a:tblPr/>
              <a:tblGrid>
                <a:gridCol w="1511300"/>
                <a:gridCol w="1092200"/>
                <a:gridCol w="1304925"/>
                <a:gridCol w="995363"/>
                <a:gridCol w="1227137"/>
                <a:gridCol w="995363"/>
                <a:gridCol w="1225550"/>
              </a:tblGrid>
              <a:tr h="180975">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Año</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NACIONAL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 (miles)</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CABECERAS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(miles)</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ZONAS RURALES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 (miles)</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93725">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Pobres</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Indigentes.</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Pobres</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Indigentes</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Pobres</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Indigentes</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1996</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19.480</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6.585</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11.620</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2.879</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7.858</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3.709</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1999</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23.244</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10.273</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14.363</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4.745</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8.878</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5.527</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2002</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24.224</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8.816</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15.556</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4.791</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8.667</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4.023</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Narrow" pitchFamily="34" charset="0"/>
                        </a:rPr>
                        <a:t>2003</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21.923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6.838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14.621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3.983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7.304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2.856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Narrow" pitchFamily="34" charset="0"/>
                        </a:rPr>
                        <a:t>2004</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23.158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7.639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15.264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4.410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7.892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3.228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2005 (1)</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21.953</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6.579</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13.931</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3.340</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8.022</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cs typeface="Times New Roman" pitchFamily="18" charset="0"/>
                        </a:rPr>
                        <a:t>3.239</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Narrow" pitchFamily="34" charset="0"/>
                        </a:rPr>
                        <a:t>Var 02-05</a:t>
                      </a:r>
                      <a:endParaRPr kumimoji="0" lang="es-ES" sz="1600" b="0" i="0" u="none" strike="noStrike" cap="none" normalizeH="0" baseline="0" smtClean="0">
                        <a:ln>
                          <a:noFill/>
                        </a:ln>
                        <a:solidFill>
                          <a:schemeClr val="tx1"/>
                        </a:solidFill>
                        <a:effectLst/>
                        <a:latin typeface="Arial Narrow"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-2.271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-2.237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-1.625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-1.451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-645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Narrow" pitchFamily="34" charset="0"/>
                        </a:rPr>
                        <a:t>-784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9620" name="Text Box 84"/>
          <p:cNvSpPr txBox="1">
            <a:spLocks noChangeArrowheads="1"/>
          </p:cNvSpPr>
          <p:nvPr/>
        </p:nvSpPr>
        <p:spPr bwMode="auto">
          <a:xfrm>
            <a:off x="179388" y="1174750"/>
            <a:ext cx="8496300" cy="885825"/>
          </a:xfrm>
          <a:prstGeom prst="rect">
            <a:avLst/>
          </a:prstGeom>
          <a:noFill/>
          <a:ln w="9525">
            <a:noFill/>
            <a:miter lim="800000"/>
            <a:headEnd/>
            <a:tailEnd/>
          </a:ln>
          <a:effectLst/>
        </p:spPr>
        <p:txBody>
          <a:bodyPr>
            <a:spAutoFit/>
          </a:bodyPr>
          <a:lstStyle/>
          <a:p>
            <a:pPr algn="just" eaLnBrk="1" hangingPunct="1"/>
            <a:r>
              <a:rPr lang="es-CO" sz="2600">
                <a:latin typeface="Arial Narrow" pitchFamily="34" charset="0"/>
              </a:rPr>
              <a:t>Frente a 2002 hoy se contabilizan 2,3 millones de pobres menos en Colombia </a:t>
            </a:r>
          </a:p>
        </p:txBody>
      </p:sp>
      <p:sp>
        <p:nvSpPr>
          <p:cNvPr id="449621" name="Rectangle 85"/>
          <p:cNvSpPr>
            <a:spLocks noChangeArrowheads="1"/>
          </p:cNvSpPr>
          <p:nvPr/>
        </p:nvSpPr>
        <p:spPr bwMode="auto">
          <a:xfrm>
            <a:off x="250825" y="404813"/>
            <a:ext cx="1976438"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Urbano - Rural</a:t>
            </a:r>
            <a:endParaRPr lang="es-ES" sz="2200" b="1">
              <a:solidFill>
                <a:srgbClr val="000000"/>
              </a:solidFill>
              <a:latin typeface="Arial Narrow" pitchFamily="34" charset="0"/>
            </a:endParaRPr>
          </a:p>
        </p:txBody>
      </p:sp>
      <p:sp>
        <p:nvSpPr>
          <p:cNvPr id="449625" name="Oval 89"/>
          <p:cNvSpPr>
            <a:spLocks noChangeArrowheads="1"/>
          </p:cNvSpPr>
          <p:nvPr/>
        </p:nvSpPr>
        <p:spPr bwMode="auto">
          <a:xfrm>
            <a:off x="2051050" y="5973763"/>
            <a:ext cx="1008063" cy="334962"/>
          </a:xfrm>
          <a:prstGeom prst="ellipse">
            <a:avLst/>
          </a:prstGeom>
          <a:noFill/>
          <a:ln w="25400">
            <a:solidFill>
              <a:srgbClr val="FF0000"/>
            </a:solidFill>
            <a:round/>
            <a:headEnd/>
            <a:tailEnd/>
          </a:ln>
          <a:effectLst/>
        </p:spPr>
        <p:txBody>
          <a:bodyPr wrap="none" anchor="ctr"/>
          <a:lstStyle/>
          <a:p>
            <a:endParaRPr lang="en-US"/>
          </a:p>
        </p:txBody>
      </p:sp>
      <p:sp>
        <p:nvSpPr>
          <p:cNvPr id="449626" name="Oval 90"/>
          <p:cNvSpPr>
            <a:spLocks noChangeArrowheads="1"/>
          </p:cNvSpPr>
          <p:nvPr/>
        </p:nvSpPr>
        <p:spPr bwMode="auto">
          <a:xfrm>
            <a:off x="4356100" y="5973763"/>
            <a:ext cx="1008063" cy="334962"/>
          </a:xfrm>
          <a:prstGeom prst="ellipse">
            <a:avLst/>
          </a:prstGeom>
          <a:noFill/>
          <a:ln w="25400">
            <a:solidFill>
              <a:srgbClr val="FF0000"/>
            </a:solidFill>
            <a:round/>
            <a:headEnd/>
            <a:tailEnd/>
          </a:ln>
          <a:effectLst/>
        </p:spPr>
        <p:txBody>
          <a:bodyPr wrap="none" anchor="ctr"/>
          <a:lstStyle/>
          <a:p>
            <a:endParaRPr lang="en-US"/>
          </a:p>
        </p:txBody>
      </p:sp>
      <p:sp>
        <p:nvSpPr>
          <p:cNvPr id="449627" name="Oval 91"/>
          <p:cNvSpPr>
            <a:spLocks noChangeArrowheads="1"/>
          </p:cNvSpPr>
          <p:nvPr/>
        </p:nvSpPr>
        <p:spPr bwMode="auto">
          <a:xfrm>
            <a:off x="6588125" y="5973763"/>
            <a:ext cx="1008063" cy="334962"/>
          </a:xfrm>
          <a:prstGeom prst="ellipse">
            <a:avLst/>
          </a:prstGeom>
          <a:noFill/>
          <a:ln w="25400">
            <a:solidFill>
              <a:srgbClr val="FF0000"/>
            </a:solidFill>
            <a:round/>
            <a:headEnd/>
            <a:tailEnd/>
          </a:ln>
          <a:effectLst/>
        </p:spPr>
        <p:txBody>
          <a:bodyPr wrap="none" anchor="ctr"/>
          <a:lstStyle/>
          <a:p>
            <a:endParaRPr lang="en-US"/>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ChangeArrowheads="1"/>
          </p:cNvSpPr>
          <p:nvPr>
            <p:ph type="body" idx="1"/>
          </p:nvPr>
        </p:nvSpPr>
        <p:spPr bwMode="auto">
          <a:xfrm>
            <a:off x="250825" y="2205038"/>
            <a:ext cx="8713788" cy="3384550"/>
          </a:xfrm>
          <a:noFill/>
          <a:ln>
            <a:miter lim="800000"/>
            <a:headEnd/>
            <a:tailEnd/>
          </a:ln>
        </p:spPr>
        <p:txBody>
          <a:bodyPr vert="horz" wrap="square" lIns="91440" tIns="45720" rIns="91440" bIns="45720" numCol="1" anchor="t" anchorCtr="0" compatLnSpc="1">
            <a:prstTxWarp prst="textNoShape">
              <a:avLst/>
            </a:prstTxWarp>
          </a:bodyPr>
          <a:lstStyle/>
          <a:p>
            <a:pPr marL="0" indent="0" algn="ctr">
              <a:buClr>
                <a:schemeClr val="tx1"/>
              </a:buClr>
              <a:buFontTx/>
              <a:buNone/>
            </a:pPr>
            <a:r>
              <a:rPr lang="es-ES" sz="3300">
                <a:latin typeface="Arial Narrow" pitchFamily="34" charset="0"/>
              </a:rPr>
              <a:t>Pese a la importante mejora en los indicadores de pobreza, el deterioro de finales de los noventa hace que todavía la incidencia de la pobreza se sitúe en niveles altos</a:t>
            </a:r>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ChangeArrowheads="1"/>
          </p:cNvSpPr>
          <p:nvPr>
            <p:ph type="title"/>
          </p:nvPr>
        </p:nvSpPr>
        <p:spPr bwMode="auto">
          <a:xfrm>
            <a:off x="684213" y="1225550"/>
            <a:ext cx="6335712" cy="774700"/>
          </a:xfrm>
          <a:noFill/>
          <a:ln>
            <a:miter lim="800000"/>
            <a:headEnd/>
            <a:tailEnd/>
          </a:ln>
        </p:spPr>
        <p:txBody>
          <a:bodyPr vert="horz" wrap="square" lIns="91440" tIns="45720" rIns="91440" bIns="45720" numCol="1" anchor="t" anchorCtr="0" compatLnSpc="1">
            <a:prstTxWarp prst="textNoShape">
              <a:avLst/>
            </a:prstTxWarp>
          </a:bodyPr>
          <a:lstStyle/>
          <a:p>
            <a:pPr algn="r"/>
            <a:r>
              <a:rPr lang="es-ES" sz="3400" b="1">
                <a:solidFill>
                  <a:schemeClr val="tx1"/>
                </a:solidFill>
                <a:latin typeface="Arial Narrow" pitchFamily="34" charset="0"/>
              </a:rPr>
              <a:t>Contenido</a:t>
            </a:r>
          </a:p>
        </p:txBody>
      </p:sp>
      <p:sp>
        <p:nvSpPr>
          <p:cNvPr id="451587" name="Rectangle 3"/>
          <p:cNvSpPr>
            <a:spLocks noChangeArrowheads="1"/>
          </p:cNvSpPr>
          <p:nvPr>
            <p:ph type="body" idx="1"/>
          </p:nvPr>
        </p:nvSpPr>
        <p:spPr bwMode="auto">
          <a:xfrm>
            <a:off x="539750" y="2000250"/>
            <a:ext cx="8208963" cy="4668838"/>
          </a:xfrm>
          <a:noFill/>
          <a:ln>
            <a:miter lim="800000"/>
            <a:headEnd/>
            <a:tailEnd/>
          </a:ln>
        </p:spPr>
        <p:txBody>
          <a:bodyPr vert="horz" wrap="square" lIns="91440" tIns="45720" rIns="91440" bIns="45720" numCol="1" anchor="t" anchorCtr="0" compatLnSpc="1">
            <a:prstTxWarp prst="textNoShape">
              <a:avLst/>
            </a:prstTxWarp>
          </a:bodyPr>
          <a:lstStyle/>
          <a:p>
            <a:pPr marL="609600" indent="-609600">
              <a:lnSpc>
                <a:spcPct val="90000"/>
              </a:lnSpc>
              <a:buClr>
                <a:schemeClr val="tx1"/>
              </a:buClr>
              <a:buFont typeface="Wingdings" pitchFamily="2" charset="2"/>
              <a:buAutoNum type="arabicPeriod"/>
            </a:pPr>
            <a:r>
              <a:rPr lang="es-CO" sz="2100">
                <a:latin typeface="Arial Narrow" pitchFamily="34" charset="0"/>
              </a:rPr>
              <a:t>Introducción (MERPD)</a:t>
            </a:r>
          </a:p>
          <a:p>
            <a:pPr marL="609600" indent="-609600">
              <a:lnSpc>
                <a:spcPct val="90000"/>
              </a:lnSpc>
              <a:buClr>
                <a:schemeClr val="tx1"/>
              </a:buClr>
              <a:buFont typeface="Wingdings" pitchFamily="2" charset="2"/>
              <a:buAutoNum type="arabicPeriod"/>
            </a:pPr>
            <a:r>
              <a:rPr lang="es-CO" sz="2100">
                <a:latin typeface="Arial Narrow" pitchFamily="34" charset="0"/>
              </a:rPr>
              <a:t>Evolución de la pobreza y la desigualdad en Colombia</a:t>
            </a:r>
          </a:p>
          <a:p>
            <a:pPr marL="609600" indent="-609600">
              <a:lnSpc>
                <a:spcPct val="90000"/>
              </a:lnSpc>
              <a:buClr>
                <a:schemeClr val="tx1"/>
              </a:buClr>
              <a:buFont typeface="Wingdings" pitchFamily="2" charset="2"/>
              <a:buAutoNum type="arabicPeriod"/>
            </a:pPr>
            <a:r>
              <a:rPr lang="es-CO" sz="2100">
                <a:solidFill>
                  <a:srgbClr val="FF0000"/>
                </a:solidFill>
                <a:latin typeface="Arial Narrow" pitchFamily="34" charset="0"/>
              </a:rPr>
              <a:t>Programa contra la Extrema Pobreza:</a:t>
            </a:r>
          </a:p>
          <a:p>
            <a:pPr marL="990600" lvl="1" indent="-533400">
              <a:lnSpc>
                <a:spcPct val="90000"/>
              </a:lnSpc>
              <a:buClr>
                <a:schemeClr val="tx1"/>
              </a:buClr>
              <a:buFontTx/>
              <a:buChar char="•"/>
            </a:pPr>
            <a:r>
              <a:rPr lang="es-CO" sz="2000">
                <a:solidFill>
                  <a:srgbClr val="FF0000"/>
                </a:solidFill>
                <a:latin typeface="Arial Narrow" pitchFamily="34" charset="0"/>
              </a:rPr>
              <a:t>Justificación</a:t>
            </a:r>
          </a:p>
          <a:p>
            <a:pPr marL="990600" lvl="1" indent="-533400">
              <a:lnSpc>
                <a:spcPct val="90000"/>
              </a:lnSpc>
              <a:buClr>
                <a:schemeClr val="tx1"/>
              </a:buClr>
              <a:buFontTx/>
              <a:buChar char="•"/>
            </a:pPr>
            <a:r>
              <a:rPr lang="es-CO" sz="2000">
                <a:solidFill>
                  <a:srgbClr val="FF0000"/>
                </a:solidFill>
                <a:latin typeface="Arial Narrow" pitchFamily="34" charset="0"/>
              </a:rPr>
              <a:t>¿Qué es el Programa contra la Extrema Pobreza?</a:t>
            </a:r>
          </a:p>
          <a:p>
            <a:pPr marL="990600" lvl="1" indent="-533400">
              <a:lnSpc>
                <a:spcPct val="90000"/>
              </a:lnSpc>
              <a:buClr>
                <a:schemeClr val="tx1"/>
              </a:buClr>
              <a:buFontTx/>
              <a:buChar char="•"/>
            </a:pPr>
            <a:r>
              <a:rPr lang="es-CO" sz="2000">
                <a:solidFill>
                  <a:srgbClr val="FF0000"/>
                </a:solidFill>
                <a:latin typeface="Arial Narrow" pitchFamily="34" charset="0"/>
              </a:rPr>
              <a:t>Principios y objetivos</a:t>
            </a:r>
          </a:p>
          <a:p>
            <a:pPr marL="990600" lvl="1" indent="-533400">
              <a:lnSpc>
                <a:spcPct val="90000"/>
              </a:lnSpc>
              <a:buClr>
                <a:schemeClr val="tx1"/>
              </a:buClr>
              <a:buFontTx/>
              <a:buChar char="•"/>
            </a:pPr>
            <a:r>
              <a:rPr lang="es-CO" sz="2000">
                <a:solidFill>
                  <a:srgbClr val="FF0000"/>
                </a:solidFill>
                <a:latin typeface="Arial Narrow" pitchFamily="34" charset="0"/>
              </a:rPr>
              <a:t>Dimensiones y condiciones mínimas</a:t>
            </a:r>
          </a:p>
          <a:p>
            <a:pPr marL="990600" lvl="1" indent="-533400">
              <a:lnSpc>
                <a:spcPct val="90000"/>
              </a:lnSpc>
              <a:buClr>
                <a:schemeClr val="tx1"/>
              </a:buClr>
              <a:buFontTx/>
              <a:buChar char="•"/>
            </a:pPr>
            <a:r>
              <a:rPr lang="es-CO" sz="2000">
                <a:solidFill>
                  <a:srgbClr val="FF0000"/>
                </a:solidFill>
                <a:latin typeface="Arial Narrow" pitchFamily="34" charset="0"/>
              </a:rPr>
              <a:t>¿Cómo funciona? (fases, permanencia, participación gobiernos locales)</a:t>
            </a:r>
          </a:p>
          <a:p>
            <a:pPr marL="990600" lvl="1" indent="-533400">
              <a:lnSpc>
                <a:spcPct val="90000"/>
              </a:lnSpc>
              <a:buClr>
                <a:schemeClr val="tx1"/>
              </a:buClr>
              <a:buFontTx/>
              <a:buChar char="•"/>
            </a:pPr>
            <a:r>
              <a:rPr lang="es-CO" sz="2000">
                <a:solidFill>
                  <a:srgbClr val="FF0000"/>
                </a:solidFill>
                <a:latin typeface="Arial Narrow" pitchFamily="34" charset="0"/>
              </a:rPr>
              <a:t>Prueba piloto</a:t>
            </a:r>
          </a:p>
          <a:p>
            <a:pPr marL="990600" lvl="1" indent="-533400">
              <a:lnSpc>
                <a:spcPct val="90000"/>
              </a:lnSpc>
              <a:buClr>
                <a:schemeClr val="tx1"/>
              </a:buClr>
              <a:buFontTx/>
              <a:buChar char="•"/>
            </a:pPr>
            <a:r>
              <a:rPr lang="es-CO" sz="2000">
                <a:solidFill>
                  <a:srgbClr val="FF0000"/>
                </a:solidFill>
                <a:latin typeface="Arial Narrow" pitchFamily="34" charset="0"/>
              </a:rPr>
              <a:t>Institucionalidad</a:t>
            </a:r>
          </a:p>
          <a:p>
            <a:pPr marL="990600" lvl="1" indent="-533400">
              <a:lnSpc>
                <a:spcPct val="90000"/>
              </a:lnSpc>
              <a:buClr>
                <a:schemeClr val="tx1"/>
              </a:buClr>
              <a:buFontTx/>
              <a:buChar char="•"/>
            </a:pPr>
            <a:r>
              <a:rPr lang="es-CO" sz="2000">
                <a:solidFill>
                  <a:srgbClr val="FF0000"/>
                </a:solidFill>
                <a:latin typeface="Arial Narrow" pitchFamily="34" charset="0"/>
              </a:rPr>
              <a:t>Sistema de seguimiento, evaluación e información</a:t>
            </a:r>
          </a:p>
          <a:p>
            <a:pPr marL="609600" indent="-609600">
              <a:lnSpc>
                <a:spcPct val="90000"/>
              </a:lnSpc>
              <a:buClr>
                <a:schemeClr val="tx1"/>
              </a:buClr>
              <a:buFont typeface="Wingdings" pitchFamily="2" charset="2"/>
              <a:buAutoNum type="arabicPeriod"/>
            </a:pPr>
            <a:r>
              <a:rPr lang="es-CO" sz="2400">
                <a:latin typeface="Arial Narrow" pitchFamily="34" charset="0"/>
              </a:rPr>
              <a:t>Conclusiones</a:t>
            </a:r>
          </a:p>
          <a:p>
            <a:pPr marL="990600" lvl="1" indent="-533400">
              <a:lnSpc>
                <a:spcPct val="90000"/>
              </a:lnSpc>
              <a:buClr>
                <a:schemeClr val="tx1"/>
              </a:buClr>
              <a:buFont typeface="Wingdings" pitchFamily="2" charset="2"/>
              <a:buAutoNum type="arabicPeriod"/>
            </a:pPr>
            <a:endParaRPr lang="es-CO" sz="2000">
              <a:latin typeface="Arial Narrow" pitchFamily="34" charset="0"/>
            </a:endParaRPr>
          </a:p>
        </p:txBody>
      </p:sp>
      <p:sp>
        <p:nvSpPr>
          <p:cNvPr id="451588" name="Line 4"/>
          <p:cNvSpPr>
            <a:spLocks noChangeShapeType="1"/>
          </p:cNvSpPr>
          <p:nvPr/>
        </p:nvSpPr>
        <p:spPr bwMode="auto">
          <a:xfrm>
            <a:off x="755650" y="1916113"/>
            <a:ext cx="6480175" cy="0"/>
          </a:xfrm>
          <a:prstGeom prst="line">
            <a:avLst/>
          </a:prstGeom>
          <a:noFill/>
          <a:ln w="28575">
            <a:solidFill>
              <a:srgbClr val="808080"/>
            </a:solidFill>
            <a:round/>
            <a:headEnd/>
            <a:tailEnd/>
          </a:ln>
          <a:effectLst/>
        </p:spPr>
        <p:txBody>
          <a:bodyPr/>
          <a:lstStyle/>
          <a:p>
            <a:endParaRPr lang="en-US"/>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9" name="Rectangle 3"/>
          <p:cNvSpPr>
            <a:spLocks noGrp="1" noChangeArrowheads="1"/>
          </p:cNvSpPr>
          <p:nvPr>
            <p:ph type="body" idx="1"/>
          </p:nvPr>
        </p:nvSpPr>
        <p:spPr bwMode="auto">
          <a:xfrm>
            <a:off x="323850" y="1844675"/>
            <a:ext cx="8362950" cy="4679950"/>
          </a:xfrm>
          <a:noFill/>
          <a:ln>
            <a:miter lim="800000"/>
            <a:headEnd/>
            <a:tailEnd/>
          </a:ln>
        </p:spPr>
        <p:txBody>
          <a:bodyPr vert="horz" wrap="square" lIns="91440" tIns="45720" rIns="91440" bIns="45720" numCol="1" anchor="t" anchorCtr="0" compatLnSpc="1">
            <a:prstTxWarp prst="textNoShape">
              <a:avLst/>
            </a:prstTxWarp>
          </a:bodyPr>
          <a:lstStyle/>
          <a:p>
            <a:pPr marL="609600" indent="-609600" algn="just">
              <a:lnSpc>
                <a:spcPct val="90000"/>
              </a:lnSpc>
              <a:buClr>
                <a:schemeClr val="tx1"/>
              </a:buClr>
              <a:buFont typeface="Wingdings" pitchFamily="2" charset="2"/>
              <a:buChar char="§"/>
            </a:pPr>
            <a:r>
              <a:rPr lang="es-ES" sz="2600">
                <a:latin typeface="Arial Narrow" pitchFamily="34" charset="0"/>
              </a:rPr>
              <a:t>Los hogares más pobres están en </a:t>
            </a:r>
            <a:r>
              <a:rPr lang="es-ES" sz="2600" b="1" u="sng">
                <a:latin typeface="Arial Narrow" pitchFamily="34" charset="0"/>
              </a:rPr>
              <a:t>trampas de pobreza</a:t>
            </a:r>
            <a:r>
              <a:rPr lang="es-ES" sz="2600">
                <a:latin typeface="Arial Narrow" pitchFamily="34" charset="0"/>
              </a:rPr>
              <a:t> y, a pesar de sus esfuerzos, generación tras generación continúan en ese estado.</a:t>
            </a:r>
          </a:p>
          <a:p>
            <a:pPr marL="609600" indent="-609600" algn="just">
              <a:lnSpc>
                <a:spcPct val="90000"/>
              </a:lnSpc>
              <a:buClr>
                <a:schemeClr val="tx1"/>
              </a:buClr>
              <a:buFont typeface="Wingdings" pitchFamily="2" charset="2"/>
              <a:buChar char="§"/>
            </a:pPr>
            <a:r>
              <a:rPr lang="es-ES" sz="2600">
                <a:latin typeface="Arial Narrow" pitchFamily="34" charset="0"/>
              </a:rPr>
              <a:t>Es necesario la creación de un programa que provea ingresos y servicios sociales que permitan a estas familias alcanzar unas condiciones mínimas para que puedan superar la pobreza.</a:t>
            </a:r>
          </a:p>
          <a:p>
            <a:pPr marL="609600" indent="-609600" algn="just">
              <a:lnSpc>
                <a:spcPct val="90000"/>
              </a:lnSpc>
              <a:buClr>
                <a:schemeClr val="tx1"/>
              </a:buClr>
              <a:buFont typeface="Wingdings" pitchFamily="2" charset="2"/>
              <a:buChar char="§"/>
            </a:pPr>
            <a:r>
              <a:rPr lang="es-ES" sz="2600">
                <a:latin typeface="Arial Narrow" pitchFamily="34" charset="0"/>
              </a:rPr>
              <a:t>Los hogares más pobres carecen de muchos bienes y servicios, pero también de protección social. En este sentido, éstas familias deben protegerse utilizando toda la batería de políticas sociales e instrumentos de lucha contra la pobreza que tiene el Estado. </a:t>
            </a:r>
          </a:p>
        </p:txBody>
      </p:sp>
      <p:sp>
        <p:nvSpPr>
          <p:cNvPr id="316421" name="Rectangle 5"/>
          <p:cNvSpPr>
            <a:spLocks noChangeArrowheads="1"/>
          </p:cNvSpPr>
          <p:nvPr>
            <p:ph type="title"/>
          </p:nvPr>
        </p:nvSpPr>
        <p:spPr bwMode="auto">
          <a:xfrm>
            <a:off x="250825" y="1069975"/>
            <a:ext cx="8229600" cy="774700"/>
          </a:xfrm>
          <a:noFill/>
          <a:ln>
            <a:miter lim="800000"/>
            <a:headEnd/>
            <a:tailEnd/>
          </a:ln>
        </p:spPr>
        <p:txBody>
          <a:bodyPr vert="horz" wrap="square" lIns="91440" tIns="45720" rIns="91440" bIns="45720" numCol="1" anchor="t" anchorCtr="0" compatLnSpc="1">
            <a:prstTxWarp prst="textNoShape">
              <a:avLst/>
            </a:prstTxWarp>
          </a:bodyPr>
          <a:lstStyle/>
          <a:p>
            <a:r>
              <a:rPr lang="es-ES" sz="3400" b="1">
                <a:solidFill>
                  <a:schemeClr val="tx1"/>
                </a:solidFill>
                <a:latin typeface="Arial Narrow" pitchFamily="34" charset="0"/>
              </a:rPr>
              <a:t>Justificación</a:t>
            </a:r>
          </a:p>
        </p:txBody>
      </p:sp>
      <p:sp>
        <p:nvSpPr>
          <p:cNvPr id="316422" name="Rectangle 6"/>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ChangeArrowheads="1"/>
          </p:cNvSpPr>
          <p:nvPr>
            <p:ph type="title"/>
          </p:nvPr>
        </p:nvSpPr>
        <p:spPr bwMode="auto">
          <a:xfrm>
            <a:off x="250825" y="1139825"/>
            <a:ext cx="8569325" cy="704850"/>
          </a:xfrm>
          <a:noFill/>
          <a:ln>
            <a:miter lim="800000"/>
            <a:headEnd/>
            <a:tailEnd/>
          </a:ln>
        </p:spPr>
        <p:txBody>
          <a:bodyPr vert="horz" wrap="square" lIns="91440" tIns="45720" rIns="91440" bIns="45720" numCol="1" anchor="t" anchorCtr="0" compatLnSpc="1">
            <a:prstTxWarp prst="textNoShape">
              <a:avLst/>
            </a:prstTxWarp>
          </a:bodyPr>
          <a:lstStyle/>
          <a:p>
            <a:pPr algn="l"/>
            <a:r>
              <a:rPr lang="es-CO" sz="3400" b="1">
                <a:solidFill>
                  <a:schemeClr val="tx1"/>
                </a:solidFill>
                <a:latin typeface="Arial Narrow" pitchFamily="34" charset="0"/>
              </a:rPr>
              <a:t>¿Qué es el Programa contra la Extrema Pobreza?</a:t>
            </a:r>
            <a:endParaRPr lang="es-ES" sz="3400" b="1">
              <a:solidFill>
                <a:schemeClr val="tx1"/>
              </a:solidFill>
              <a:latin typeface="Arial Narrow" pitchFamily="34" charset="0"/>
            </a:endParaRPr>
          </a:p>
        </p:txBody>
      </p:sp>
      <p:sp>
        <p:nvSpPr>
          <p:cNvPr id="321539" name="Rectangle 3"/>
          <p:cNvSpPr>
            <a:spLocks noChangeArrowheads="1"/>
          </p:cNvSpPr>
          <p:nvPr>
            <p:ph type="body" idx="1"/>
          </p:nvPr>
        </p:nvSpPr>
        <p:spPr bwMode="auto">
          <a:xfrm>
            <a:off x="457200" y="2132013"/>
            <a:ext cx="8229600" cy="4176712"/>
          </a:xfrm>
          <a:noFill/>
          <a:ln>
            <a:miter lim="800000"/>
            <a:headEnd/>
            <a:tailEnd/>
          </a:ln>
        </p:spPr>
        <p:txBody>
          <a:bodyPr vert="horz" wrap="square" lIns="91440" tIns="45720" rIns="91440" bIns="45720" numCol="1" anchor="t" anchorCtr="0" compatLnSpc="1">
            <a:prstTxWarp prst="textNoShape">
              <a:avLst/>
            </a:prstTxWarp>
          </a:bodyPr>
          <a:lstStyle/>
          <a:p>
            <a:pPr marL="609600" indent="-609600" algn="just">
              <a:lnSpc>
                <a:spcPct val="90000"/>
              </a:lnSpc>
              <a:buClr>
                <a:schemeClr val="tx1"/>
              </a:buClr>
              <a:buFont typeface="Wingdings" pitchFamily="2" charset="2"/>
              <a:buChar char="§"/>
            </a:pPr>
            <a:r>
              <a:rPr lang="es-CO" sz="2600">
                <a:latin typeface="Arial Narrow" pitchFamily="34" charset="0"/>
              </a:rPr>
              <a:t>Es un Programa de alcance nacional, de largo plazo, cuyo propósito es vincular a las familias en extrema pobreza a la oferta de servicios sociales</a:t>
            </a:r>
          </a:p>
          <a:p>
            <a:pPr marL="609600" indent="-609600" algn="just">
              <a:lnSpc>
                <a:spcPct val="90000"/>
              </a:lnSpc>
              <a:buClr>
                <a:schemeClr val="tx1"/>
              </a:buClr>
              <a:buFont typeface="Wingdings" pitchFamily="2" charset="2"/>
              <a:buChar char="§"/>
            </a:pPr>
            <a:endParaRPr lang="es-CO" sz="2600">
              <a:latin typeface="Arial Narrow" pitchFamily="34" charset="0"/>
            </a:endParaRPr>
          </a:p>
          <a:p>
            <a:pPr marL="609600" indent="-609600" algn="just">
              <a:lnSpc>
                <a:spcPct val="90000"/>
              </a:lnSpc>
              <a:buClr>
                <a:schemeClr val="tx1"/>
              </a:buClr>
              <a:buFont typeface="Wingdings" pitchFamily="2" charset="2"/>
              <a:buChar char="§"/>
            </a:pPr>
            <a:r>
              <a:rPr lang="es-CO" sz="2600">
                <a:latin typeface="Arial Narrow" pitchFamily="34" charset="0"/>
              </a:rPr>
              <a:t>Incluye:</a:t>
            </a:r>
          </a:p>
          <a:p>
            <a:pPr marL="990600" lvl="1" indent="-533400" algn="just">
              <a:lnSpc>
                <a:spcPct val="90000"/>
              </a:lnSpc>
              <a:buClr>
                <a:schemeClr val="tx1"/>
              </a:buClr>
              <a:buFont typeface="Wingdings" pitchFamily="2" charset="2"/>
              <a:buAutoNum type="arabicPeriod"/>
            </a:pPr>
            <a:r>
              <a:rPr lang="es-CO" sz="2600">
                <a:latin typeface="Arial Narrow" pitchFamily="34" charset="0"/>
              </a:rPr>
              <a:t>Acciones para atender la extrema pobreza y mejorar la distribución del ingreso de hoy</a:t>
            </a:r>
          </a:p>
          <a:p>
            <a:pPr marL="990600" lvl="1" indent="-533400" algn="just">
              <a:lnSpc>
                <a:spcPct val="90000"/>
              </a:lnSpc>
              <a:buClr>
                <a:schemeClr val="tx1"/>
              </a:buClr>
              <a:buFont typeface="Wingdings" pitchFamily="2" charset="2"/>
              <a:buAutoNum type="arabicPeriod"/>
            </a:pPr>
            <a:r>
              <a:rPr lang="es-CO" sz="2600">
                <a:latin typeface="Arial Narrow" pitchFamily="34" charset="0"/>
              </a:rPr>
              <a:t>Acciones para combatir la pobreza extrema futura de la infancia</a:t>
            </a:r>
          </a:p>
        </p:txBody>
      </p:sp>
      <p:sp>
        <p:nvSpPr>
          <p:cNvPr id="321540" name="Rectangle 4"/>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Text Box 3"/>
          <p:cNvSpPr txBox="1">
            <a:spLocks noChangeArrowheads="1"/>
          </p:cNvSpPr>
          <p:nvPr/>
        </p:nvSpPr>
        <p:spPr bwMode="auto">
          <a:xfrm>
            <a:off x="755650" y="3141663"/>
            <a:ext cx="7586663" cy="701675"/>
          </a:xfrm>
          <a:prstGeom prst="rect">
            <a:avLst/>
          </a:prstGeom>
          <a:noFill/>
          <a:ln w="9525">
            <a:noFill/>
            <a:miter lim="800000"/>
            <a:headEnd/>
            <a:tailEnd/>
          </a:ln>
          <a:effectLst/>
        </p:spPr>
        <p:txBody>
          <a:bodyPr>
            <a:spAutoFit/>
          </a:bodyPr>
          <a:lstStyle/>
          <a:p>
            <a:pPr algn="ctr" eaLnBrk="1" hangingPunct="1"/>
            <a:r>
              <a:rPr lang="es-ES" sz="4000" b="1">
                <a:latin typeface="Arial Narrow" pitchFamily="34" charset="0"/>
              </a:rPr>
              <a:t>Programa contra la Extrema Pobreza</a:t>
            </a:r>
          </a:p>
        </p:txBody>
      </p:sp>
      <p:sp>
        <p:nvSpPr>
          <p:cNvPr id="310277" name="Rectangle 5"/>
          <p:cNvSpPr>
            <a:spLocks noChangeArrowheads="1"/>
          </p:cNvSpPr>
          <p:nvPr/>
        </p:nvSpPr>
        <p:spPr bwMode="auto">
          <a:xfrm>
            <a:off x="395288" y="4776788"/>
            <a:ext cx="8496300" cy="1676400"/>
          </a:xfrm>
          <a:prstGeom prst="rect">
            <a:avLst/>
          </a:prstGeom>
          <a:noFill/>
          <a:ln w="9525">
            <a:noFill/>
            <a:miter lim="800000"/>
            <a:headEnd/>
            <a:tailEnd/>
          </a:ln>
          <a:effectLst/>
        </p:spPr>
        <p:txBody>
          <a:bodyPr anchor="ctr">
            <a:spAutoFit/>
          </a:bodyPr>
          <a:lstStyle/>
          <a:p>
            <a:pPr algn="ctr"/>
            <a:r>
              <a:rPr lang="es-ES_tradnl" sz="2800" b="1">
                <a:latin typeface="Arial Narrow" pitchFamily="34" charset="0"/>
              </a:rPr>
              <a:t>Mauricio Santa María</a:t>
            </a:r>
          </a:p>
          <a:p>
            <a:pPr algn="ctr"/>
            <a:r>
              <a:rPr lang="es-ES_tradnl">
                <a:latin typeface="Arial Narrow" pitchFamily="34" charset="0"/>
              </a:rPr>
              <a:t>Subdirector General</a:t>
            </a:r>
          </a:p>
          <a:p>
            <a:pPr algn="ctr"/>
            <a:r>
              <a:rPr lang="es-ES_tradnl">
                <a:latin typeface="Arial Narrow" pitchFamily="34" charset="0"/>
              </a:rPr>
              <a:t>Departamento Nacional de Planeación</a:t>
            </a:r>
          </a:p>
          <a:p>
            <a:pPr algn="ctr"/>
            <a:r>
              <a:rPr lang="es-ES_tradnl">
                <a:latin typeface="Arial Narrow" pitchFamily="34" charset="0"/>
              </a:rPr>
              <a:t>Bogotá, 28 de Agosto de 2006</a:t>
            </a:r>
            <a:r>
              <a:rPr lang="es-ES_tradnl" sz="2800">
                <a:latin typeface="Arial Narrow" pitchFamily="34" charset="0"/>
              </a:rPr>
              <a:t> </a:t>
            </a:r>
          </a:p>
        </p:txBody>
      </p:sp>
      <p:sp>
        <p:nvSpPr>
          <p:cNvPr id="310280" name="Rectangle 8"/>
          <p:cNvSpPr>
            <a:spLocks noChangeArrowheads="1"/>
          </p:cNvSpPr>
          <p:nvPr/>
        </p:nvSpPr>
        <p:spPr bwMode="auto">
          <a:xfrm>
            <a:off x="530225" y="1589088"/>
            <a:ext cx="7974013" cy="1006475"/>
          </a:xfrm>
          <a:prstGeom prst="rect">
            <a:avLst/>
          </a:prstGeom>
          <a:noFill/>
          <a:ln w="9525">
            <a:noFill/>
            <a:miter lim="800000"/>
            <a:headEnd/>
            <a:tailEnd/>
          </a:ln>
          <a:effectLst/>
        </p:spPr>
        <p:txBody>
          <a:bodyPr wrap="none" anchor="ctr">
            <a:spAutoFit/>
          </a:bodyPr>
          <a:lstStyle/>
          <a:p>
            <a:pPr algn="ctr"/>
            <a:r>
              <a:rPr lang="es-CO" sz="3000" b="1">
                <a:latin typeface="Arial Narrow" pitchFamily="34" charset="0"/>
              </a:rPr>
              <a:t>Reunión Subregional de Países Andinos</a:t>
            </a:r>
            <a:endParaRPr lang="en-US" sz="3000" b="1">
              <a:latin typeface="Arial Narrow" pitchFamily="34" charset="0"/>
            </a:endParaRPr>
          </a:p>
          <a:p>
            <a:pPr algn="ctr"/>
            <a:r>
              <a:rPr lang="en-US" sz="3000" b="1">
                <a:latin typeface="Arial Narrow" pitchFamily="34" charset="0"/>
              </a:rPr>
              <a:t>Sistemas de Protección Social en la Región Andina  </a:t>
            </a: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ph type="body" idx="1"/>
          </p:nvPr>
        </p:nvSpPr>
        <p:spPr bwMode="auto">
          <a:xfrm>
            <a:off x="144463" y="1758950"/>
            <a:ext cx="8748712" cy="48387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marL="660400" indent="-660400" algn="just">
              <a:lnSpc>
                <a:spcPct val="80000"/>
              </a:lnSpc>
              <a:buClr>
                <a:schemeClr val="tx1"/>
              </a:buClr>
              <a:buFont typeface="Wingdings" pitchFamily="2" charset="2"/>
              <a:buNone/>
            </a:pPr>
            <a:r>
              <a:rPr lang="es-ES" sz="2500">
                <a:latin typeface="Arial Narrow" pitchFamily="34" charset="0"/>
              </a:rPr>
              <a:t>i)	La familia es la unidad de intervención, no las personas que la conforman</a:t>
            </a:r>
          </a:p>
          <a:p>
            <a:pPr marL="660400" indent="-660400" algn="just">
              <a:lnSpc>
                <a:spcPct val="80000"/>
              </a:lnSpc>
              <a:buClr>
                <a:schemeClr val="tx1"/>
              </a:buClr>
              <a:buFont typeface="Wingdings" pitchFamily="2" charset="2"/>
              <a:buAutoNum type="romanLcParenR" startAt="2"/>
            </a:pPr>
            <a:r>
              <a:rPr lang="es-ES" sz="2500">
                <a:latin typeface="Arial Narrow" pitchFamily="34" charset="0"/>
              </a:rPr>
              <a:t>La familia tiene un rol activo en el proceso de superación de la pobreza extrema y recibirá un acompañamiento durante la permanencia en el programa</a:t>
            </a:r>
          </a:p>
          <a:p>
            <a:pPr marL="660400" indent="-660400" algn="just">
              <a:lnSpc>
                <a:spcPct val="80000"/>
              </a:lnSpc>
              <a:buClr>
                <a:schemeClr val="tx1"/>
              </a:buClr>
              <a:buFont typeface="Wingdings" pitchFamily="2" charset="2"/>
              <a:buNone/>
            </a:pPr>
            <a:r>
              <a:rPr lang="es-ES" sz="2500">
                <a:latin typeface="Arial Narrow" pitchFamily="34" charset="0"/>
              </a:rPr>
              <a:t>iii)	Se integra y da acceso preferente a las familias vinculadas a la oferta de servicios sociales del Estado</a:t>
            </a:r>
          </a:p>
          <a:p>
            <a:pPr marL="660400" indent="-660400" algn="just">
              <a:lnSpc>
                <a:spcPct val="80000"/>
              </a:lnSpc>
              <a:buClr>
                <a:schemeClr val="tx1"/>
              </a:buClr>
              <a:buFont typeface="Wingdings" pitchFamily="2" charset="2"/>
              <a:buNone/>
            </a:pPr>
            <a:r>
              <a:rPr lang="es-ES" sz="2500">
                <a:latin typeface="Arial Narrow" pitchFamily="34" charset="0"/>
              </a:rPr>
              <a:t>iv)	La permanencia de los beneficiarios en el programa es temporal (graduación) </a:t>
            </a:r>
          </a:p>
          <a:p>
            <a:pPr marL="660400" indent="-660400" algn="just">
              <a:lnSpc>
                <a:spcPct val="80000"/>
              </a:lnSpc>
              <a:buClr>
                <a:schemeClr val="tx1"/>
              </a:buClr>
              <a:buFont typeface="Wingdings" pitchFamily="2" charset="2"/>
              <a:buNone/>
            </a:pPr>
            <a:r>
              <a:rPr lang="es-ES" sz="2500">
                <a:latin typeface="Arial Narrow" pitchFamily="34" charset="0"/>
              </a:rPr>
              <a:t>v)	El Programa adecua la oferta institucional a la demanda de las familias </a:t>
            </a:r>
          </a:p>
          <a:p>
            <a:pPr marL="660400" indent="-660400" algn="just">
              <a:lnSpc>
                <a:spcPct val="80000"/>
              </a:lnSpc>
              <a:buClr>
                <a:schemeClr val="tx1"/>
              </a:buClr>
              <a:buFont typeface="Wingdings" pitchFamily="2" charset="2"/>
              <a:buNone/>
            </a:pPr>
            <a:r>
              <a:rPr lang="es-ES" sz="2500">
                <a:latin typeface="Arial Narrow" pitchFamily="34" charset="0"/>
              </a:rPr>
              <a:t>vi)	El Programa requiere la participación de los gobiernos locales bajo parámetros básicos requeridos para la operación </a:t>
            </a:r>
          </a:p>
          <a:p>
            <a:pPr marL="660400" indent="-660400" algn="just">
              <a:lnSpc>
                <a:spcPct val="80000"/>
              </a:lnSpc>
              <a:buClr>
                <a:schemeClr val="tx1"/>
              </a:buClr>
              <a:buFont typeface="Wingdings" pitchFamily="2" charset="2"/>
              <a:buNone/>
            </a:pPr>
            <a:r>
              <a:rPr lang="es-ES" sz="2500">
                <a:latin typeface="Arial Narrow" pitchFamily="34" charset="0"/>
              </a:rPr>
              <a:t>vii)	El Programa promueve el control social, hace seguimiento y evalúa los resultados e impactos</a:t>
            </a:r>
          </a:p>
        </p:txBody>
      </p:sp>
      <p:sp>
        <p:nvSpPr>
          <p:cNvPr id="324611" name="Rectangle 3"/>
          <p:cNvSpPr>
            <a:spLocks noGrp="1" noChangeArrowheads="1"/>
          </p:cNvSpPr>
          <p:nvPr>
            <p:ph type="title"/>
          </p:nvPr>
        </p:nvSpPr>
        <p:spPr bwMode="auto">
          <a:xfrm>
            <a:off x="433388" y="981075"/>
            <a:ext cx="7451725" cy="704850"/>
          </a:xfrm>
          <a:noFill/>
          <a:ln>
            <a:miter lim="800000"/>
            <a:headEnd/>
            <a:tailEnd/>
          </a:ln>
        </p:spPr>
        <p:txBody>
          <a:bodyPr vert="horz" wrap="square" lIns="91440" tIns="45720" rIns="91440" bIns="45720" numCol="1" anchor="ctr" anchorCtr="1" compatLnSpc="1">
            <a:prstTxWarp prst="textNoShape">
              <a:avLst/>
            </a:prstTxWarp>
          </a:bodyPr>
          <a:lstStyle/>
          <a:p>
            <a:pPr algn="l"/>
            <a:r>
              <a:rPr lang="es-CO" sz="3400" b="1">
                <a:solidFill>
                  <a:schemeClr val="tx1"/>
                </a:solidFill>
                <a:latin typeface="Arial Narrow" pitchFamily="34" charset="0"/>
              </a:rPr>
              <a:t>Principios del Programa</a:t>
            </a:r>
            <a:endParaRPr lang="es-ES" sz="3400" b="1">
              <a:solidFill>
                <a:schemeClr val="tx1"/>
              </a:solidFill>
              <a:latin typeface="Arial Narrow" pitchFamily="34" charset="0"/>
            </a:endParaRPr>
          </a:p>
        </p:txBody>
      </p:sp>
      <p:sp>
        <p:nvSpPr>
          <p:cNvPr id="324612" name="Rectangle 4"/>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ChangeArrowheads="1"/>
          </p:cNvSpPr>
          <p:nvPr>
            <p:ph type="body" idx="1"/>
          </p:nvPr>
        </p:nvSpPr>
        <p:spPr bwMode="auto">
          <a:xfrm>
            <a:off x="107950" y="3241675"/>
            <a:ext cx="9036050" cy="3716338"/>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marL="660400" indent="-660400" algn="just">
              <a:lnSpc>
                <a:spcPct val="80000"/>
              </a:lnSpc>
              <a:buClr>
                <a:schemeClr val="tx1"/>
              </a:buClr>
              <a:buFont typeface="Wingdings" pitchFamily="2" charset="2"/>
              <a:buNone/>
            </a:pPr>
            <a:r>
              <a:rPr lang="es-ES" sz="2400" b="1">
                <a:latin typeface="Arial Narrow" pitchFamily="34" charset="0"/>
              </a:rPr>
              <a:t>Objetivos específicos:</a:t>
            </a:r>
          </a:p>
          <a:p>
            <a:pPr marL="660400" indent="-660400" algn="just">
              <a:lnSpc>
                <a:spcPct val="80000"/>
              </a:lnSpc>
              <a:buClr>
                <a:schemeClr val="tx1"/>
              </a:buClr>
              <a:buFont typeface="Wingdings" pitchFamily="2" charset="2"/>
              <a:buNone/>
            </a:pPr>
            <a:r>
              <a:rPr lang="es-ES" sz="2400">
                <a:latin typeface="Arial Narrow" pitchFamily="34" charset="0"/>
              </a:rPr>
              <a:t>i)	Priorizar e incorporar a las familias beneficiarias a la oferta pública de servicios sociales</a:t>
            </a:r>
          </a:p>
          <a:p>
            <a:pPr marL="660400" indent="-660400" algn="just">
              <a:lnSpc>
                <a:spcPct val="80000"/>
              </a:lnSpc>
              <a:buClr>
                <a:schemeClr val="tx1"/>
              </a:buClr>
              <a:buFont typeface="Wingdings" pitchFamily="2" charset="2"/>
              <a:buNone/>
            </a:pPr>
            <a:r>
              <a:rPr lang="es-ES" sz="2400">
                <a:latin typeface="Arial Narrow" pitchFamily="34" charset="0"/>
              </a:rPr>
              <a:t>ii)	Apoyar a las familias en la construcción de una nueva perspectiva de vida que les permita ser agentes activos de su propio desarrollo</a:t>
            </a:r>
          </a:p>
          <a:p>
            <a:pPr marL="660400" indent="-660400" algn="just">
              <a:lnSpc>
                <a:spcPct val="80000"/>
              </a:lnSpc>
              <a:buClr>
                <a:schemeClr val="tx1"/>
              </a:buClr>
              <a:buFont typeface="Wingdings" pitchFamily="2" charset="2"/>
              <a:buNone/>
            </a:pPr>
            <a:r>
              <a:rPr lang="es-ES" sz="2400">
                <a:latin typeface="Arial Narrow" pitchFamily="34" charset="0"/>
              </a:rPr>
              <a:t>iii)	Romper ciclos de pobreza y estabilizar socioeconómicamente a la población en indigencia, en especial a las familias en extrema pobreza y las familias desplazadas</a:t>
            </a:r>
          </a:p>
          <a:p>
            <a:pPr marL="660400" indent="-660400" algn="just">
              <a:lnSpc>
                <a:spcPct val="80000"/>
              </a:lnSpc>
              <a:buClr>
                <a:schemeClr val="tx1"/>
              </a:buClr>
              <a:buFont typeface="Wingdings" pitchFamily="2" charset="2"/>
              <a:buNone/>
            </a:pPr>
            <a:r>
              <a:rPr lang="es-ES" sz="2400">
                <a:latin typeface="Arial Narrow" pitchFamily="34" charset="0"/>
              </a:rPr>
              <a:t>iv)	Lograr que mínimo el 80% de las familias beneficiarias cumpla con el 100% de las condiciones mínimas en un período (por definir)</a:t>
            </a:r>
          </a:p>
        </p:txBody>
      </p:sp>
      <p:sp>
        <p:nvSpPr>
          <p:cNvPr id="385027" name="Rectangle 3"/>
          <p:cNvSpPr>
            <a:spLocks noGrp="1" noChangeArrowheads="1"/>
          </p:cNvSpPr>
          <p:nvPr>
            <p:ph type="title"/>
          </p:nvPr>
        </p:nvSpPr>
        <p:spPr bwMode="auto">
          <a:xfrm>
            <a:off x="457200" y="852488"/>
            <a:ext cx="7643813" cy="704850"/>
          </a:xfrm>
          <a:noFill/>
          <a:ln>
            <a:miter lim="800000"/>
            <a:headEnd/>
            <a:tailEnd/>
          </a:ln>
        </p:spPr>
        <p:txBody>
          <a:bodyPr vert="horz" wrap="square" lIns="91440" tIns="45720" rIns="91440" bIns="45720" numCol="1" anchor="ctr" anchorCtr="1" compatLnSpc="1">
            <a:prstTxWarp prst="textNoShape">
              <a:avLst/>
            </a:prstTxWarp>
          </a:bodyPr>
          <a:lstStyle/>
          <a:p>
            <a:pPr algn="l"/>
            <a:r>
              <a:rPr lang="es-CO" sz="3400" b="1">
                <a:solidFill>
                  <a:schemeClr val="tx1"/>
                </a:solidFill>
                <a:latin typeface="Arial Narrow" pitchFamily="34" charset="0"/>
              </a:rPr>
              <a:t>Objetivos del Programa</a:t>
            </a:r>
            <a:endParaRPr lang="es-ES" sz="3400" b="1">
              <a:solidFill>
                <a:schemeClr val="tx1"/>
              </a:solidFill>
              <a:latin typeface="Arial Narrow" pitchFamily="34" charset="0"/>
            </a:endParaRPr>
          </a:p>
        </p:txBody>
      </p:sp>
      <p:sp>
        <p:nvSpPr>
          <p:cNvPr id="385028" name="Rectangle 4"/>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
        <p:nvSpPr>
          <p:cNvPr id="385030" name="Rectangle 6"/>
          <p:cNvSpPr>
            <a:spLocks noChangeArrowheads="1"/>
          </p:cNvSpPr>
          <p:nvPr/>
        </p:nvSpPr>
        <p:spPr bwMode="auto">
          <a:xfrm>
            <a:off x="34925" y="1476375"/>
            <a:ext cx="8893175" cy="1406525"/>
          </a:xfrm>
          <a:prstGeom prst="rect">
            <a:avLst/>
          </a:prstGeom>
          <a:noFill/>
          <a:ln w="9525">
            <a:noFill/>
            <a:miter lim="800000"/>
            <a:headEnd/>
            <a:tailEnd/>
          </a:ln>
          <a:effectLst/>
        </p:spPr>
        <p:txBody>
          <a:bodyPr>
            <a:spAutoFit/>
          </a:bodyPr>
          <a:lstStyle/>
          <a:p>
            <a:pPr algn="just">
              <a:lnSpc>
                <a:spcPct val="90000"/>
              </a:lnSpc>
              <a:spcBef>
                <a:spcPct val="20000"/>
              </a:spcBef>
              <a:buClr>
                <a:schemeClr val="tx1"/>
              </a:buClr>
              <a:buFont typeface="Wingdings" pitchFamily="2" charset="2"/>
              <a:buNone/>
            </a:pPr>
            <a:r>
              <a:rPr lang="es-ES">
                <a:latin typeface="Arial Narrow" pitchFamily="34" charset="0"/>
              </a:rPr>
              <a:t>El objetivo central del Programa es atender a un 1,5 millones de familias en extrema pobreza entre 2007 y 2010, para que trabajen junto con el gobierno en la superación de la pobreza y el mejoramiento de sus condiciones y calidad de vida. </a:t>
            </a:r>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ChangeArrowheads="1"/>
          </p:cNvSpPr>
          <p:nvPr/>
        </p:nvSpPr>
        <p:spPr bwMode="auto">
          <a:xfrm>
            <a:off x="393700" y="1069975"/>
            <a:ext cx="8066088" cy="703263"/>
          </a:xfrm>
          <a:prstGeom prst="rect">
            <a:avLst/>
          </a:prstGeom>
          <a:noFill/>
          <a:ln w="9525">
            <a:noFill/>
            <a:miter lim="800000"/>
            <a:headEnd/>
            <a:tailEnd/>
          </a:ln>
          <a:effectLst/>
        </p:spPr>
        <p:txBody>
          <a:bodyPr anchor="ctr" anchorCtr="1"/>
          <a:lstStyle/>
          <a:p>
            <a:r>
              <a:rPr lang="es-CO" sz="3400" b="1">
                <a:latin typeface="Arial Narrow" pitchFamily="34" charset="0"/>
              </a:rPr>
              <a:t>Dimensiones del Programa</a:t>
            </a:r>
            <a:endParaRPr lang="es-ES" sz="3400" b="1">
              <a:latin typeface="Arial Narrow" pitchFamily="34" charset="0"/>
            </a:endParaRPr>
          </a:p>
        </p:txBody>
      </p:sp>
      <p:sp>
        <p:nvSpPr>
          <p:cNvPr id="2" name="Rectangle -1023"/>
          <p:cNvSpPr>
            <a:spLocks noChangeArrowheads="1"/>
          </p:cNvSpPr>
          <p:nvPr/>
        </p:nvSpPr>
        <p:spPr bwMode="auto">
          <a:xfrm>
            <a:off x="971550" y="2043113"/>
            <a:ext cx="4784725" cy="3617912"/>
          </a:xfrm>
          <a:prstGeom prst="rect">
            <a:avLst/>
          </a:prstGeom>
          <a:noFill/>
          <a:ln w="9525">
            <a:noFill/>
            <a:miter lim="800000"/>
            <a:headEnd/>
            <a:tailEnd/>
          </a:ln>
          <a:effectLst/>
        </p:spPr>
        <p:txBody>
          <a:bodyPr wrap="none" lIns="457056" bIns="0" anchor="ctr">
            <a:spAutoFit/>
          </a:bodyPr>
          <a:lstStyle/>
          <a:p>
            <a:pPr marL="457200" indent="-457200">
              <a:buFontTx/>
              <a:buAutoNum type="arabicPeriod"/>
            </a:pPr>
            <a:r>
              <a:rPr lang="es-CO" sz="2600">
                <a:latin typeface="Arial Narrow" pitchFamily="34" charset="0"/>
                <a:cs typeface="Arial" pitchFamily="34" charset="0"/>
              </a:rPr>
              <a:t>Identificación </a:t>
            </a:r>
          </a:p>
          <a:p>
            <a:pPr marL="457200" indent="-457200">
              <a:buFontTx/>
              <a:buAutoNum type="arabicPeriod"/>
            </a:pPr>
            <a:r>
              <a:rPr lang="es-CO" sz="2600">
                <a:latin typeface="Arial Narrow" pitchFamily="34" charset="0"/>
              </a:rPr>
              <a:t>Ingresos y trabajo</a:t>
            </a:r>
          </a:p>
          <a:p>
            <a:pPr marL="457200" indent="-457200">
              <a:buFontTx/>
              <a:buAutoNum type="arabicPeriod"/>
            </a:pPr>
            <a:r>
              <a:rPr lang="es-CO" sz="2600">
                <a:latin typeface="Arial Narrow" pitchFamily="34" charset="0"/>
              </a:rPr>
              <a:t>Educación </a:t>
            </a:r>
          </a:p>
          <a:p>
            <a:pPr marL="457200" indent="-457200">
              <a:buFontTx/>
              <a:buAutoNum type="arabicPeriod"/>
            </a:pPr>
            <a:r>
              <a:rPr lang="es-CO" sz="2600">
                <a:latin typeface="Arial Narrow" pitchFamily="34" charset="0"/>
              </a:rPr>
              <a:t>Salud</a:t>
            </a:r>
          </a:p>
          <a:p>
            <a:pPr marL="457200" indent="-457200">
              <a:buFontTx/>
              <a:buAutoNum type="arabicPeriod"/>
            </a:pPr>
            <a:r>
              <a:rPr lang="es-CO" sz="2600">
                <a:latin typeface="Arial Narrow" pitchFamily="34" charset="0"/>
              </a:rPr>
              <a:t>Habitabilidad </a:t>
            </a:r>
          </a:p>
          <a:p>
            <a:pPr marL="457200" indent="-457200">
              <a:buFontTx/>
              <a:buAutoNum type="arabicPeriod"/>
            </a:pPr>
            <a:r>
              <a:rPr lang="es-CO" sz="2600">
                <a:latin typeface="Arial Narrow" pitchFamily="34" charset="0"/>
              </a:rPr>
              <a:t>Nutrición</a:t>
            </a:r>
          </a:p>
          <a:p>
            <a:pPr marL="457200" indent="-457200">
              <a:buFontTx/>
              <a:buAutoNum type="arabicPeriod"/>
            </a:pPr>
            <a:r>
              <a:rPr lang="es-CO" sz="2600">
                <a:latin typeface="Arial Narrow" pitchFamily="34" charset="0"/>
              </a:rPr>
              <a:t>Dinámica familiar</a:t>
            </a:r>
          </a:p>
          <a:p>
            <a:pPr marL="457200" indent="-457200">
              <a:buFontTx/>
              <a:buAutoNum type="arabicPeriod"/>
            </a:pPr>
            <a:r>
              <a:rPr lang="es-CO" sz="2600">
                <a:latin typeface="Arial Narrow" pitchFamily="34" charset="0"/>
              </a:rPr>
              <a:t>Aseguramiento y bancarización</a:t>
            </a:r>
          </a:p>
          <a:p>
            <a:pPr marL="457200" indent="-457200">
              <a:buFontTx/>
              <a:buAutoNum type="arabicPeriod"/>
            </a:pPr>
            <a:r>
              <a:rPr lang="es-CO" sz="2600">
                <a:latin typeface="Arial Narrow" pitchFamily="34" charset="0"/>
              </a:rPr>
              <a:t>Apoyo legal</a:t>
            </a:r>
          </a:p>
        </p:txBody>
      </p:sp>
      <p:sp>
        <p:nvSpPr>
          <p:cNvPr id="326660" name="Rectangle 4"/>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1" name="Rectangle 3"/>
          <p:cNvSpPr>
            <a:spLocks noChangeArrowheads="1"/>
          </p:cNvSpPr>
          <p:nvPr/>
        </p:nvSpPr>
        <p:spPr bwMode="auto">
          <a:xfrm>
            <a:off x="-107950" y="1114425"/>
            <a:ext cx="2824163" cy="442913"/>
          </a:xfrm>
          <a:prstGeom prst="rect">
            <a:avLst/>
          </a:prstGeom>
          <a:noFill/>
          <a:ln w="9525">
            <a:noFill/>
            <a:miter lim="800000"/>
            <a:headEnd/>
            <a:tailEnd/>
          </a:ln>
          <a:effectLst/>
        </p:spPr>
        <p:txBody>
          <a:bodyPr wrap="none" lIns="457056" bIns="0" anchor="ctr">
            <a:spAutoFit/>
          </a:bodyPr>
          <a:lstStyle/>
          <a:p>
            <a:pPr marL="457200" indent="-457200">
              <a:buFontTx/>
              <a:buAutoNum type="arabicPeriod"/>
            </a:pPr>
            <a:r>
              <a:rPr lang="es-CO" sz="2600" b="1">
                <a:latin typeface="Arial Narrow" pitchFamily="34" charset="0"/>
                <a:cs typeface="Arial" pitchFamily="34" charset="0"/>
              </a:rPr>
              <a:t>Identificación </a:t>
            </a:r>
          </a:p>
        </p:txBody>
      </p:sp>
      <p:sp>
        <p:nvSpPr>
          <p:cNvPr id="386052" name="Rectangle 4"/>
          <p:cNvSpPr>
            <a:spLocks noChangeArrowheads="1"/>
          </p:cNvSpPr>
          <p:nvPr/>
        </p:nvSpPr>
        <p:spPr bwMode="auto">
          <a:xfrm>
            <a:off x="385763" y="1557338"/>
            <a:ext cx="8074025" cy="1431925"/>
          </a:xfrm>
          <a:prstGeom prst="rect">
            <a:avLst/>
          </a:prstGeom>
          <a:noFill/>
          <a:ln w="9525">
            <a:noFill/>
            <a:miter lim="800000"/>
            <a:headEnd/>
            <a:tailEnd/>
          </a:ln>
          <a:effectLst/>
        </p:spPr>
        <p:txBody>
          <a:bodyPr>
            <a:spAutoFit/>
          </a:bodyPr>
          <a:lstStyle/>
          <a:p>
            <a:pPr algn="just"/>
            <a:r>
              <a:rPr lang="es-ES" sz="2200">
                <a:latin typeface="Arial Narrow" pitchFamily="34" charset="0"/>
              </a:rPr>
              <a:t>Apoyo en el trámite de los documentos de identificación de los integrantes de la familia como registro civil, cédula y tarjeta militar; de actualización de registros que los acrediten como beneficiarios de programas sociales como el Sisbén.</a:t>
            </a:r>
          </a:p>
        </p:txBody>
      </p:sp>
      <p:sp>
        <p:nvSpPr>
          <p:cNvPr id="386053" name="Rectangle 5"/>
          <p:cNvSpPr>
            <a:spLocks noChangeArrowheads="1"/>
          </p:cNvSpPr>
          <p:nvPr/>
        </p:nvSpPr>
        <p:spPr bwMode="auto">
          <a:xfrm>
            <a:off x="-107950" y="3346450"/>
            <a:ext cx="3178175" cy="442913"/>
          </a:xfrm>
          <a:prstGeom prst="rect">
            <a:avLst/>
          </a:prstGeom>
          <a:noFill/>
          <a:ln w="9525">
            <a:noFill/>
            <a:miter lim="800000"/>
            <a:headEnd/>
            <a:tailEnd/>
          </a:ln>
          <a:effectLst/>
        </p:spPr>
        <p:txBody>
          <a:bodyPr wrap="none" lIns="457056" bIns="0" anchor="ctr">
            <a:spAutoFit/>
          </a:bodyPr>
          <a:lstStyle/>
          <a:p>
            <a:pPr marL="457200" indent="-457200"/>
            <a:r>
              <a:rPr lang="es-CO" sz="2600" b="1">
                <a:latin typeface="Arial Narrow" pitchFamily="34" charset="0"/>
                <a:cs typeface="Arial" pitchFamily="34" charset="0"/>
              </a:rPr>
              <a:t>2. Ingresos y trabajo</a:t>
            </a:r>
          </a:p>
        </p:txBody>
      </p:sp>
      <p:sp>
        <p:nvSpPr>
          <p:cNvPr id="386055" name="Rectangle 7"/>
          <p:cNvSpPr>
            <a:spLocks noChangeArrowheads="1"/>
          </p:cNvSpPr>
          <p:nvPr/>
        </p:nvSpPr>
        <p:spPr bwMode="auto">
          <a:xfrm>
            <a:off x="250825" y="3992563"/>
            <a:ext cx="8713788" cy="2436812"/>
          </a:xfrm>
          <a:prstGeom prst="rect">
            <a:avLst/>
          </a:prstGeom>
          <a:noFill/>
          <a:ln w="9525">
            <a:noFill/>
            <a:miter lim="800000"/>
            <a:headEnd/>
            <a:tailEnd/>
          </a:ln>
          <a:effectLst/>
        </p:spPr>
        <p:txBody>
          <a:bodyPr anchor="ctr">
            <a:spAutoFit/>
          </a:bodyPr>
          <a:lstStyle/>
          <a:p>
            <a:pPr algn="just"/>
            <a:r>
              <a:rPr lang="es-ES" sz="2200">
                <a:latin typeface="Arial Narrow" pitchFamily="34" charset="0"/>
                <a:cs typeface="Times New Roman" pitchFamily="18" charset="0"/>
              </a:rPr>
              <a:t>Incremento del ingreso de los hogares, garantizando el acceso a subsidios monetarios a que tenga derecho, y la vinculación al mercado laboral de los integrantes de la familia en edad de trabajar. También se proveerá capacitación para el trabajo a mayores de 18 años y adultos desempleados y se buscará su reincorporación al mercado laboral, mediante intermediación con el sector privado y promoción de alternativas productivas como microempresas o proyectos productivos</a:t>
            </a:r>
            <a:r>
              <a:rPr lang="es-ES_tradnl" sz="2200">
                <a:latin typeface="Arial Narrow" pitchFamily="34" charset="0"/>
              </a:rPr>
              <a:t> </a:t>
            </a:r>
          </a:p>
        </p:txBody>
      </p:sp>
      <p:sp>
        <p:nvSpPr>
          <p:cNvPr id="386056" name="Rectangle 8"/>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9" name="Rectangle 3"/>
          <p:cNvSpPr>
            <a:spLocks noChangeArrowheads="1"/>
          </p:cNvSpPr>
          <p:nvPr/>
        </p:nvSpPr>
        <p:spPr bwMode="auto">
          <a:xfrm>
            <a:off x="-36513" y="969963"/>
            <a:ext cx="2217738" cy="442912"/>
          </a:xfrm>
          <a:prstGeom prst="rect">
            <a:avLst/>
          </a:prstGeom>
          <a:noFill/>
          <a:ln w="9525">
            <a:noFill/>
            <a:miter lim="800000"/>
            <a:headEnd/>
            <a:tailEnd/>
          </a:ln>
          <a:effectLst/>
        </p:spPr>
        <p:txBody>
          <a:bodyPr wrap="none" lIns="457056" bIns="0" anchor="ctr">
            <a:spAutoFit/>
          </a:bodyPr>
          <a:lstStyle/>
          <a:p>
            <a:pPr marL="457200" indent="-457200"/>
            <a:r>
              <a:rPr lang="es-CO" sz="2600" b="1">
                <a:latin typeface="Arial Narrow" pitchFamily="34" charset="0"/>
                <a:cs typeface="Arial" pitchFamily="34" charset="0"/>
              </a:rPr>
              <a:t>3. Educación</a:t>
            </a:r>
          </a:p>
        </p:txBody>
      </p:sp>
      <p:sp>
        <p:nvSpPr>
          <p:cNvPr id="388100" name="Rectangle 4"/>
          <p:cNvSpPr>
            <a:spLocks noChangeArrowheads="1"/>
          </p:cNvSpPr>
          <p:nvPr/>
        </p:nvSpPr>
        <p:spPr bwMode="auto">
          <a:xfrm>
            <a:off x="323850" y="3141663"/>
            <a:ext cx="8302625" cy="1431925"/>
          </a:xfrm>
          <a:prstGeom prst="rect">
            <a:avLst/>
          </a:prstGeom>
          <a:noFill/>
          <a:ln w="9525">
            <a:noFill/>
            <a:miter lim="800000"/>
            <a:headEnd/>
            <a:tailEnd/>
          </a:ln>
          <a:effectLst/>
        </p:spPr>
        <p:txBody>
          <a:bodyPr anchor="ctr">
            <a:spAutoFit/>
          </a:bodyPr>
          <a:lstStyle/>
          <a:p>
            <a:pPr algn="just"/>
            <a:r>
              <a:rPr lang="es-ES" sz="2200">
                <a:solidFill>
                  <a:srgbClr val="000000"/>
                </a:solidFill>
                <a:latin typeface="Arial Narrow" pitchFamily="34" charset="0"/>
                <a:cs typeface="Times New Roman" pitchFamily="18" charset="0"/>
              </a:rPr>
              <a:t>Garantizar el acceso de todos los integrantes de la familia al Régimen Subsidiado de Salud, en el caso de no ser empleados formales. Mediante el acceso preferente al sistema de salud, todas las personas deberán recibir los servicios de atención y participar en los programas de promoción y prevención.</a:t>
            </a:r>
            <a:r>
              <a:rPr lang="es-ES" sz="2200">
                <a:latin typeface="Arial Narrow" pitchFamily="34" charset="0"/>
              </a:rPr>
              <a:t> </a:t>
            </a:r>
            <a:endParaRPr lang="es-ES_tradnl" sz="2200">
              <a:latin typeface="Arial Narrow" pitchFamily="34" charset="0"/>
            </a:endParaRPr>
          </a:p>
        </p:txBody>
      </p:sp>
      <p:sp>
        <p:nvSpPr>
          <p:cNvPr id="388101" name="Rectangle 5"/>
          <p:cNvSpPr>
            <a:spLocks noChangeArrowheads="1"/>
          </p:cNvSpPr>
          <p:nvPr/>
        </p:nvSpPr>
        <p:spPr bwMode="auto">
          <a:xfrm>
            <a:off x="-38100" y="2625725"/>
            <a:ext cx="1585913" cy="442913"/>
          </a:xfrm>
          <a:prstGeom prst="rect">
            <a:avLst/>
          </a:prstGeom>
          <a:noFill/>
          <a:ln w="9525">
            <a:noFill/>
            <a:miter lim="800000"/>
            <a:headEnd/>
            <a:tailEnd/>
          </a:ln>
          <a:effectLst/>
        </p:spPr>
        <p:txBody>
          <a:bodyPr wrap="none" lIns="457056" bIns="0" anchor="ctr">
            <a:spAutoFit/>
          </a:bodyPr>
          <a:lstStyle/>
          <a:p>
            <a:pPr marL="457200" indent="-457200"/>
            <a:r>
              <a:rPr lang="es-CO" sz="2600" b="1">
                <a:latin typeface="Arial Narrow" pitchFamily="34" charset="0"/>
                <a:cs typeface="Arial" pitchFamily="34" charset="0"/>
              </a:rPr>
              <a:t>4. Salud</a:t>
            </a:r>
          </a:p>
        </p:txBody>
      </p:sp>
      <p:sp>
        <p:nvSpPr>
          <p:cNvPr id="388102" name="Rectangle 6"/>
          <p:cNvSpPr>
            <a:spLocks noChangeArrowheads="1"/>
          </p:cNvSpPr>
          <p:nvPr/>
        </p:nvSpPr>
        <p:spPr bwMode="auto">
          <a:xfrm>
            <a:off x="323850" y="1412875"/>
            <a:ext cx="8302625" cy="1096963"/>
          </a:xfrm>
          <a:prstGeom prst="rect">
            <a:avLst/>
          </a:prstGeom>
          <a:noFill/>
          <a:ln w="9525">
            <a:noFill/>
            <a:miter lim="800000"/>
            <a:headEnd/>
            <a:tailEnd/>
          </a:ln>
          <a:effectLst/>
        </p:spPr>
        <p:txBody>
          <a:bodyPr anchor="ctr">
            <a:spAutoFit/>
          </a:bodyPr>
          <a:lstStyle/>
          <a:p>
            <a:pPr algn="just"/>
            <a:r>
              <a:rPr lang="es-ES" sz="2200">
                <a:latin typeface="Arial Narrow" pitchFamily="34" charset="0"/>
              </a:rPr>
              <a:t>Garantizar el acceso a educación preescolar, básica y media para todos los integrantes de la familia en edad escolar y su permanencia dentro del sistema escolar.</a:t>
            </a:r>
            <a:endParaRPr lang="es-ES_tradnl" sz="2200">
              <a:latin typeface="Arial Narrow" pitchFamily="34" charset="0"/>
            </a:endParaRPr>
          </a:p>
        </p:txBody>
      </p:sp>
      <p:sp>
        <p:nvSpPr>
          <p:cNvPr id="388103" name="Rectangle 7"/>
          <p:cNvSpPr>
            <a:spLocks noChangeArrowheads="1"/>
          </p:cNvSpPr>
          <p:nvPr/>
        </p:nvSpPr>
        <p:spPr bwMode="auto">
          <a:xfrm>
            <a:off x="-36513" y="4570413"/>
            <a:ext cx="2546351" cy="442912"/>
          </a:xfrm>
          <a:prstGeom prst="rect">
            <a:avLst/>
          </a:prstGeom>
          <a:noFill/>
          <a:ln w="9525">
            <a:noFill/>
            <a:miter lim="800000"/>
            <a:headEnd/>
            <a:tailEnd/>
          </a:ln>
          <a:effectLst/>
        </p:spPr>
        <p:txBody>
          <a:bodyPr wrap="none" lIns="457056" bIns="0" anchor="ctr">
            <a:spAutoFit/>
          </a:bodyPr>
          <a:lstStyle/>
          <a:p>
            <a:pPr marL="457200" indent="-457200"/>
            <a:r>
              <a:rPr lang="es-CO" sz="2600" b="1">
                <a:latin typeface="Arial Narrow" pitchFamily="34" charset="0"/>
                <a:cs typeface="Arial" pitchFamily="34" charset="0"/>
              </a:rPr>
              <a:t>5. Habitabilidad</a:t>
            </a:r>
          </a:p>
        </p:txBody>
      </p:sp>
      <p:sp>
        <p:nvSpPr>
          <p:cNvPr id="388104" name="Rectangle 8"/>
          <p:cNvSpPr>
            <a:spLocks noChangeArrowheads="1"/>
          </p:cNvSpPr>
          <p:nvPr/>
        </p:nvSpPr>
        <p:spPr bwMode="auto">
          <a:xfrm>
            <a:off x="301625" y="5092700"/>
            <a:ext cx="8302625" cy="1431925"/>
          </a:xfrm>
          <a:prstGeom prst="rect">
            <a:avLst/>
          </a:prstGeom>
          <a:noFill/>
          <a:ln w="9525">
            <a:noFill/>
            <a:miter lim="800000"/>
            <a:headEnd/>
            <a:tailEnd/>
          </a:ln>
          <a:effectLst/>
        </p:spPr>
        <p:txBody>
          <a:bodyPr anchor="ctr">
            <a:spAutoFit/>
          </a:bodyPr>
          <a:lstStyle/>
          <a:p>
            <a:pPr algn="just"/>
            <a:r>
              <a:rPr lang="es-ES" sz="2200">
                <a:solidFill>
                  <a:srgbClr val="000000"/>
                </a:solidFill>
                <a:latin typeface="Arial Narrow" pitchFamily="34" charset="0"/>
                <a:cs typeface="Times New Roman" pitchFamily="18" charset="0"/>
              </a:rPr>
              <a:t>Mediante la entrega de subsidios temporales para arriendo, subsidios de vivienda para hogares que estén ahorrando ó subsidios para mejoramiento de vivienda, así como el acceso a servicios públicos, el programa busca mejorar las condiciones de habitabilidad de las familias beneficiarias.</a:t>
            </a:r>
            <a:r>
              <a:rPr lang="es-ES" sz="2200">
                <a:latin typeface="Arial Narrow" pitchFamily="34" charset="0"/>
              </a:rPr>
              <a:t> </a:t>
            </a:r>
            <a:endParaRPr lang="es-ES_tradnl" sz="2200">
              <a:latin typeface="Arial Narrow" pitchFamily="34" charset="0"/>
            </a:endParaRPr>
          </a:p>
        </p:txBody>
      </p:sp>
      <p:sp>
        <p:nvSpPr>
          <p:cNvPr id="388105" name="Rectangle 9"/>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5" name="Rectangle 3"/>
          <p:cNvSpPr>
            <a:spLocks noChangeArrowheads="1"/>
          </p:cNvSpPr>
          <p:nvPr/>
        </p:nvSpPr>
        <p:spPr bwMode="auto">
          <a:xfrm>
            <a:off x="-127000" y="1114425"/>
            <a:ext cx="2035175" cy="442913"/>
          </a:xfrm>
          <a:prstGeom prst="rect">
            <a:avLst/>
          </a:prstGeom>
          <a:noFill/>
          <a:ln w="9525">
            <a:noFill/>
            <a:miter lim="800000"/>
            <a:headEnd/>
            <a:tailEnd/>
          </a:ln>
          <a:effectLst/>
        </p:spPr>
        <p:txBody>
          <a:bodyPr wrap="none" lIns="457056" bIns="0" anchor="ctr">
            <a:spAutoFit/>
          </a:bodyPr>
          <a:lstStyle/>
          <a:p>
            <a:pPr marL="457200" indent="-457200"/>
            <a:r>
              <a:rPr lang="es-CO" sz="2600" b="1">
                <a:latin typeface="Arial Narrow" pitchFamily="34" charset="0"/>
                <a:cs typeface="Arial" pitchFamily="34" charset="0"/>
              </a:rPr>
              <a:t>6. Nutrición</a:t>
            </a:r>
          </a:p>
        </p:txBody>
      </p:sp>
      <p:sp>
        <p:nvSpPr>
          <p:cNvPr id="392196" name="Rectangle 4"/>
          <p:cNvSpPr>
            <a:spLocks noChangeArrowheads="1"/>
          </p:cNvSpPr>
          <p:nvPr/>
        </p:nvSpPr>
        <p:spPr bwMode="auto">
          <a:xfrm>
            <a:off x="179388" y="4206875"/>
            <a:ext cx="8785225" cy="2101850"/>
          </a:xfrm>
          <a:prstGeom prst="rect">
            <a:avLst/>
          </a:prstGeom>
          <a:noFill/>
          <a:ln w="9525">
            <a:noFill/>
            <a:miter lim="800000"/>
            <a:headEnd/>
            <a:tailEnd/>
          </a:ln>
          <a:effectLst/>
        </p:spPr>
        <p:txBody>
          <a:bodyPr anchor="ctr">
            <a:spAutoFit/>
          </a:bodyPr>
          <a:lstStyle/>
          <a:p>
            <a:pPr algn="just">
              <a:spcBef>
                <a:spcPct val="10000"/>
              </a:spcBef>
            </a:pPr>
            <a:r>
              <a:rPr lang="es-ES" sz="2200">
                <a:solidFill>
                  <a:srgbClr val="000000"/>
                </a:solidFill>
                <a:latin typeface="Arial Narrow" pitchFamily="34" charset="0"/>
                <a:cs typeface="Times New Roman" pitchFamily="18" charset="0"/>
              </a:rPr>
              <a:t>Orientar a las familias en la construcción de mecanismos adecuados para enfrentar conflictos al interior del hogar, en la definición de normas claras de convivencia al interior del hogar, y, en los casos donde se presente violencia intrafamiliar, vincular a la familia en programas de apoyo. El programa también promoverá campañas educativas para la disminución y prevención en el consumo de drogas y alcohol, la delincuencia juvenil y las prácticas sexuales en adolescentes.</a:t>
            </a:r>
            <a:endParaRPr lang="es-ES_tradnl" sz="2200">
              <a:solidFill>
                <a:srgbClr val="000000"/>
              </a:solidFill>
              <a:latin typeface="Arial Narrow" pitchFamily="34" charset="0"/>
              <a:cs typeface="Times New Roman" pitchFamily="18" charset="0"/>
            </a:endParaRPr>
          </a:p>
        </p:txBody>
      </p:sp>
      <p:sp>
        <p:nvSpPr>
          <p:cNvPr id="392197" name="Rectangle 5"/>
          <p:cNvSpPr>
            <a:spLocks noChangeArrowheads="1"/>
          </p:cNvSpPr>
          <p:nvPr/>
        </p:nvSpPr>
        <p:spPr bwMode="auto">
          <a:xfrm>
            <a:off x="179388" y="1590675"/>
            <a:ext cx="8785225" cy="1766888"/>
          </a:xfrm>
          <a:prstGeom prst="rect">
            <a:avLst/>
          </a:prstGeom>
          <a:noFill/>
          <a:ln w="9525">
            <a:noFill/>
            <a:miter lim="800000"/>
            <a:headEnd/>
            <a:tailEnd/>
          </a:ln>
          <a:effectLst/>
        </p:spPr>
        <p:txBody>
          <a:bodyPr anchor="ctr">
            <a:spAutoFit/>
          </a:bodyPr>
          <a:lstStyle/>
          <a:p>
            <a:pPr algn="just">
              <a:spcBef>
                <a:spcPct val="10000"/>
              </a:spcBef>
            </a:pPr>
            <a:r>
              <a:rPr lang="es-ES" sz="2200">
                <a:solidFill>
                  <a:srgbClr val="000000"/>
                </a:solidFill>
                <a:latin typeface="Arial Narrow" pitchFamily="34" charset="0"/>
                <a:cs typeface="Times New Roman" pitchFamily="18" charset="0"/>
              </a:rPr>
              <a:t>Mejorar las condiciones nutricionales de todos los miembros de la familia a través de controles periódicos de peso y talla a todos los integrantes del hogar, en particular a los niños y niñas menores de 6 años, así como por el cumplimiento de los requerimientos mínimos de nutrición establecidos por el ICBF. El programa también incluye acciones de capacitación en preparación y cuidado de los alimentos.</a:t>
            </a:r>
            <a:endParaRPr lang="es-ES_tradnl" sz="2200">
              <a:solidFill>
                <a:srgbClr val="000000"/>
              </a:solidFill>
              <a:latin typeface="Arial Narrow" pitchFamily="34" charset="0"/>
              <a:cs typeface="Times New Roman" pitchFamily="18" charset="0"/>
            </a:endParaRPr>
          </a:p>
        </p:txBody>
      </p:sp>
      <p:sp>
        <p:nvSpPr>
          <p:cNvPr id="392198" name="Rectangle 6"/>
          <p:cNvSpPr>
            <a:spLocks noChangeArrowheads="1"/>
          </p:cNvSpPr>
          <p:nvPr/>
        </p:nvSpPr>
        <p:spPr bwMode="auto">
          <a:xfrm>
            <a:off x="-101600" y="3633788"/>
            <a:ext cx="3089275" cy="442912"/>
          </a:xfrm>
          <a:prstGeom prst="rect">
            <a:avLst/>
          </a:prstGeom>
          <a:noFill/>
          <a:ln w="9525">
            <a:noFill/>
            <a:miter lim="800000"/>
            <a:headEnd/>
            <a:tailEnd/>
          </a:ln>
          <a:effectLst/>
        </p:spPr>
        <p:txBody>
          <a:bodyPr wrap="none" lIns="457056" bIns="0" anchor="ctr">
            <a:spAutoFit/>
          </a:bodyPr>
          <a:lstStyle/>
          <a:p>
            <a:pPr marL="457200" indent="-457200"/>
            <a:r>
              <a:rPr lang="es-CO" sz="2600" b="1">
                <a:latin typeface="Arial Narrow" pitchFamily="34" charset="0"/>
                <a:cs typeface="Arial" pitchFamily="34" charset="0"/>
              </a:rPr>
              <a:t>7. Dinámica familiar</a:t>
            </a:r>
          </a:p>
        </p:txBody>
      </p:sp>
      <p:sp>
        <p:nvSpPr>
          <p:cNvPr id="392199" name="Rectangle 7"/>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3" name="Rectangle 3"/>
          <p:cNvSpPr>
            <a:spLocks noChangeArrowheads="1"/>
          </p:cNvSpPr>
          <p:nvPr/>
        </p:nvSpPr>
        <p:spPr bwMode="auto">
          <a:xfrm>
            <a:off x="-180975" y="4138613"/>
            <a:ext cx="2381250" cy="442912"/>
          </a:xfrm>
          <a:prstGeom prst="rect">
            <a:avLst/>
          </a:prstGeom>
          <a:noFill/>
          <a:ln w="9525">
            <a:noFill/>
            <a:miter lim="800000"/>
            <a:headEnd/>
            <a:tailEnd/>
          </a:ln>
          <a:effectLst/>
        </p:spPr>
        <p:txBody>
          <a:bodyPr wrap="none" lIns="457056" bIns="0" anchor="ctr">
            <a:spAutoFit/>
          </a:bodyPr>
          <a:lstStyle/>
          <a:p>
            <a:pPr marL="457200" indent="-457200"/>
            <a:r>
              <a:rPr lang="es-CO" sz="2600" b="1">
                <a:latin typeface="Arial Narrow" pitchFamily="34" charset="0"/>
                <a:cs typeface="Arial" pitchFamily="34" charset="0"/>
              </a:rPr>
              <a:t>9. Apoyo legal</a:t>
            </a:r>
          </a:p>
        </p:txBody>
      </p:sp>
      <p:sp>
        <p:nvSpPr>
          <p:cNvPr id="394244" name="Rectangle 4"/>
          <p:cNvSpPr>
            <a:spLocks noChangeArrowheads="1"/>
          </p:cNvSpPr>
          <p:nvPr/>
        </p:nvSpPr>
        <p:spPr bwMode="auto">
          <a:xfrm>
            <a:off x="179388" y="1782763"/>
            <a:ext cx="8785225" cy="2101850"/>
          </a:xfrm>
          <a:prstGeom prst="rect">
            <a:avLst/>
          </a:prstGeom>
          <a:noFill/>
          <a:ln w="9525">
            <a:noFill/>
            <a:miter lim="800000"/>
            <a:headEnd/>
            <a:tailEnd/>
          </a:ln>
          <a:effectLst/>
        </p:spPr>
        <p:txBody>
          <a:bodyPr anchor="ctr">
            <a:spAutoFit/>
          </a:bodyPr>
          <a:lstStyle/>
          <a:p>
            <a:pPr algn="just"/>
            <a:r>
              <a:rPr lang="es-ES" sz="2200">
                <a:solidFill>
                  <a:srgbClr val="000000"/>
                </a:solidFill>
                <a:latin typeface="Arial Narrow" pitchFamily="34" charset="0"/>
                <a:cs typeface="Times New Roman" pitchFamily="18" charset="0"/>
              </a:rPr>
              <a:t>Vinculación de las familias al sistema financiero y a los mecanismos de aseguramiento, como una herramienta para suavizar choques y para facilitar el acceso a activos. Para apoyar el cumplimiento de las condiciones mínimas de esta dimensión, los subsidios monetarios serán entregados a través del sistema financiero de acuerdo con la oferta local. Coordinación con la Banca de las Oportunidades</a:t>
            </a:r>
          </a:p>
        </p:txBody>
      </p:sp>
      <p:sp>
        <p:nvSpPr>
          <p:cNvPr id="394245" name="Rectangle 5"/>
          <p:cNvSpPr>
            <a:spLocks noChangeArrowheads="1"/>
          </p:cNvSpPr>
          <p:nvPr/>
        </p:nvSpPr>
        <p:spPr bwMode="auto">
          <a:xfrm>
            <a:off x="179388" y="4652963"/>
            <a:ext cx="8785225" cy="762000"/>
          </a:xfrm>
          <a:prstGeom prst="rect">
            <a:avLst/>
          </a:prstGeom>
          <a:noFill/>
          <a:ln w="9525">
            <a:noFill/>
            <a:miter lim="800000"/>
            <a:headEnd/>
            <a:tailEnd/>
          </a:ln>
          <a:effectLst/>
        </p:spPr>
        <p:txBody>
          <a:bodyPr anchor="ctr">
            <a:spAutoFit/>
          </a:bodyPr>
          <a:lstStyle/>
          <a:p>
            <a:pPr algn="just"/>
            <a:r>
              <a:rPr lang="es-ES" sz="2200">
                <a:solidFill>
                  <a:srgbClr val="000000"/>
                </a:solidFill>
                <a:latin typeface="Arial Narrow" pitchFamily="34" charset="0"/>
                <a:cs typeface="Times New Roman" pitchFamily="18" charset="0"/>
              </a:rPr>
              <a:t>Concientizar a los individuos sobre sus derechos y deberes ciudadanos, y facilitar el acceso efectivo de las familias beneficiarias al sistema de justicia.</a:t>
            </a:r>
          </a:p>
        </p:txBody>
      </p:sp>
      <p:sp>
        <p:nvSpPr>
          <p:cNvPr id="394246" name="Rectangle 6"/>
          <p:cNvSpPr>
            <a:spLocks noChangeArrowheads="1"/>
          </p:cNvSpPr>
          <p:nvPr/>
        </p:nvSpPr>
        <p:spPr bwMode="auto">
          <a:xfrm>
            <a:off x="-180975" y="1330325"/>
            <a:ext cx="4922838" cy="442913"/>
          </a:xfrm>
          <a:prstGeom prst="rect">
            <a:avLst/>
          </a:prstGeom>
          <a:noFill/>
          <a:ln w="9525">
            <a:noFill/>
            <a:miter lim="800000"/>
            <a:headEnd/>
            <a:tailEnd/>
          </a:ln>
          <a:effectLst/>
        </p:spPr>
        <p:txBody>
          <a:bodyPr wrap="none" lIns="457056" bIns="0" anchor="ctr">
            <a:spAutoFit/>
          </a:bodyPr>
          <a:lstStyle/>
          <a:p>
            <a:pPr marL="457200" indent="-457200"/>
            <a:r>
              <a:rPr lang="es-CO" sz="2600" b="1">
                <a:latin typeface="Arial Narrow" pitchFamily="34" charset="0"/>
                <a:cs typeface="Arial" pitchFamily="34" charset="0"/>
              </a:rPr>
              <a:t>8. Aseguramiento y bancarización</a:t>
            </a:r>
          </a:p>
        </p:txBody>
      </p:sp>
      <p:sp>
        <p:nvSpPr>
          <p:cNvPr id="394247" name="Rectangle 7"/>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ChangeArrowheads="1"/>
          </p:cNvSpPr>
          <p:nvPr>
            <p:ph type="title"/>
          </p:nvPr>
        </p:nvSpPr>
        <p:spPr bwMode="auto">
          <a:xfrm>
            <a:off x="179388" y="1052513"/>
            <a:ext cx="8785225" cy="647700"/>
          </a:xfrm>
          <a:noFill/>
          <a:ln>
            <a:miter lim="800000"/>
            <a:headEnd/>
            <a:tailEnd/>
          </a:ln>
        </p:spPr>
        <p:txBody>
          <a:bodyPr vert="horz" wrap="square" lIns="91440" tIns="45720" rIns="91440" bIns="45720" numCol="1" anchor="t" anchorCtr="0" compatLnSpc="1">
            <a:prstTxWarp prst="textNoShape">
              <a:avLst/>
            </a:prstTxWarp>
          </a:bodyPr>
          <a:lstStyle/>
          <a:p>
            <a:pPr algn="l"/>
            <a:r>
              <a:rPr lang="es-ES" sz="3200" b="1">
                <a:solidFill>
                  <a:schemeClr val="tx1"/>
                </a:solidFill>
                <a:latin typeface="Arial Narrow" pitchFamily="34" charset="0"/>
              </a:rPr>
              <a:t>Oferta actual de programas para articular en el Programa</a:t>
            </a:r>
          </a:p>
        </p:txBody>
      </p:sp>
      <p:pic>
        <p:nvPicPr>
          <p:cNvPr id="414723" name="Picture 3"/>
          <p:cNvPicPr>
            <a:picLocks noGrp="1" noChangeAspect="1" noChangeArrowheads="1"/>
          </p:cNvPicPr>
          <p:nvPr>
            <p:ph idx="1"/>
          </p:nvPr>
        </p:nvPicPr>
        <p:blipFill>
          <a:blip r:embed="rId2" cstate="print"/>
          <a:srcRect/>
          <a:stretch>
            <a:fillRect/>
          </a:stretch>
        </p:blipFill>
        <p:spPr bwMode="auto">
          <a:xfrm>
            <a:off x="971550" y="2278063"/>
            <a:ext cx="7272338" cy="4464050"/>
          </a:xfrm>
          <a:noFill/>
          <a:ln>
            <a:miter lim="800000"/>
            <a:headEnd/>
            <a:tailEnd/>
          </a:ln>
        </p:spPr>
      </p:pic>
      <p:sp>
        <p:nvSpPr>
          <p:cNvPr id="414724" name="Rectangle 4"/>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ChangeArrowheads="1"/>
          </p:cNvSpPr>
          <p:nvPr/>
        </p:nvSpPr>
        <p:spPr bwMode="auto">
          <a:xfrm>
            <a:off x="395288" y="963613"/>
            <a:ext cx="8497887" cy="703262"/>
          </a:xfrm>
          <a:prstGeom prst="rect">
            <a:avLst/>
          </a:prstGeom>
          <a:noFill/>
          <a:ln w="9525">
            <a:noFill/>
            <a:miter lim="800000"/>
            <a:headEnd/>
            <a:tailEnd/>
          </a:ln>
          <a:effectLst/>
        </p:spPr>
        <p:txBody>
          <a:bodyPr anchor="ctr" anchorCtr="1"/>
          <a:lstStyle/>
          <a:p>
            <a:r>
              <a:rPr lang="es-CO" sz="3200" b="1">
                <a:latin typeface="Arial Narrow" pitchFamily="34" charset="0"/>
              </a:rPr>
              <a:t>P</a:t>
            </a:r>
            <a:r>
              <a:rPr lang="es-CO" sz="3200" b="1">
                <a:latin typeface="Arial Narrow" pitchFamily="34" charset="0"/>
                <a:cs typeface="Arial" pitchFamily="34" charset="0"/>
              </a:rPr>
              <a:t>articipación de los gobiernos locales</a:t>
            </a:r>
            <a:endParaRPr lang="es-ES" sz="3200" b="1">
              <a:latin typeface="Arial Narrow" pitchFamily="34" charset="0"/>
              <a:cs typeface="Arial" pitchFamily="34" charset="0"/>
            </a:endParaRPr>
          </a:p>
        </p:txBody>
      </p:sp>
      <p:sp>
        <p:nvSpPr>
          <p:cNvPr id="411651" name="Rectangle 3"/>
          <p:cNvSpPr>
            <a:spLocks noChangeArrowheads="1"/>
          </p:cNvSpPr>
          <p:nvPr/>
        </p:nvSpPr>
        <p:spPr bwMode="auto">
          <a:xfrm>
            <a:off x="179388" y="1612900"/>
            <a:ext cx="8713787" cy="1311275"/>
          </a:xfrm>
          <a:prstGeom prst="rect">
            <a:avLst/>
          </a:prstGeom>
          <a:noFill/>
          <a:ln w="9525">
            <a:noFill/>
            <a:miter lim="800000"/>
            <a:headEnd/>
            <a:tailEnd/>
          </a:ln>
          <a:effectLst/>
        </p:spPr>
        <p:txBody>
          <a:bodyPr anchor="ctr">
            <a:spAutoFit/>
          </a:bodyPr>
          <a:lstStyle/>
          <a:p>
            <a:pPr algn="just">
              <a:buFontTx/>
              <a:buChar char="•"/>
            </a:pPr>
            <a:r>
              <a:rPr lang="es-MX" sz="2000">
                <a:solidFill>
                  <a:srgbClr val="000000"/>
                </a:solidFill>
                <a:latin typeface="Arial Narrow" pitchFamily="34" charset="0"/>
                <a:cs typeface="Times New Roman" pitchFamily="18" charset="0"/>
              </a:rPr>
              <a:t>Los municipios y departamentos participarán de manera </a:t>
            </a:r>
            <a:r>
              <a:rPr lang="es-MX" sz="2000" b="1">
                <a:solidFill>
                  <a:srgbClr val="000000"/>
                </a:solidFill>
                <a:latin typeface="Arial Narrow" pitchFamily="34" charset="0"/>
                <a:cs typeface="Times New Roman" pitchFamily="18" charset="0"/>
              </a:rPr>
              <a:t>voluntaria</a:t>
            </a:r>
            <a:r>
              <a:rPr lang="es-MX" sz="2000">
                <a:solidFill>
                  <a:srgbClr val="000000"/>
                </a:solidFill>
                <a:latin typeface="Arial Narrow" pitchFamily="34" charset="0"/>
                <a:cs typeface="Times New Roman" pitchFamily="18" charset="0"/>
              </a:rPr>
              <a:t> en el programa, sujetos a la suscripción de acuerdos que incluyan el cumplimiento de condiciones de entrada y garantías de acceso a los servicios de educación y salud, y de condiciones mínimas orientadas a apoyar el logro de los mínimos definidos para las familias.</a:t>
            </a:r>
            <a:endParaRPr lang="es-MX" sz="2000">
              <a:latin typeface="Arial Narrow" pitchFamily="34" charset="0"/>
            </a:endParaRPr>
          </a:p>
        </p:txBody>
      </p:sp>
      <p:sp>
        <p:nvSpPr>
          <p:cNvPr id="411652" name="Rectangle 4"/>
          <p:cNvSpPr>
            <a:spLocks noChangeArrowheads="1"/>
          </p:cNvSpPr>
          <p:nvPr/>
        </p:nvSpPr>
        <p:spPr bwMode="auto">
          <a:xfrm>
            <a:off x="4321175" y="3068638"/>
            <a:ext cx="4572000" cy="1920875"/>
          </a:xfrm>
          <a:prstGeom prst="rect">
            <a:avLst/>
          </a:prstGeom>
          <a:noFill/>
          <a:ln w="9525">
            <a:noFill/>
            <a:miter lim="800000"/>
            <a:headEnd/>
            <a:tailEnd/>
          </a:ln>
          <a:effectLst/>
        </p:spPr>
        <p:txBody>
          <a:bodyPr>
            <a:spAutoFit/>
          </a:bodyPr>
          <a:lstStyle/>
          <a:p>
            <a:pPr algn="just"/>
            <a:r>
              <a:rPr lang="es-ES" sz="2000" b="1">
                <a:latin typeface="Arial Narrow" pitchFamily="34" charset="0"/>
              </a:rPr>
              <a:t>Condiciones mínimas:</a:t>
            </a:r>
          </a:p>
          <a:p>
            <a:pPr lvl="1" algn="just">
              <a:buFontTx/>
              <a:buChar char="•"/>
            </a:pPr>
            <a:r>
              <a:rPr lang="es-ES" sz="2000">
                <a:latin typeface="Arial Narrow" pitchFamily="34" charset="0"/>
              </a:rPr>
              <a:t>Consejos de política social: </a:t>
            </a:r>
          </a:p>
          <a:p>
            <a:pPr lvl="1" algn="just">
              <a:buFontTx/>
              <a:buChar char="•"/>
            </a:pPr>
            <a:r>
              <a:rPr lang="es-ES" sz="2000">
                <a:latin typeface="Arial Narrow" pitchFamily="34" charset="0"/>
              </a:rPr>
              <a:t>Acceso a centros de intermediación laboral </a:t>
            </a:r>
          </a:p>
          <a:p>
            <a:pPr lvl="1" algn="just">
              <a:buFontTx/>
              <a:buChar char="•"/>
            </a:pPr>
            <a:r>
              <a:rPr lang="es-ES" sz="2000">
                <a:latin typeface="Arial Narrow" pitchFamily="34" charset="0"/>
              </a:rPr>
              <a:t>Armonización de la oferta de servicios sociales</a:t>
            </a:r>
          </a:p>
        </p:txBody>
      </p:sp>
      <p:sp>
        <p:nvSpPr>
          <p:cNvPr id="411653" name="Rectangle 5"/>
          <p:cNvSpPr>
            <a:spLocks noChangeArrowheads="1"/>
          </p:cNvSpPr>
          <p:nvPr/>
        </p:nvSpPr>
        <p:spPr bwMode="auto">
          <a:xfrm>
            <a:off x="539750" y="3076575"/>
            <a:ext cx="4103688" cy="3749675"/>
          </a:xfrm>
          <a:prstGeom prst="rect">
            <a:avLst/>
          </a:prstGeom>
          <a:noFill/>
          <a:ln w="9525">
            <a:noFill/>
            <a:miter lim="800000"/>
            <a:headEnd/>
            <a:tailEnd/>
          </a:ln>
          <a:effectLst/>
        </p:spPr>
        <p:txBody>
          <a:bodyPr>
            <a:spAutoFit/>
          </a:bodyPr>
          <a:lstStyle/>
          <a:p>
            <a:r>
              <a:rPr lang="es-MX" sz="2000" b="1">
                <a:solidFill>
                  <a:srgbClr val="000000"/>
                </a:solidFill>
                <a:latin typeface="Arial Narrow" pitchFamily="34" charset="0"/>
              </a:rPr>
              <a:t>Condiciones de entrada:</a:t>
            </a:r>
          </a:p>
          <a:p>
            <a:pPr lvl="1">
              <a:buFontTx/>
              <a:buChar char="•"/>
            </a:pPr>
            <a:r>
              <a:rPr lang="es-ES" sz="2000">
                <a:latin typeface="Arial Narrow" pitchFamily="34" charset="0"/>
              </a:rPr>
              <a:t>Evaluación ex-ante </a:t>
            </a:r>
          </a:p>
          <a:p>
            <a:pPr lvl="1">
              <a:buFontTx/>
              <a:buChar char="•"/>
            </a:pPr>
            <a:r>
              <a:rPr lang="es-ES" sz="2000">
                <a:latin typeface="Arial Narrow" pitchFamily="34" charset="0"/>
              </a:rPr>
              <a:t>Cofinanciación</a:t>
            </a:r>
          </a:p>
          <a:p>
            <a:pPr lvl="1">
              <a:buFontTx/>
              <a:buChar char="•"/>
            </a:pPr>
            <a:r>
              <a:rPr lang="es-ES" sz="2000">
                <a:latin typeface="Arial Narrow" pitchFamily="34" charset="0"/>
              </a:rPr>
              <a:t>Identificación de la población beneficiaria </a:t>
            </a:r>
          </a:p>
          <a:p>
            <a:pPr lvl="1">
              <a:buFontTx/>
              <a:buChar char="•"/>
            </a:pPr>
            <a:r>
              <a:rPr lang="es-ES" sz="2000">
                <a:latin typeface="Arial Narrow" pitchFamily="34" charset="0"/>
              </a:rPr>
              <a:t>Priorización de la población</a:t>
            </a:r>
          </a:p>
          <a:p>
            <a:pPr lvl="1">
              <a:buFontTx/>
              <a:buChar char="•"/>
            </a:pPr>
            <a:r>
              <a:rPr lang="es-ES" sz="2000">
                <a:latin typeface="Arial Narrow" pitchFamily="34" charset="0"/>
              </a:rPr>
              <a:t>Definición de un plan de obras de infraestructura </a:t>
            </a:r>
          </a:p>
          <a:p>
            <a:pPr lvl="1">
              <a:buFontTx/>
              <a:buChar char="•"/>
            </a:pPr>
            <a:r>
              <a:rPr lang="es-ES" sz="2000">
                <a:latin typeface="Arial Narrow" pitchFamily="34" charset="0"/>
              </a:rPr>
              <a:t>Identificación de potencial productivo </a:t>
            </a:r>
          </a:p>
          <a:p>
            <a:pPr lvl="1">
              <a:buFontTx/>
              <a:buChar char="•"/>
            </a:pPr>
            <a:r>
              <a:rPr lang="es-ES" sz="2000">
                <a:latin typeface="Arial Narrow" pitchFamily="34" charset="0"/>
              </a:rPr>
              <a:t>Transparencia de la información </a:t>
            </a:r>
          </a:p>
          <a:p>
            <a:pPr lvl="1">
              <a:buFontTx/>
              <a:buChar char="•"/>
            </a:pPr>
            <a:r>
              <a:rPr lang="es-ES" sz="2000">
                <a:latin typeface="Arial Narrow" pitchFamily="34" charset="0"/>
              </a:rPr>
              <a:t>Conectividad </a:t>
            </a:r>
          </a:p>
        </p:txBody>
      </p:sp>
      <p:sp>
        <p:nvSpPr>
          <p:cNvPr id="411654" name="Rectangle 6"/>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ChangeArrowheads="1"/>
          </p:cNvSpPr>
          <p:nvPr/>
        </p:nvSpPr>
        <p:spPr bwMode="auto">
          <a:xfrm>
            <a:off x="684213" y="996950"/>
            <a:ext cx="7200900" cy="703263"/>
          </a:xfrm>
          <a:prstGeom prst="rect">
            <a:avLst/>
          </a:prstGeom>
          <a:noFill/>
          <a:ln w="9525">
            <a:noFill/>
            <a:miter lim="800000"/>
            <a:headEnd/>
            <a:tailEnd/>
          </a:ln>
          <a:effectLst/>
        </p:spPr>
        <p:txBody>
          <a:bodyPr anchor="ctr" anchorCtr="1"/>
          <a:lstStyle/>
          <a:p>
            <a:r>
              <a:rPr lang="es-CO" sz="3400" b="1">
                <a:latin typeface="Arial Narrow" pitchFamily="34" charset="0"/>
              </a:rPr>
              <a:t>¿Cómo funciona el Programa?</a:t>
            </a:r>
            <a:endParaRPr lang="es-ES" sz="3400" b="1">
              <a:latin typeface="Arial Narrow" pitchFamily="34" charset="0"/>
            </a:endParaRPr>
          </a:p>
        </p:txBody>
      </p:sp>
      <p:sp>
        <p:nvSpPr>
          <p:cNvPr id="408579" name="Text Box 3"/>
          <p:cNvSpPr txBox="1">
            <a:spLocks noChangeArrowheads="1"/>
          </p:cNvSpPr>
          <p:nvPr/>
        </p:nvSpPr>
        <p:spPr bwMode="auto">
          <a:xfrm>
            <a:off x="395288" y="1816100"/>
            <a:ext cx="8424862" cy="4060825"/>
          </a:xfrm>
          <a:prstGeom prst="rect">
            <a:avLst/>
          </a:prstGeom>
          <a:noFill/>
          <a:ln w="9525">
            <a:noFill/>
            <a:miter lim="800000"/>
            <a:headEnd/>
            <a:tailEnd/>
          </a:ln>
          <a:effectLst/>
        </p:spPr>
        <p:txBody>
          <a:bodyPr>
            <a:spAutoFit/>
          </a:bodyPr>
          <a:lstStyle/>
          <a:p>
            <a:pPr marL="180975" indent="-180975" algn="just">
              <a:buFontTx/>
              <a:buChar char="•"/>
            </a:pPr>
            <a:r>
              <a:rPr lang="es-CO" sz="2600">
                <a:latin typeface="Arial Narrow" pitchFamily="34" charset="0"/>
              </a:rPr>
              <a:t>Suscripción de acuerdos con los gobiernos locales</a:t>
            </a:r>
          </a:p>
          <a:p>
            <a:pPr marL="180975" indent="-180975" algn="just">
              <a:buFontTx/>
              <a:buChar char="•"/>
            </a:pPr>
            <a:r>
              <a:rPr lang="es-CO" sz="2600">
                <a:latin typeface="Arial Narrow" pitchFamily="34" charset="0"/>
              </a:rPr>
              <a:t>Suscripción de acuerdos con las familias beneficiarias</a:t>
            </a:r>
          </a:p>
          <a:p>
            <a:pPr marL="180975" indent="-180975" algn="just">
              <a:buFontTx/>
              <a:buChar char="•"/>
            </a:pPr>
            <a:r>
              <a:rPr lang="es-CO" sz="2600">
                <a:latin typeface="Arial Narrow" pitchFamily="34" charset="0"/>
              </a:rPr>
              <a:t>Articulación de oferta pública de servicios sociales en la familia para el cumplimiento de las condiciones mínimas  </a:t>
            </a:r>
          </a:p>
          <a:p>
            <a:pPr marL="180975" indent="-180975" algn="just">
              <a:buFontTx/>
              <a:buChar char="•"/>
            </a:pPr>
            <a:r>
              <a:rPr lang="es-CO" sz="2600">
                <a:latin typeface="Arial Narrow" pitchFamily="34" charset="0"/>
              </a:rPr>
              <a:t>Focalización en las familias más pobres</a:t>
            </a:r>
          </a:p>
          <a:p>
            <a:pPr marL="180975" indent="-180975" algn="just">
              <a:buFontTx/>
              <a:buChar char="•"/>
            </a:pPr>
            <a:r>
              <a:rPr lang="es-CO" sz="2600">
                <a:latin typeface="Arial Narrow" pitchFamily="34" charset="0"/>
              </a:rPr>
              <a:t>Cofinanciación de los entes territoriales</a:t>
            </a:r>
          </a:p>
          <a:p>
            <a:pPr marL="180975" indent="-180975" algn="just">
              <a:buFontTx/>
              <a:buChar char="•"/>
            </a:pPr>
            <a:r>
              <a:rPr lang="es-CO" sz="2600">
                <a:latin typeface="Arial Narrow" pitchFamily="34" charset="0"/>
              </a:rPr>
              <a:t>Sistema de información para la gestión </a:t>
            </a:r>
          </a:p>
          <a:p>
            <a:pPr marL="180975" indent="-180975" algn="just">
              <a:buFontTx/>
              <a:buChar char="•"/>
            </a:pPr>
            <a:r>
              <a:rPr lang="es-CO" sz="2600">
                <a:latin typeface="Arial Narrow" pitchFamily="34" charset="0"/>
              </a:rPr>
              <a:t>Seguimiento a los resultados</a:t>
            </a:r>
          </a:p>
          <a:p>
            <a:pPr marL="180975" indent="-180975" algn="just">
              <a:buFontTx/>
              <a:buChar char="•"/>
            </a:pPr>
            <a:r>
              <a:rPr lang="es-CO" sz="2600">
                <a:latin typeface="Arial Narrow" pitchFamily="34" charset="0"/>
              </a:rPr>
              <a:t>Evaluación del programa</a:t>
            </a:r>
          </a:p>
          <a:p>
            <a:pPr marL="180975" indent="-180975" algn="just">
              <a:buFontTx/>
              <a:buChar char="•"/>
            </a:pPr>
            <a:r>
              <a:rPr lang="es-CO" sz="2600">
                <a:latin typeface="Arial Narrow" pitchFamily="34" charset="0"/>
              </a:rPr>
              <a:t>Control social</a:t>
            </a:r>
            <a:endParaRPr lang="es-ES" sz="2600">
              <a:latin typeface="Arial Narrow" pitchFamily="34" charset="0"/>
            </a:endParaRPr>
          </a:p>
        </p:txBody>
      </p:sp>
      <p:sp>
        <p:nvSpPr>
          <p:cNvPr id="408580" name="Rectangle 4"/>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ChangeArrowheads="1"/>
          </p:cNvSpPr>
          <p:nvPr>
            <p:ph type="title"/>
          </p:nvPr>
        </p:nvSpPr>
        <p:spPr bwMode="auto">
          <a:xfrm>
            <a:off x="684213" y="1225550"/>
            <a:ext cx="6335712" cy="774700"/>
          </a:xfrm>
          <a:noFill/>
          <a:ln>
            <a:miter lim="800000"/>
            <a:headEnd/>
            <a:tailEnd/>
          </a:ln>
        </p:spPr>
        <p:txBody>
          <a:bodyPr vert="horz" wrap="square" lIns="91440" tIns="45720" rIns="91440" bIns="45720" numCol="1" anchor="t" anchorCtr="0" compatLnSpc="1">
            <a:prstTxWarp prst="textNoShape">
              <a:avLst/>
            </a:prstTxWarp>
          </a:bodyPr>
          <a:lstStyle/>
          <a:p>
            <a:pPr algn="r"/>
            <a:r>
              <a:rPr lang="es-ES" sz="3400" b="1">
                <a:solidFill>
                  <a:schemeClr val="tx1"/>
                </a:solidFill>
                <a:latin typeface="Arial Narrow" pitchFamily="34" charset="0"/>
              </a:rPr>
              <a:t>Contenido</a:t>
            </a:r>
          </a:p>
        </p:txBody>
      </p:sp>
      <p:sp>
        <p:nvSpPr>
          <p:cNvPr id="427011" name="Rectangle 3"/>
          <p:cNvSpPr>
            <a:spLocks noChangeArrowheads="1"/>
          </p:cNvSpPr>
          <p:nvPr>
            <p:ph type="body" idx="1"/>
          </p:nvPr>
        </p:nvSpPr>
        <p:spPr bwMode="auto">
          <a:xfrm>
            <a:off x="539750" y="2000250"/>
            <a:ext cx="8208963" cy="4668838"/>
          </a:xfrm>
          <a:noFill/>
          <a:ln>
            <a:miter lim="800000"/>
            <a:headEnd/>
            <a:tailEnd/>
          </a:ln>
        </p:spPr>
        <p:txBody>
          <a:bodyPr vert="horz" wrap="square" lIns="91440" tIns="45720" rIns="91440" bIns="45720" numCol="1" anchor="t" anchorCtr="0" compatLnSpc="1">
            <a:prstTxWarp prst="textNoShape">
              <a:avLst/>
            </a:prstTxWarp>
          </a:bodyPr>
          <a:lstStyle/>
          <a:p>
            <a:pPr marL="609600" indent="-609600">
              <a:lnSpc>
                <a:spcPct val="90000"/>
              </a:lnSpc>
              <a:buClr>
                <a:schemeClr val="tx1"/>
              </a:buClr>
              <a:buFont typeface="Wingdings" pitchFamily="2" charset="2"/>
              <a:buAutoNum type="arabicPeriod"/>
            </a:pPr>
            <a:r>
              <a:rPr lang="es-CO" sz="2600">
                <a:solidFill>
                  <a:srgbClr val="FF0000"/>
                </a:solidFill>
                <a:latin typeface="Arial Narrow" pitchFamily="34" charset="0"/>
              </a:rPr>
              <a:t>Introducción (MERPD)</a:t>
            </a:r>
          </a:p>
          <a:p>
            <a:pPr marL="609600" indent="-609600">
              <a:lnSpc>
                <a:spcPct val="90000"/>
              </a:lnSpc>
              <a:buClr>
                <a:schemeClr val="tx1"/>
              </a:buClr>
              <a:buFont typeface="Wingdings" pitchFamily="2" charset="2"/>
              <a:buAutoNum type="arabicPeriod"/>
            </a:pPr>
            <a:r>
              <a:rPr lang="es-CO" sz="2600">
                <a:latin typeface="Arial Narrow" pitchFamily="34" charset="0"/>
              </a:rPr>
              <a:t>Evolución de la pobreza y la desigualdad en Colombia</a:t>
            </a:r>
          </a:p>
          <a:p>
            <a:pPr marL="609600" indent="-609600">
              <a:lnSpc>
                <a:spcPct val="90000"/>
              </a:lnSpc>
              <a:buClr>
                <a:schemeClr val="tx1"/>
              </a:buClr>
              <a:buFont typeface="Wingdings" pitchFamily="2" charset="2"/>
              <a:buAutoNum type="arabicPeriod"/>
            </a:pPr>
            <a:r>
              <a:rPr lang="es-CO" sz="2600">
                <a:latin typeface="Arial Narrow" pitchFamily="34" charset="0"/>
              </a:rPr>
              <a:t>Programa contra la Extrema Pobreza:</a:t>
            </a:r>
          </a:p>
          <a:p>
            <a:pPr marL="990600" lvl="1" indent="-533400">
              <a:lnSpc>
                <a:spcPct val="90000"/>
              </a:lnSpc>
              <a:buClr>
                <a:schemeClr val="tx1"/>
              </a:buClr>
              <a:buFontTx/>
              <a:buChar char="•"/>
            </a:pPr>
            <a:r>
              <a:rPr lang="es-CO" sz="2100">
                <a:latin typeface="Arial Narrow" pitchFamily="34" charset="0"/>
              </a:rPr>
              <a:t>Justificación</a:t>
            </a:r>
          </a:p>
          <a:p>
            <a:pPr marL="990600" lvl="1" indent="-533400">
              <a:lnSpc>
                <a:spcPct val="90000"/>
              </a:lnSpc>
              <a:buClr>
                <a:schemeClr val="tx1"/>
              </a:buClr>
              <a:buFontTx/>
              <a:buChar char="•"/>
            </a:pPr>
            <a:r>
              <a:rPr lang="es-CO" sz="2100">
                <a:latin typeface="Arial Narrow" pitchFamily="34" charset="0"/>
              </a:rPr>
              <a:t>¿Qué es el Programa contra la Extrema Pobreza?</a:t>
            </a:r>
          </a:p>
          <a:p>
            <a:pPr marL="990600" lvl="1" indent="-533400">
              <a:lnSpc>
                <a:spcPct val="90000"/>
              </a:lnSpc>
              <a:buClr>
                <a:schemeClr val="tx1"/>
              </a:buClr>
              <a:buFontTx/>
              <a:buChar char="•"/>
            </a:pPr>
            <a:r>
              <a:rPr lang="es-CO" sz="2100">
                <a:latin typeface="Arial Narrow" pitchFamily="34" charset="0"/>
              </a:rPr>
              <a:t>Principios y objetivos</a:t>
            </a:r>
          </a:p>
          <a:p>
            <a:pPr marL="990600" lvl="1" indent="-533400">
              <a:lnSpc>
                <a:spcPct val="90000"/>
              </a:lnSpc>
              <a:buClr>
                <a:schemeClr val="tx1"/>
              </a:buClr>
              <a:buFontTx/>
              <a:buChar char="•"/>
            </a:pPr>
            <a:r>
              <a:rPr lang="es-CO" sz="2100">
                <a:latin typeface="Arial Narrow" pitchFamily="34" charset="0"/>
              </a:rPr>
              <a:t>Dimensiones y condiciones mínimas</a:t>
            </a:r>
          </a:p>
          <a:p>
            <a:pPr marL="990600" lvl="1" indent="-533400">
              <a:lnSpc>
                <a:spcPct val="90000"/>
              </a:lnSpc>
              <a:buClr>
                <a:schemeClr val="tx1"/>
              </a:buClr>
              <a:buFontTx/>
              <a:buChar char="•"/>
            </a:pPr>
            <a:r>
              <a:rPr lang="es-CO" sz="2100">
                <a:latin typeface="Arial Narrow" pitchFamily="34" charset="0"/>
              </a:rPr>
              <a:t>¿Cómo funciona? (fases, permanencia, participación gobiernos locales)</a:t>
            </a:r>
          </a:p>
          <a:p>
            <a:pPr marL="990600" lvl="1" indent="-533400">
              <a:lnSpc>
                <a:spcPct val="90000"/>
              </a:lnSpc>
              <a:buClr>
                <a:schemeClr val="tx1"/>
              </a:buClr>
              <a:buFontTx/>
              <a:buChar char="•"/>
            </a:pPr>
            <a:r>
              <a:rPr lang="es-CO" sz="2100">
                <a:latin typeface="Arial Narrow" pitchFamily="34" charset="0"/>
              </a:rPr>
              <a:t>Prueba piloto</a:t>
            </a:r>
          </a:p>
          <a:p>
            <a:pPr marL="990600" lvl="1" indent="-533400">
              <a:lnSpc>
                <a:spcPct val="90000"/>
              </a:lnSpc>
              <a:buClr>
                <a:schemeClr val="tx1"/>
              </a:buClr>
              <a:buFontTx/>
              <a:buChar char="•"/>
            </a:pPr>
            <a:r>
              <a:rPr lang="es-CO" sz="2100">
                <a:latin typeface="Arial Narrow" pitchFamily="34" charset="0"/>
              </a:rPr>
              <a:t>Institucionalidad</a:t>
            </a:r>
          </a:p>
          <a:p>
            <a:pPr marL="990600" lvl="1" indent="-533400">
              <a:lnSpc>
                <a:spcPct val="90000"/>
              </a:lnSpc>
              <a:buClr>
                <a:schemeClr val="tx1"/>
              </a:buClr>
              <a:buFontTx/>
              <a:buChar char="•"/>
            </a:pPr>
            <a:r>
              <a:rPr lang="es-CO" sz="2100">
                <a:latin typeface="Arial Narrow" pitchFamily="34" charset="0"/>
              </a:rPr>
              <a:t>Sistema de seguimiento, evaluación e información</a:t>
            </a:r>
          </a:p>
          <a:p>
            <a:pPr marL="609600" indent="-609600">
              <a:lnSpc>
                <a:spcPct val="90000"/>
              </a:lnSpc>
              <a:buClr>
                <a:schemeClr val="tx1"/>
              </a:buClr>
              <a:buFont typeface="Wingdings" pitchFamily="2" charset="2"/>
              <a:buAutoNum type="arabicPeriod"/>
            </a:pPr>
            <a:r>
              <a:rPr lang="es-CO" sz="2800">
                <a:latin typeface="Arial Narrow" pitchFamily="34" charset="0"/>
              </a:rPr>
              <a:t>Conclusiones</a:t>
            </a:r>
          </a:p>
          <a:p>
            <a:pPr marL="990600" lvl="1" indent="-533400">
              <a:lnSpc>
                <a:spcPct val="90000"/>
              </a:lnSpc>
              <a:buClr>
                <a:schemeClr val="tx1"/>
              </a:buClr>
              <a:buFont typeface="Wingdings" pitchFamily="2" charset="2"/>
              <a:buAutoNum type="arabicPeriod"/>
            </a:pPr>
            <a:endParaRPr lang="es-CO" sz="2400">
              <a:latin typeface="Arial Narrow" pitchFamily="34" charset="0"/>
            </a:endParaRPr>
          </a:p>
        </p:txBody>
      </p:sp>
      <p:sp>
        <p:nvSpPr>
          <p:cNvPr id="427012" name="Line 4"/>
          <p:cNvSpPr>
            <a:spLocks noChangeShapeType="1"/>
          </p:cNvSpPr>
          <p:nvPr/>
        </p:nvSpPr>
        <p:spPr bwMode="auto">
          <a:xfrm>
            <a:off x="755650" y="1916113"/>
            <a:ext cx="6480175" cy="0"/>
          </a:xfrm>
          <a:prstGeom prst="line">
            <a:avLst/>
          </a:prstGeom>
          <a:noFill/>
          <a:ln w="28575">
            <a:solidFill>
              <a:srgbClr val="808080"/>
            </a:solidFill>
            <a:round/>
            <a:headEnd/>
            <a:tailEnd/>
          </a:ln>
          <a:effectLst/>
        </p:spPr>
        <p:txBody>
          <a:bodyPr/>
          <a:lstStyle/>
          <a:p>
            <a:endParaRPr lang="en-US"/>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ChangeArrowheads="1"/>
          </p:cNvSpPr>
          <p:nvPr>
            <p:ph type="title"/>
          </p:nvPr>
        </p:nvSpPr>
        <p:spPr bwMode="auto">
          <a:xfrm>
            <a:off x="735013" y="1062038"/>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s-ES" sz="3400" b="1">
                <a:solidFill>
                  <a:schemeClr val="tx1"/>
                </a:solidFill>
                <a:latin typeface="Arial Narrow" pitchFamily="34" charset="0"/>
              </a:rPr>
              <a:t>Permanencia y vinculación en el Programa</a:t>
            </a:r>
          </a:p>
        </p:txBody>
      </p:sp>
      <p:sp>
        <p:nvSpPr>
          <p:cNvPr id="346115" name="Rectangle 3"/>
          <p:cNvSpPr>
            <a:spLocks noChangeArrowheads="1"/>
          </p:cNvSpPr>
          <p:nvPr>
            <p:ph type="body" sz="half" idx="1"/>
          </p:nvPr>
        </p:nvSpPr>
        <p:spPr bwMode="auto">
          <a:xfrm>
            <a:off x="107950" y="1700213"/>
            <a:ext cx="8893175" cy="5156200"/>
          </a:xfrm>
          <a:noFill/>
          <a:ln>
            <a:miter lim="800000"/>
            <a:headEnd/>
            <a:tailEnd/>
          </a:ln>
        </p:spPr>
        <p:txBody>
          <a:bodyPr vert="horz" wrap="square" lIns="91440" tIns="45720" rIns="91440" bIns="45720" numCol="1" anchor="t" anchorCtr="0" compatLnSpc="1">
            <a:prstTxWarp prst="textNoShape">
              <a:avLst/>
            </a:prstTxWarp>
          </a:bodyPr>
          <a:lstStyle/>
          <a:p>
            <a:pPr algn="just">
              <a:lnSpc>
                <a:spcPct val="80000"/>
              </a:lnSpc>
              <a:buClr>
                <a:schemeClr val="tx1"/>
              </a:buClr>
            </a:pPr>
            <a:r>
              <a:rPr lang="es-CO" sz="2500">
                <a:solidFill>
                  <a:srgbClr val="000000"/>
                </a:solidFill>
                <a:latin typeface="Arial Narrow" pitchFamily="34" charset="0"/>
                <a:cs typeface="Times New Roman" pitchFamily="18" charset="0"/>
              </a:rPr>
              <a:t>Las familias que sean incorporadas en el Programa por primera vez tendrán derecho de permanecer en éste un período máximo (por definir). Recibirán acompañamiento de gestores sociales, quienes </a:t>
            </a:r>
            <a:r>
              <a:rPr lang="es-ES" sz="2500">
                <a:solidFill>
                  <a:srgbClr val="000000"/>
                </a:solidFill>
                <a:latin typeface="Arial Narrow" pitchFamily="34" charset="0"/>
                <a:cs typeface="Times New Roman" pitchFamily="18" charset="0"/>
              </a:rPr>
              <a:t>apoyarán la vinculación preferente a la oferta de servicios del Estado, y verificarán el cumplimiento de compromisos de las familias.</a:t>
            </a:r>
            <a:endParaRPr lang="es-CO" sz="2500">
              <a:solidFill>
                <a:srgbClr val="000000"/>
              </a:solidFill>
              <a:latin typeface="Arial Narrow" pitchFamily="34" charset="0"/>
              <a:cs typeface="Times New Roman" pitchFamily="18" charset="0"/>
            </a:endParaRPr>
          </a:p>
          <a:p>
            <a:pPr algn="just">
              <a:lnSpc>
                <a:spcPct val="80000"/>
              </a:lnSpc>
              <a:buClr>
                <a:schemeClr val="tx1"/>
              </a:buClr>
            </a:pPr>
            <a:r>
              <a:rPr lang="es-CO" sz="2500">
                <a:solidFill>
                  <a:srgbClr val="000000"/>
                </a:solidFill>
                <a:latin typeface="Arial Narrow" pitchFamily="34" charset="0"/>
                <a:cs typeface="Times New Roman" pitchFamily="18" charset="0"/>
              </a:rPr>
              <a:t>Las familias que han sido previamente beneficiarias del Programa Familias en Acción, que cumplan con los requisitos, harán la transición al entrar al Programa de acuerdo con un esquema de transición que se defina para tal fin</a:t>
            </a:r>
          </a:p>
          <a:p>
            <a:pPr algn="just">
              <a:lnSpc>
                <a:spcPct val="80000"/>
              </a:lnSpc>
              <a:buClr>
                <a:schemeClr val="tx1"/>
              </a:buClr>
            </a:pPr>
            <a:r>
              <a:rPr lang="es-CO" sz="2500">
                <a:solidFill>
                  <a:srgbClr val="000000"/>
                </a:solidFill>
                <a:latin typeface="Arial Narrow" pitchFamily="34" charset="0"/>
                <a:cs typeface="Times New Roman" pitchFamily="18" charset="0"/>
              </a:rPr>
              <a:t>Los beneficiarios del Programa serán familias en condición de indigencia (cerca de 1,5 millones)</a:t>
            </a:r>
          </a:p>
          <a:p>
            <a:pPr algn="just">
              <a:lnSpc>
                <a:spcPct val="80000"/>
              </a:lnSpc>
              <a:buClr>
                <a:schemeClr val="tx1"/>
              </a:buClr>
            </a:pPr>
            <a:r>
              <a:rPr lang="es-MX" sz="2500">
                <a:solidFill>
                  <a:srgbClr val="000000"/>
                </a:solidFill>
                <a:latin typeface="Arial Narrow" pitchFamily="34" charset="0"/>
                <a:cs typeface="Times New Roman" pitchFamily="18" charset="0"/>
              </a:rPr>
              <a:t>La implementación y vinculación de las familias beneficiarias al programa será gradual:</a:t>
            </a:r>
          </a:p>
          <a:p>
            <a:pPr lvl="1" algn="just">
              <a:lnSpc>
                <a:spcPct val="80000"/>
              </a:lnSpc>
              <a:buClr>
                <a:schemeClr val="tx1"/>
              </a:buClr>
              <a:buFontTx/>
              <a:buAutoNum type="arabicPeriod"/>
            </a:pPr>
            <a:r>
              <a:rPr lang="es-MX" sz="2000">
                <a:solidFill>
                  <a:srgbClr val="000000"/>
                </a:solidFill>
                <a:latin typeface="Arial Narrow" pitchFamily="34" charset="0"/>
                <a:cs typeface="Times New Roman" pitchFamily="18" charset="0"/>
              </a:rPr>
              <a:t>Familias que son atendidas por Familias en Acción y familias desplazadas por la violencia registradas en el SUR </a:t>
            </a:r>
          </a:p>
          <a:p>
            <a:pPr lvl="1" algn="just">
              <a:lnSpc>
                <a:spcPct val="80000"/>
              </a:lnSpc>
              <a:buClr>
                <a:schemeClr val="tx1"/>
              </a:buClr>
              <a:buFontTx/>
              <a:buAutoNum type="arabicPeriod"/>
            </a:pPr>
            <a:r>
              <a:rPr lang="es-MX" sz="2000">
                <a:solidFill>
                  <a:srgbClr val="000000"/>
                </a:solidFill>
                <a:latin typeface="Arial Narrow" pitchFamily="34" charset="0"/>
                <a:cs typeface="Times New Roman" pitchFamily="18" charset="0"/>
              </a:rPr>
              <a:t>Nuevas familias que cumplan con los criterios de selección</a:t>
            </a:r>
            <a:endParaRPr lang="es-ES" sz="2100" b="1">
              <a:solidFill>
                <a:srgbClr val="000000"/>
              </a:solidFill>
              <a:cs typeface="Times New Roman" pitchFamily="18" charset="0"/>
            </a:endParaRPr>
          </a:p>
        </p:txBody>
      </p:sp>
      <p:sp>
        <p:nvSpPr>
          <p:cNvPr id="346124" name="Rectangle 12"/>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ChangeArrowheads="1"/>
          </p:cNvSpPr>
          <p:nvPr>
            <p:ph type="title"/>
          </p:nvPr>
        </p:nvSpPr>
        <p:spPr bwMode="auto">
          <a:xfrm>
            <a:off x="323850" y="1062038"/>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s-ES" sz="3800" b="1">
                <a:solidFill>
                  <a:schemeClr val="tx1"/>
                </a:solidFill>
                <a:latin typeface="Arial Narrow" pitchFamily="34" charset="0"/>
              </a:rPr>
              <a:t>Piloto del Programa</a:t>
            </a:r>
          </a:p>
        </p:txBody>
      </p:sp>
      <p:sp>
        <p:nvSpPr>
          <p:cNvPr id="456707" name="Rectangle 3"/>
          <p:cNvSpPr>
            <a:spLocks noChangeArrowheads="1"/>
          </p:cNvSpPr>
          <p:nvPr>
            <p:ph type="body" sz="half" idx="1"/>
          </p:nvPr>
        </p:nvSpPr>
        <p:spPr bwMode="auto">
          <a:xfrm>
            <a:off x="107950" y="1700213"/>
            <a:ext cx="8893175" cy="5156200"/>
          </a:xfrm>
          <a:noFill/>
          <a:ln>
            <a:miter lim="800000"/>
            <a:headEnd/>
            <a:tailEnd/>
          </a:ln>
        </p:spPr>
        <p:txBody>
          <a:bodyPr vert="horz" wrap="square" lIns="91440" tIns="45720" rIns="91440" bIns="45720" numCol="1" anchor="t" anchorCtr="0" compatLnSpc="1">
            <a:prstTxWarp prst="textNoShape">
              <a:avLst/>
            </a:prstTxWarp>
          </a:bodyPr>
          <a:lstStyle/>
          <a:p>
            <a:pPr algn="just">
              <a:lnSpc>
                <a:spcPct val="85000"/>
              </a:lnSpc>
              <a:buClr>
                <a:schemeClr val="tx1"/>
              </a:buClr>
            </a:pPr>
            <a:r>
              <a:rPr lang="es-ES" sz="2400">
                <a:solidFill>
                  <a:srgbClr val="000000"/>
                </a:solidFill>
                <a:latin typeface="Arial Narrow" pitchFamily="34" charset="0"/>
                <a:cs typeface="Times New Roman" pitchFamily="18" charset="0"/>
              </a:rPr>
              <a:t>Se realizará una prueba piloto del Programa a una escala pequeña de operación donde la oferta de programas sea suficiente para garantizar la inserción de las familias en el tiempo de duración del acompañamiento</a:t>
            </a:r>
          </a:p>
          <a:p>
            <a:pPr algn="just">
              <a:lnSpc>
                <a:spcPct val="85000"/>
              </a:lnSpc>
              <a:buClr>
                <a:schemeClr val="tx1"/>
              </a:buClr>
            </a:pPr>
            <a:r>
              <a:rPr lang="es-ES" sz="2400">
                <a:solidFill>
                  <a:srgbClr val="000000"/>
                </a:solidFill>
                <a:latin typeface="Arial Narrow" pitchFamily="34" charset="0"/>
                <a:cs typeface="Times New Roman" pitchFamily="18" charset="0"/>
              </a:rPr>
              <a:t>Se evaluará la operatividad del Programa a esta escala en diferentes elementos:</a:t>
            </a:r>
          </a:p>
          <a:p>
            <a:pPr lvl="1" algn="just">
              <a:lnSpc>
                <a:spcPct val="85000"/>
              </a:lnSpc>
              <a:buClr>
                <a:schemeClr val="tx1"/>
              </a:buClr>
              <a:buFontTx/>
              <a:buChar char="•"/>
            </a:pPr>
            <a:r>
              <a:rPr lang="es-ES" sz="2200">
                <a:solidFill>
                  <a:srgbClr val="000000"/>
                </a:solidFill>
                <a:latin typeface="Arial Narrow" pitchFamily="34" charset="0"/>
                <a:cs typeface="Times New Roman" pitchFamily="18" charset="0"/>
              </a:rPr>
              <a:t>Focalización</a:t>
            </a:r>
          </a:p>
          <a:p>
            <a:pPr lvl="1" algn="just">
              <a:lnSpc>
                <a:spcPct val="85000"/>
              </a:lnSpc>
              <a:buClr>
                <a:schemeClr val="tx1"/>
              </a:buClr>
              <a:buFontTx/>
              <a:buChar char="•"/>
            </a:pPr>
            <a:r>
              <a:rPr lang="es-ES" sz="2200">
                <a:solidFill>
                  <a:srgbClr val="000000"/>
                </a:solidFill>
                <a:latin typeface="Arial Narrow" pitchFamily="34" charset="0"/>
                <a:cs typeface="Times New Roman" pitchFamily="18" charset="0"/>
              </a:rPr>
              <a:t>Articulación institucional y de programas</a:t>
            </a:r>
          </a:p>
          <a:p>
            <a:pPr lvl="1" algn="just">
              <a:lnSpc>
                <a:spcPct val="85000"/>
              </a:lnSpc>
              <a:buClr>
                <a:schemeClr val="tx1"/>
              </a:buClr>
              <a:buFontTx/>
              <a:buChar char="•"/>
            </a:pPr>
            <a:r>
              <a:rPr lang="es-ES" sz="2200">
                <a:solidFill>
                  <a:srgbClr val="000000"/>
                </a:solidFill>
                <a:latin typeface="Arial Narrow" pitchFamily="34" charset="0"/>
                <a:cs typeface="Times New Roman" pitchFamily="18" charset="0"/>
              </a:rPr>
              <a:t>Adecuación de la oferta pertinente</a:t>
            </a:r>
          </a:p>
          <a:p>
            <a:pPr lvl="1" algn="just">
              <a:lnSpc>
                <a:spcPct val="85000"/>
              </a:lnSpc>
              <a:buClr>
                <a:schemeClr val="tx1"/>
              </a:buClr>
              <a:buFontTx/>
              <a:buChar char="•"/>
            </a:pPr>
            <a:r>
              <a:rPr lang="es-ES" sz="2200">
                <a:solidFill>
                  <a:srgbClr val="000000"/>
                </a:solidFill>
                <a:latin typeface="Arial Narrow" pitchFamily="34" charset="0"/>
                <a:cs typeface="Times New Roman" pitchFamily="18" charset="0"/>
              </a:rPr>
              <a:t>Capacidad de las familias para insertarse en la oferta de servicios sociales</a:t>
            </a:r>
          </a:p>
          <a:p>
            <a:pPr lvl="1" algn="just">
              <a:lnSpc>
                <a:spcPct val="85000"/>
              </a:lnSpc>
              <a:buClr>
                <a:schemeClr val="tx1"/>
              </a:buClr>
              <a:buFontTx/>
              <a:buChar char="•"/>
            </a:pPr>
            <a:r>
              <a:rPr lang="es-ES" sz="2200">
                <a:solidFill>
                  <a:srgbClr val="000000"/>
                </a:solidFill>
                <a:latin typeface="Arial Narrow" pitchFamily="34" charset="0"/>
                <a:cs typeface="Times New Roman" pitchFamily="18" charset="0"/>
              </a:rPr>
              <a:t>Acceso efectivo</a:t>
            </a:r>
          </a:p>
          <a:p>
            <a:pPr lvl="1" algn="just">
              <a:lnSpc>
                <a:spcPct val="85000"/>
              </a:lnSpc>
              <a:buClr>
                <a:schemeClr val="tx1"/>
              </a:buClr>
              <a:buFontTx/>
              <a:buChar char="•"/>
            </a:pPr>
            <a:r>
              <a:rPr lang="es-ES" sz="2200">
                <a:solidFill>
                  <a:srgbClr val="000000"/>
                </a:solidFill>
                <a:latin typeface="Arial Narrow" pitchFamily="34" charset="0"/>
                <a:cs typeface="Times New Roman" pitchFamily="18" charset="0"/>
              </a:rPr>
              <a:t>Impactos esperados</a:t>
            </a:r>
          </a:p>
          <a:p>
            <a:pPr lvl="1" algn="just">
              <a:lnSpc>
                <a:spcPct val="85000"/>
              </a:lnSpc>
              <a:buClr>
                <a:schemeClr val="tx1"/>
              </a:buClr>
              <a:buFontTx/>
              <a:buChar char="•"/>
            </a:pPr>
            <a:r>
              <a:rPr lang="es-ES" sz="2200">
                <a:solidFill>
                  <a:srgbClr val="000000"/>
                </a:solidFill>
                <a:latin typeface="Arial Narrow" pitchFamily="34" charset="0"/>
                <a:cs typeface="Times New Roman" pitchFamily="18" charset="0"/>
              </a:rPr>
              <a:t>Acompañamiento de los gestores sociales y sistema de información</a:t>
            </a:r>
          </a:p>
          <a:p>
            <a:pPr algn="just">
              <a:lnSpc>
                <a:spcPct val="85000"/>
              </a:lnSpc>
              <a:buClr>
                <a:schemeClr val="tx1"/>
              </a:buClr>
            </a:pPr>
            <a:r>
              <a:rPr lang="es-ES" sz="2400">
                <a:solidFill>
                  <a:srgbClr val="000000"/>
                </a:solidFill>
                <a:latin typeface="Arial Narrow" pitchFamily="34" charset="0"/>
                <a:cs typeface="Times New Roman" pitchFamily="18" charset="0"/>
              </a:rPr>
              <a:t>Los resultados del piloto, permitirán realizar ajustes al diseño del Programa antes de su implementación y expansión a nivel nacional</a:t>
            </a:r>
          </a:p>
        </p:txBody>
      </p:sp>
      <p:sp>
        <p:nvSpPr>
          <p:cNvPr id="456708" name="Rectangle 4"/>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ChangeArrowheads="1"/>
          </p:cNvSpPr>
          <p:nvPr/>
        </p:nvSpPr>
        <p:spPr bwMode="auto">
          <a:xfrm>
            <a:off x="754063" y="963613"/>
            <a:ext cx="7489825" cy="703262"/>
          </a:xfrm>
          <a:prstGeom prst="rect">
            <a:avLst/>
          </a:prstGeom>
          <a:noFill/>
          <a:ln w="9525">
            <a:noFill/>
            <a:miter lim="800000"/>
            <a:headEnd/>
            <a:tailEnd/>
          </a:ln>
          <a:effectLst/>
        </p:spPr>
        <p:txBody>
          <a:bodyPr anchor="ctr" anchorCtr="1"/>
          <a:lstStyle/>
          <a:p>
            <a:r>
              <a:rPr lang="es-CO" sz="3200" b="1">
                <a:latin typeface="Arial Narrow" pitchFamily="34" charset="0"/>
              </a:rPr>
              <a:t>Institucionalidad del Programa</a:t>
            </a:r>
            <a:endParaRPr lang="es-ES" sz="3200" b="1">
              <a:latin typeface="Arial Narrow" pitchFamily="34" charset="0"/>
            </a:endParaRPr>
          </a:p>
        </p:txBody>
      </p:sp>
      <p:sp>
        <p:nvSpPr>
          <p:cNvPr id="410628" name="Text Box 4"/>
          <p:cNvSpPr txBox="1">
            <a:spLocks noChangeArrowheads="1"/>
          </p:cNvSpPr>
          <p:nvPr/>
        </p:nvSpPr>
        <p:spPr bwMode="auto">
          <a:xfrm>
            <a:off x="2413000" y="2278063"/>
            <a:ext cx="4103688" cy="358775"/>
          </a:xfrm>
          <a:prstGeom prst="rect">
            <a:avLst/>
          </a:prstGeom>
          <a:solidFill>
            <a:srgbClr val="FFFFFF"/>
          </a:solidFill>
          <a:ln w="9525">
            <a:solidFill>
              <a:srgbClr val="000000"/>
            </a:solidFill>
            <a:miter lim="800000"/>
            <a:headEnd/>
            <a:tailEnd/>
          </a:ln>
        </p:spPr>
        <p:txBody>
          <a:bodyPr/>
          <a:lstStyle/>
          <a:p>
            <a:pPr marL="342900" indent="-342900" algn="ctr" eaLnBrk="1" hangingPunct="1">
              <a:spcBef>
                <a:spcPct val="20000"/>
              </a:spcBef>
            </a:pPr>
            <a:r>
              <a:rPr lang="es-CO" sz="2000">
                <a:latin typeface="Arial Narrow" pitchFamily="34" charset="0"/>
              </a:rPr>
              <a:t>Conpes</a:t>
            </a:r>
            <a:endParaRPr lang="es-CO" sz="2000" b="1">
              <a:latin typeface="Arial Narrow" pitchFamily="34" charset="0"/>
            </a:endParaRPr>
          </a:p>
        </p:txBody>
      </p:sp>
      <p:sp>
        <p:nvSpPr>
          <p:cNvPr id="410629" name="Text Box 5"/>
          <p:cNvSpPr txBox="1">
            <a:spLocks noChangeArrowheads="1"/>
          </p:cNvSpPr>
          <p:nvPr/>
        </p:nvSpPr>
        <p:spPr bwMode="auto">
          <a:xfrm>
            <a:off x="1189038" y="3709988"/>
            <a:ext cx="2795587" cy="368300"/>
          </a:xfrm>
          <a:prstGeom prst="rect">
            <a:avLst/>
          </a:prstGeom>
          <a:solidFill>
            <a:srgbClr val="FFFFFF"/>
          </a:solidFill>
          <a:ln w="9525">
            <a:solidFill>
              <a:srgbClr val="000000"/>
            </a:solidFill>
            <a:miter lim="800000"/>
            <a:headEnd/>
            <a:tailEnd/>
          </a:ln>
        </p:spPr>
        <p:txBody>
          <a:bodyPr/>
          <a:lstStyle/>
          <a:p>
            <a:pPr marL="342900" indent="-342900" algn="ctr" eaLnBrk="1" hangingPunct="1">
              <a:spcBef>
                <a:spcPct val="20000"/>
              </a:spcBef>
            </a:pPr>
            <a:r>
              <a:rPr lang="es-CO" sz="2000" b="1">
                <a:latin typeface="Arial Narrow" pitchFamily="34" charset="0"/>
              </a:rPr>
              <a:t>Gerencia </a:t>
            </a:r>
          </a:p>
        </p:txBody>
      </p:sp>
      <p:sp>
        <p:nvSpPr>
          <p:cNvPr id="410630" name="Text Box 6"/>
          <p:cNvSpPr txBox="1">
            <a:spLocks noChangeArrowheads="1"/>
          </p:cNvSpPr>
          <p:nvPr/>
        </p:nvSpPr>
        <p:spPr bwMode="auto">
          <a:xfrm>
            <a:off x="4213225" y="3713163"/>
            <a:ext cx="4103688" cy="365125"/>
          </a:xfrm>
          <a:prstGeom prst="rect">
            <a:avLst/>
          </a:prstGeom>
          <a:solidFill>
            <a:srgbClr val="FFFFFF"/>
          </a:solidFill>
          <a:ln w="9525">
            <a:solidFill>
              <a:srgbClr val="000000"/>
            </a:solidFill>
            <a:miter lim="800000"/>
            <a:headEnd/>
            <a:tailEnd/>
          </a:ln>
        </p:spPr>
        <p:txBody>
          <a:bodyPr/>
          <a:lstStyle/>
          <a:p>
            <a:pPr marL="342900" indent="-342900" algn="ctr" eaLnBrk="1" hangingPunct="1">
              <a:spcBef>
                <a:spcPct val="20000"/>
              </a:spcBef>
            </a:pPr>
            <a:r>
              <a:rPr lang="es-CO" sz="2000">
                <a:latin typeface="Arial Narrow" pitchFamily="34" charset="0"/>
              </a:rPr>
              <a:t>Comité de Coordinación</a:t>
            </a:r>
            <a:endParaRPr lang="es-CO" sz="2000" b="1">
              <a:latin typeface="Arial Narrow" pitchFamily="34" charset="0"/>
            </a:endParaRPr>
          </a:p>
        </p:txBody>
      </p:sp>
      <p:sp>
        <p:nvSpPr>
          <p:cNvPr id="410631" name="Text Box 7"/>
          <p:cNvSpPr txBox="1">
            <a:spLocks noChangeArrowheads="1"/>
          </p:cNvSpPr>
          <p:nvPr/>
        </p:nvSpPr>
        <p:spPr bwMode="auto">
          <a:xfrm>
            <a:off x="1189038" y="4337050"/>
            <a:ext cx="2795587" cy="317500"/>
          </a:xfrm>
          <a:prstGeom prst="rect">
            <a:avLst/>
          </a:prstGeom>
          <a:solidFill>
            <a:srgbClr val="FFFFFF"/>
          </a:solidFill>
          <a:ln w="9525">
            <a:solidFill>
              <a:srgbClr val="000000"/>
            </a:solidFill>
            <a:miter lim="800000"/>
            <a:headEnd/>
            <a:tailEnd/>
          </a:ln>
        </p:spPr>
        <p:txBody>
          <a:bodyPr/>
          <a:lstStyle/>
          <a:p>
            <a:pPr marL="342900" indent="-342900" algn="ctr" eaLnBrk="1" hangingPunct="1">
              <a:spcBef>
                <a:spcPct val="20000"/>
              </a:spcBef>
            </a:pPr>
            <a:r>
              <a:rPr lang="es-CO" sz="2000" b="1">
                <a:latin typeface="Arial Narrow" pitchFamily="34" charset="0"/>
              </a:rPr>
              <a:t>Departamentos </a:t>
            </a:r>
          </a:p>
        </p:txBody>
      </p:sp>
      <p:sp>
        <p:nvSpPr>
          <p:cNvPr id="410632" name="Text Box 8"/>
          <p:cNvSpPr txBox="1">
            <a:spLocks noChangeArrowheads="1"/>
          </p:cNvSpPr>
          <p:nvPr/>
        </p:nvSpPr>
        <p:spPr bwMode="auto">
          <a:xfrm>
            <a:off x="4213225" y="4337050"/>
            <a:ext cx="4103688" cy="388938"/>
          </a:xfrm>
          <a:prstGeom prst="rect">
            <a:avLst/>
          </a:prstGeom>
          <a:solidFill>
            <a:srgbClr val="FFFFFF"/>
          </a:solidFill>
          <a:ln w="9525">
            <a:solidFill>
              <a:srgbClr val="000000"/>
            </a:solidFill>
            <a:miter lim="800000"/>
            <a:headEnd/>
            <a:tailEnd/>
          </a:ln>
        </p:spPr>
        <p:txBody>
          <a:bodyPr/>
          <a:lstStyle/>
          <a:p>
            <a:pPr marL="342900" indent="-342900" algn="ctr" eaLnBrk="1" hangingPunct="1">
              <a:spcBef>
                <a:spcPct val="20000"/>
              </a:spcBef>
            </a:pPr>
            <a:r>
              <a:rPr lang="es-CO" sz="2000">
                <a:latin typeface="Arial Narrow" pitchFamily="34" charset="0"/>
              </a:rPr>
              <a:t>Consejo Departamental de Política Social</a:t>
            </a:r>
            <a:endParaRPr lang="es-CO" sz="2000" b="1">
              <a:latin typeface="Arial Narrow" pitchFamily="34" charset="0"/>
            </a:endParaRPr>
          </a:p>
        </p:txBody>
      </p:sp>
      <p:sp>
        <p:nvSpPr>
          <p:cNvPr id="410633" name="Text Box 9"/>
          <p:cNvSpPr txBox="1">
            <a:spLocks noChangeArrowheads="1"/>
          </p:cNvSpPr>
          <p:nvPr/>
        </p:nvSpPr>
        <p:spPr bwMode="auto">
          <a:xfrm>
            <a:off x="1116013" y="4981575"/>
            <a:ext cx="2868612" cy="320675"/>
          </a:xfrm>
          <a:prstGeom prst="rect">
            <a:avLst/>
          </a:prstGeom>
          <a:solidFill>
            <a:srgbClr val="FFFFFF"/>
          </a:solidFill>
          <a:ln w="9525">
            <a:solidFill>
              <a:srgbClr val="000000"/>
            </a:solidFill>
            <a:miter lim="800000"/>
            <a:headEnd/>
            <a:tailEnd/>
          </a:ln>
        </p:spPr>
        <p:txBody>
          <a:bodyPr/>
          <a:lstStyle/>
          <a:p>
            <a:pPr marL="342900" indent="-342900" algn="ctr" eaLnBrk="1" hangingPunct="1">
              <a:spcBef>
                <a:spcPct val="20000"/>
              </a:spcBef>
            </a:pPr>
            <a:r>
              <a:rPr lang="es-CO" sz="2000" b="1">
                <a:latin typeface="Arial Narrow" pitchFamily="34" charset="0"/>
              </a:rPr>
              <a:t>Municipios</a:t>
            </a:r>
          </a:p>
        </p:txBody>
      </p:sp>
      <p:sp>
        <p:nvSpPr>
          <p:cNvPr id="410634" name="Text Box 10"/>
          <p:cNvSpPr txBox="1">
            <a:spLocks noChangeArrowheads="1"/>
          </p:cNvSpPr>
          <p:nvPr/>
        </p:nvSpPr>
        <p:spPr bwMode="auto">
          <a:xfrm>
            <a:off x="4213225" y="4981575"/>
            <a:ext cx="4103688" cy="392113"/>
          </a:xfrm>
          <a:prstGeom prst="rect">
            <a:avLst/>
          </a:prstGeom>
          <a:solidFill>
            <a:srgbClr val="FFFFFF"/>
          </a:solidFill>
          <a:ln w="9525">
            <a:solidFill>
              <a:srgbClr val="000000"/>
            </a:solidFill>
            <a:miter lim="800000"/>
            <a:headEnd/>
            <a:tailEnd/>
          </a:ln>
        </p:spPr>
        <p:txBody>
          <a:bodyPr/>
          <a:lstStyle/>
          <a:p>
            <a:pPr marL="342900" indent="-342900" algn="ctr" eaLnBrk="1" hangingPunct="1">
              <a:spcBef>
                <a:spcPct val="20000"/>
              </a:spcBef>
            </a:pPr>
            <a:r>
              <a:rPr lang="es-CO" sz="2000">
                <a:latin typeface="Arial Narrow" pitchFamily="34" charset="0"/>
              </a:rPr>
              <a:t>Consejo de Política Social </a:t>
            </a:r>
            <a:endParaRPr lang="es-CO" sz="2000" b="1">
              <a:latin typeface="Arial Narrow" pitchFamily="34" charset="0"/>
            </a:endParaRPr>
          </a:p>
        </p:txBody>
      </p:sp>
      <p:sp>
        <p:nvSpPr>
          <p:cNvPr id="410638" name="Line 14"/>
          <p:cNvSpPr>
            <a:spLocks noChangeShapeType="1"/>
          </p:cNvSpPr>
          <p:nvPr/>
        </p:nvSpPr>
        <p:spPr bwMode="auto">
          <a:xfrm>
            <a:off x="6227763" y="4056063"/>
            <a:ext cx="1587" cy="228600"/>
          </a:xfrm>
          <a:prstGeom prst="line">
            <a:avLst/>
          </a:prstGeom>
          <a:noFill/>
          <a:ln w="9525">
            <a:solidFill>
              <a:srgbClr val="000000"/>
            </a:solidFill>
            <a:round/>
            <a:headEnd/>
            <a:tailEnd type="triangle" w="med" len="med"/>
          </a:ln>
        </p:spPr>
        <p:txBody>
          <a:bodyPr/>
          <a:lstStyle/>
          <a:p>
            <a:endParaRPr lang="en-US"/>
          </a:p>
        </p:txBody>
      </p:sp>
      <p:sp>
        <p:nvSpPr>
          <p:cNvPr id="410640" name="Line 16"/>
          <p:cNvSpPr>
            <a:spLocks noChangeShapeType="1"/>
          </p:cNvSpPr>
          <p:nvPr/>
        </p:nvSpPr>
        <p:spPr bwMode="auto">
          <a:xfrm>
            <a:off x="6227763" y="4772025"/>
            <a:ext cx="1587" cy="228600"/>
          </a:xfrm>
          <a:prstGeom prst="line">
            <a:avLst/>
          </a:prstGeom>
          <a:noFill/>
          <a:ln w="9525">
            <a:solidFill>
              <a:srgbClr val="000000"/>
            </a:solidFill>
            <a:round/>
            <a:headEnd/>
            <a:tailEnd type="triangle" w="med" len="med"/>
          </a:ln>
        </p:spPr>
        <p:txBody>
          <a:bodyPr/>
          <a:lstStyle/>
          <a:p>
            <a:endParaRPr lang="en-US"/>
          </a:p>
        </p:txBody>
      </p:sp>
      <p:sp>
        <p:nvSpPr>
          <p:cNvPr id="410642" name="Line 18"/>
          <p:cNvSpPr>
            <a:spLocks noChangeShapeType="1"/>
          </p:cNvSpPr>
          <p:nvPr/>
        </p:nvSpPr>
        <p:spPr bwMode="auto">
          <a:xfrm>
            <a:off x="3984625" y="3884613"/>
            <a:ext cx="228600" cy="1587"/>
          </a:xfrm>
          <a:prstGeom prst="line">
            <a:avLst/>
          </a:prstGeom>
          <a:noFill/>
          <a:ln w="9525">
            <a:solidFill>
              <a:srgbClr val="000000"/>
            </a:solidFill>
            <a:round/>
            <a:headEnd/>
            <a:tailEnd type="triangle" w="med" len="med"/>
          </a:ln>
        </p:spPr>
        <p:txBody>
          <a:bodyPr/>
          <a:lstStyle/>
          <a:p>
            <a:endParaRPr lang="en-US"/>
          </a:p>
        </p:txBody>
      </p:sp>
      <p:sp>
        <p:nvSpPr>
          <p:cNvPr id="410643" name="Line 19"/>
          <p:cNvSpPr>
            <a:spLocks noChangeShapeType="1"/>
          </p:cNvSpPr>
          <p:nvPr/>
        </p:nvSpPr>
        <p:spPr bwMode="auto">
          <a:xfrm>
            <a:off x="3984625" y="4489450"/>
            <a:ext cx="228600" cy="1588"/>
          </a:xfrm>
          <a:prstGeom prst="line">
            <a:avLst/>
          </a:prstGeom>
          <a:noFill/>
          <a:ln w="9525">
            <a:solidFill>
              <a:srgbClr val="000000"/>
            </a:solidFill>
            <a:round/>
            <a:headEnd/>
            <a:tailEnd type="triangle" w="med" len="med"/>
          </a:ln>
        </p:spPr>
        <p:txBody>
          <a:bodyPr/>
          <a:lstStyle/>
          <a:p>
            <a:endParaRPr lang="en-US"/>
          </a:p>
        </p:txBody>
      </p:sp>
      <p:sp>
        <p:nvSpPr>
          <p:cNvPr id="410644" name="Line 20"/>
          <p:cNvSpPr>
            <a:spLocks noChangeShapeType="1"/>
          </p:cNvSpPr>
          <p:nvPr/>
        </p:nvSpPr>
        <p:spPr bwMode="auto">
          <a:xfrm>
            <a:off x="3984625" y="5143500"/>
            <a:ext cx="228600" cy="1588"/>
          </a:xfrm>
          <a:prstGeom prst="line">
            <a:avLst/>
          </a:prstGeom>
          <a:noFill/>
          <a:ln w="9525">
            <a:solidFill>
              <a:srgbClr val="000000"/>
            </a:solidFill>
            <a:round/>
            <a:headEnd/>
            <a:tailEnd type="triangle" w="med" len="med"/>
          </a:ln>
        </p:spPr>
        <p:txBody>
          <a:bodyPr/>
          <a:lstStyle/>
          <a:p>
            <a:endParaRPr lang="en-US"/>
          </a:p>
        </p:txBody>
      </p:sp>
      <p:sp>
        <p:nvSpPr>
          <p:cNvPr id="410646" name="Text Box 22"/>
          <p:cNvSpPr txBox="1">
            <a:spLocks noChangeArrowheads="1"/>
          </p:cNvSpPr>
          <p:nvPr/>
        </p:nvSpPr>
        <p:spPr bwMode="auto">
          <a:xfrm>
            <a:off x="2413000" y="2995613"/>
            <a:ext cx="4103688" cy="358775"/>
          </a:xfrm>
          <a:prstGeom prst="rect">
            <a:avLst/>
          </a:prstGeom>
          <a:solidFill>
            <a:srgbClr val="FFFFFF"/>
          </a:solidFill>
          <a:ln w="9525">
            <a:solidFill>
              <a:srgbClr val="000000"/>
            </a:solidFill>
            <a:miter lim="800000"/>
            <a:headEnd/>
            <a:tailEnd/>
          </a:ln>
        </p:spPr>
        <p:txBody>
          <a:bodyPr/>
          <a:lstStyle/>
          <a:p>
            <a:pPr marL="342900" indent="-342900" algn="ctr" eaLnBrk="1" hangingPunct="1">
              <a:spcBef>
                <a:spcPct val="20000"/>
              </a:spcBef>
            </a:pPr>
            <a:r>
              <a:rPr lang="es-CO" sz="2000">
                <a:latin typeface="Arial Narrow" pitchFamily="34" charset="0"/>
              </a:rPr>
              <a:t>Comité Directivo</a:t>
            </a:r>
            <a:endParaRPr lang="es-CO" sz="2000" b="1">
              <a:latin typeface="Arial Narrow" pitchFamily="34" charset="0"/>
            </a:endParaRPr>
          </a:p>
        </p:txBody>
      </p:sp>
      <p:sp>
        <p:nvSpPr>
          <p:cNvPr id="410647" name="Line 23"/>
          <p:cNvSpPr>
            <a:spLocks noChangeShapeType="1"/>
          </p:cNvSpPr>
          <p:nvPr/>
        </p:nvSpPr>
        <p:spPr bwMode="auto">
          <a:xfrm>
            <a:off x="4500563" y="2636838"/>
            <a:ext cx="0" cy="358775"/>
          </a:xfrm>
          <a:prstGeom prst="line">
            <a:avLst/>
          </a:prstGeom>
          <a:noFill/>
          <a:ln w="9525">
            <a:solidFill>
              <a:schemeClr val="tx1"/>
            </a:solidFill>
            <a:round/>
            <a:headEnd/>
            <a:tailEnd/>
          </a:ln>
          <a:effectLst/>
        </p:spPr>
        <p:txBody>
          <a:bodyPr/>
          <a:lstStyle/>
          <a:p>
            <a:endParaRPr lang="en-US"/>
          </a:p>
        </p:txBody>
      </p:sp>
      <p:sp>
        <p:nvSpPr>
          <p:cNvPr id="410648" name="Line 24"/>
          <p:cNvSpPr>
            <a:spLocks noChangeShapeType="1"/>
          </p:cNvSpPr>
          <p:nvPr/>
        </p:nvSpPr>
        <p:spPr bwMode="auto">
          <a:xfrm>
            <a:off x="6229350" y="3354388"/>
            <a:ext cx="0" cy="358775"/>
          </a:xfrm>
          <a:prstGeom prst="line">
            <a:avLst/>
          </a:prstGeom>
          <a:noFill/>
          <a:ln w="9525">
            <a:solidFill>
              <a:schemeClr val="tx1"/>
            </a:solidFill>
            <a:round/>
            <a:headEnd/>
            <a:tailEnd/>
          </a:ln>
          <a:effectLst/>
        </p:spPr>
        <p:txBody>
          <a:bodyPr/>
          <a:lstStyle/>
          <a:p>
            <a:endParaRPr lang="en-US"/>
          </a:p>
        </p:txBody>
      </p:sp>
      <p:sp>
        <p:nvSpPr>
          <p:cNvPr id="410649" name="Line 25"/>
          <p:cNvSpPr>
            <a:spLocks noChangeShapeType="1"/>
          </p:cNvSpPr>
          <p:nvPr/>
        </p:nvSpPr>
        <p:spPr bwMode="auto">
          <a:xfrm>
            <a:off x="2774950" y="3354388"/>
            <a:ext cx="0" cy="358775"/>
          </a:xfrm>
          <a:prstGeom prst="line">
            <a:avLst/>
          </a:prstGeom>
          <a:noFill/>
          <a:ln w="9525">
            <a:solidFill>
              <a:schemeClr val="tx1"/>
            </a:solidFill>
            <a:round/>
            <a:headEnd/>
            <a:tailEnd/>
          </a:ln>
          <a:effectLst/>
        </p:spPr>
        <p:txBody>
          <a:bodyPr/>
          <a:lstStyle/>
          <a:p>
            <a:endParaRPr lang="en-US"/>
          </a:p>
        </p:txBody>
      </p:sp>
      <p:sp>
        <p:nvSpPr>
          <p:cNvPr id="410650" name="Line 26"/>
          <p:cNvSpPr>
            <a:spLocks noChangeShapeType="1"/>
          </p:cNvSpPr>
          <p:nvPr/>
        </p:nvSpPr>
        <p:spPr bwMode="auto">
          <a:xfrm>
            <a:off x="2774950" y="4078288"/>
            <a:ext cx="0" cy="258762"/>
          </a:xfrm>
          <a:prstGeom prst="line">
            <a:avLst/>
          </a:prstGeom>
          <a:noFill/>
          <a:ln w="9525">
            <a:solidFill>
              <a:schemeClr val="tx1"/>
            </a:solidFill>
            <a:round/>
            <a:headEnd/>
            <a:tailEnd type="triangle" w="med" len="med"/>
          </a:ln>
          <a:effectLst/>
        </p:spPr>
        <p:txBody>
          <a:bodyPr/>
          <a:lstStyle/>
          <a:p>
            <a:endParaRPr lang="en-US"/>
          </a:p>
        </p:txBody>
      </p:sp>
      <p:sp>
        <p:nvSpPr>
          <p:cNvPr id="410651" name="Line 27"/>
          <p:cNvSpPr>
            <a:spLocks noChangeShapeType="1"/>
          </p:cNvSpPr>
          <p:nvPr/>
        </p:nvSpPr>
        <p:spPr bwMode="auto">
          <a:xfrm>
            <a:off x="2774950" y="4654550"/>
            <a:ext cx="0" cy="327025"/>
          </a:xfrm>
          <a:prstGeom prst="line">
            <a:avLst/>
          </a:prstGeom>
          <a:noFill/>
          <a:ln w="9525">
            <a:solidFill>
              <a:schemeClr val="tx1"/>
            </a:solidFill>
            <a:round/>
            <a:headEnd/>
            <a:tailEnd type="triangle" w="med" len="med"/>
          </a:ln>
          <a:effectLst/>
        </p:spPr>
        <p:txBody>
          <a:bodyPr/>
          <a:lstStyle/>
          <a:p>
            <a:endParaRPr lang="en-US"/>
          </a:p>
        </p:txBody>
      </p:sp>
      <p:sp>
        <p:nvSpPr>
          <p:cNvPr id="410652" name="Rectangle 28"/>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ChangeArrowheads="1"/>
          </p:cNvSpPr>
          <p:nvPr/>
        </p:nvSpPr>
        <p:spPr bwMode="auto">
          <a:xfrm>
            <a:off x="395288" y="1212850"/>
            <a:ext cx="8497887" cy="703263"/>
          </a:xfrm>
          <a:prstGeom prst="rect">
            <a:avLst/>
          </a:prstGeom>
          <a:noFill/>
          <a:ln w="9525">
            <a:noFill/>
            <a:miter lim="800000"/>
            <a:headEnd/>
            <a:tailEnd/>
          </a:ln>
          <a:effectLst/>
        </p:spPr>
        <p:txBody>
          <a:bodyPr anchor="ctr" anchorCtr="1"/>
          <a:lstStyle/>
          <a:p>
            <a:r>
              <a:rPr lang="es-CO" sz="3200" b="1">
                <a:latin typeface="Arial Narrow" pitchFamily="34" charset="0"/>
              </a:rPr>
              <a:t>Sistema de seguimiento, evaluación e información</a:t>
            </a:r>
            <a:endParaRPr lang="es-ES" sz="3200" b="1">
              <a:latin typeface="Arial Narrow" pitchFamily="34" charset="0"/>
              <a:cs typeface="Arial" pitchFamily="34" charset="0"/>
            </a:endParaRPr>
          </a:p>
        </p:txBody>
      </p:sp>
      <p:sp>
        <p:nvSpPr>
          <p:cNvPr id="405507" name="Rectangle 3"/>
          <p:cNvSpPr>
            <a:spLocks noChangeArrowheads="1"/>
          </p:cNvSpPr>
          <p:nvPr/>
        </p:nvSpPr>
        <p:spPr bwMode="auto">
          <a:xfrm>
            <a:off x="179388" y="1989138"/>
            <a:ext cx="8713787" cy="701675"/>
          </a:xfrm>
          <a:prstGeom prst="rect">
            <a:avLst/>
          </a:prstGeom>
          <a:noFill/>
          <a:ln w="9525">
            <a:noFill/>
            <a:miter lim="800000"/>
            <a:headEnd/>
            <a:tailEnd/>
          </a:ln>
          <a:effectLst/>
        </p:spPr>
        <p:txBody>
          <a:bodyPr anchor="ctr">
            <a:spAutoFit/>
          </a:bodyPr>
          <a:lstStyle/>
          <a:p>
            <a:pPr lvl="1" algn="just">
              <a:buFont typeface="Symbol" pitchFamily="18" charset="2"/>
              <a:buChar char=""/>
            </a:pPr>
            <a:endParaRPr lang="es-ES" sz="2000">
              <a:solidFill>
                <a:srgbClr val="000000"/>
              </a:solidFill>
              <a:latin typeface="Arial Narrow" pitchFamily="34" charset="0"/>
            </a:endParaRPr>
          </a:p>
          <a:p>
            <a:pPr algn="just">
              <a:buFontTx/>
              <a:buChar char="•"/>
            </a:pPr>
            <a:endParaRPr lang="es-MX" sz="2000">
              <a:latin typeface="Arial Narrow" pitchFamily="34" charset="0"/>
            </a:endParaRPr>
          </a:p>
        </p:txBody>
      </p:sp>
      <p:sp>
        <p:nvSpPr>
          <p:cNvPr id="405508" name="Rectangle 4"/>
          <p:cNvSpPr>
            <a:spLocks noChangeArrowheads="1"/>
          </p:cNvSpPr>
          <p:nvPr/>
        </p:nvSpPr>
        <p:spPr bwMode="auto">
          <a:xfrm>
            <a:off x="179388" y="2176463"/>
            <a:ext cx="8785225" cy="4060825"/>
          </a:xfrm>
          <a:prstGeom prst="rect">
            <a:avLst/>
          </a:prstGeom>
          <a:noFill/>
          <a:ln w="9525">
            <a:noFill/>
            <a:miter lim="800000"/>
            <a:headEnd/>
            <a:tailEnd/>
          </a:ln>
          <a:effectLst/>
        </p:spPr>
        <p:txBody>
          <a:bodyPr anchor="ctr">
            <a:spAutoFit/>
          </a:bodyPr>
          <a:lstStyle/>
          <a:p>
            <a:pPr marL="361950" lvl="1" indent="-182563" algn="just">
              <a:buFontTx/>
              <a:buChar char="•"/>
            </a:pPr>
            <a:r>
              <a:rPr lang="es-MX" sz="2600">
                <a:solidFill>
                  <a:srgbClr val="000000"/>
                </a:solidFill>
                <a:latin typeface="Arial Narrow" pitchFamily="34" charset="0"/>
                <a:cs typeface="Times New Roman" pitchFamily="18" charset="0"/>
              </a:rPr>
              <a:t>Para resolver los problemas de baja oportunidad, mala calidad, disponibilidad y acceso público a la información, se implementará el Sistema de Información para la Reducción de la Pobreza Extrema</a:t>
            </a:r>
            <a:endParaRPr lang="es-ES" sz="2600">
              <a:latin typeface="Arial Narrow" pitchFamily="34" charset="0"/>
            </a:endParaRPr>
          </a:p>
          <a:p>
            <a:pPr marL="361950" lvl="1" indent="-182563" algn="just">
              <a:buFontTx/>
              <a:buChar char="•"/>
            </a:pPr>
            <a:r>
              <a:rPr lang="es-MX" sz="2600">
                <a:solidFill>
                  <a:srgbClr val="000000"/>
                </a:solidFill>
                <a:latin typeface="Arial Narrow" pitchFamily="34" charset="0"/>
                <a:cs typeface="Times New Roman" pitchFamily="18" charset="0"/>
              </a:rPr>
              <a:t>El sistema servirá también para hacer seguimiento a </a:t>
            </a:r>
            <a:r>
              <a:rPr lang="es-MX" sz="2600">
                <a:latin typeface="Arial Narrow" pitchFamily="34" charset="0"/>
              </a:rPr>
              <a:t>los indicadores de gestión y resultados</a:t>
            </a:r>
            <a:r>
              <a:rPr lang="es-ES" sz="2600">
                <a:latin typeface="Arial Narrow" pitchFamily="34" charset="0"/>
              </a:rPr>
              <a:t> del Programa a nivel nacional, departamental y municipal</a:t>
            </a:r>
          </a:p>
          <a:p>
            <a:pPr marL="361950" lvl="1" indent="-182563" algn="just">
              <a:buFontTx/>
              <a:buChar char="•"/>
            </a:pPr>
            <a:r>
              <a:rPr lang="es-CO" sz="2600">
                <a:latin typeface="Arial Narrow" pitchFamily="34" charset="0"/>
              </a:rPr>
              <a:t>Evaluaciones de impacto y resultados</a:t>
            </a:r>
          </a:p>
          <a:p>
            <a:pPr marL="361950" lvl="1" indent="-182563" algn="just">
              <a:buFontTx/>
              <a:buChar char="•"/>
            </a:pPr>
            <a:r>
              <a:rPr lang="es-CO" sz="2600">
                <a:latin typeface="Arial Narrow" pitchFamily="34" charset="0"/>
              </a:rPr>
              <a:t>Esquema de control social con la participación de privados “Colombia Líder”</a:t>
            </a:r>
          </a:p>
          <a:p>
            <a:pPr marL="361950" lvl="1" indent="-182563" algn="just">
              <a:buFontTx/>
              <a:buChar char="•"/>
            </a:pPr>
            <a:endParaRPr lang="es-ES" sz="2600">
              <a:latin typeface="Arial Narrow" pitchFamily="34" charset="0"/>
            </a:endParaRPr>
          </a:p>
        </p:txBody>
      </p:sp>
      <p:sp>
        <p:nvSpPr>
          <p:cNvPr id="405509" name="Rectangle 5"/>
          <p:cNvSpPr>
            <a:spLocks noChangeArrowheads="1"/>
          </p:cNvSpPr>
          <p:nvPr/>
        </p:nvSpPr>
        <p:spPr bwMode="auto">
          <a:xfrm>
            <a:off x="250825" y="404813"/>
            <a:ext cx="4752975"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Programa contra la Extrema Pobreza</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ChangeArrowheads="1"/>
          </p:cNvSpPr>
          <p:nvPr>
            <p:ph type="title"/>
          </p:nvPr>
        </p:nvSpPr>
        <p:spPr bwMode="auto">
          <a:xfrm>
            <a:off x="684213" y="1225550"/>
            <a:ext cx="6335712" cy="774700"/>
          </a:xfrm>
          <a:noFill/>
          <a:ln>
            <a:miter lim="800000"/>
            <a:headEnd/>
            <a:tailEnd/>
          </a:ln>
        </p:spPr>
        <p:txBody>
          <a:bodyPr vert="horz" wrap="square" lIns="91440" tIns="45720" rIns="91440" bIns="45720" numCol="1" anchor="t" anchorCtr="0" compatLnSpc="1">
            <a:prstTxWarp prst="textNoShape">
              <a:avLst/>
            </a:prstTxWarp>
          </a:bodyPr>
          <a:lstStyle/>
          <a:p>
            <a:pPr algn="r"/>
            <a:r>
              <a:rPr lang="es-ES" sz="3400" b="1">
                <a:solidFill>
                  <a:schemeClr val="tx1"/>
                </a:solidFill>
                <a:latin typeface="Arial Narrow" pitchFamily="34" charset="0"/>
              </a:rPr>
              <a:t>Contenido</a:t>
            </a:r>
          </a:p>
        </p:txBody>
      </p:sp>
      <p:sp>
        <p:nvSpPr>
          <p:cNvPr id="453635" name="Rectangle 3"/>
          <p:cNvSpPr>
            <a:spLocks noChangeArrowheads="1"/>
          </p:cNvSpPr>
          <p:nvPr>
            <p:ph type="body" idx="1"/>
          </p:nvPr>
        </p:nvSpPr>
        <p:spPr bwMode="auto">
          <a:xfrm>
            <a:off x="539750" y="2000250"/>
            <a:ext cx="8208963" cy="4668838"/>
          </a:xfrm>
          <a:noFill/>
          <a:ln>
            <a:miter lim="800000"/>
            <a:headEnd/>
            <a:tailEnd/>
          </a:ln>
        </p:spPr>
        <p:txBody>
          <a:bodyPr vert="horz" wrap="square" lIns="91440" tIns="45720" rIns="91440" bIns="45720" numCol="1" anchor="t" anchorCtr="0" compatLnSpc="1">
            <a:prstTxWarp prst="textNoShape">
              <a:avLst/>
            </a:prstTxWarp>
          </a:bodyPr>
          <a:lstStyle/>
          <a:p>
            <a:pPr marL="609600" indent="-609600">
              <a:lnSpc>
                <a:spcPct val="80000"/>
              </a:lnSpc>
              <a:buClr>
                <a:schemeClr val="tx1"/>
              </a:buClr>
              <a:buFont typeface="Wingdings" pitchFamily="2" charset="2"/>
              <a:buAutoNum type="arabicPeriod"/>
            </a:pPr>
            <a:r>
              <a:rPr lang="es-CO" sz="2600">
                <a:latin typeface="Arial Narrow" pitchFamily="34" charset="0"/>
              </a:rPr>
              <a:t>Introducción (MERPD)</a:t>
            </a:r>
          </a:p>
          <a:p>
            <a:pPr marL="609600" indent="-609600">
              <a:lnSpc>
                <a:spcPct val="80000"/>
              </a:lnSpc>
              <a:buClr>
                <a:schemeClr val="tx1"/>
              </a:buClr>
              <a:buFont typeface="Wingdings" pitchFamily="2" charset="2"/>
              <a:buAutoNum type="arabicPeriod"/>
            </a:pPr>
            <a:r>
              <a:rPr lang="es-CO" sz="2600">
                <a:latin typeface="Arial Narrow" pitchFamily="34" charset="0"/>
              </a:rPr>
              <a:t>Evolución de la pobreza y la desigualdad en Colombia</a:t>
            </a:r>
          </a:p>
          <a:p>
            <a:pPr marL="609600" indent="-609600">
              <a:lnSpc>
                <a:spcPct val="80000"/>
              </a:lnSpc>
              <a:buClr>
                <a:schemeClr val="tx1"/>
              </a:buClr>
              <a:buFont typeface="Wingdings" pitchFamily="2" charset="2"/>
              <a:buAutoNum type="arabicPeriod"/>
            </a:pPr>
            <a:r>
              <a:rPr lang="es-CO" sz="2600">
                <a:latin typeface="Arial Narrow" pitchFamily="34" charset="0"/>
              </a:rPr>
              <a:t>Programa contra la Extrema Pobreza:</a:t>
            </a:r>
          </a:p>
          <a:p>
            <a:pPr marL="990600" lvl="1" indent="-533400">
              <a:lnSpc>
                <a:spcPct val="80000"/>
              </a:lnSpc>
              <a:buClr>
                <a:schemeClr val="tx1"/>
              </a:buClr>
              <a:buFontTx/>
              <a:buChar char="•"/>
            </a:pPr>
            <a:r>
              <a:rPr lang="es-CO" sz="2100">
                <a:latin typeface="Arial Narrow" pitchFamily="34" charset="0"/>
              </a:rPr>
              <a:t>Justificación</a:t>
            </a:r>
          </a:p>
          <a:p>
            <a:pPr marL="990600" lvl="1" indent="-533400">
              <a:lnSpc>
                <a:spcPct val="80000"/>
              </a:lnSpc>
              <a:buClr>
                <a:schemeClr val="tx1"/>
              </a:buClr>
              <a:buFontTx/>
              <a:buChar char="•"/>
            </a:pPr>
            <a:r>
              <a:rPr lang="es-CO" sz="2100">
                <a:latin typeface="Arial Narrow" pitchFamily="34" charset="0"/>
              </a:rPr>
              <a:t>¿Qué es el Programa contra la Extrema Pobreza?</a:t>
            </a:r>
          </a:p>
          <a:p>
            <a:pPr marL="990600" lvl="1" indent="-533400">
              <a:lnSpc>
                <a:spcPct val="80000"/>
              </a:lnSpc>
              <a:buClr>
                <a:schemeClr val="tx1"/>
              </a:buClr>
              <a:buFontTx/>
              <a:buChar char="•"/>
            </a:pPr>
            <a:r>
              <a:rPr lang="es-CO" sz="2100">
                <a:latin typeface="Arial Narrow" pitchFamily="34" charset="0"/>
              </a:rPr>
              <a:t>Principios y objetivos</a:t>
            </a:r>
          </a:p>
          <a:p>
            <a:pPr marL="990600" lvl="1" indent="-533400">
              <a:lnSpc>
                <a:spcPct val="80000"/>
              </a:lnSpc>
              <a:buClr>
                <a:schemeClr val="tx1"/>
              </a:buClr>
              <a:buFontTx/>
              <a:buChar char="•"/>
            </a:pPr>
            <a:r>
              <a:rPr lang="es-CO" sz="2100">
                <a:latin typeface="Arial Narrow" pitchFamily="34" charset="0"/>
              </a:rPr>
              <a:t>Dimensiones y condiciones mínimas</a:t>
            </a:r>
          </a:p>
          <a:p>
            <a:pPr marL="990600" lvl="1" indent="-533400">
              <a:lnSpc>
                <a:spcPct val="80000"/>
              </a:lnSpc>
              <a:buClr>
                <a:schemeClr val="tx1"/>
              </a:buClr>
              <a:buFontTx/>
              <a:buChar char="•"/>
            </a:pPr>
            <a:r>
              <a:rPr lang="es-CO" sz="2100">
                <a:latin typeface="Arial Narrow" pitchFamily="34" charset="0"/>
              </a:rPr>
              <a:t>¿Cómo funciona? (fases, permanencia, participación gobiernos locales)</a:t>
            </a:r>
          </a:p>
          <a:p>
            <a:pPr marL="990600" lvl="1" indent="-533400">
              <a:lnSpc>
                <a:spcPct val="80000"/>
              </a:lnSpc>
              <a:buClr>
                <a:schemeClr val="tx1"/>
              </a:buClr>
              <a:buFontTx/>
              <a:buChar char="•"/>
            </a:pPr>
            <a:r>
              <a:rPr lang="es-CO" sz="2100">
                <a:latin typeface="Arial Narrow" pitchFamily="34" charset="0"/>
              </a:rPr>
              <a:t>Prueba piloto </a:t>
            </a:r>
          </a:p>
          <a:p>
            <a:pPr marL="990600" lvl="1" indent="-533400">
              <a:lnSpc>
                <a:spcPct val="80000"/>
              </a:lnSpc>
              <a:buClr>
                <a:schemeClr val="tx1"/>
              </a:buClr>
              <a:buFontTx/>
              <a:buChar char="•"/>
            </a:pPr>
            <a:r>
              <a:rPr lang="es-CO" sz="2100">
                <a:latin typeface="Arial Narrow" pitchFamily="34" charset="0"/>
              </a:rPr>
              <a:t>I</a:t>
            </a:r>
            <a:r>
              <a:rPr lang="es-CO" sz="2400">
                <a:latin typeface="Arial Narrow" pitchFamily="34" charset="0"/>
              </a:rPr>
              <a:t>nstitucionalidad</a:t>
            </a:r>
          </a:p>
          <a:p>
            <a:pPr marL="990600" lvl="1" indent="-533400">
              <a:lnSpc>
                <a:spcPct val="80000"/>
              </a:lnSpc>
              <a:buClr>
                <a:schemeClr val="tx1"/>
              </a:buClr>
              <a:buFontTx/>
              <a:buChar char="•"/>
            </a:pPr>
            <a:r>
              <a:rPr lang="es-CO" sz="2400">
                <a:latin typeface="Arial Narrow" pitchFamily="34" charset="0"/>
              </a:rPr>
              <a:t>Sistema de seguimiento, evaluación e información</a:t>
            </a:r>
          </a:p>
          <a:p>
            <a:pPr marL="609600" indent="-609600">
              <a:lnSpc>
                <a:spcPct val="80000"/>
              </a:lnSpc>
              <a:buClr>
                <a:schemeClr val="tx1"/>
              </a:buClr>
              <a:buFont typeface="Wingdings" pitchFamily="2" charset="2"/>
              <a:buAutoNum type="arabicPeriod"/>
            </a:pPr>
            <a:r>
              <a:rPr lang="es-CO" sz="2600">
                <a:solidFill>
                  <a:srgbClr val="FF0000"/>
                </a:solidFill>
                <a:latin typeface="Arial Narrow" pitchFamily="34" charset="0"/>
              </a:rPr>
              <a:t>Conclusiones</a:t>
            </a:r>
          </a:p>
          <a:p>
            <a:pPr marL="990600" lvl="1" indent="-533400">
              <a:lnSpc>
                <a:spcPct val="80000"/>
              </a:lnSpc>
              <a:buClr>
                <a:schemeClr val="tx1"/>
              </a:buClr>
              <a:buFont typeface="Wingdings" pitchFamily="2" charset="2"/>
              <a:buAutoNum type="arabicPeriod"/>
            </a:pPr>
            <a:endParaRPr lang="es-CO" sz="2600">
              <a:solidFill>
                <a:srgbClr val="FF0000"/>
              </a:solidFill>
              <a:latin typeface="Arial Narrow" pitchFamily="34" charset="0"/>
            </a:endParaRPr>
          </a:p>
        </p:txBody>
      </p:sp>
      <p:sp>
        <p:nvSpPr>
          <p:cNvPr id="453636" name="Line 4"/>
          <p:cNvSpPr>
            <a:spLocks noChangeShapeType="1"/>
          </p:cNvSpPr>
          <p:nvPr/>
        </p:nvSpPr>
        <p:spPr bwMode="auto">
          <a:xfrm>
            <a:off x="755650" y="1916113"/>
            <a:ext cx="6480175" cy="0"/>
          </a:xfrm>
          <a:prstGeom prst="line">
            <a:avLst/>
          </a:prstGeom>
          <a:noFill/>
          <a:ln w="28575">
            <a:solidFill>
              <a:srgbClr val="808080"/>
            </a:solidFill>
            <a:round/>
            <a:headEnd/>
            <a:tailEnd/>
          </a:ln>
          <a:effectLst/>
        </p:spPr>
        <p:txBody>
          <a:bodyPr/>
          <a:lstStyle/>
          <a:p>
            <a:endParaRPr lang="en-US"/>
          </a:p>
        </p:txBody>
      </p:sp>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9" name="Rectangle 3"/>
          <p:cNvSpPr>
            <a:spLocks noChangeArrowheads="1"/>
          </p:cNvSpPr>
          <p:nvPr/>
        </p:nvSpPr>
        <p:spPr bwMode="auto">
          <a:xfrm>
            <a:off x="179388" y="1989138"/>
            <a:ext cx="8713787" cy="701675"/>
          </a:xfrm>
          <a:prstGeom prst="rect">
            <a:avLst/>
          </a:prstGeom>
          <a:noFill/>
          <a:ln w="9525">
            <a:noFill/>
            <a:miter lim="800000"/>
            <a:headEnd/>
            <a:tailEnd/>
          </a:ln>
          <a:effectLst/>
        </p:spPr>
        <p:txBody>
          <a:bodyPr anchor="ctr">
            <a:spAutoFit/>
          </a:bodyPr>
          <a:lstStyle/>
          <a:p>
            <a:pPr lvl="1" algn="just">
              <a:buFont typeface="Symbol" pitchFamily="18" charset="2"/>
              <a:buChar char=""/>
            </a:pPr>
            <a:endParaRPr lang="es-ES" sz="2000">
              <a:solidFill>
                <a:srgbClr val="000000"/>
              </a:solidFill>
              <a:latin typeface="Arial Narrow" pitchFamily="34" charset="0"/>
            </a:endParaRPr>
          </a:p>
          <a:p>
            <a:pPr algn="just">
              <a:buFontTx/>
              <a:buChar char="•"/>
            </a:pPr>
            <a:endParaRPr lang="es-MX" sz="2000">
              <a:latin typeface="Arial Narrow" pitchFamily="34" charset="0"/>
            </a:endParaRPr>
          </a:p>
        </p:txBody>
      </p:sp>
      <p:sp>
        <p:nvSpPr>
          <p:cNvPr id="454660" name="Rectangle 4"/>
          <p:cNvSpPr>
            <a:spLocks noChangeArrowheads="1"/>
          </p:cNvSpPr>
          <p:nvPr/>
        </p:nvSpPr>
        <p:spPr bwMode="auto">
          <a:xfrm>
            <a:off x="179388" y="1936750"/>
            <a:ext cx="8785225" cy="2870200"/>
          </a:xfrm>
          <a:prstGeom prst="rect">
            <a:avLst/>
          </a:prstGeom>
          <a:noFill/>
          <a:ln w="9525">
            <a:noFill/>
            <a:miter lim="800000"/>
            <a:headEnd/>
            <a:tailEnd/>
          </a:ln>
          <a:effectLst/>
        </p:spPr>
        <p:txBody>
          <a:bodyPr anchor="ctr">
            <a:spAutoFit/>
          </a:bodyPr>
          <a:lstStyle/>
          <a:p>
            <a:pPr marL="361950" lvl="1" indent="-182563" algn="just">
              <a:buFontTx/>
              <a:buChar char="•"/>
            </a:pPr>
            <a:r>
              <a:rPr lang="es-MX" sz="2600">
                <a:solidFill>
                  <a:srgbClr val="000000"/>
                </a:solidFill>
                <a:latin typeface="Arial Narrow" pitchFamily="34" charset="0"/>
                <a:cs typeface="Times New Roman" pitchFamily="18" charset="0"/>
              </a:rPr>
              <a:t>Para reducir los niveles de pobreza e indigencia se requiere un crecimiento económico elevado y sostenido</a:t>
            </a:r>
          </a:p>
          <a:p>
            <a:pPr marL="361950" lvl="1" indent="-182563" algn="just">
              <a:buFontTx/>
              <a:buChar char="•"/>
            </a:pPr>
            <a:endParaRPr lang="es-MX" sz="2600">
              <a:solidFill>
                <a:srgbClr val="000000"/>
              </a:solidFill>
              <a:latin typeface="Arial Narrow" pitchFamily="34" charset="0"/>
              <a:cs typeface="Times New Roman" pitchFamily="18" charset="0"/>
            </a:endParaRPr>
          </a:p>
          <a:p>
            <a:pPr marL="361950" lvl="1" indent="-182563" algn="just">
              <a:buFontTx/>
              <a:buChar char="•"/>
            </a:pPr>
            <a:r>
              <a:rPr lang="es-MX" sz="2600">
                <a:solidFill>
                  <a:srgbClr val="000000"/>
                </a:solidFill>
                <a:latin typeface="Arial Narrow" pitchFamily="34" charset="0"/>
                <a:cs typeface="Times New Roman" pitchFamily="18" charset="0"/>
              </a:rPr>
              <a:t>Sin embargo, en países como Colombia, el crecimiento económico no alcanza a favorecer a la población que está envuelta en las trampas de pobreza…</a:t>
            </a:r>
          </a:p>
          <a:p>
            <a:pPr marL="361950" lvl="1" indent="-182563" algn="just">
              <a:buFontTx/>
              <a:buChar char="•"/>
            </a:pPr>
            <a:endParaRPr lang="es-ES" sz="2600">
              <a:latin typeface="Arial Narrow" pitchFamily="34" charset="0"/>
            </a:endParaRPr>
          </a:p>
        </p:txBody>
      </p:sp>
      <p:sp>
        <p:nvSpPr>
          <p:cNvPr id="454661" name="Rectangle 5"/>
          <p:cNvSpPr>
            <a:spLocks noChangeArrowheads="1"/>
          </p:cNvSpPr>
          <p:nvPr/>
        </p:nvSpPr>
        <p:spPr bwMode="auto">
          <a:xfrm>
            <a:off x="250825" y="404813"/>
            <a:ext cx="2952750"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Conclusiones</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ChangeArrowheads="1"/>
          </p:cNvSpPr>
          <p:nvPr/>
        </p:nvSpPr>
        <p:spPr bwMode="auto">
          <a:xfrm>
            <a:off x="179388" y="1989138"/>
            <a:ext cx="8713787" cy="701675"/>
          </a:xfrm>
          <a:prstGeom prst="rect">
            <a:avLst/>
          </a:prstGeom>
          <a:noFill/>
          <a:ln w="9525">
            <a:noFill/>
            <a:miter lim="800000"/>
            <a:headEnd/>
            <a:tailEnd/>
          </a:ln>
          <a:effectLst/>
        </p:spPr>
        <p:txBody>
          <a:bodyPr anchor="ctr">
            <a:spAutoFit/>
          </a:bodyPr>
          <a:lstStyle/>
          <a:p>
            <a:pPr lvl="1" algn="just">
              <a:buFont typeface="Symbol" pitchFamily="18" charset="2"/>
              <a:buChar char=""/>
            </a:pPr>
            <a:endParaRPr lang="es-ES" sz="2000">
              <a:solidFill>
                <a:srgbClr val="000000"/>
              </a:solidFill>
              <a:latin typeface="Arial Narrow" pitchFamily="34" charset="0"/>
            </a:endParaRPr>
          </a:p>
          <a:p>
            <a:pPr algn="just">
              <a:buFontTx/>
              <a:buChar char="•"/>
            </a:pPr>
            <a:endParaRPr lang="es-MX" sz="2000">
              <a:latin typeface="Arial Narrow" pitchFamily="34" charset="0"/>
            </a:endParaRPr>
          </a:p>
        </p:txBody>
      </p:sp>
      <p:sp>
        <p:nvSpPr>
          <p:cNvPr id="455683" name="Rectangle 3"/>
          <p:cNvSpPr>
            <a:spLocks noChangeArrowheads="1"/>
          </p:cNvSpPr>
          <p:nvPr/>
        </p:nvSpPr>
        <p:spPr bwMode="auto">
          <a:xfrm>
            <a:off x="179388" y="1050925"/>
            <a:ext cx="8785225" cy="5695950"/>
          </a:xfrm>
          <a:prstGeom prst="rect">
            <a:avLst/>
          </a:prstGeom>
          <a:noFill/>
          <a:ln w="9525">
            <a:noFill/>
            <a:miter lim="800000"/>
            <a:headEnd/>
            <a:tailEnd/>
          </a:ln>
          <a:effectLst/>
        </p:spPr>
        <p:txBody>
          <a:bodyPr anchor="ctr">
            <a:spAutoFit/>
          </a:bodyPr>
          <a:lstStyle/>
          <a:p>
            <a:pPr marL="361950" lvl="1" indent="-182563" algn="just">
              <a:buFontTx/>
              <a:buChar char="•"/>
            </a:pPr>
            <a:r>
              <a:rPr lang="es-MX" sz="2600">
                <a:solidFill>
                  <a:srgbClr val="000000"/>
                </a:solidFill>
                <a:latin typeface="Arial Narrow" pitchFamily="34" charset="0"/>
                <a:cs typeface="Times New Roman" pitchFamily="18" charset="0"/>
              </a:rPr>
              <a:t>Por lo anterior, se requieren políticas:</a:t>
            </a:r>
          </a:p>
          <a:p>
            <a:pPr lvl="2" algn="just">
              <a:buFontTx/>
              <a:buChar char="•"/>
            </a:pPr>
            <a:r>
              <a:rPr lang="es-MX">
                <a:solidFill>
                  <a:srgbClr val="000000"/>
                </a:solidFill>
                <a:latin typeface="Arial Narrow" pitchFamily="34" charset="0"/>
                <a:cs typeface="Times New Roman" pitchFamily="18" charset="0"/>
              </a:rPr>
              <a:t>Más focalizadas (población en pobreza extrema)</a:t>
            </a:r>
          </a:p>
          <a:p>
            <a:pPr lvl="2" algn="just">
              <a:buFontTx/>
              <a:buChar char="•"/>
            </a:pPr>
            <a:r>
              <a:rPr lang="es-MX">
                <a:solidFill>
                  <a:srgbClr val="000000"/>
                </a:solidFill>
                <a:latin typeface="Arial Narrow" pitchFamily="34" charset="0"/>
                <a:cs typeface="Times New Roman" pitchFamily="18" charset="0"/>
              </a:rPr>
              <a:t>Con todos los instrumentos, que articulen la oferta de servicios sociales en función de las necesidades, lo que implica articulación institucional</a:t>
            </a:r>
          </a:p>
          <a:p>
            <a:pPr lvl="2" algn="just">
              <a:buFontTx/>
              <a:buChar char="•"/>
            </a:pPr>
            <a:r>
              <a:rPr lang="es-MX">
                <a:solidFill>
                  <a:srgbClr val="000000"/>
                </a:solidFill>
                <a:latin typeface="Arial Narrow" pitchFamily="34" charset="0"/>
                <a:cs typeface="Times New Roman" pitchFamily="18" charset="0"/>
              </a:rPr>
              <a:t>Que logren mejorar las condiciones de vida de la población, mediante la transformación de la oferta a las características de la demanda</a:t>
            </a:r>
          </a:p>
          <a:p>
            <a:pPr marL="361950" lvl="1" indent="-182563" algn="just">
              <a:buFontTx/>
              <a:buChar char="•"/>
            </a:pPr>
            <a:r>
              <a:rPr lang="es-MX" sz="2600">
                <a:solidFill>
                  <a:srgbClr val="000000"/>
                </a:solidFill>
                <a:latin typeface="Arial Narrow" pitchFamily="34" charset="0"/>
                <a:cs typeface="Times New Roman" pitchFamily="18" charset="0"/>
              </a:rPr>
              <a:t>Sin embargo, las experiencias internacionales nos muestran que no es fácil la implementación de este tipo de programas y que pueden resultar en un fracaso por:</a:t>
            </a:r>
          </a:p>
          <a:p>
            <a:pPr lvl="2" algn="just">
              <a:buFontTx/>
              <a:buChar char="•"/>
            </a:pPr>
            <a:r>
              <a:rPr lang="es-MX">
                <a:solidFill>
                  <a:srgbClr val="000000"/>
                </a:solidFill>
                <a:latin typeface="Arial Narrow" pitchFamily="34" charset="0"/>
                <a:cs typeface="Times New Roman" pitchFamily="18" charset="0"/>
              </a:rPr>
              <a:t>Articulación y pertinencia de la oferta de servicios</a:t>
            </a:r>
          </a:p>
          <a:p>
            <a:pPr lvl="2" algn="just">
              <a:buFontTx/>
              <a:buChar char="•"/>
            </a:pPr>
            <a:r>
              <a:rPr lang="es-MX">
                <a:solidFill>
                  <a:srgbClr val="000000"/>
                </a:solidFill>
                <a:latin typeface="Arial Narrow" pitchFamily="34" charset="0"/>
                <a:cs typeface="Times New Roman" pitchFamily="18" charset="0"/>
              </a:rPr>
              <a:t>Falta de coordinación institucional</a:t>
            </a:r>
          </a:p>
          <a:p>
            <a:pPr lvl="2" algn="just">
              <a:buFontTx/>
              <a:buChar char="•"/>
            </a:pPr>
            <a:r>
              <a:rPr lang="es-MX">
                <a:solidFill>
                  <a:srgbClr val="000000"/>
                </a:solidFill>
                <a:latin typeface="Arial Narrow" pitchFamily="34" charset="0"/>
                <a:cs typeface="Times New Roman" pitchFamily="18" charset="0"/>
              </a:rPr>
              <a:t>Expectativas difíciles de cumplir, que cambian la orientación y objetivos de este tipo de programas</a:t>
            </a:r>
            <a:endParaRPr lang="es-ES">
              <a:latin typeface="Arial Narrow" pitchFamily="34" charset="0"/>
            </a:endParaRPr>
          </a:p>
        </p:txBody>
      </p:sp>
      <p:sp>
        <p:nvSpPr>
          <p:cNvPr id="455684" name="Rectangle 4"/>
          <p:cNvSpPr>
            <a:spLocks noChangeArrowheads="1"/>
          </p:cNvSpPr>
          <p:nvPr/>
        </p:nvSpPr>
        <p:spPr bwMode="auto">
          <a:xfrm>
            <a:off x="250825" y="404813"/>
            <a:ext cx="2952750"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CO" sz="2200" b="1">
                <a:solidFill>
                  <a:srgbClr val="000000"/>
                </a:solidFill>
                <a:latin typeface="Arial Narrow" pitchFamily="34" charset="0"/>
              </a:rPr>
              <a:t>Conclusiones</a:t>
            </a:r>
            <a:endParaRPr lang="es-ES" sz="2200" b="1">
              <a:solidFill>
                <a:srgbClr val="000000"/>
              </a:solidFill>
              <a:latin typeface="Arial Narrow" pitchFamily="34" charset="0"/>
            </a:endParaRP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ChangeArrowheads="1"/>
          </p:cNvSpPr>
          <p:nvPr>
            <p:ph type="title"/>
          </p:nvPr>
        </p:nvSpPr>
        <p:spPr bwMode="auto">
          <a:xfrm>
            <a:off x="250825" y="1139825"/>
            <a:ext cx="8229600" cy="704850"/>
          </a:xfrm>
          <a:noFill/>
          <a:ln>
            <a:miter lim="800000"/>
            <a:headEnd/>
            <a:tailEnd/>
          </a:ln>
        </p:spPr>
        <p:txBody>
          <a:bodyPr vert="horz" wrap="square" lIns="91440" tIns="45720" rIns="91440" bIns="45720" numCol="1" anchor="t" anchorCtr="0" compatLnSpc="1">
            <a:prstTxWarp prst="textNoShape">
              <a:avLst/>
            </a:prstTxWarp>
          </a:bodyPr>
          <a:lstStyle/>
          <a:p>
            <a:pPr algn="l"/>
            <a:r>
              <a:rPr lang="es-CO" sz="3200" b="1">
                <a:solidFill>
                  <a:schemeClr val="tx1"/>
                </a:solidFill>
                <a:latin typeface="Arial Narrow" pitchFamily="34" charset="0"/>
              </a:rPr>
              <a:t>¿Qué es la MERPD?</a:t>
            </a:r>
            <a:endParaRPr lang="es-ES" sz="3200" b="1">
              <a:solidFill>
                <a:schemeClr val="tx1"/>
              </a:solidFill>
              <a:latin typeface="Arial Narrow" pitchFamily="34" charset="0"/>
            </a:endParaRPr>
          </a:p>
        </p:txBody>
      </p:sp>
      <p:sp>
        <p:nvSpPr>
          <p:cNvPr id="434179" name="Rectangle 3"/>
          <p:cNvSpPr>
            <a:spLocks noChangeArrowheads="1"/>
          </p:cNvSpPr>
          <p:nvPr>
            <p:ph type="body" idx="1"/>
          </p:nvPr>
        </p:nvSpPr>
        <p:spPr bwMode="auto">
          <a:xfrm>
            <a:off x="179388" y="1844675"/>
            <a:ext cx="8785225" cy="4464050"/>
          </a:xfrm>
          <a:noFill/>
          <a:ln>
            <a:miter lim="800000"/>
            <a:headEnd/>
            <a:tailEnd/>
          </a:ln>
        </p:spPr>
        <p:txBody>
          <a:bodyPr vert="horz" wrap="square" lIns="91440" tIns="45720" rIns="91440" bIns="45720" numCol="1" anchor="t" anchorCtr="0" compatLnSpc="1">
            <a:prstTxWarp prst="textNoShape">
              <a:avLst/>
            </a:prstTxWarp>
          </a:bodyPr>
          <a:lstStyle/>
          <a:p>
            <a:pPr marL="180975" indent="-180975" algn="just">
              <a:buClr>
                <a:schemeClr val="tx1"/>
              </a:buClr>
            </a:pPr>
            <a:r>
              <a:rPr lang="es-CO" sz="2200">
                <a:latin typeface="Arial Narrow" pitchFamily="34" charset="0"/>
              </a:rPr>
              <a:t>En diciembre de 2004 se creó la Misión para el diseño de una Estrategia para la Reducción de la Pobreza y la Desigualdad – MERPD como iniciativa facilitada por e</a:t>
            </a:r>
            <a:r>
              <a:rPr lang="es-ES" sz="2200">
                <a:latin typeface="Arial Narrow" pitchFamily="34" charset="0"/>
              </a:rPr>
              <a:t>l Gobierno Nacional, con el apoyo técnico del DNP y con el soporte de organismos multilaterales y otros sectores.</a:t>
            </a:r>
            <a:endParaRPr lang="es-CO" sz="2200">
              <a:latin typeface="Arial Narrow" pitchFamily="34" charset="0"/>
            </a:endParaRPr>
          </a:p>
          <a:p>
            <a:pPr marL="180975" indent="-180975" algn="just">
              <a:buClr>
                <a:schemeClr val="tx1"/>
              </a:buClr>
            </a:pPr>
            <a:endParaRPr lang="es-ES" sz="2200">
              <a:latin typeface="Arial Narrow" pitchFamily="34" charset="0"/>
            </a:endParaRPr>
          </a:p>
          <a:p>
            <a:pPr marL="180975" indent="-180975" algn="just">
              <a:buClr>
                <a:schemeClr val="tx1"/>
              </a:buClr>
            </a:pPr>
            <a:r>
              <a:rPr lang="es-ES" sz="2200">
                <a:latin typeface="Arial Narrow" pitchFamily="34" charset="0"/>
              </a:rPr>
              <a:t>El propósito de la MERPD es profundizar en el conocimiento de los mecanismos que determinan la pobreza y la desigualdad en Colombia (incluyendo su medición), y evaluar el papel de los sectores público y privado en el marco de la institucionalidad vigente. Se propone el diseño de una política de largo plazo que identifique las intervenciones que se deben continuar, profundizar o reformar, para que el país pueda lograr avances importantes.</a:t>
            </a:r>
          </a:p>
        </p:txBody>
      </p:sp>
      <p:sp>
        <p:nvSpPr>
          <p:cNvPr id="434180" name="Rectangle 4"/>
          <p:cNvSpPr>
            <a:spLocks noChangeArrowheads="1"/>
          </p:cNvSpPr>
          <p:nvPr/>
        </p:nvSpPr>
        <p:spPr bwMode="auto">
          <a:xfrm>
            <a:off x="250825" y="333375"/>
            <a:ext cx="1728788"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ES" sz="2200" b="1">
                <a:solidFill>
                  <a:srgbClr val="000000"/>
                </a:solidFill>
                <a:latin typeface="Arial Narrow" pitchFamily="34" charset="0"/>
              </a:rPr>
              <a:t>MERPD</a:t>
            </a: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ChangeArrowheads="1"/>
          </p:cNvSpPr>
          <p:nvPr>
            <p:ph type="title"/>
          </p:nvPr>
        </p:nvSpPr>
        <p:spPr bwMode="auto">
          <a:xfrm>
            <a:off x="250825" y="1139825"/>
            <a:ext cx="8229600" cy="704850"/>
          </a:xfrm>
          <a:noFill/>
          <a:ln>
            <a:miter lim="800000"/>
            <a:headEnd/>
            <a:tailEnd/>
          </a:ln>
        </p:spPr>
        <p:txBody>
          <a:bodyPr vert="horz" wrap="square" lIns="91440" tIns="45720" rIns="91440" bIns="45720" numCol="1" anchor="t" anchorCtr="0" compatLnSpc="1">
            <a:prstTxWarp prst="textNoShape">
              <a:avLst/>
            </a:prstTxWarp>
          </a:bodyPr>
          <a:lstStyle/>
          <a:p>
            <a:pPr algn="l"/>
            <a:r>
              <a:rPr lang="es-CO" sz="3200" b="1">
                <a:solidFill>
                  <a:schemeClr val="tx1"/>
                </a:solidFill>
                <a:latin typeface="Arial Narrow" pitchFamily="34" charset="0"/>
              </a:rPr>
              <a:t>Proceso de construcción de la MERPD</a:t>
            </a:r>
            <a:endParaRPr lang="es-ES" sz="3200" b="1">
              <a:solidFill>
                <a:schemeClr val="tx1"/>
              </a:solidFill>
              <a:latin typeface="Arial Narrow" pitchFamily="34" charset="0"/>
            </a:endParaRPr>
          </a:p>
        </p:txBody>
      </p:sp>
      <p:sp>
        <p:nvSpPr>
          <p:cNvPr id="435203" name="Rectangle 3"/>
          <p:cNvSpPr>
            <a:spLocks noChangeArrowheads="1"/>
          </p:cNvSpPr>
          <p:nvPr>
            <p:ph type="body" idx="1"/>
          </p:nvPr>
        </p:nvSpPr>
        <p:spPr bwMode="auto">
          <a:xfrm>
            <a:off x="179388" y="1844675"/>
            <a:ext cx="8785225" cy="4464050"/>
          </a:xfrm>
          <a:noFill/>
          <a:ln>
            <a:miter lim="800000"/>
            <a:headEnd/>
            <a:tailEnd/>
          </a:ln>
        </p:spPr>
        <p:txBody>
          <a:bodyPr vert="horz" wrap="square" lIns="91440" tIns="45720" rIns="91440" bIns="45720" numCol="1" anchor="t" anchorCtr="0" compatLnSpc="1">
            <a:prstTxWarp prst="textNoShape">
              <a:avLst/>
            </a:prstTxWarp>
          </a:bodyPr>
          <a:lstStyle/>
          <a:p>
            <a:pPr marL="361950" indent="-361950" algn="just">
              <a:lnSpc>
                <a:spcPct val="80000"/>
              </a:lnSpc>
              <a:spcBef>
                <a:spcPct val="50000"/>
              </a:spcBef>
              <a:buClr>
                <a:schemeClr val="tx1"/>
              </a:buClr>
              <a:buFontTx/>
              <a:buAutoNum type="arabicPeriod"/>
            </a:pPr>
            <a:r>
              <a:rPr lang="es-ES" sz="2200">
                <a:latin typeface="Arial Narrow" pitchFamily="34" charset="0"/>
              </a:rPr>
              <a:t>En 2004 se creó un Consejo Consultivo integrado por entidades del Gobierno Nacional, las diferentes fuerzas políticas, el Congreso de la República, los gremios productivos del sector privado y los trabajadores, y un Comité Técnico Asesor conformado por expertos nacionales e internacionales, los cuales fijaron una </a:t>
            </a:r>
            <a:r>
              <a:rPr lang="es-ES" sz="2200" b="1">
                <a:latin typeface="Arial Narrow" pitchFamily="34" charset="0"/>
              </a:rPr>
              <a:t>agenda temática </a:t>
            </a:r>
            <a:r>
              <a:rPr lang="es-ES" sz="2200">
                <a:latin typeface="Arial Narrow" pitchFamily="34" charset="0"/>
              </a:rPr>
              <a:t>que respondiera: ¿qué estamos haciendo por los pobres? y ¿qué debemos hacer? </a:t>
            </a:r>
          </a:p>
          <a:p>
            <a:pPr marL="361950" indent="-361950" algn="just">
              <a:lnSpc>
                <a:spcPct val="80000"/>
              </a:lnSpc>
              <a:spcBef>
                <a:spcPct val="50000"/>
              </a:spcBef>
              <a:buClr>
                <a:schemeClr val="tx1"/>
              </a:buClr>
              <a:buFontTx/>
              <a:buAutoNum type="arabicPeriod"/>
            </a:pPr>
            <a:r>
              <a:rPr lang="es-CO" sz="2200">
                <a:latin typeface="Arial Narrow" pitchFamily="34" charset="0"/>
              </a:rPr>
              <a:t>En 2005 se contrataron 37 estudios sectoriales, que son la base para la definición y formulación de las estrategias de lucha contra la pobreza y la desigualdad. Con el apoyo técnico y financiero de organismos multilaterales como el BID (cooperación </a:t>
            </a:r>
            <a:r>
              <a:rPr lang="es-ES" sz="2200">
                <a:latin typeface="Arial Narrow" pitchFamily="34" charset="0"/>
              </a:rPr>
              <a:t>coreana, finlandesa, británica y sueca</a:t>
            </a:r>
            <a:r>
              <a:rPr lang="es-CO" sz="2200">
                <a:latin typeface="Arial Narrow" pitchFamily="34" charset="0"/>
              </a:rPr>
              <a:t>), el Banco Mundial y el PNUD, la CAF.</a:t>
            </a:r>
          </a:p>
          <a:p>
            <a:pPr marL="361950" indent="-361950" algn="just">
              <a:lnSpc>
                <a:spcPct val="80000"/>
              </a:lnSpc>
              <a:spcBef>
                <a:spcPct val="50000"/>
              </a:spcBef>
              <a:buClr>
                <a:schemeClr val="tx1"/>
              </a:buClr>
              <a:buFontTx/>
              <a:buAutoNum type="arabicPeriod"/>
            </a:pPr>
            <a:r>
              <a:rPr lang="es-CO" sz="2200">
                <a:latin typeface="Arial Narrow" pitchFamily="34" charset="0"/>
              </a:rPr>
              <a:t>El primer semestre de 2006, la MERPD elaboró una propuesta con las estrategias de lucha contra la pobreza, que pondrá a consideración del Gobierno Nacional y el público en general en las próximas semanas.</a:t>
            </a:r>
          </a:p>
        </p:txBody>
      </p:sp>
      <p:sp>
        <p:nvSpPr>
          <p:cNvPr id="435204" name="Rectangle 4"/>
          <p:cNvSpPr>
            <a:spLocks noChangeArrowheads="1"/>
          </p:cNvSpPr>
          <p:nvPr/>
        </p:nvSpPr>
        <p:spPr bwMode="auto">
          <a:xfrm>
            <a:off x="250825" y="333375"/>
            <a:ext cx="1728788"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ES" sz="2200" b="1">
                <a:solidFill>
                  <a:srgbClr val="000000"/>
                </a:solidFill>
                <a:latin typeface="Arial Narrow" pitchFamily="34" charset="0"/>
              </a:rPr>
              <a:t>MERPD</a:t>
            </a: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ChangeArrowheads="1"/>
          </p:cNvSpPr>
          <p:nvPr>
            <p:ph type="title"/>
          </p:nvPr>
        </p:nvSpPr>
        <p:spPr bwMode="auto">
          <a:xfrm>
            <a:off x="107950" y="1139825"/>
            <a:ext cx="9036050" cy="704850"/>
          </a:xfrm>
          <a:noFill/>
          <a:ln>
            <a:miter lim="800000"/>
            <a:headEnd/>
            <a:tailEnd/>
          </a:ln>
        </p:spPr>
        <p:txBody>
          <a:bodyPr vert="horz" wrap="square" lIns="91440" tIns="45720" rIns="91440" bIns="45720" numCol="1" anchor="t" anchorCtr="0" compatLnSpc="1">
            <a:prstTxWarp prst="textNoShape">
              <a:avLst/>
            </a:prstTxWarp>
          </a:bodyPr>
          <a:lstStyle/>
          <a:p>
            <a:pPr algn="l"/>
            <a:r>
              <a:rPr lang="es-CO" sz="3000" b="1">
                <a:solidFill>
                  <a:schemeClr val="tx1"/>
                </a:solidFill>
                <a:latin typeface="Arial Narrow" pitchFamily="34" charset="0"/>
              </a:rPr>
              <a:t>¿Cómo se relaciona la Visión Colombia 2019 con MERPD?</a:t>
            </a:r>
            <a:endParaRPr lang="es-ES" sz="3000" b="1">
              <a:solidFill>
                <a:schemeClr val="tx1"/>
              </a:solidFill>
              <a:latin typeface="Arial Narrow" pitchFamily="34" charset="0"/>
            </a:endParaRPr>
          </a:p>
        </p:txBody>
      </p:sp>
      <p:sp>
        <p:nvSpPr>
          <p:cNvPr id="445443" name="Rectangle 3"/>
          <p:cNvSpPr>
            <a:spLocks noChangeArrowheads="1"/>
          </p:cNvSpPr>
          <p:nvPr>
            <p:ph type="body" idx="1"/>
          </p:nvPr>
        </p:nvSpPr>
        <p:spPr bwMode="auto">
          <a:xfrm>
            <a:off x="250825" y="1916113"/>
            <a:ext cx="8713788" cy="4608512"/>
          </a:xfrm>
          <a:noFill/>
          <a:ln>
            <a:miter lim="800000"/>
            <a:headEnd/>
            <a:tailEnd/>
          </a:ln>
        </p:spPr>
        <p:txBody>
          <a:bodyPr vert="horz" wrap="square" lIns="91440" tIns="45720" rIns="91440" bIns="45720" numCol="1" anchor="t" anchorCtr="0" compatLnSpc="1">
            <a:prstTxWarp prst="textNoShape">
              <a:avLst/>
            </a:prstTxWarp>
          </a:bodyPr>
          <a:lstStyle/>
          <a:p>
            <a:pPr marL="85725" indent="-85725" algn="just">
              <a:buClr>
                <a:schemeClr val="tx1"/>
              </a:buClr>
            </a:pPr>
            <a:r>
              <a:rPr lang="es-ES" sz="2900">
                <a:latin typeface="Arial Narrow" pitchFamily="34" charset="0"/>
              </a:rPr>
              <a:t>Visión Colombia II Centenario 2019 y la MERPD son dos iniciativas impulsadas por el Gobierno Nacional para pensar y construir un país a largo plazo. </a:t>
            </a:r>
          </a:p>
          <a:p>
            <a:pPr marL="85725" indent="-85725" algn="just">
              <a:buClr>
                <a:schemeClr val="tx1"/>
              </a:buClr>
            </a:pPr>
            <a:endParaRPr lang="es-ES" sz="2900">
              <a:latin typeface="Arial Narrow" pitchFamily="34" charset="0"/>
            </a:endParaRPr>
          </a:p>
          <a:p>
            <a:pPr marL="85725" indent="-85725" algn="just">
              <a:buClr>
                <a:schemeClr val="tx1"/>
              </a:buClr>
            </a:pPr>
            <a:r>
              <a:rPr lang="es-ES" sz="2900">
                <a:latin typeface="Arial Narrow" pitchFamily="34" charset="0"/>
              </a:rPr>
              <a:t>La MERPD puede concebirse como la profundización de los objetivos en materia de política social previstos en la Visión 2019, en particular para la creación de una sociedad más igualitaria y solidaria.</a:t>
            </a:r>
          </a:p>
        </p:txBody>
      </p:sp>
      <p:sp>
        <p:nvSpPr>
          <p:cNvPr id="445444" name="Rectangle 4"/>
          <p:cNvSpPr>
            <a:spLocks noChangeArrowheads="1"/>
          </p:cNvSpPr>
          <p:nvPr/>
        </p:nvSpPr>
        <p:spPr bwMode="auto">
          <a:xfrm>
            <a:off x="250825" y="404813"/>
            <a:ext cx="1728788"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ES" sz="2200" b="1">
                <a:solidFill>
                  <a:srgbClr val="000000"/>
                </a:solidFill>
                <a:latin typeface="Arial Narrow" pitchFamily="34" charset="0"/>
              </a:rPr>
              <a:t>MERPD</a:t>
            </a: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ChangeArrowheads="1"/>
          </p:cNvSpPr>
          <p:nvPr>
            <p:ph type="title"/>
          </p:nvPr>
        </p:nvSpPr>
        <p:spPr bwMode="auto">
          <a:xfrm>
            <a:off x="107950" y="1052513"/>
            <a:ext cx="8497888" cy="790575"/>
          </a:xfrm>
          <a:noFill/>
          <a:ln>
            <a:miter lim="800000"/>
            <a:headEnd/>
            <a:tailEnd/>
          </a:ln>
        </p:spPr>
        <p:txBody>
          <a:bodyPr vert="horz" wrap="square" lIns="91440" tIns="45720" rIns="91440" bIns="45720" numCol="1" anchor="t" anchorCtr="0" compatLnSpc="1">
            <a:prstTxWarp prst="textNoShape">
              <a:avLst/>
            </a:prstTxWarp>
          </a:bodyPr>
          <a:lstStyle/>
          <a:p>
            <a:pPr algn="l"/>
            <a:r>
              <a:rPr lang="es-CO" sz="3000" b="1">
                <a:solidFill>
                  <a:schemeClr val="tx1"/>
                </a:solidFill>
                <a:latin typeface="Arial Narrow" pitchFamily="34" charset="0"/>
              </a:rPr>
              <a:t>Resultados preliminares de la MERPD</a:t>
            </a:r>
            <a:endParaRPr lang="es-ES" sz="3000" b="1">
              <a:solidFill>
                <a:schemeClr val="tx1"/>
              </a:solidFill>
              <a:latin typeface="Arial Narrow" pitchFamily="34" charset="0"/>
            </a:endParaRPr>
          </a:p>
        </p:txBody>
      </p:sp>
      <p:sp>
        <p:nvSpPr>
          <p:cNvPr id="436227" name="Rectangle 3"/>
          <p:cNvSpPr>
            <a:spLocks noChangeArrowheads="1"/>
          </p:cNvSpPr>
          <p:nvPr>
            <p:ph type="body" idx="1"/>
          </p:nvPr>
        </p:nvSpPr>
        <p:spPr bwMode="auto">
          <a:xfrm>
            <a:off x="179388" y="1628775"/>
            <a:ext cx="8785225" cy="5229225"/>
          </a:xfrm>
          <a:noFill/>
          <a:ln>
            <a:miter lim="800000"/>
            <a:headEnd/>
            <a:tailEnd/>
          </a:ln>
        </p:spPr>
        <p:txBody>
          <a:bodyPr vert="horz" wrap="square" lIns="91440" tIns="45720" rIns="91440" bIns="45720" numCol="1" anchor="t" anchorCtr="0" compatLnSpc="1">
            <a:prstTxWarp prst="textNoShape">
              <a:avLst/>
            </a:prstTxWarp>
          </a:bodyPr>
          <a:lstStyle/>
          <a:p>
            <a:pPr marL="266700" indent="-266700" algn="just">
              <a:lnSpc>
                <a:spcPct val="80000"/>
              </a:lnSpc>
              <a:spcBef>
                <a:spcPct val="50000"/>
              </a:spcBef>
              <a:buClr>
                <a:schemeClr val="tx1"/>
              </a:buClr>
            </a:pPr>
            <a:r>
              <a:rPr lang="es-CO" sz="2200">
                <a:latin typeface="Arial Narrow" pitchFamily="34" charset="0"/>
              </a:rPr>
              <a:t>Revisión de la metodología de medición de pobreza, indigencia y desigualdad en Colombia, actualización de estos índices a nivel nacional y departamental</a:t>
            </a:r>
          </a:p>
          <a:p>
            <a:pPr marL="266700" indent="-266700" algn="just">
              <a:lnSpc>
                <a:spcPct val="80000"/>
              </a:lnSpc>
              <a:spcBef>
                <a:spcPct val="50000"/>
              </a:spcBef>
              <a:buClr>
                <a:schemeClr val="tx1"/>
              </a:buClr>
            </a:pPr>
            <a:r>
              <a:rPr lang="es-CO" sz="2200">
                <a:latin typeface="Arial Narrow" pitchFamily="34" charset="0"/>
              </a:rPr>
              <a:t>5 estrategias básicas para alcanzar las metas de largo plazo en materia de pobreza, indigencia y desigualdad:</a:t>
            </a:r>
          </a:p>
          <a:p>
            <a:pPr marL="714375" lvl="1" indent="-268288" algn="just">
              <a:lnSpc>
                <a:spcPct val="80000"/>
              </a:lnSpc>
              <a:spcBef>
                <a:spcPct val="50000"/>
              </a:spcBef>
              <a:buClr>
                <a:schemeClr val="tx1"/>
              </a:buClr>
              <a:buFontTx/>
              <a:buAutoNum type="arabicPeriod"/>
            </a:pPr>
            <a:r>
              <a:rPr lang="es-CO" sz="2000">
                <a:latin typeface="Arial Narrow" pitchFamily="34" charset="0"/>
              </a:rPr>
              <a:t>Un crecimiento económico elevado y sostenido, a favor de los pobres, que implica:</a:t>
            </a:r>
          </a:p>
          <a:p>
            <a:pPr marL="1066800" lvl="2" indent="-173038" algn="just">
              <a:lnSpc>
                <a:spcPct val="80000"/>
              </a:lnSpc>
              <a:spcBef>
                <a:spcPct val="50000"/>
              </a:spcBef>
              <a:buClr>
                <a:schemeClr val="tx1"/>
              </a:buClr>
            </a:pPr>
            <a:r>
              <a:rPr lang="es-CO" sz="1800">
                <a:latin typeface="Arial Narrow" pitchFamily="34" charset="0"/>
              </a:rPr>
              <a:t>Mayor acceso a la educación superior a la población más pobre</a:t>
            </a:r>
          </a:p>
          <a:p>
            <a:pPr marL="1066800" lvl="2" indent="-173038" algn="just">
              <a:lnSpc>
                <a:spcPct val="80000"/>
              </a:lnSpc>
              <a:spcBef>
                <a:spcPct val="50000"/>
              </a:spcBef>
              <a:buClr>
                <a:schemeClr val="tx1"/>
              </a:buClr>
            </a:pPr>
            <a:r>
              <a:rPr lang="es-CO" sz="1800">
                <a:latin typeface="Arial Narrow" pitchFamily="34" charset="0"/>
              </a:rPr>
              <a:t>Un mercado laboral más dinámico y mejor organizado</a:t>
            </a:r>
          </a:p>
          <a:p>
            <a:pPr marL="1066800" lvl="2" indent="-173038" algn="just">
              <a:lnSpc>
                <a:spcPct val="80000"/>
              </a:lnSpc>
              <a:spcBef>
                <a:spcPct val="50000"/>
              </a:spcBef>
              <a:buClr>
                <a:schemeClr val="tx1"/>
              </a:buClr>
            </a:pPr>
            <a:r>
              <a:rPr lang="es-CO" sz="1800">
                <a:latin typeface="Arial Narrow" pitchFamily="34" charset="0"/>
              </a:rPr>
              <a:t>Una estrategia de desarrollo rural</a:t>
            </a:r>
          </a:p>
          <a:p>
            <a:pPr marL="714375" lvl="1" indent="-268288" algn="just">
              <a:lnSpc>
                <a:spcPct val="80000"/>
              </a:lnSpc>
              <a:spcBef>
                <a:spcPct val="50000"/>
              </a:spcBef>
              <a:buClr>
                <a:schemeClr val="tx1"/>
              </a:buClr>
              <a:buFontTx/>
              <a:buAutoNum type="arabicPeriod"/>
            </a:pPr>
            <a:r>
              <a:rPr lang="es-CO" sz="2000">
                <a:latin typeface="Arial Narrow" pitchFamily="34" charset="0"/>
              </a:rPr>
              <a:t>Un sistema de protección integral</a:t>
            </a:r>
          </a:p>
          <a:p>
            <a:pPr marL="714375" lvl="1" indent="-268288" algn="just">
              <a:lnSpc>
                <a:spcPct val="80000"/>
              </a:lnSpc>
              <a:spcBef>
                <a:spcPct val="50000"/>
              </a:spcBef>
              <a:buClr>
                <a:schemeClr val="tx1"/>
              </a:buClr>
              <a:buFontTx/>
              <a:buAutoNum type="arabicPeriod"/>
            </a:pPr>
            <a:r>
              <a:rPr lang="es-CO" sz="2000">
                <a:latin typeface="Arial Narrow" pitchFamily="34" charset="0"/>
              </a:rPr>
              <a:t>Un sistema funcionando de Evaluación y Seguimiento a la política social</a:t>
            </a:r>
          </a:p>
          <a:p>
            <a:pPr marL="714375" lvl="1" indent="-268288" algn="just">
              <a:lnSpc>
                <a:spcPct val="80000"/>
              </a:lnSpc>
              <a:spcBef>
                <a:spcPct val="50000"/>
              </a:spcBef>
              <a:buClr>
                <a:schemeClr val="tx1"/>
              </a:buClr>
              <a:buFontTx/>
              <a:buAutoNum type="arabicPeriod"/>
            </a:pPr>
            <a:r>
              <a:rPr lang="es-CO" sz="2000">
                <a:latin typeface="Arial Narrow" pitchFamily="34" charset="0"/>
              </a:rPr>
              <a:t>Un espacio de participación para los departamentos, municipios y sociedad civil; y un  empoderamiento de los más pobres.</a:t>
            </a:r>
          </a:p>
          <a:p>
            <a:pPr marL="714375" lvl="1" indent="-268288" algn="just">
              <a:lnSpc>
                <a:spcPct val="80000"/>
              </a:lnSpc>
              <a:spcBef>
                <a:spcPct val="50000"/>
              </a:spcBef>
              <a:buClr>
                <a:schemeClr val="tx1"/>
              </a:buClr>
              <a:buFontTx/>
              <a:buAutoNum type="arabicPeriod"/>
            </a:pPr>
            <a:r>
              <a:rPr lang="es-CO" sz="2000">
                <a:latin typeface="Arial Narrow" pitchFamily="34" charset="0"/>
              </a:rPr>
              <a:t>Una política contra la pobreza extrema.</a:t>
            </a:r>
          </a:p>
        </p:txBody>
      </p:sp>
      <p:sp>
        <p:nvSpPr>
          <p:cNvPr id="436228" name="Rectangle 4"/>
          <p:cNvSpPr>
            <a:spLocks noChangeArrowheads="1"/>
          </p:cNvSpPr>
          <p:nvPr/>
        </p:nvSpPr>
        <p:spPr bwMode="auto">
          <a:xfrm>
            <a:off x="250825" y="333375"/>
            <a:ext cx="1728788"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ES" sz="2200" b="1">
                <a:solidFill>
                  <a:srgbClr val="000000"/>
                </a:solidFill>
                <a:latin typeface="Arial Narrow" pitchFamily="34" charset="0"/>
              </a:rPr>
              <a:t>MERPD</a:t>
            </a: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ChangeArrowheads="1"/>
          </p:cNvSpPr>
          <p:nvPr>
            <p:ph type="title"/>
          </p:nvPr>
        </p:nvSpPr>
        <p:spPr bwMode="auto">
          <a:xfrm>
            <a:off x="684213" y="1225550"/>
            <a:ext cx="6335712" cy="774700"/>
          </a:xfrm>
          <a:noFill/>
          <a:ln>
            <a:miter lim="800000"/>
            <a:headEnd/>
            <a:tailEnd/>
          </a:ln>
        </p:spPr>
        <p:txBody>
          <a:bodyPr vert="horz" wrap="square" lIns="91440" tIns="45720" rIns="91440" bIns="45720" numCol="1" anchor="t" anchorCtr="0" compatLnSpc="1">
            <a:prstTxWarp prst="textNoShape">
              <a:avLst/>
            </a:prstTxWarp>
          </a:bodyPr>
          <a:lstStyle/>
          <a:p>
            <a:pPr algn="r"/>
            <a:r>
              <a:rPr lang="es-ES" sz="3400" b="1">
                <a:solidFill>
                  <a:schemeClr val="tx1"/>
                </a:solidFill>
                <a:latin typeface="Arial Narrow" pitchFamily="34" charset="0"/>
              </a:rPr>
              <a:t>Contenido</a:t>
            </a:r>
          </a:p>
        </p:txBody>
      </p:sp>
      <p:sp>
        <p:nvSpPr>
          <p:cNvPr id="446467" name="Rectangle 3"/>
          <p:cNvSpPr>
            <a:spLocks noChangeArrowheads="1"/>
          </p:cNvSpPr>
          <p:nvPr>
            <p:ph type="body" idx="1"/>
          </p:nvPr>
        </p:nvSpPr>
        <p:spPr bwMode="auto">
          <a:xfrm>
            <a:off x="539750" y="2000250"/>
            <a:ext cx="8208963" cy="4668838"/>
          </a:xfrm>
          <a:noFill/>
          <a:ln>
            <a:miter lim="800000"/>
            <a:headEnd/>
            <a:tailEnd/>
          </a:ln>
        </p:spPr>
        <p:txBody>
          <a:bodyPr vert="horz" wrap="square" lIns="91440" tIns="45720" rIns="91440" bIns="45720" numCol="1" anchor="t" anchorCtr="0" compatLnSpc="1">
            <a:prstTxWarp prst="textNoShape">
              <a:avLst/>
            </a:prstTxWarp>
          </a:bodyPr>
          <a:lstStyle/>
          <a:p>
            <a:pPr marL="609600" indent="-609600">
              <a:lnSpc>
                <a:spcPct val="80000"/>
              </a:lnSpc>
              <a:buClr>
                <a:schemeClr val="tx1"/>
              </a:buClr>
              <a:buFont typeface="Wingdings" pitchFamily="2" charset="2"/>
              <a:buAutoNum type="arabicPeriod"/>
            </a:pPr>
            <a:r>
              <a:rPr lang="es-CO" sz="2600">
                <a:latin typeface="Arial Narrow" pitchFamily="34" charset="0"/>
              </a:rPr>
              <a:t>Introducción (MERPD)</a:t>
            </a:r>
          </a:p>
          <a:p>
            <a:pPr marL="609600" indent="-609600">
              <a:lnSpc>
                <a:spcPct val="80000"/>
              </a:lnSpc>
              <a:buClr>
                <a:schemeClr val="tx1"/>
              </a:buClr>
              <a:buFont typeface="Wingdings" pitchFamily="2" charset="2"/>
              <a:buAutoNum type="arabicPeriod"/>
            </a:pPr>
            <a:r>
              <a:rPr lang="es-CO" sz="2600">
                <a:solidFill>
                  <a:srgbClr val="FF0000"/>
                </a:solidFill>
                <a:latin typeface="Arial Narrow" pitchFamily="34" charset="0"/>
              </a:rPr>
              <a:t>Evolución de la pobreza y la desigualdad en Colombia</a:t>
            </a:r>
          </a:p>
          <a:p>
            <a:pPr marL="609600" indent="-609600">
              <a:lnSpc>
                <a:spcPct val="80000"/>
              </a:lnSpc>
              <a:buClr>
                <a:schemeClr val="tx1"/>
              </a:buClr>
              <a:buFont typeface="Wingdings" pitchFamily="2" charset="2"/>
              <a:buAutoNum type="arabicPeriod"/>
            </a:pPr>
            <a:r>
              <a:rPr lang="es-CO" sz="2600">
                <a:latin typeface="Arial Narrow" pitchFamily="34" charset="0"/>
              </a:rPr>
              <a:t>Programa contra la Extrema Pobreza:</a:t>
            </a:r>
          </a:p>
          <a:p>
            <a:pPr marL="990600" lvl="1" indent="-533400">
              <a:lnSpc>
                <a:spcPct val="80000"/>
              </a:lnSpc>
              <a:buClr>
                <a:schemeClr val="tx1"/>
              </a:buClr>
              <a:buFontTx/>
              <a:buChar char="•"/>
            </a:pPr>
            <a:r>
              <a:rPr lang="es-CO" sz="2100">
                <a:latin typeface="Arial Narrow" pitchFamily="34" charset="0"/>
              </a:rPr>
              <a:t>Justificación</a:t>
            </a:r>
          </a:p>
          <a:p>
            <a:pPr marL="990600" lvl="1" indent="-533400">
              <a:lnSpc>
                <a:spcPct val="80000"/>
              </a:lnSpc>
              <a:buClr>
                <a:schemeClr val="tx1"/>
              </a:buClr>
              <a:buFontTx/>
              <a:buChar char="•"/>
            </a:pPr>
            <a:r>
              <a:rPr lang="es-CO" sz="2100">
                <a:latin typeface="Arial Narrow" pitchFamily="34" charset="0"/>
              </a:rPr>
              <a:t>¿Qué es el Programa contra la Extrema Pobreza?</a:t>
            </a:r>
          </a:p>
          <a:p>
            <a:pPr marL="990600" lvl="1" indent="-533400">
              <a:lnSpc>
                <a:spcPct val="80000"/>
              </a:lnSpc>
              <a:buClr>
                <a:schemeClr val="tx1"/>
              </a:buClr>
              <a:buFontTx/>
              <a:buChar char="•"/>
            </a:pPr>
            <a:r>
              <a:rPr lang="es-CO" sz="2100">
                <a:latin typeface="Arial Narrow" pitchFamily="34" charset="0"/>
              </a:rPr>
              <a:t>Principios y objetivos</a:t>
            </a:r>
          </a:p>
          <a:p>
            <a:pPr marL="990600" lvl="1" indent="-533400">
              <a:lnSpc>
                <a:spcPct val="80000"/>
              </a:lnSpc>
              <a:buClr>
                <a:schemeClr val="tx1"/>
              </a:buClr>
              <a:buFontTx/>
              <a:buChar char="•"/>
            </a:pPr>
            <a:r>
              <a:rPr lang="es-CO" sz="2100">
                <a:latin typeface="Arial Narrow" pitchFamily="34" charset="0"/>
              </a:rPr>
              <a:t>Dimensiones y condiciones mínimas</a:t>
            </a:r>
          </a:p>
          <a:p>
            <a:pPr marL="990600" lvl="1" indent="-533400">
              <a:lnSpc>
                <a:spcPct val="80000"/>
              </a:lnSpc>
              <a:buClr>
                <a:schemeClr val="tx1"/>
              </a:buClr>
              <a:buFontTx/>
              <a:buChar char="•"/>
            </a:pPr>
            <a:r>
              <a:rPr lang="es-CO" sz="2100">
                <a:latin typeface="Arial Narrow" pitchFamily="34" charset="0"/>
              </a:rPr>
              <a:t>¿Cómo funciona? (fases, permanencia, participación gobiernos locales)</a:t>
            </a:r>
          </a:p>
          <a:p>
            <a:pPr marL="990600" lvl="1" indent="-533400">
              <a:lnSpc>
                <a:spcPct val="80000"/>
              </a:lnSpc>
              <a:buClr>
                <a:schemeClr val="tx1"/>
              </a:buClr>
              <a:buFontTx/>
              <a:buChar char="•"/>
            </a:pPr>
            <a:r>
              <a:rPr lang="es-CO" sz="2100">
                <a:latin typeface="Arial Narrow" pitchFamily="34" charset="0"/>
              </a:rPr>
              <a:t>Prueba piloto </a:t>
            </a:r>
          </a:p>
          <a:p>
            <a:pPr marL="990600" lvl="1" indent="-533400">
              <a:lnSpc>
                <a:spcPct val="80000"/>
              </a:lnSpc>
              <a:buClr>
                <a:schemeClr val="tx1"/>
              </a:buClr>
              <a:buFontTx/>
              <a:buChar char="•"/>
            </a:pPr>
            <a:r>
              <a:rPr lang="es-CO" sz="2100">
                <a:latin typeface="Arial Narrow" pitchFamily="34" charset="0"/>
              </a:rPr>
              <a:t>I</a:t>
            </a:r>
            <a:r>
              <a:rPr lang="es-CO" sz="2400">
                <a:latin typeface="Arial Narrow" pitchFamily="34" charset="0"/>
              </a:rPr>
              <a:t>nstitucionalidad</a:t>
            </a:r>
          </a:p>
          <a:p>
            <a:pPr marL="990600" lvl="1" indent="-533400">
              <a:lnSpc>
                <a:spcPct val="80000"/>
              </a:lnSpc>
              <a:buClr>
                <a:schemeClr val="tx1"/>
              </a:buClr>
              <a:buFontTx/>
              <a:buChar char="•"/>
            </a:pPr>
            <a:r>
              <a:rPr lang="es-CO" sz="2400">
                <a:latin typeface="Arial Narrow" pitchFamily="34" charset="0"/>
              </a:rPr>
              <a:t>Sistema de seguimiento, evaluación e información</a:t>
            </a:r>
          </a:p>
          <a:p>
            <a:pPr marL="609600" indent="-609600">
              <a:lnSpc>
                <a:spcPct val="80000"/>
              </a:lnSpc>
              <a:buClr>
                <a:schemeClr val="tx1"/>
              </a:buClr>
              <a:buFont typeface="Wingdings" pitchFamily="2" charset="2"/>
              <a:buAutoNum type="arabicPeriod"/>
            </a:pPr>
            <a:r>
              <a:rPr lang="es-CO" sz="2800">
                <a:latin typeface="Arial Narrow" pitchFamily="34" charset="0"/>
              </a:rPr>
              <a:t>Conclusiones</a:t>
            </a:r>
          </a:p>
          <a:p>
            <a:pPr marL="990600" lvl="1" indent="-533400">
              <a:lnSpc>
                <a:spcPct val="80000"/>
              </a:lnSpc>
              <a:buClr>
                <a:schemeClr val="tx1"/>
              </a:buClr>
              <a:buFont typeface="Wingdings" pitchFamily="2" charset="2"/>
              <a:buAutoNum type="arabicPeriod"/>
            </a:pPr>
            <a:endParaRPr lang="es-CO" sz="2400">
              <a:latin typeface="Arial Narrow" pitchFamily="34" charset="0"/>
            </a:endParaRPr>
          </a:p>
        </p:txBody>
      </p:sp>
      <p:sp>
        <p:nvSpPr>
          <p:cNvPr id="446468" name="Line 4"/>
          <p:cNvSpPr>
            <a:spLocks noChangeShapeType="1"/>
          </p:cNvSpPr>
          <p:nvPr/>
        </p:nvSpPr>
        <p:spPr bwMode="auto">
          <a:xfrm>
            <a:off x="755650" y="1916113"/>
            <a:ext cx="6480175" cy="0"/>
          </a:xfrm>
          <a:prstGeom prst="line">
            <a:avLst/>
          </a:prstGeom>
          <a:noFill/>
          <a:ln w="28575">
            <a:solidFill>
              <a:srgbClr val="808080"/>
            </a:solidFill>
            <a:round/>
            <a:headEnd/>
            <a:tailEnd/>
          </a:ln>
          <a:effectLst/>
        </p:spPr>
        <p:txBody>
          <a:bodyPr/>
          <a:lstStyle/>
          <a:p>
            <a:endParaRPr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ChangeArrowheads="1"/>
          </p:cNvSpPr>
          <p:nvPr>
            <p:ph type="title"/>
          </p:nvPr>
        </p:nvSpPr>
        <p:spPr bwMode="auto">
          <a:xfrm>
            <a:off x="179388" y="1125538"/>
            <a:ext cx="8964612" cy="1008062"/>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algn="l"/>
            <a:r>
              <a:rPr lang="es-CO" sz="2600">
                <a:solidFill>
                  <a:schemeClr val="tx1"/>
                </a:solidFill>
                <a:latin typeface="Arial Narrow" pitchFamily="34" charset="0"/>
              </a:rPr>
              <a:t>En el último año la pobreza cayó 3,5 puntos.</a:t>
            </a:r>
            <a:r>
              <a:rPr lang="es-CO" sz="2600"/>
              <a:t> </a:t>
            </a:r>
            <a:r>
              <a:rPr lang="es-CO" sz="2600">
                <a:solidFill>
                  <a:schemeClr val="tx1"/>
                </a:solidFill>
                <a:latin typeface="Arial Narrow" pitchFamily="34" charset="0"/>
              </a:rPr>
              <a:t>Colombia tiene hoy el nivel de pobreza más bajo desde que hay cifras comparables. Esto significa que hoy hay 2,3 millones menos de pobres.</a:t>
            </a:r>
            <a:endParaRPr lang="es-CO" sz="2400">
              <a:solidFill>
                <a:schemeClr val="tx1"/>
              </a:solidFill>
              <a:latin typeface="Arial Narrow" pitchFamily="34" charset="0"/>
            </a:endParaRPr>
          </a:p>
        </p:txBody>
      </p:sp>
      <p:graphicFrame>
        <p:nvGraphicFramePr>
          <p:cNvPr id="437251" name="Object 3"/>
          <p:cNvGraphicFramePr>
            <a:graphicFrameLocks noChangeAspect="1"/>
          </p:cNvGraphicFramePr>
          <p:nvPr>
            <p:ph sz="half" idx="2"/>
          </p:nvPr>
        </p:nvGraphicFramePr>
        <p:xfrm>
          <a:off x="2122488" y="2133600"/>
          <a:ext cx="6049962" cy="4773613"/>
        </p:xfrm>
        <a:graphic>
          <a:graphicData uri="http://schemas.openxmlformats.org/presentationml/2006/ole">
            <p:oleObj spid="_x0000_s437251" name="Gráfico" r:id="rId3" imgW="5353050" imgH="2904947" progId="Excel.Chart.8">
              <p:embed/>
            </p:oleObj>
          </a:graphicData>
        </a:graphic>
      </p:graphicFrame>
      <p:sp>
        <p:nvSpPr>
          <p:cNvPr id="437252" name="Text Box 4"/>
          <p:cNvSpPr txBox="1">
            <a:spLocks noChangeArrowheads="1"/>
          </p:cNvSpPr>
          <p:nvPr/>
        </p:nvSpPr>
        <p:spPr bwMode="auto">
          <a:xfrm>
            <a:off x="3059113" y="2420938"/>
            <a:ext cx="4824412" cy="457200"/>
          </a:xfrm>
          <a:prstGeom prst="rect">
            <a:avLst/>
          </a:prstGeom>
          <a:noFill/>
          <a:ln w="9525">
            <a:noFill/>
            <a:miter lim="800000"/>
            <a:headEnd/>
            <a:tailEnd/>
          </a:ln>
          <a:effectLst/>
        </p:spPr>
        <p:txBody>
          <a:bodyPr>
            <a:spAutoFit/>
          </a:bodyPr>
          <a:lstStyle/>
          <a:p>
            <a:pPr algn="ctr" eaLnBrk="1" hangingPunct="1"/>
            <a:r>
              <a:rPr lang="es-CO" b="1">
                <a:latin typeface="Arial Narrow" pitchFamily="34" charset="0"/>
              </a:rPr>
              <a:t>Pobreza nacional</a:t>
            </a:r>
          </a:p>
        </p:txBody>
      </p:sp>
      <p:sp>
        <p:nvSpPr>
          <p:cNvPr id="437253" name="Text Box 5"/>
          <p:cNvSpPr txBox="1">
            <a:spLocks noChangeArrowheads="1"/>
          </p:cNvSpPr>
          <p:nvPr/>
        </p:nvSpPr>
        <p:spPr bwMode="auto">
          <a:xfrm>
            <a:off x="1177925" y="6021388"/>
            <a:ext cx="184150" cy="366712"/>
          </a:xfrm>
          <a:prstGeom prst="rect">
            <a:avLst/>
          </a:prstGeom>
          <a:noFill/>
          <a:ln w="9525">
            <a:noFill/>
            <a:miter lim="800000"/>
            <a:headEnd/>
            <a:tailEnd/>
          </a:ln>
          <a:effectLst/>
        </p:spPr>
        <p:txBody>
          <a:bodyPr>
            <a:spAutoFit/>
          </a:bodyPr>
          <a:lstStyle/>
          <a:p>
            <a:pPr eaLnBrk="1" hangingPunct="1">
              <a:spcBef>
                <a:spcPct val="50000"/>
              </a:spcBef>
            </a:pPr>
            <a:endParaRPr lang="es-CO" sz="1800">
              <a:latin typeface="Arial" pitchFamily="34" charset="0"/>
            </a:endParaRPr>
          </a:p>
        </p:txBody>
      </p:sp>
      <p:sp>
        <p:nvSpPr>
          <p:cNvPr id="437254" name="Text Box 6"/>
          <p:cNvSpPr txBox="1">
            <a:spLocks noChangeArrowheads="1"/>
          </p:cNvSpPr>
          <p:nvPr/>
        </p:nvSpPr>
        <p:spPr bwMode="auto">
          <a:xfrm>
            <a:off x="250825" y="2470150"/>
            <a:ext cx="2160588" cy="3140075"/>
          </a:xfrm>
          <a:prstGeom prst="rect">
            <a:avLst/>
          </a:prstGeom>
          <a:noFill/>
          <a:ln w="9525">
            <a:noFill/>
            <a:miter lim="800000"/>
            <a:headEnd/>
            <a:tailEnd/>
          </a:ln>
          <a:effectLst/>
        </p:spPr>
        <p:txBody>
          <a:bodyPr>
            <a:spAutoFit/>
          </a:bodyPr>
          <a:lstStyle/>
          <a:p>
            <a:pPr eaLnBrk="1" hangingPunct="1">
              <a:buFontTx/>
              <a:buChar char="•"/>
            </a:pPr>
            <a:r>
              <a:rPr lang="es-CO" sz="2000">
                <a:latin typeface="Arial Narrow" pitchFamily="34" charset="0"/>
              </a:rPr>
              <a:t>Entre 2002 y 2005 la pobreza se redujo 7,8 puntos</a:t>
            </a:r>
          </a:p>
          <a:p>
            <a:pPr eaLnBrk="1" hangingPunct="1"/>
            <a:endParaRPr lang="es-CO" sz="2000">
              <a:latin typeface="Arial Narrow" pitchFamily="34" charset="0"/>
            </a:endParaRPr>
          </a:p>
          <a:p>
            <a:pPr eaLnBrk="1" hangingPunct="1"/>
            <a:r>
              <a:rPr lang="es-CO" sz="2000">
                <a:latin typeface="Arial Narrow" pitchFamily="34" charset="0"/>
              </a:rPr>
              <a:t>Dos factores explican esto:</a:t>
            </a:r>
          </a:p>
          <a:p>
            <a:pPr eaLnBrk="1" hangingPunct="1">
              <a:buFontTx/>
              <a:buChar char="•"/>
            </a:pPr>
            <a:r>
              <a:rPr lang="es-CO" sz="2000">
                <a:latin typeface="Arial Narrow" pitchFamily="34" charset="0"/>
              </a:rPr>
              <a:t> Crecimiento del ingreso per cápita y</a:t>
            </a:r>
          </a:p>
          <a:p>
            <a:pPr eaLnBrk="1" hangingPunct="1">
              <a:buFontTx/>
              <a:buChar char="•"/>
            </a:pPr>
            <a:r>
              <a:rPr lang="es-CO" sz="2000">
                <a:latin typeface="Arial Narrow" pitchFamily="34" charset="0"/>
              </a:rPr>
              <a:t> Mejor distribución del ingreso</a:t>
            </a:r>
          </a:p>
        </p:txBody>
      </p:sp>
      <p:sp>
        <p:nvSpPr>
          <p:cNvPr id="437255" name="Rectangle 7"/>
          <p:cNvSpPr>
            <a:spLocks noChangeArrowheads="1"/>
          </p:cNvSpPr>
          <p:nvPr/>
        </p:nvSpPr>
        <p:spPr bwMode="auto">
          <a:xfrm>
            <a:off x="7812088" y="6427788"/>
            <a:ext cx="1584325" cy="457200"/>
          </a:xfrm>
          <a:prstGeom prst="rect">
            <a:avLst/>
          </a:prstGeom>
          <a:noFill/>
          <a:ln w="9525">
            <a:noFill/>
            <a:miter lim="800000"/>
            <a:headEnd/>
            <a:tailEnd/>
          </a:ln>
          <a:effectLst/>
        </p:spPr>
        <p:txBody>
          <a:bodyPr>
            <a:spAutoFit/>
          </a:bodyPr>
          <a:lstStyle/>
          <a:p>
            <a:pPr eaLnBrk="1" hangingPunct="1"/>
            <a:r>
              <a:rPr lang="es-ES_tradnl" sz="1200">
                <a:latin typeface="Arial Narrow" pitchFamily="34" charset="0"/>
              </a:rPr>
              <a:t>Fuente: Estimaciones MERPD- ENH y ECH</a:t>
            </a:r>
            <a:endParaRPr lang="es-CO" sz="1200">
              <a:latin typeface="Arial Narrow" pitchFamily="34" charset="0"/>
            </a:endParaRPr>
          </a:p>
        </p:txBody>
      </p:sp>
      <p:cxnSp>
        <p:nvCxnSpPr>
          <p:cNvPr id="437256" name="AutoShape 8"/>
          <p:cNvCxnSpPr>
            <a:cxnSpLocks noChangeShapeType="1"/>
          </p:cNvCxnSpPr>
          <p:nvPr/>
        </p:nvCxnSpPr>
        <p:spPr bwMode="auto">
          <a:xfrm>
            <a:off x="7153275" y="3716338"/>
            <a:ext cx="587375" cy="1473200"/>
          </a:xfrm>
          <a:prstGeom prst="bentConnector2">
            <a:avLst/>
          </a:prstGeom>
          <a:noFill/>
          <a:ln w="28575">
            <a:solidFill>
              <a:schemeClr val="tx1"/>
            </a:solidFill>
            <a:miter lim="800000"/>
            <a:headEnd/>
            <a:tailEnd type="triangle" w="med" len="med"/>
          </a:ln>
          <a:effectLst/>
        </p:spPr>
      </p:cxnSp>
      <p:sp>
        <p:nvSpPr>
          <p:cNvPr id="437257" name="Rectangle 9"/>
          <p:cNvSpPr>
            <a:spLocks noChangeArrowheads="1"/>
          </p:cNvSpPr>
          <p:nvPr/>
        </p:nvSpPr>
        <p:spPr bwMode="auto">
          <a:xfrm>
            <a:off x="8315325" y="3913188"/>
            <a:ext cx="257175" cy="396875"/>
          </a:xfrm>
          <a:prstGeom prst="rect">
            <a:avLst/>
          </a:prstGeom>
          <a:noFill/>
          <a:ln w="9525">
            <a:noFill/>
            <a:miter lim="800000"/>
            <a:headEnd/>
            <a:tailEnd/>
          </a:ln>
          <a:effectLst/>
        </p:spPr>
        <p:txBody>
          <a:bodyPr wrap="none">
            <a:spAutoFit/>
          </a:bodyPr>
          <a:lstStyle/>
          <a:p>
            <a:pPr eaLnBrk="1" hangingPunct="1">
              <a:buFontTx/>
              <a:buChar char="•"/>
            </a:pPr>
            <a:endParaRPr lang="es-CO" sz="2000">
              <a:latin typeface="Arial Narrow" pitchFamily="34" charset="0"/>
            </a:endParaRPr>
          </a:p>
        </p:txBody>
      </p:sp>
      <p:sp>
        <p:nvSpPr>
          <p:cNvPr id="437258" name="Rectangle 10"/>
          <p:cNvSpPr>
            <a:spLocks noChangeArrowheads="1"/>
          </p:cNvSpPr>
          <p:nvPr/>
        </p:nvSpPr>
        <p:spPr bwMode="auto">
          <a:xfrm>
            <a:off x="250825" y="404813"/>
            <a:ext cx="1871663" cy="431800"/>
          </a:xfrm>
          <a:prstGeom prst="rect">
            <a:avLst/>
          </a:prstGeom>
          <a:solidFill>
            <a:schemeClr val="bg1"/>
          </a:solidFill>
          <a:ln w="38100">
            <a:solidFill>
              <a:srgbClr val="000000"/>
            </a:solidFill>
            <a:miter lim="800000"/>
            <a:headEnd/>
            <a:tailEnd/>
          </a:ln>
          <a:effectLst/>
        </p:spPr>
        <p:txBody>
          <a:bodyPr wrap="none" anchor="ctr"/>
          <a:lstStyle/>
          <a:p>
            <a:pPr algn="ctr" eaLnBrk="1" hangingPunct="1"/>
            <a:r>
              <a:rPr lang="es-ES" sz="2200" b="1">
                <a:solidFill>
                  <a:srgbClr val="000000"/>
                </a:solidFill>
                <a:latin typeface="Arial Narrow" pitchFamily="34" charset="0"/>
              </a:rPr>
              <a:t>Pobreza</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Dots</Template>
  <TotalTime>4053</TotalTime>
  <Words>2893</Words>
  <Application>Microsoft Office PowerPoint</Application>
  <PresentationFormat>On-screen Show (4:3)</PresentationFormat>
  <Paragraphs>334</Paragraphs>
  <Slides>36</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4" baseType="lpstr">
      <vt:lpstr>Times New Roman</vt:lpstr>
      <vt:lpstr>Arial Narrow</vt:lpstr>
      <vt:lpstr>Wingdings</vt:lpstr>
      <vt:lpstr>Arial</vt:lpstr>
      <vt:lpstr>Symbol</vt:lpstr>
      <vt:lpstr>Blank</vt:lpstr>
      <vt:lpstr>Gráfico de Microsoft Excel</vt:lpstr>
      <vt:lpstr>Gráfico de Microsoft Graph</vt:lpstr>
      <vt:lpstr>Slide 1</vt:lpstr>
      <vt:lpstr>Slide 2</vt:lpstr>
      <vt:lpstr>Contenido</vt:lpstr>
      <vt:lpstr>¿Qué es la MERPD?</vt:lpstr>
      <vt:lpstr>Proceso de construcción de la MERPD</vt:lpstr>
      <vt:lpstr>¿Cómo se relaciona la Visión Colombia 2019 con MERPD?</vt:lpstr>
      <vt:lpstr>Resultados preliminares de la MERPD</vt:lpstr>
      <vt:lpstr>Contenido</vt:lpstr>
      <vt:lpstr>En el último año la pobreza cayó 3,5 puntos. Colombia tiene hoy el nivel de pobreza más bajo desde que hay cifras comparables. Esto significa que hoy hay 2,3 millones menos de pobres.</vt:lpstr>
      <vt:lpstr>Colombia tiene hoy los niveles de indigencia más bajos desde que se cuenta con estadísticas. Entre 2002 y 2005 la indigencia se redujo 6 puntos  al pasar de 20,7% a 14,7%. </vt:lpstr>
      <vt:lpstr>Pobreza de US$ 1 y US$ 2 PPA al día</vt:lpstr>
      <vt:lpstr>El ingreso medio per cápita de los colombianos ha aumentado 14,2% en términos reales entre 2002 y 2005</vt:lpstr>
      <vt:lpstr>El índice GINI cayó 2 puntos entre 2002 y 2005</vt:lpstr>
      <vt:lpstr>Slide 14</vt:lpstr>
      <vt:lpstr>Slide 15</vt:lpstr>
      <vt:lpstr>Slide 16</vt:lpstr>
      <vt:lpstr>Contenido</vt:lpstr>
      <vt:lpstr>Justificación</vt:lpstr>
      <vt:lpstr>¿Qué es el Programa contra la Extrema Pobreza?</vt:lpstr>
      <vt:lpstr>Principios del Programa</vt:lpstr>
      <vt:lpstr>Objetivos del Programa</vt:lpstr>
      <vt:lpstr>Slide 22</vt:lpstr>
      <vt:lpstr>Slide 23</vt:lpstr>
      <vt:lpstr>Slide 24</vt:lpstr>
      <vt:lpstr>Slide 25</vt:lpstr>
      <vt:lpstr>Slide 26</vt:lpstr>
      <vt:lpstr>Oferta actual de programas para articular en el Programa</vt:lpstr>
      <vt:lpstr>Slide 28</vt:lpstr>
      <vt:lpstr>Slide 29</vt:lpstr>
      <vt:lpstr>Permanencia y vinculación en el Programa</vt:lpstr>
      <vt:lpstr>Piloto del Programa</vt:lpstr>
      <vt:lpstr>Slide 32</vt:lpstr>
      <vt:lpstr>Slide 33</vt:lpstr>
      <vt:lpstr>Contenido</vt:lpstr>
      <vt:lpstr>Slide 35</vt:lpstr>
      <vt:lpstr>Slide 36</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Administrador</dc:creator>
  <cp:lastModifiedBy>anarod</cp:lastModifiedBy>
  <cp:revision>549</cp:revision>
  <dcterms:created xsi:type="dcterms:W3CDTF">2002-10-22T21:54:22Z</dcterms:created>
  <dcterms:modified xsi:type="dcterms:W3CDTF">2010-07-12T00:41:56Z</dcterms:modified>
</cp:coreProperties>
</file>