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6" r:id="rId2"/>
    <p:sldId id="391" r:id="rId3"/>
    <p:sldId id="382" r:id="rId4"/>
    <p:sldId id="353" r:id="rId5"/>
    <p:sldId id="381" r:id="rId6"/>
    <p:sldId id="383" r:id="rId7"/>
    <p:sldId id="384" r:id="rId8"/>
    <p:sldId id="385" r:id="rId9"/>
    <p:sldId id="392" r:id="rId10"/>
    <p:sldId id="386" r:id="rId11"/>
    <p:sldId id="387" r:id="rId12"/>
    <p:sldId id="389" r:id="rId13"/>
    <p:sldId id="369" r:id="rId14"/>
  </p:sldIdLst>
  <p:sldSz cx="9144000" cy="6858000" type="screen4x3"/>
  <p:notesSz cx="6789738" cy="9925050"/>
  <p:embeddedFontLst>
    <p:embeddedFont>
      <p:font typeface="Times" pitchFamily="18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  <a:srgbClr val="CC0000"/>
    <a:srgbClr val="009900"/>
    <a:srgbClr val="00CC00"/>
    <a:srgbClr val="F2FDA1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83" autoAdjust="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8B018D-1333-45F7-A679-D24BA29413E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798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816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56D923-6F66-40C0-9DCD-932A8C3A2A1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4CA4A-0161-4569-8370-BF57B2B22FA8}" type="slidenum">
              <a:rPr lang="es-ES"/>
              <a:pPr/>
              <a:t>2</a:t>
            </a:fld>
            <a:endParaRPr lang="es-ES"/>
          </a:p>
        </p:txBody>
      </p:sp>
      <p:sp>
        <p:nvSpPr>
          <p:cNvPr id="3266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2C88E-6664-4EE7-AB4B-2B26D4A6380C}" type="slidenum">
              <a:rPr lang="es-ES"/>
              <a:pPr/>
              <a:t>11</a:t>
            </a:fld>
            <a:endParaRPr lang="es-E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D010E-6920-484C-A524-55EACDE438F2}" type="slidenum">
              <a:rPr lang="es-ES"/>
              <a:pPr/>
              <a:t>12</a:t>
            </a:fld>
            <a:endParaRPr lang="es-E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D807E-2A0A-42DE-99B3-546DE455A8DC}" type="slidenum">
              <a:rPr lang="es-ES"/>
              <a:pPr/>
              <a:t>3</a:t>
            </a:fld>
            <a:endParaRPr lang="es-E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D94DC-69A8-4759-AF63-2BB80B4DBC67}" type="slidenum">
              <a:rPr lang="es-ES"/>
              <a:pPr/>
              <a:t>4</a:t>
            </a:fld>
            <a:endParaRPr lang="es-E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D7B4E-77D4-4775-8A98-5B759EE9D0DF}" type="slidenum">
              <a:rPr lang="es-ES"/>
              <a:pPr/>
              <a:t>5</a:t>
            </a:fld>
            <a:endParaRPr lang="es-E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EECBF-9AC0-44DA-923B-F4F0B988F23C}" type="slidenum">
              <a:rPr lang="es-ES"/>
              <a:pPr/>
              <a:t>6</a:t>
            </a:fld>
            <a:endParaRPr lang="es-E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7B7ED-1545-4098-A022-049B5089A79B}" type="slidenum">
              <a:rPr lang="es-ES"/>
              <a:pPr/>
              <a:t>7</a:t>
            </a:fld>
            <a:endParaRPr lang="es-E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65F5C-FB43-4926-8568-4C8BE471A61A}" type="slidenum">
              <a:rPr lang="es-ES"/>
              <a:pPr/>
              <a:t>8</a:t>
            </a:fld>
            <a:endParaRPr lang="es-E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7A51F-8714-4403-BFB4-207A00E0AC73}" type="slidenum">
              <a:rPr lang="es-ES"/>
              <a:pPr/>
              <a:t>9</a:t>
            </a:fld>
            <a:endParaRPr lang="es-ES"/>
          </a:p>
        </p:txBody>
      </p:sp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78B47-8D6D-4B4D-8FB5-A86A1F884F24}" type="slidenum">
              <a:rPr lang="es-ES"/>
              <a:pPr/>
              <a:t>10</a:t>
            </a:fld>
            <a:endParaRPr lang="es-E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714875"/>
            <a:ext cx="4979988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ABED1-F29A-4115-A71C-F70DA771A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C06F6-798C-4AEC-A88E-D1B1B9A40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F7F9-E378-4C5C-B506-25390B741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18691-0A73-43B1-AEC0-BAD12E38C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8F55F-4784-4480-B9D0-20C86949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E3CC7-D305-43B1-A4BE-6AE799E6C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9768-F950-4B49-A26A-B2EB87561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37C5C-C06C-4278-96D7-3DF9CA53D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5E133-6F11-490E-9AE3-E7D0297F7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3E35F-0472-4D70-8E2A-BDC15D930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23BBF-8E40-49FD-B874-12C15EB83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0B61C9-9A30-4269-9607-38C2BCE8D32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772400" y="6459538"/>
          <a:ext cx="1143000" cy="398462"/>
        </p:xfrm>
        <a:graphic>
          <a:graphicData uri="http://schemas.openxmlformats.org/presentationml/2006/ole">
            <p:oleObj spid="_x0000_s1035" name="Fotografía de Photo Editor" r:id="rId16" imgW="4200000" imgH="1467055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Chart3.xls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534400" cy="114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PE" b="1" i="1">
                <a:latin typeface="Arial" pitchFamily="34" charset="0"/>
              </a:rPr>
              <a:t>PRODUCTOS Y SERVICIOS FINANCIEROS</a:t>
            </a:r>
            <a:br>
              <a:rPr lang="es-PE" b="1" i="1">
                <a:latin typeface="Arial" pitchFamily="34" charset="0"/>
              </a:rPr>
            </a:br>
            <a:r>
              <a:rPr lang="es-PE" b="1" i="1">
                <a:latin typeface="Arial" pitchFamily="34" charset="0"/>
              </a:rPr>
              <a:t>PARA EMIGRANTES PERUANOS</a:t>
            </a:r>
            <a:endParaRPr lang="es-ES" sz="4000" b="1" i="1">
              <a:latin typeface="Arial" pitchFamily="34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/>
          <a:p>
            <a:r>
              <a:rPr lang="es-PE" b="1">
                <a:latin typeface="Arial" pitchFamily="34" charset="0"/>
              </a:rPr>
              <a:t>Mibanco</a:t>
            </a:r>
          </a:p>
          <a:p>
            <a:r>
              <a:rPr lang="es-PE" sz="2400">
                <a:latin typeface="Arial" pitchFamily="34" charset="0"/>
              </a:rPr>
              <a:t>Junio, 2007</a:t>
            </a:r>
            <a:endParaRPr lang="es-ES" sz="24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381000" y="76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Servicios financieros al emigrante: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0" y="685800"/>
            <a:ext cx="8763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30000"/>
              </a:lnSpc>
              <a:buFontTx/>
              <a:buAutoNum type="arabicPeriod" startAt="2"/>
            </a:pPr>
            <a:r>
              <a:rPr lang="es-PE" sz="1800" b="1">
                <a:latin typeface="Arial" pitchFamily="34" charset="0"/>
              </a:rPr>
              <a:t>Cuenta de Ahorros: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 b="1">
                <a:solidFill>
                  <a:srgbClr val="009900"/>
                </a:solidFill>
                <a:latin typeface="Arial" pitchFamily="34" charset="0"/>
              </a:rPr>
              <a:t>Te paga más y no te cobra nada.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Alternativa para los beneficiarios de las remesas que deseen</a:t>
            </a:r>
          </a:p>
          <a:p>
            <a:pPr marL="457200" indent="-457200">
              <a:lnSpc>
                <a:spcPct val="130000"/>
              </a:lnSpc>
            </a:pPr>
            <a:r>
              <a:rPr lang="es-PE" sz="1800">
                <a:latin typeface="Arial" pitchFamily="34" charset="0"/>
              </a:rPr>
              <a:t>	recibir su dinero en cuentas de ahorro.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Las remesas se depositan en forma automática en la cuenta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Se abre con saldo cero, no cobra comisiones: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Ni de mantenimiento, ni portes ni por operaciones.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Con tarjeta de Débito Gratuita.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Paga intereses superiores al promedio del Sist. Financiero</a:t>
            </a:r>
          </a:p>
          <a:p>
            <a:pPr marL="457200" indent="-457200">
              <a:lnSpc>
                <a:spcPct val="130000"/>
              </a:lnSpc>
            </a:pPr>
            <a:r>
              <a:rPr lang="es-PE" sz="1800">
                <a:latin typeface="Arial" pitchFamily="34" charset="0"/>
              </a:rPr>
              <a:t>	Peruano.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Los beneficiarios de remesas que abren su cuenta en</a:t>
            </a:r>
          </a:p>
          <a:p>
            <a:pPr marL="457200" indent="-457200">
              <a:lnSpc>
                <a:spcPct val="130000"/>
              </a:lnSpc>
            </a:pPr>
            <a:r>
              <a:rPr lang="es-PE" sz="1800">
                <a:latin typeface="Arial" pitchFamily="34" charset="0"/>
              </a:rPr>
              <a:t>	Perú, recibirán una tarjeta telefónica para llamar a su</a:t>
            </a:r>
          </a:p>
          <a:p>
            <a:pPr marL="457200" indent="-457200">
              <a:lnSpc>
                <a:spcPct val="130000"/>
              </a:lnSpc>
            </a:pPr>
            <a:r>
              <a:rPr lang="es-PE" sz="1800">
                <a:latin typeface="Arial" pitchFamily="34" charset="0"/>
              </a:rPr>
              <a:t>	familiar en el exterior (campaña a iniciar en junio).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Si un emigrante desea abrir una cuenta a su nombre lo</a:t>
            </a:r>
          </a:p>
          <a:p>
            <a:pPr marL="457200" indent="-457200">
              <a:lnSpc>
                <a:spcPct val="130000"/>
              </a:lnSpc>
            </a:pPr>
            <a:r>
              <a:rPr lang="es-PE" sz="1800">
                <a:latin typeface="Arial" pitchFamily="34" charset="0"/>
              </a:rPr>
              <a:t>	puede hacer a través de su apoderado en Perú.</a:t>
            </a:r>
          </a:p>
          <a:p>
            <a:pPr marL="457200" indent="-457200">
              <a:lnSpc>
                <a:spcPct val="130000"/>
              </a:lnSpc>
            </a:pPr>
            <a:endParaRPr lang="es-PE" sz="1800">
              <a:latin typeface="Arial" pitchFamily="34" charset="0"/>
            </a:endParaRPr>
          </a:p>
        </p:txBody>
      </p:sp>
      <p:pic>
        <p:nvPicPr>
          <p:cNvPr id="31233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"/>
            <a:ext cx="2190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23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124200"/>
            <a:ext cx="220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233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933950"/>
            <a:ext cx="2286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381000" y="76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Resultados:</a:t>
            </a:r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0" y="485775"/>
            <a:ext cx="8763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Luego del estudio de mercado realizado el 2005, se inició</a:t>
            </a:r>
          </a:p>
          <a:p>
            <a:pPr marL="457200" indent="-457200">
              <a:lnSpc>
                <a:spcPct val="150000"/>
              </a:lnSpc>
            </a:pPr>
            <a:r>
              <a:rPr lang="es-MX" sz="1800">
                <a:latin typeface="Arial" pitchFamily="34" charset="0"/>
              </a:rPr>
              <a:t>	el piloto en España en el 2006 que permitió ajustes en: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MX" sz="1600">
                <a:latin typeface="Arial" pitchFamily="34" charset="0"/>
              </a:rPr>
              <a:t>Procesos internos y políticas.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MX" sz="1600">
                <a:latin typeface="Arial" pitchFamily="34" charset="0"/>
              </a:rPr>
              <a:t>Los productos según la demanda de emigrantes.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MX" sz="1600">
                <a:latin typeface="Arial" pitchFamily="34" charset="0"/>
              </a:rPr>
              <a:t>Condiciones y requisitos.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En abril del 2007 hemos relanzado los productos para España.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En junio 2007 iniciaremos las operaciones con Unión Andina en EEUU.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MX" sz="1800" b="1">
                <a:latin typeface="Arial" pitchFamily="34" charset="0"/>
              </a:rPr>
              <a:t>Al 24 de mayo del 2007 tenemos:</a:t>
            </a:r>
          </a:p>
          <a:p>
            <a:pPr marL="1035050" lvl="1" indent="-457200">
              <a:lnSpc>
                <a:spcPct val="150000"/>
              </a:lnSpc>
            </a:pPr>
            <a:r>
              <a:rPr lang="es-MX" sz="1800" b="1">
                <a:solidFill>
                  <a:srgbClr val="0000FF"/>
                </a:solidFill>
                <a:latin typeface="Arial" pitchFamily="34" charset="0"/>
              </a:rPr>
              <a:t>Desembolsos : US$ 2,188,083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MX" sz="1600">
                <a:solidFill>
                  <a:srgbClr val="0000FF"/>
                </a:solidFill>
                <a:latin typeface="Arial" pitchFamily="34" charset="0"/>
              </a:rPr>
              <a:t>Mivivienda : US$    804,690 (41 operaciones)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MX" sz="1600">
                <a:solidFill>
                  <a:srgbClr val="0000FF"/>
                </a:solidFill>
                <a:latin typeface="Arial" pitchFamily="34" charset="0"/>
              </a:rPr>
              <a:t>Mihipoteca : US$ 1,383,393 (47 operaciones)</a:t>
            </a:r>
          </a:p>
          <a:p>
            <a:pPr marL="1035050" lvl="1" indent="-457200">
              <a:lnSpc>
                <a:spcPct val="150000"/>
              </a:lnSpc>
            </a:pPr>
            <a:r>
              <a:rPr lang="es-MX" sz="1800" b="1">
                <a:solidFill>
                  <a:srgbClr val="0000FF"/>
                </a:solidFill>
                <a:latin typeface="Arial" pitchFamily="34" charset="0"/>
              </a:rPr>
              <a:t>N° de Créditos : 88</a:t>
            </a:r>
          </a:p>
          <a:p>
            <a:pPr marL="1035050" lvl="1" indent="-457200">
              <a:lnSpc>
                <a:spcPct val="150000"/>
              </a:lnSpc>
            </a:pPr>
            <a:r>
              <a:rPr lang="es-MX" sz="1800" b="1">
                <a:solidFill>
                  <a:srgbClr val="0000FF"/>
                </a:solidFill>
                <a:latin typeface="Arial" pitchFamily="34" charset="0"/>
              </a:rPr>
              <a:t>Mora &gt; 30 días : 0% </a:t>
            </a:r>
            <a:r>
              <a:rPr lang="es-MX" sz="1800">
                <a:solidFill>
                  <a:srgbClr val="0000FF"/>
                </a:solidFill>
                <a:latin typeface="Arial" pitchFamily="34" charset="0"/>
              </a:rPr>
              <a:t>(muchos pagan con 1 mes de anticipación)</a:t>
            </a:r>
          </a:p>
          <a:p>
            <a:pPr marL="1035050" lvl="1" indent="-457200">
              <a:lnSpc>
                <a:spcPct val="150000"/>
              </a:lnSpc>
            </a:pPr>
            <a:r>
              <a:rPr lang="es-MX" sz="1800" b="1">
                <a:solidFill>
                  <a:srgbClr val="0000FF"/>
                </a:solidFill>
                <a:latin typeface="Arial" pitchFamily="34" charset="0"/>
              </a:rPr>
              <a:t>Crédito promedio: US$ 25,000.00</a:t>
            </a:r>
          </a:p>
          <a:p>
            <a:pPr marL="1035050" lvl="1" indent="-457200">
              <a:lnSpc>
                <a:spcPct val="150000"/>
              </a:lnSpc>
            </a:pPr>
            <a:r>
              <a:rPr lang="es-PE" sz="1800" b="1">
                <a:solidFill>
                  <a:srgbClr val="0000FF"/>
                </a:solidFill>
                <a:latin typeface="Arial" pitchFamily="34" charset="0"/>
              </a:rPr>
              <a:t>Nro. Desembolsos x mes: 6</a:t>
            </a:r>
          </a:p>
        </p:txBody>
      </p:sp>
      <p:pic>
        <p:nvPicPr>
          <p:cNvPr id="3143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8100" y="123825"/>
            <a:ext cx="1409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3810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Dificultades encontradas:</a:t>
            </a: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381000" y="990600"/>
            <a:ext cx="8382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Pago de la cuota inicial:</a:t>
            </a:r>
          </a:p>
          <a:p>
            <a:pPr marL="1035050" lvl="1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por los topes máximos que tienen las remesadoras en España.</a:t>
            </a:r>
          </a:p>
          <a:p>
            <a:pPr marL="1035050" lvl="1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y costos altos para transferencias al extranjero.</a:t>
            </a:r>
          </a:p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Elección de inmuebles desde el exterior.</a:t>
            </a:r>
          </a:p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Adecuación a horarios de trabajo de los emigrantes para realizar las evaluaciones y acopio de documentación.</a:t>
            </a:r>
          </a:p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Diferencia de horas entre Perú y España.</a:t>
            </a:r>
          </a:p>
        </p:txBody>
      </p:sp>
      <p:pic>
        <p:nvPicPr>
          <p:cNvPr id="3184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1925" y="3581400"/>
            <a:ext cx="21177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8534400" cy="1143000"/>
          </a:xfrm>
        </p:spPr>
        <p:txBody>
          <a:bodyPr/>
          <a:lstStyle/>
          <a:p>
            <a:r>
              <a:rPr lang="es-PE" sz="4800" b="1">
                <a:latin typeface="Arial" pitchFamily="34" charset="0"/>
              </a:rPr>
              <a:t>Muchas Gracias.</a:t>
            </a:r>
            <a:endParaRPr lang="es-ES" b="1">
              <a:latin typeface="Arial" pitchFamily="34" charset="0"/>
            </a:endParaRPr>
          </a:p>
        </p:txBody>
      </p:sp>
      <p:pic>
        <p:nvPicPr>
          <p:cNvPr id="2498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32289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98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4099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pic>
        <p:nvPicPr>
          <p:cNvPr id="3256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52400"/>
            <a:ext cx="2667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0" y="1447800"/>
            <a:ext cx="8763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buFontTx/>
              <a:buChar char="-"/>
            </a:pPr>
            <a:r>
              <a:rPr lang="es-PE" sz="1800">
                <a:solidFill>
                  <a:srgbClr val="009900"/>
                </a:solidFill>
                <a:latin typeface="Arial" pitchFamily="34" charset="0"/>
              </a:rPr>
              <a:t>Misión: “Somos un equipo humano comprometido primordialmente con el desarrollo de los empresarios de la micro y pequeña empresa, así como con los sectores de la población de bajos recursos y difícil acceso a la banca tradicional; brindando servicios de calidad que superen sus expectativas en un marco de innovación, eficiencia, respeto y honestidad como contribución a la bancarización, intermediación y crecimiento de nuestro país.”</a:t>
            </a: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Principal bancarizador en el segmento de la microempresa: 27% en el 2006 (el 7% restante es bancarizado por otras 50 instituciones).</a:t>
            </a: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330 mil clientes.</a:t>
            </a: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74 agencias a nivel nacional.</a:t>
            </a: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2,100 empleados.</a:t>
            </a: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US$ 425 millones aprox. en activos.</a:t>
            </a:r>
            <a:endParaRPr lang="es-ES" sz="1700">
              <a:solidFill>
                <a:srgbClr val="0000FF"/>
              </a:solidFill>
              <a:latin typeface="Arial" pitchFamily="34" charset="0"/>
            </a:endParaRPr>
          </a:p>
          <a:p>
            <a:pPr marL="1035050" lvl="1" indent="-457200">
              <a:lnSpc>
                <a:spcPct val="140000"/>
              </a:lnSpc>
              <a:buFont typeface="Wingdings" pitchFamily="2" charset="2"/>
              <a:buChar char="ü"/>
            </a:pPr>
            <a:r>
              <a:rPr lang="es-PE" sz="1700">
                <a:solidFill>
                  <a:srgbClr val="0000FF"/>
                </a:solidFill>
                <a:latin typeface="Arial" pitchFamily="34" charset="0"/>
              </a:rPr>
              <a:t>Crédito prom: US$ 1,400</a:t>
            </a:r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609600" y="1066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2000" b="1">
                <a:solidFill>
                  <a:srgbClr val="339933"/>
                </a:solidFill>
                <a:latin typeface="Arial" pitchFamily="34" charset="0"/>
              </a:rPr>
              <a:t>“El Banco Peruano Líder en Microfinanzas”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381000" y="76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Las Remesas y el Perú:</a:t>
            </a:r>
          </a:p>
        </p:txBody>
      </p:sp>
      <p:sp>
        <p:nvSpPr>
          <p:cNvPr id="304135" name="Rectangle 7"/>
          <p:cNvSpPr>
            <a:spLocks noChangeArrowheads="1"/>
          </p:cNvSpPr>
          <p:nvPr/>
        </p:nvSpPr>
        <p:spPr bwMode="auto">
          <a:xfrm>
            <a:off x="152400" y="533400"/>
            <a:ext cx="89916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De 27 millones de peruanos, 3 millones viven en el exterior.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El saldo migratorio (peruanos que salieron y no regresaron) en los últimos 15 años ha aumentado de 75 mil x año en 1990 a  450 mil x año en el 2005.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El volumen total de remesas ha crecido significativamente: de US$ 670 millones anuales en 1999 a US$ 1,796 millones anuales en el 2006.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Las remesas llegan a Perú desde EEUU, España e Italia principalmente</a:t>
            </a:r>
            <a:r>
              <a:rPr lang="es-PE" sz="2000">
                <a:latin typeface="Arial" pitchFamily="34" charset="0"/>
              </a:rPr>
              <a:t>.</a:t>
            </a:r>
          </a:p>
          <a:p>
            <a:pPr marL="457200" indent="-457200">
              <a:lnSpc>
                <a:spcPct val="130000"/>
              </a:lnSpc>
            </a:pPr>
            <a:endParaRPr lang="es-PE" sz="2000">
              <a:latin typeface="Arial" pitchFamily="34" charset="0"/>
            </a:endParaRPr>
          </a:p>
        </p:txBody>
      </p:sp>
      <p:grpSp>
        <p:nvGrpSpPr>
          <p:cNvPr id="304145" name="Group 17"/>
          <p:cNvGrpSpPr>
            <a:grpSpLocks/>
          </p:cNvGrpSpPr>
          <p:nvPr/>
        </p:nvGrpSpPr>
        <p:grpSpPr bwMode="auto">
          <a:xfrm>
            <a:off x="152400" y="2895600"/>
            <a:ext cx="3962400" cy="3581400"/>
            <a:chOff x="240" y="1920"/>
            <a:chExt cx="2400" cy="1946"/>
          </a:xfrm>
        </p:grpSpPr>
        <p:graphicFrame>
          <p:nvGraphicFramePr>
            <p:cNvPr id="304144" name="Object 16"/>
            <p:cNvGraphicFramePr>
              <a:graphicFrameLocks noChangeAspect="1"/>
            </p:cNvGraphicFramePr>
            <p:nvPr/>
          </p:nvGraphicFramePr>
          <p:xfrm>
            <a:off x="240" y="1920"/>
            <a:ext cx="2400" cy="1946"/>
          </p:xfrm>
          <a:graphic>
            <a:graphicData uri="http://schemas.openxmlformats.org/presentationml/2006/ole">
              <p:oleObj spid="_x0000_s304144" name="Gráfico" r:id="rId4" imgW="2591038" imgH="1800463" progId="Excel.Chart.8">
                <p:embed/>
              </p:oleObj>
            </a:graphicData>
          </a:graphic>
        </p:graphicFrame>
        <p:sp>
          <p:nvSpPr>
            <p:cNvPr id="304142" name="Text Box 14"/>
            <p:cNvSpPr txBox="1">
              <a:spLocks noChangeArrowheads="1"/>
            </p:cNvSpPr>
            <p:nvPr/>
          </p:nvSpPr>
          <p:spPr bwMode="auto">
            <a:xfrm>
              <a:off x="336" y="3648"/>
              <a:ext cx="576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800">
                  <a:latin typeface="Times New Roman" pitchFamily="18" charset="0"/>
                </a:rPr>
                <a:t>(*)Proyección</a:t>
              </a:r>
            </a:p>
          </p:txBody>
        </p:sp>
      </p:grpSp>
      <p:graphicFrame>
        <p:nvGraphicFramePr>
          <p:cNvPr id="304146" name="Object 18"/>
          <p:cNvGraphicFramePr>
            <a:graphicFrameLocks noChangeAspect="1"/>
          </p:cNvGraphicFramePr>
          <p:nvPr/>
        </p:nvGraphicFramePr>
        <p:xfrm>
          <a:off x="4191000" y="2978150"/>
          <a:ext cx="4648200" cy="2660650"/>
        </p:xfrm>
        <a:graphic>
          <a:graphicData uri="http://schemas.openxmlformats.org/presentationml/2006/ole">
            <p:oleObj spid="_x0000_s304146" name="Gráfico" r:id="rId5" imgW="3343513" imgH="1914763" progId="Excel.Chart.8">
              <p:embed/>
            </p:oleObj>
          </a:graphicData>
        </a:graphic>
      </p:graphicFrame>
      <p:sp>
        <p:nvSpPr>
          <p:cNvPr id="304147" name="Text Box 19"/>
          <p:cNvSpPr txBox="1">
            <a:spLocks noChangeArrowheads="1"/>
          </p:cNvSpPr>
          <p:nvPr/>
        </p:nvSpPr>
        <p:spPr bwMode="auto">
          <a:xfrm>
            <a:off x="5943600" y="6096000"/>
            <a:ext cx="335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>
                <a:latin typeface="Arial" pitchFamily="34" charset="0"/>
              </a:rPr>
              <a:t>Fuentes: BCR y Ministerio del Interior - Perú</a:t>
            </a:r>
            <a:endParaRPr lang="es-ES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381000" y="2286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El Perú y España: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152400" y="790575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4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España:</a:t>
            </a:r>
          </a:p>
          <a:p>
            <a:pPr marL="1035050" lvl="1" indent="-457200">
              <a:lnSpc>
                <a:spcPct val="14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4to país con mayor concentración de peruanos: 112 mil aprox.</a:t>
            </a:r>
          </a:p>
          <a:p>
            <a:pPr marL="1035050" lvl="1" indent="-457200">
              <a:lnSpc>
                <a:spcPct val="14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Con fuerte crecimiento desde el año 2000.</a:t>
            </a:r>
          </a:p>
          <a:p>
            <a:pPr marL="1035050" lvl="1" indent="-457200">
              <a:lnSpc>
                <a:spcPct val="14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49% se concentra en Madrid y el 31% en Barcelona.</a:t>
            </a:r>
          </a:p>
          <a:p>
            <a:pPr marL="1035050" lvl="1" indent="-457200">
              <a:lnSpc>
                <a:spcPct val="14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País atractivo: mismo idioma, religión y costumbres.</a:t>
            </a: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0" y="6202363"/>
            <a:ext cx="601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>
                <a:latin typeface="Arial" pitchFamily="34" charset="0"/>
              </a:rPr>
              <a:t>Fuente: Estudio de Mercado solicitado x Mibanco a ALCO Strategy &amp; Finance SL</a:t>
            </a:r>
            <a:endParaRPr lang="es-ES" sz="1200">
              <a:latin typeface="Arial" pitchFamily="34" charset="0"/>
            </a:endParaRPr>
          </a:p>
        </p:txBody>
      </p:sp>
      <p:pic>
        <p:nvPicPr>
          <p:cNvPr id="21300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048000"/>
            <a:ext cx="3352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76200" y="3016250"/>
          <a:ext cx="5257800" cy="2622550"/>
        </p:xfrm>
        <a:graphic>
          <a:graphicData uri="http://schemas.openxmlformats.org/presentationml/2006/ole">
            <p:oleObj spid="_x0000_s213008" name="Gráfico" r:id="rId5" imgW="3610213" imgH="180046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381000" y="2286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Perfil de emigrante peruano en España: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304800" y="914400"/>
            <a:ext cx="83058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Edad: entre 25 y 40 años (más del 50%).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Más del 85% posee tarjeta de residencia.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Ocupación: 25% en tareas del hogar (limpieza, cuidado de niños y ancianos), también vigilancia, conductores y venta de comida.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Ingresos mensuales: entre 800 y 1000 Euros (no considera ingresos por trabajos extras).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La mayoría comparte el costo de la vivienda.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Costumbres: usan los locutorios para comunicación y envío de remesas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Envían dinero con frecuencia mensual (prom.: de 200 a 500 Euros).</a:t>
            </a:r>
          </a:p>
          <a:p>
            <a:pPr marL="457200" indent="-457200">
              <a:lnSpc>
                <a:spcPct val="19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Con bajo nivel de bancarización.</a:t>
            </a:r>
            <a:endParaRPr lang="es-ES" sz="1800">
              <a:latin typeface="Arial" pitchFamily="34" charset="0"/>
            </a:endParaRPr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3505200" y="6172200"/>
            <a:ext cx="571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>
                <a:latin typeface="Arial" pitchFamily="34" charset="0"/>
              </a:rPr>
              <a:t>Fuente: Estudio de Mercado solicitado x Mibanco a ALCO Strategy &amp; Finance SL</a:t>
            </a:r>
            <a:endParaRPr lang="es-ES" sz="1200">
              <a:latin typeface="Arial" pitchFamily="34" charset="0"/>
            </a:endParaRPr>
          </a:p>
        </p:txBody>
      </p:sp>
      <p:pic>
        <p:nvPicPr>
          <p:cNvPr id="30209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"/>
            <a:ext cx="24384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381000" y="3048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La Oportunidad de Servicio al Emigrante:</a:t>
            </a: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76200" y="9144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 b="1">
                <a:latin typeface="Arial" pitchFamily="34" charset="0"/>
              </a:rPr>
              <a:t>En Mibanco:</a:t>
            </a:r>
            <a:r>
              <a:rPr lang="es-PE" sz="1800">
                <a:latin typeface="Arial" pitchFamily="34" charset="0"/>
              </a:rPr>
              <a:t> </a:t>
            </a:r>
            <a:r>
              <a:rPr lang="es-PE" sz="1800" b="1">
                <a:solidFill>
                  <a:srgbClr val="009900"/>
                </a:solidFill>
                <a:latin typeface="Arial" pitchFamily="34" charset="0"/>
              </a:rPr>
              <a:t>“Brindamos acceso a las personas de pocos recursos al sistema financiero, contribuyendo a su desarrollo, mejora de la calidad de vida y a la bancarización de todos los peruanos”.</a:t>
            </a:r>
          </a:p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381000" y="28194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sz="2000" b="1">
                <a:latin typeface="Arial" pitchFamily="34" charset="0"/>
              </a:rPr>
              <a:t>Aliado Comercial:</a:t>
            </a:r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0" y="33528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solidFill>
                  <a:srgbClr val="CC0000"/>
                </a:solidFill>
                <a:latin typeface="Arial" pitchFamily="34" charset="0"/>
              </a:rPr>
              <a:t>Empresa independiente preocupada por satisfacer las necesidades de vivienda y de servicios financieros de inmigrantes andinos y de sus familias en sus países de origen.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PE" sz="1800">
                <a:solidFill>
                  <a:srgbClr val="CC0000"/>
                </a:solidFill>
                <a:latin typeface="Arial" pitchFamily="34" charset="0"/>
              </a:rPr>
              <a:t>Tiene presencia en España y EEUU.</a:t>
            </a:r>
            <a:endParaRPr lang="es-ES" sz="1800">
              <a:solidFill>
                <a:srgbClr val="CC0000"/>
              </a:solidFill>
              <a:latin typeface="Arial" pitchFamily="34" charset="0"/>
            </a:endParaRPr>
          </a:p>
        </p:txBody>
      </p:sp>
      <p:pic>
        <p:nvPicPr>
          <p:cNvPr id="30619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98425"/>
            <a:ext cx="12192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6193" name="Rectangle 17"/>
          <p:cNvSpPr>
            <a:spLocks noChangeArrowheads="1"/>
          </p:cNvSpPr>
          <p:nvPr/>
        </p:nvSpPr>
        <p:spPr bwMode="auto">
          <a:xfrm>
            <a:off x="381000" y="502920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sz="2000" b="1">
                <a:latin typeface="Arial" pitchFamily="34" charset="0"/>
              </a:rPr>
              <a:t>Alianzas con remesadoras:</a:t>
            </a:r>
          </a:p>
        </p:txBody>
      </p:sp>
      <p:sp>
        <p:nvSpPr>
          <p:cNvPr id="306194" name="Rectangle 18"/>
          <p:cNvSpPr>
            <a:spLocks noChangeArrowheads="1"/>
          </p:cNvSpPr>
          <p:nvPr/>
        </p:nvSpPr>
        <p:spPr bwMode="auto">
          <a:xfrm>
            <a:off x="304800" y="54102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s-PE" sz="1800" b="1">
                <a:solidFill>
                  <a:srgbClr val="0000FF"/>
                </a:solidFill>
                <a:latin typeface="Arial" pitchFamily="34" charset="0"/>
              </a:rPr>
              <a:t>“la Caixa”.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s-PE" sz="1800" b="1">
                <a:solidFill>
                  <a:srgbClr val="0000FF"/>
                </a:solidFill>
                <a:latin typeface="Arial" pitchFamily="34" charset="0"/>
              </a:rPr>
              <a:t>Ría Envía.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s-PE" sz="1800" b="1">
                <a:solidFill>
                  <a:srgbClr val="0000FF"/>
                </a:solidFill>
                <a:latin typeface="Arial" pitchFamily="34" charset="0"/>
              </a:rPr>
              <a:t>GiroExpress.</a:t>
            </a:r>
            <a:endParaRPr lang="es-ES" sz="1800" b="1">
              <a:solidFill>
                <a:srgbClr val="0000FF"/>
              </a:solidFill>
              <a:latin typeface="Arial" pitchFamily="34" charset="0"/>
            </a:endParaRPr>
          </a:p>
        </p:txBody>
      </p:sp>
      <p:pic>
        <p:nvPicPr>
          <p:cNvPr id="30619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590800"/>
            <a:ext cx="25908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6196" name="Rectangle 20"/>
          <p:cNvSpPr>
            <a:spLocks noChangeArrowheads="1"/>
          </p:cNvSpPr>
          <p:nvPr/>
        </p:nvSpPr>
        <p:spPr bwMode="auto">
          <a:xfrm>
            <a:off x="-487363" y="27670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6197" name="AutoShape 21" descr="http://www.lacaixa.es///www3.lacaixa.es/portal/images_idioma/animat.gif"/>
          <p:cNvSpPr>
            <a:spLocks noChangeAspect="1" noChangeArrowheads="1"/>
          </p:cNvSpPr>
          <p:nvPr/>
        </p:nvSpPr>
        <p:spPr bwMode="auto">
          <a:xfrm>
            <a:off x="-487363" y="2767013"/>
            <a:ext cx="4743451" cy="10287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06200" name="Rectangle 24"/>
          <p:cNvSpPr>
            <a:spLocks noChangeArrowheads="1"/>
          </p:cNvSpPr>
          <p:nvPr/>
        </p:nvSpPr>
        <p:spPr bwMode="auto">
          <a:xfrm>
            <a:off x="-487363" y="27670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6201" name="AutoShape 25" descr="http://www.lacaixa.es///www3.lacaixa.es/portal/images_idioma/animat.gif"/>
          <p:cNvSpPr>
            <a:spLocks noChangeAspect="1" noChangeArrowheads="1"/>
          </p:cNvSpPr>
          <p:nvPr/>
        </p:nvSpPr>
        <p:spPr bwMode="auto">
          <a:xfrm>
            <a:off x="-487363" y="2767013"/>
            <a:ext cx="4743451" cy="10287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06207" name="Rectangle 31"/>
          <p:cNvSpPr>
            <a:spLocks noChangeArrowheads="1"/>
          </p:cNvSpPr>
          <p:nvPr/>
        </p:nvSpPr>
        <p:spPr bwMode="auto">
          <a:xfrm>
            <a:off x="381000" y="23622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Nuestros aliados en España: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381000" y="1524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Oportunidad de servicio al emigrante: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228600" y="6096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Se realizaron estudios de mercado en España en el 2005.</a:t>
            </a:r>
          </a:p>
          <a:p>
            <a:pPr marL="457200" indent="-457200">
              <a:lnSpc>
                <a:spcPct val="18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Participación activa en Ferias de peruanos: “Vale un Perú” 2005 y 2006.</a:t>
            </a:r>
            <a:endParaRPr lang="es-ES" sz="1800">
              <a:latin typeface="Arial" pitchFamily="34" charset="0"/>
            </a:endParaRP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304800" y="36576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8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381000" y="40386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Necesidades del emigrante:</a:t>
            </a: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1295400" y="4724400"/>
            <a:ext cx="2303463" cy="344488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RECIEN LLEGADO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39624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43" name="Text Box 19"/>
          <p:cNvSpPr txBox="1">
            <a:spLocks noChangeArrowheads="1"/>
          </p:cNvSpPr>
          <p:nvPr/>
        </p:nvSpPr>
        <p:spPr bwMode="auto">
          <a:xfrm>
            <a:off x="5773738" y="4724400"/>
            <a:ext cx="2303462" cy="344488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REMESAS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44" name="Text Box 20"/>
          <p:cNvSpPr txBox="1">
            <a:spLocks noChangeArrowheads="1"/>
          </p:cNvSpPr>
          <p:nvPr/>
        </p:nvSpPr>
        <p:spPr bwMode="auto">
          <a:xfrm>
            <a:off x="1295400" y="5218113"/>
            <a:ext cx="2303463" cy="344487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CONTRATO DE TRABAJO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45" name="Line 21"/>
          <p:cNvSpPr>
            <a:spLocks noChangeShapeType="1"/>
          </p:cNvSpPr>
          <p:nvPr/>
        </p:nvSpPr>
        <p:spPr bwMode="auto">
          <a:xfrm>
            <a:off x="3962400" y="53340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5773738" y="5181600"/>
            <a:ext cx="2303462" cy="381000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REMESAS, AHORRO y  T. DEBITO / CREDITO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47" name="Text Box 23"/>
          <p:cNvSpPr txBox="1">
            <a:spLocks noChangeArrowheads="1"/>
          </p:cNvSpPr>
          <p:nvPr/>
        </p:nvSpPr>
        <p:spPr bwMode="auto">
          <a:xfrm>
            <a:off x="1295400" y="5751513"/>
            <a:ext cx="2303463" cy="344487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ASIENTA SU VIDA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>
            <a:off x="3962400" y="59436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50" name="Text Box 26"/>
          <p:cNvSpPr txBox="1">
            <a:spLocks noChangeArrowheads="1"/>
          </p:cNvSpPr>
          <p:nvPr/>
        </p:nvSpPr>
        <p:spPr bwMode="auto">
          <a:xfrm>
            <a:off x="5773738" y="5715000"/>
            <a:ext cx="2303462" cy="381000"/>
          </a:xfrm>
          <a:prstGeom prst="rect">
            <a:avLst/>
          </a:prstGeom>
          <a:solidFill>
            <a:srgbClr val="339966"/>
          </a:solidFill>
          <a:ln w="12700" cap="rnd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89000"/>
              </a:lnSpc>
              <a:spcBef>
                <a:spcPct val="50000"/>
              </a:spcBef>
            </a:pPr>
            <a:r>
              <a:rPr lang="es-PE" sz="1200" b="1">
                <a:solidFill>
                  <a:schemeClr val="bg1"/>
                </a:solidFill>
                <a:latin typeface="Arial" pitchFamily="34" charset="0"/>
              </a:rPr>
              <a:t>REMESAS, CREDITOS PERSONALES E HIPOTECA</a:t>
            </a:r>
            <a:endParaRPr lang="es-ES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255" name="Text Box 31"/>
          <p:cNvSpPr txBox="1">
            <a:spLocks noChangeArrowheads="1"/>
          </p:cNvSpPr>
          <p:nvPr/>
        </p:nvSpPr>
        <p:spPr bwMode="auto">
          <a:xfrm>
            <a:off x="-76200" y="6248400"/>
            <a:ext cx="655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>
                <a:latin typeface="Arial" pitchFamily="34" charset="0"/>
              </a:rPr>
              <a:t>Fuente: Estudio de Mercado solicitado x Mibanco a ALCO Strategy &amp; Finance SL</a:t>
            </a:r>
            <a:endParaRPr lang="es-ES" sz="1200">
              <a:latin typeface="Arial" pitchFamily="34" charset="0"/>
            </a:endParaRPr>
          </a:p>
        </p:txBody>
      </p:sp>
      <p:pic>
        <p:nvPicPr>
          <p:cNvPr id="308258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409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61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526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62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752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381000" y="2286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Servicios financieros para el emigrante</a:t>
            </a:r>
            <a:br>
              <a:rPr lang="en-US" b="1">
                <a:solidFill>
                  <a:srgbClr val="339933"/>
                </a:solidFill>
                <a:latin typeface="Arial" pitchFamily="34" charset="0"/>
              </a:rPr>
            </a:br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peruano, ofrecidos por Mibanco:</a:t>
            </a:r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0" y="942975"/>
            <a:ext cx="88392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PE" sz="1800" b="1">
                <a:latin typeface="Arial" pitchFamily="34" charset="0"/>
              </a:rPr>
              <a:t>Crédito Hipotecario para viviendas en Perú: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PE" sz="1800" b="1">
                <a:solidFill>
                  <a:srgbClr val="009900"/>
                </a:solidFill>
                <a:latin typeface="Arial" pitchFamily="34" charset="0"/>
              </a:rPr>
              <a:t>Para hacer realidad el sueño de la casa propia en Perú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Dirigido a emigrantes que deseen comprar o construir una</a:t>
            </a:r>
          </a:p>
          <a:p>
            <a:pPr marL="457200" indent="-457200">
              <a:lnSpc>
                <a:spcPct val="150000"/>
              </a:lnSpc>
            </a:pPr>
            <a:r>
              <a:rPr lang="es-PE" sz="1800">
                <a:latin typeface="Arial" pitchFamily="34" charset="0"/>
              </a:rPr>
              <a:t>	vivienda en Perú.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Créditos otorgados por Mibanco y desembolsados en Perú.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Modalidades: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Mivivienda (con recursos del gobierno peruano):</a:t>
            </a:r>
          </a:p>
          <a:p>
            <a:pPr marL="1035050" lvl="1" indent="-457200">
              <a:lnSpc>
                <a:spcPct val="150000"/>
              </a:lnSpc>
            </a:pPr>
            <a:r>
              <a:rPr lang="es-PE" sz="1800">
                <a:latin typeface="Arial" pitchFamily="34" charset="0"/>
              </a:rPr>
              <a:t>	comprador de la vivienda reside en Perú.</a:t>
            </a:r>
          </a:p>
          <a:p>
            <a:pPr marL="1035050" lvl="1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Mihipoteca (con recursos Mibanco o de Cofide):</a:t>
            </a:r>
          </a:p>
          <a:p>
            <a:pPr marL="1035050" lvl="1" indent="-457200">
              <a:lnSpc>
                <a:spcPct val="150000"/>
              </a:lnSpc>
            </a:pPr>
            <a:r>
              <a:rPr lang="es-PE" sz="1800">
                <a:latin typeface="Arial" pitchFamily="34" charset="0"/>
              </a:rPr>
              <a:t>	comprador de la vivienda reside en España y formaliza el crédito mediante un apoderado en Perú.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s-PE" sz="1800">
                <a:latin typeface="Arial" pitchFamily="34" charset="0"/>
              </a:rPr>
              <a:t>El pago del crédito se realiza con las remesas enviadas por el emigrante a través de cualquier remesadora o institución financiera.</a:t>
            </a:r>
          </a:p>
        </p:txBody>
      </p:sp>
      <p:pic>
        <p:nvPicPr>
          <p:cNvPr id="31029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3063" y="152400"/>
            <a:ext cx="23542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296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581400"/>
            <a:ext cx="1600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297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267200"/>
            <a:ext cx="2133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381000" y="76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b="1">
                <a:solidFill>
                  <a:srgbClr val="339933"/>
                </a:solidFill>
                <a:latin typeface="Arial" pitchFamily="34" charset="0"/>
              </a:rPr>
              <a:t>Crédito Hipotecario de Mibanco: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76200" y="914400"/>
            <a:ext cx="8534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60000"/>
              </a:lnSpc>
              <a:buFontTx/>
              <a:buChar char="-"/>
            </a:pPr>
            <a:endParaRPr lang="es-ES" sz="1800">
              <a:latin typeface="Arial" pitchFamily="34" charset="0"/>
            </a:endParaRP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381000" y="609600"/>
            <a:ext cx="8382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MX" sz="2000">
                <a:latin typeface="Arial" pitchFamily="34" charset="0"/>
              </a:rPr>
              <a:t>Características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Préstamos hasta US$120 mil.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Hasta 15 años para pagar.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Cuota inicial desde 15% del valor de la vivienda.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Inmuebles en Lima y provincias.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Asesoría especial en Perú, España y EEUU.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Ayudamos a buscar el inmueble que desea comprar el cliente.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Se puede reservar el inmueble desde España y EEUU.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Debe tener una cuenta de ahorros para la recepción de la cuota.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s-MX" sz="2000">
                <a:latin typeface="Arial" pitchFamily="34" charset="0"/>
              </a:rPr>
              <a:t>Requisitos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Ser peruano residente en España y EEUU como mínimo 12 meses.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Tener DNI (peruano) vigente (titular y cónyugue).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Edad mínima 23 años.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Tener un apoderado en Perú (para la firma de la documentación).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Tener información de la Central de Riesgos de ambos países.</a:t>
            </a:r>
          </a:p>
          <a:p>
            <a:pPr marL="1035050" lvl="1" indent="-457200">
              <a:lnSpc>
                <a:spcPct val="130000"/>
              </a:lnSpc>
              <a:buFontTx/>
              <a:buChar char="-"/>
            </a:pPr>
            <a:r>
              <a:rPr lang="es-MX" sz="1800">
                <a:latin typeface="Arial" pitchFamily="34" charset="0"/>
              </a:rPr>
              <a:t>Sustento de ingresos.</a:t>
            </a:r>
          </a:p>
        </p:txBody>
      </p:sp>
      <p:pic>
        <p:nvPicPr>
          <p:cNvPr id="3276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1725" y="152400"/>
            <a:ext cx="2809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887</Words>
  <Application>Microsoft Office PowerPoint</Application>
  <PresentationFormat>On-screen Show (4:3)</PresentationFormat>
  <Paragraphs>136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</vt:lpstr>
      <vt:lpstr>Arial</vt:lpstr>
      <vt:lpstr>Wingdings</vt:lpstr>
      <vt:lpstr>Times New Roman</vt:lpstr>
      <vt:lpstr>Diseño predeterminado</vt:lpstr>
      <vt:lpstr>Foto de Microsoft Photo Editor 3.0</vt:lpstr>
      <vt:lpstr>Gráfico de Microsoft Excel</vt:lpstr>
      <vt:lpstr>PRODUCTOS Y SERVICIOS FINANCIEROS PARA EMIGRANTES PERUANOS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Muchas Gracias.</vt:lpstr>
    </vt:vector>
  </TitlesOfParts>
  <Company>Demo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</dc:creator>
  <cp:lastModifiedBy>anarod</cp:lastModifiedBy>
  <cp:revision>294</cp:revision>
  <dcterms:created xsi:type="dcterms:W3CDTF">2003-08-08T17:07:05Z</dcterms:created>
  <dcterms:modified xsi:type="dcterms:W3CDTF">2010-07-11T23:33:52Z</dcterms:modified>
</cp:coreProperties>
</file>