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1" r:id="rId15"/>
    <p:sldId id="273" r:id="rId16"/>
    <p:sldId id="272" r:id="rId17"/>
    <p:sldId id="274" r:id="rId18"/>
    <p:sldId id="270" r:id="rId19"/>
    <p:sldId id="275" r:id="rId20"/>
    <p:sldId id="276" r:id="rId21"/>
    <p:sldId id="269" r:id="rId22"/>
  </p:sldIdLst>
  <p:sldSz cx="9144000" cy="6858000" type="letter"/>
  <p:notesSz cx="6858000" cy="8924925"/>
  <p:embeddedFontLst>
    <p:embeddedFont>
      <p:font typeface="Arial Black" pitchFamily="34" charset="0"/>
      <p:bold r:id="rId25"/>
    </p:embeddedFont>
    <p:embeddedFont>
      <p:font typeface="Tahoma" pitchFamily="34" charset="0"/>
      <p:regular r:id="rId26"/>
      <p:bold r:id="rId27"/>
    </p:embeddedFont>
  </p:embeddedFontLst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339966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3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1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458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458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34C44A-53F1-4682-8115-B097FFC48D36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8563" y="669925"/>
            <a:ext cx="4462462" cy="3346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38625"/>
            <a:ext cx="5029200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478838"/>
            <a:ext cx="29718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478838"/>
            <a:ext cx="29718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11987B-95C3-45ED-B375-8BD270BCA016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A538DF-A1F0-4454-BE4F-162CFEA07C80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85800"/>
            <a:ext cx="8382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5A1EA519-290D-4F8C-91BC-653E0220C92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A:\paint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2281A-6808-4FB6-9B44-60480B5EF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6700" y="228600"/>
            <a:ext cx="20701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579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14998-9565-4D70-BAEC-A9CA76BF2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8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B430A59-4C56-4475-ADAC-C8E6684CAC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4507E-AE4C-4705-8793-AC9610E24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A0DAE-6CCB-41A4-8A68-53C75EEF5A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2EC88-A6C4-473E-87B2-EE40117E83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A3850-150A-4C9F-854C-32C1232AD0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08ECE-B26E-4EC4-BBD0-0A264744F3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1559A-A138-46CE-99A8-7BDA12C01B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95008-D2DD-499D-8EB8-DC167DA72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664E8-BD87-42F9-9FF4-F0478A133C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8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fld id="{A04F4D4F-04C5-482B-B1DB-A24C850D464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055" name="Picture 7" descr="A:\paint.GIF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382000" cy="16002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s-MX" sz="3200" b="1">
                <a:solidFill>
                  <a:schemeClr val="tx1"/>
                </a:solidFill>
                <a:latin typeface="Arial" pitchFamily="34" charset="0"/>
              </a:rPr>
              <a:t>Foro Interamericano</a:t>
            </a:r>
            <a:br>
              <a:rPr lang="es-MX" sz="3200" b="1">
                <a:solidFill>
                  <a:schemeClr val="tx1"/>
                </a:solidFill>
                <a:latin typeface="Arial" pitchFamily="34" charset="0"/>
              </a:rPr>
            </a:br>
            <a:r>
              <a:rPr lang="es-MX" sz="3200" b="1" i="1">
                <a:solidFill>
                  <a:schemeClr val="tx1"/>
                </a:solidFill>
                <a:latin typeface="Arial" pitchFamily="34" charset="0"/>
              </a:rPr>
              <a:t>Seguridad y convivencia ciudadana: examinando experiencia y desafíos</a:t>
            </a:r>
            <a:r>
              <a:rPr lang="es-MX" sz="3200" b="1" i="1">
                <a:latin typeface="Arial" pitchFamily="34" charset="0"/>
              </a:rPr>
              <a:t/>
            </a:r>
            <a:br>
              <a:rPr lang="es-MX" sz="3200" b="1" i="1">
                <a:latin typeface="Arial" pitchFamily="34" charset="0"/>
              </a:rPr>
            </a:br>
            <a:r>
              <a:rPr kumimoji="0" lang="es-ES" sz="2000">
                <a:solidFill>
                  <a:schemeClr val="tx1"/>
                </a:solidFill>
                <a:latin typeface="Arial" pitchFamily="34" charset="0"/>
              </a:rPr>
              <a:t>Medelllín, 12 y 13 de septiembre de 2005</a:t>
            </a:r>
            <a:endParaRPr kumimoji="0" lang="es-ES_tradnl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848600" cy="3581400"/>
          </a:xfrm>
        </p:spPr>
        <p:txBody>
          <a:bodyPr/>
          <a:lstStyle/>
          <a:p>
            <a:pPr algn="ctr"/>
            <a:r>
              <a:rPr lang="es-ES_tradnl">
                <a:solidFill>
                  <a:srgbClr val="0000CC"/>
                </a:solidFill>
              </a:rPr>
              <a:t>PRINCIPALES ESTRATEGIAS </a:t>
            </a:r>
          </a:p>
          <a:p>
            <a:pPr algn="ctr"/>
            <a:r>
              <a:rPr lang="es-ES_tradnl">
                <a:solidFill>
                  <a:srgbClr val="0000CC"/>
                </a:solidFill>
              </a:rPr>
              <a:t>CONTRA LA VIOLENCIA INTRAFAMILIAR</a:t>
            </a:r>
            <a:endParaRPr lang="es-ES_tradnl"/>
          </a:p>
          <a:p>
            <a:pPr algn="ctr"/>
            <a:endParaRPr lang="es-ES_tradnl"/>
          </a:p>
          <a:p>
            <a:pPr algn="ctr"/>
            <a:r>
              <a:rPr lang="es-ES_tradnl" sz="2800">
                <a:solidFill>
                  <a:srgbClr val="339966"/>
                </a:solidFill>
              </a:rPr>
              <a:t>Ana Isabel García Q.</a:t>
            </a:r>
          </a:p>
          <a:p>
            <a:pPr algn="ctr"/>
            <a:r>
              <a:rPr lang="es-ES_tradnl" sz="2800">
                <a:solidFill>
                  <a:srgbClr val="339966"/>
                </a:solidFill>
              </a:rPr>
              <a:t>Fundación Género y Sociedad (GESO)</a:t>
            </a:r>
            <a:endParaRPr lang="es-ES_trad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80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3600" u="sng"/>
              <a:t>Estrategia:</a:t>
            </a:r>
            <a:r>
              <a:rPr lang="es-ES_tradnl" sz="3600"/>
              <a:t/>
            </a:r>
            <a:br>
              <a:rPr lang="es-ES_tradnl" sz="3600"/>
            </a:br>
            <a:r>
              <a:rPr lang="es-ES_tradnl" sz="3600"/>
              <a:t>Penalización extensiva como prevención de la VIF</a:t>
            </a:r>
            <a:endParaRPr lang="es-ES_trad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6482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b="1">
                <a:solidFill>
                  <a:srgbClr val="339966"/>
                </a:solidFill>
              </a:rPr>
              <a:t>PROBLEMAS (1)</a:t>
            </a:r>
            <a:endParaRPr lang="es-ES_tradnl"/>
          </a:p>
          <a:p>
            <a:pPr>
              <a:buFontTx/>
              <a:buChar char="•"/>
            </a:pPr>
            <a:r>
              <a:rPr lang="es-ES_tradnl"/>
              <a:t>El aumento de las penas en los casos graves contribuye a la condena moral, pero no reduce el número de casos</a:t>
            </a:r>
          </a:p>
          <a:p>
            <a:pPr>
              <a:buFontTx/>
              <a:buChar char="•"/>
            </a:pPr>
            <a:r>
              <a:rPr lang="es-ES_tradnl"/>
              <a:t>La penalización de los casos menos graves para evitar la escalada, no consigue el efecto preventivo buscado: las penas alternativas desatan la ira no menos que las medidas precautorias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80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3600" u="sng"/>
              <a:t>Estrategia:</a:t>
            </a:r>
            <a:r>
              <a:rPr lang="es-ES_tradnl" sz="3600"/>
              <a:t/>
            </a:r>
            <a:br>
              <a:rPr lang="es-ES_tradnl" sz="3600"/>
            </a:br>
            <a:r>
              <a:rPr lang="es-ES_tradnl" sz="3600"/>
              <a:t>Penalización extensiva como prevención de la VIF</a:t>
            </a:r>
            <a:endParaRPr lang="es-ES_tradn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6482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b="1">
                <a:solidFill>
                  <a:srgbClr val="339966"/>
                </a:solidFill>
              </a:rPr>
              <a:t>PROBLEMAS (2)</a:t>
            </a:r>
            <a:endParaRPr lang="es-ES_tradnl"/>
          </a:p>
          <a:p>
            <a:pPr>
              <a:buFontTx/>
              <a:buChar char="•"/>
            </a:pPr>
            <a:r>
              <a:rPr lang="es-ES_tradnl"/>
              <a:t>Se desvaloriza el recurso penal por: injusticias compensatorias en los hechos menos graves (insulto se penaliza con cárcel sólo si lo hace el hombre)</a:t>
            </a:r>
          </a:p>
          <a:p>
            <a:pPr>
              <a:buFontTx/>
              <a:buChar char="•"/>
            </a:pPr>
            <a:r>
              <a:rPr lang="es-ES_tradnl"/>
              <a:t>Se elimina la distinción entre distintos niveles de violencia (lo que justifica a los agresores graves)</a:t>
            </a:r>
          </a:p>
          <a:p>
            <a:pPr>
              <a:buFontTx/>
              <a:buChar char="•"/>
            </a:pPr>
            <a:endParaRPr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80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3600" u="sng"/>
              <a:t>Estrategia:</a:t>
            </a:r>
            <a:r>
              <a:rPr lang="es-ES_tradnl" sz="3600"/>
              <a:t/>
            </a:r>
            <a:br>
              <a:rPr lang="es-ES_tradnl" sz="3600"/>
            </a:br>
            <a:r>
              <a:rPr lang="es-ES_tradnl" sz="3600"/>
              <a:t>Penalización extensiva como prevención de la VIF</a:t>
            </a:r>
            <a:endParaRPr lang="es-ES_tradn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6482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s-ES_tradnl" b="1">
                <a:solidFill>
                  <a:srgbClr val="339966"/>
                </a:solidFill>
              </a:rPr>
              <a:t>PROBLEMAS (3)</a:t>
            </a:r>
            <a:endParaRPr lang="es-ES_tradnl"/>
          </a:p>
          <a:p>
            <a:pPr>
              <a:buFontTx/>
              <a:buChar char="•"/>
            </a:pPr>
            <a:r>
              <a:rPr lang="es-ES_tradnl"/>
              <a:t>Requiere de una alta cantidad de recursos policiales, judiciales y penitenciarios difíciles de obtener en América Latina </a:t>
            </a:r>
          </a:p>
          <a:p>
            <a:pPr>
              <a:buFontTx/>
              <a:buChar char="•"/>
            </a:pPr>
            <a:r>
              <a:rPr lang="es-ES_tradnl"/>
              <a:t>En la práctica, compite fuertemente con los recursos necesarios para enfrentar el aumento de violencia social y criminalidad producidos en la región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3600" u="sng">
                <a:solidFill>
                  <a:srgbClr val="6666FF"/>
                </a:solidFill>
              </a:rPr>
              <a:t>Estrategia:</a:t>
            </a:r>
            <a:r>
              <a:rPr lang="es-ES_tradnl" sz="3600">
                <a:solidFill>
                  <a:srgbClr val="6666FF"/>
                </a:solidFill>
              </a:rPr>
              <a:t/>
            </a:r>
            <a:br>
              <a:rPr lang="es-ES_tradnl" sz="3600">
                <a:solidFill>
                  <a:srgbClr val="6666FF"/>
                </a:solidFill>
              </a:rPr>
            </a:br>
            <a:r>
              <a:rPr lang="es-ES_tradnl" sz="3600">
                <a:solidFill>
                  <a:srgbClr val="6666FF"/>
                </a:solidFill>
              </a:rPr>
              <a:t>Enfoque integral orientado hacia el control del riesgo</a:t>
            </a:r>
            <a:endParaRPr lang="es-ES_tradnl" sz="36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458200" cy="4343400"/>
          </a:xfrm>
        </p:spPr>
        <p:txBody>
          <a:bodyPr/>
          <a:lstStyle/>
          <a:p>
            <a:pPr>
              <a:buFontTx/>
              <a:buChar char="•"/>
            </a:pPr>
            <a:r>
              <a:rPr lang="es-ES_tradnl"/>
              <a:t>Busca un enfoque integral y selectivo, que dé respuesta a los principales problemas encontrados en los sistemas públicos</a:t>
            </a:r>
          </a:p>
          <a:p>
            <a:pPr>
              <a:buFontTx/>
              <a:buChar char="•"/>
            </a:pPr>
            <a:r>
              <a:rPr lang="es-ES_tradnl"/>
              <a:t>Se orienta hacia la identificación de los casos de alto riesgo</a:t>
            </a:r>
          </a:p>
          <a:p>
            <a:pPr>
              <a:buFontTx/>
              <a:buChar char="•"/>
            </a:pPr>
            <a:r>
              <a:rPr lang="es-ES_tradnl"/>
              <a:t>Exige para ello un diagnóstico riguroso en términos cuantitativos y cualitativos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371475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2000" b="1">
                <a:solidFill>
                  <a:srgbClr val="6666FF"/>
                </a:solidFill>
                <a:latin typeface="Arial" pitchFamily="34" charset="0"/>
              </a:rPr>
              <a:t>PROPORCION DE LOS HOMICIDIOS DE MUJERES SOBRE EL TOTAL DE HOMICIDIOS GUATEMALA, EL SALVADOR Y COSTA RICA, 1999-2003</a:t>
            </a:r>
            <a:endParaRPr lang="es-MX" sz="1600" b="1">
              <a:latin typeface="Arial" pitchFamily="34" charset="0"/>
            </a:endParaRPr>
          </a:p>
          <a:p>
            <a:pPr algn="ctr"/>
            <a:r>
              <a:rPr lang="es-MX" sz="1600" b="1">
                <a:latin typeface="Arial" pitchFamily="34" charset="0"/>
              </a:rPr>
              <a:t>(Sobre la base de porcentajes)</a:t>
            </a:r>
            <a:endParaRPr lang="es-CR" sz="1600" b="1">
              <a:latin typeface="Arial" pitchFamily="34" charset="0"/>
            </a:endParaRPr>
          </a:p>
        </p:txBody>
      </p:sp>
      <p:grpSp>
        <p:nvGrpSpPr>
          <p:cNvPr id="21507" name="Group 3"/>
          <p:cNvGrpSpPr>
            <a:grpSpLocks noRot="1"/>
          </p:cNvGrpSpPr>
          <p:nvPr/>
        </p:nvGrpSpPr>
        <p:grpSpPr bwMode="auto">
          <a:xfrm>
            <a:off x="971550" y="1989138"/>
            <a:ext cx="7488238" cy="3733800"/>
            <a:chOff x="612" y="1389"/>
            <a:chExt cx="4717" cy="2352"/>
          </a:xfrm>
        </p:grpSpPr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4148" y="3211"/>
              <a:ext cx="1181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15,3</a:t>
              </a:r>
              <a:endParaRPr lang="es-CR" sz="1800"/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2971" y="3211"/>
              <a:ext cx="1177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9,7</a:t>
              </a:r>
              <a:endParaRPr lang="es-CR" sz="1800"/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1790" y="3211"/>
              <a:ext cx="1181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9,0</a:t>
              </a:r>
              <a:endParaRPr lang="es-CR" sz="1800"/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612" y="3211"/>
              <a:ext cx="1178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2003</a:t>
              </a:r>
              <a:endParaRPr lang="es-CR" sz="1800"/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4148" y="3476"/>
              <a:ext cx="1181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15,9</a:t>
              </a: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2971" y="3476"/>
              <a:ext cx="1177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8,8</a:t>
              </a: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1790" y="3476"/>
              <a:ext cx="1181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11,3</a:t>
              </a: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612" y="3476"/>
              <a:ext cx="1178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2004</a:t>
              </a: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4148" y="2946"/>
              <a:ext cx="1181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14,7</a:t>
              </a:r>
              <a:endParaRPr lang="es-CR" sz="1800"/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2971" y="2946"/>
              <a:ext cx="1177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8,6</a:t>
              </a:r>
              <a:endParaRPr lang="es-CR" sz="1800"/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1790" y="2946"/>
              <a:ext cx="1181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8,7</a:t>
              </a:r>
              <a:endParaRPr lang="es-CR" sz="1800"/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612" y="2946"/>
              <a:ext cx="1178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2002</a:t>
              </a:r>
              <a:endParaRPr lang="es-CR" sz="1800"/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4148" y="2681"/>
              <a:ext cx="1181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12,4</a:t>
              </a:r>
              <a:endParaRPr lang="es-CR" sz="1800"/>
            </a:p>
          </p:txBody>
        </p:sp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2971" y="2681"/>
              <a:ext cx="1177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7,8</a:t>
              </a:r>
              <a:endParaRPr lang="es-CR" sz="1800"/>
            </a:p>
          </p:txBody>
        </p:sp>
        <p:sp>
          <p:nvSpPr>
            <p:cNvPr id="21522" name="Rectangle 18"/>
            <p:cNvSpPr>
              <a:spLocks noChangeArrowheads="1"/>
            </p:cNvSpPr>
            <p:nvPr/>
          </p:nvSpPr>
          <p:spPr bwMode="auto">
            <a:xfrm>
              <a:off x="1790" y="2681"/>
              <a:ext cx="1181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9,5</a:t>
              </a:r>
              <a:endParaRPr lang="es-CR" sz="1800"/>
            </a:p>
          </p:txBody>
        </p:sp>
        <p:sp>
          <p:nvSpPr>
            <p:cNvPr id="21523" name="Rectangle 19"/>
            <p:cNvSpPr>
              <a:spLocks noChangeArrowheads="1"/>
            </p:cNvSpPr>
            <p:nvPr/>
          </p:nvSpPr>
          <p:spPr bwMode="auto">
            <a:xfrm>
              <a:off x="612" y="2681"/>
              <a:ext cx="1178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2001</a:t>
              </a:r>
              <a:endParaRPr lang="es-CR" sz="1800"/>
            </a:p>
          </p:txBody>
        </p:sp>
        <p:sp>
          <p:nvSpPr>
            <p:cNvPr id="21524" name="Rectangle 20"/>
            <p:cNvSpPr>
              <a:spLocks noChangeArrowheads="1"/>
            </p:cNvSpPr>
            <p:nvPr/>
          </p:nvSpPr>
          <p:spPr bwMode="auto">
            <a:xfrm>
              <a:off x="4148" y="2416"/>
              <a:ext cx="1181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15,1</a:t>
              </a:r>
              <a:endParaRPr lang="es-CR" sz="1800"/>
            </a:p>
          </p:txBody>
        </p:sp>
        <p:sp>
          <p:nvSpPr>
            <p:cNvPr id="21525" name="Rectangle 21"/>
            <p:cNvSpPr>
              <a:spLocks noChangeArrowheads="1"/>
            </p:cNvSpPr>
            <p:nvPr/>
          </p:nvSpPr>
          <p:spPr bwMode="auto">
            <a:xfrm>
              <a:off x="2971" y="2416"/>
              <a:ext cx="1177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7,8</a:t>
              </a:r>
              <a:endParaRPr lang="es-CR" sz="1800"/>
            </a:p>
          </p:txBody>
        </p:sp>
        <p:sp>
          <p:nvSpPr>
            <p:cNvPr id="21526" name="Rectangle 22"/>
            <p:cNvSpPr>
              <a:spLocks noChangeArrowheads="1"/>
            </p:cNvSpPr>
            <p:nvPr/>
          </p:nvSpPr>
          <p:spPr bwMode="auto">
            <a:xfrm>
              <a:off x="1790" y="2416"/>
              <a:ext cx="1181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9,8</a:t>
              </a:r>
              <a:endParaRPr lang="es-CR" sz="1800"/>
            </a:p>
          </p:txBody>
        </p:sp>
        <p:sp>
          <p:nvSpPr>
            <p:cNvPr id="21527" name="Rectangle 23"/>
            <p:cNvSpPr>
              <a:spLocks noChangeArrowheads="1"/>
            </p:cNvSpPr>
            <p:nvPr/>
          </p:nvSpPr>
          <p:spPr bwMode="auto">
            <a:xfrm>
              <a:off x="612" y="2416"/>
              <a:ext cx="1178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2000</a:t>
              </a:r>
              <a:endParaRPr lang="es-CR" sz="1800"/>
            </a:p>
          </p:txBody>
        </p:sp>
        <p:sp>
          <p:nvSpPr>
            <p:cNvPr id="21528" name="Rectangle 24"/>
            <p:cNvSpPr>
              <a:spLocks noChangeArrowheads="1"/>
            </p:cNvSpPr>
            <p:nvPr/>
          </p:nvSpPr>
          <p:spPr bwMode="auto">
            <a:xfrm>
              <a:off x="4148" y="2151"/>
              <a:ext cx="1181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13,6</a:t>
              </a:r>
              <a:endParaRPr lang="es-CR" sz="1800"/>
            </a:p>
          </p:txBody>
        </p:sp>
        <p:sp>
          <p:nvSpPr>
            <p:cNvPr id="21529" name="Rectangle 25"/>
            <p:cNvSpPr>
              <a:spLocks noChangeArrowheads="1"/>
            </p:cNvSpPr>
            <p:nvPr/>
          </p:nvSpPr>
          <p:spPr bwMode="auto">
            <a:xfrm>
              <a:off x="2971" y="2151"/>
              <a:ext cx="1177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7,7</a:t>
              </a:r>
              <a:endParaRPr lang="es-CR" sz="1800"/>
            </a:p>
          </p:txBody>
        </p:sp>
        <p:sp>
          <p:nvSpPr>
            <p:cNvPr id="21530" name="Rectangle 26"/>
            <p:cNvSpPr>
              <a:spLocks noChangeArrowheads="1"/>
            </p:cNvSpPr>
            <p:nvPr/>
          </p:nvSpPr>
          <p:spPr bwMode="auto">
            <a:xfrm>
              <a:off x="1790" y="2151"/>
              <a:ext cx="1181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ND</a:t>
              </a:r>
              <a:endParaRPr lang="es-CR" sz="1800"/>
            </a:p>
          </p:txBody>
        </p:sp>
        <p:sp>
          <p:nvSpPr>
            <p:cNvPr id="21531" name="Rectangle 27"/>
            <p:cNvSpPr>
              <a:spLocks noChangeArrowheads="1"/>
            </p:cNvSpPr>
            <p:nvPr/>
          </p:nvSpPr>
          <p:spPr bwMode="auto">
            <a:xfrm>
              <a:off x="612" y="2151"/>
              <a:ext cx="1178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>
                  <a:latin typeface="Arial" pitchFamily="34" charset="0"/>
                </a:rPr>
                <a:t>1999</a:t>
              </a:r>
              <a:endParaRPr lang="es-CR" sz="1800"/>
            </a:p>
          </p:txBody>
        </p:sp>
        <p:sp>
          <p:nvSpPr>
            <p:cNvPr id="21532" name="Rectangle 28"/>
            <p:cNvSpPr>
              <a:spLocks noChangeArrowheads="1"/>
            </p:cNvSpPr>
            <p:nvPr/>
          </p:nvSpPr>
          <p:spPr bwMode="auto">
            <a:xfrm>
              <a:off x="4148" y="1886"/>
              <a:ext cx="1181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 b="1">
                  <a:latin typeface="Arial" pitchFamily="34" charset="0"/>
                </a:rPr>
                <a:t>Costa Rica</a:t>
              </a:r>
              <a:endParaRPr lang="es-CR" sz="1800"/>
            </a:p>
          </p:txBody>
        </p:sp>
        <p:sp>
          <p:nvSpPr>
            <p:cNvPr id="21533" name="Rectangle 29"/>
            <p:cNvSpPr>
              <a:spLocks noChangeArrowheads="1"/>
            </p:cNvSpPr>
            <p:nvPr/>
          </p:nvSpPr>
          <p:spPr bwMode="auto">
            <a:xfrm>
              <a:off x="2971" y="1886"/>
              <a:ext cx="1177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 b="1">
                  <a:latin typeface="Arial" pitchFamily="34" charset="0"/>
                </a:rPr>
                <a:t>El Salvador</a:t>
              </a:r>
              <a:endParaRPr lang="es-CR" sz="1800"/>
            </a:p>
          </p:txBody>
        </p:sp>
        <p:sp>
          <p:nvSpPr>
            <p:cNvPr id="21534" name="Rectangle 30"/>
            <p:cNvSpPr>
              <a:spLocks noChangeArrowheads="1"/>
            </p:cNvSpPr>
            <p:nvPr/>
          </p:nvSpPr>
          <p:spPr bwMode="auto">
            <a:xfrm>
              <a:off x="1790" y="1886"/>
              <a:ext cx="1181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 b="1">
                  <a:latin typeface="Arial" pitchFamily="34" charset="0"/>
                </a:rPr>
                <a:t>Guatemala</a:t>
              </a:r>
              <a:endParaRPr lang="es-CR" sz="1800"/>
            </a:p>
          </p:txBody>
        </p:sp>
        <p:sp>
          <p:nvSpPr>
            <p:cNvPr id="21535" name="Rectangle 31"/>
            <p:cNvSpPr>
              <a:spLocks noChangeArrowheads="1"/>
            </p:cNvSpPr>
            <p:nvPr/>
          </p:nvSpPr>
          <p:spPr bwMode="auto">
            <a:xfrm>
              <a:off x="612" y="1886"/>
              <a:ext cx="1178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1800" b="1">
                  <a:latin typeface="Arial" pitchFamily="34" charset="0"/>
                </a:rPr>
                <a:t>Año</a:t>
              </a:r>
              <a:endParaRPr lang="es-CR" sz="1800"/>
            </a:p>
          </p:txBody>
        </p:sp>
        <p:sp>
          <p:nvSpPr>
            <p:cNvPr id="21536" name="Rectangle 32"/>
            <p:cNvSpPr>
              <a:spLocks noChangeArrowheads="1"/>
            </p:cNvSpPr>
            <p:nvPr/>
          </p:nvSpPr>
          <p:spPr bwMode="auto">
            <a:xfrm>
              <a:off x="1790" y="1389"/>
              <a:ext cx="3539" cy="4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s-CR" sz="2000" b="1">
                  <a:solidFill>
                    <a:srgbClr val="339966"/>
                  </a:solidFill>
                  <a:latin typeface="Arial" pitchFamily="34" charset="0"/>
                </a:rPr>
                <a:t>Porcentaje de homicidios de mujeres </a:t>
              </a:r>
            </a:p>
            <a:p>
              <a:pPr algn="ctr"/>
              <a:r>
                <a:rPr lang="es-CR" sz="2000" b="1">
                  <a:solidFill>
                    <a:srgbClr val="339966"/>
                  </a:solidFill>
                  <a:latin typeface="Arial" pitchFamily="34" charset="0"/>
                </a:rPr>
                <a:t>sobre el total de homicidios</a:t>
              </a:r>
              <a:endParaRPr lang="es-CR" sz="1800"/>
            </a:p>
          </p:txBody>
        </p:sp>
        <p:sp>
          <p:nvSpPr>
            <p:cNvPr id="21537" name="Rectangle 33"/>
            <p:cNvSpPr>
              <a:spLocks noChangeArrowheads="1"/>
            </p:cNvSpPr>
            <p:nvPr/>
          </p:nvSpPr>
          <p:spPr bwMode="auto">
            <a:xfrm>
              <a:off x="612" y="1389"/>
              <a:ext cx="1178" cy="4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CR" sz="1800"/>
            </a:p>
          </p:txBody>
        </p:sp>
        <p:sp>
          <p:nvSpPr>
            <p:cNvPr id="21538" name="Line 34"/>
            <p:cNvSpPr>
              <a:spLocks noChangeShapeType="1"/>
            </p:cNvSpPr>
            <p:nvPr/>
          </p:nvSpPr>
          <p:spPr bwMode="auto">
            <a:xfrm>
              <a:off x="612" y="1886"/>
              <a:ext cx="47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Line 35"/>
            <p:cNvSpPr>
              <a:spLocks noChangeShapeType="1"/>
            </p:cNvSpPr>
            <p:nvPr/>
          </p:nvSpPr>
          <p:spPr bwMode="auto">
            <a:xfrm>
              <a:off x="612" y="2151"/>
              <a:ext cx="47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Line 36"/>
            <p:cNvSpPr>
              <a:spLocks noChangeShapeType="1"/>
            </p:cNvSpPr>
            <p:nvPr/>
          </p:nvSpPr>
          <p:spPr bwMode="auto">
            <a:xfrm>
              <a:off x="612" y="2416"/>
              <a:ext cx="47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Line 37"/>
            <p:cNvSpPr>
              <a:spLocks noChangeShapeType="1"/>
            </p:cNvSpPr>
            <p:nvPr/>
          </p:nvSpPr>
          <p:spPr bwMode="auto">
            <a:xfrm>
              <a:off x="612" y="2681"/>
              <a:ext cx="47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Line 38"/>
            <p:cNvSpPr>
              <a:spLocks noChangeShapeType="1"/>
            </p:cNvSpPr>
            <p:nvPr/>
          </p:nvSpPr>
          <p:spPr bwMode="auto">
            <a:xfrm>
              <a:off x="612" y="2946"/>
              <a:ext cx="47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3" name="Line 39"/>
            <p:cNvSpPr>
              <a:spLocks noChangeShapeType="1"/>
            </p:cNvSpPr>
            <p:nvPr/>
          </p:nvSpPr>
          <p:spPr bwMode="auto">
            <a:xfrm>
              <a:off x="612" y="3211"/>
              <a:ext cx="471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Line 40"/>
            <p:cNvSpPr>
              <a:spLocks noChangeShapeType="1"/>
            </p:cNvSpPr>
            <p:nvPr/>
          </p:nvSpPr>
          <p:spPr bwMode="auto">
            <a:xfrm>
              <a:off x="1790" y="1389"/>
              <a:ext cx="0" cy="18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Line 41"/>
            <p:cNvSpPr>
              <a:spLocks noChangeShapeType="1"/>
            </p:cNvSpPr>
            <p:nvPr/>
          </p:nvSpPr>
          <p:spPr bwMode="auto">
            <a:xfrm>
              <a:off x="2971" y="1886"/>
              <a:ext cx="0" cy="1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Line 42"/>
            <p:cNvSpPr>
              <a:spLocks noChangeShapeType="1"/>
            </p:cNvSpPr>
            <p:nvPr/>
          </p:nvSpPr>
          <p:spPr bwMode="auto">
            <a:xfrm>
              <a:off x="4148" y="1886"/>
              <a:ext cx="0" cy="1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Line 43"/>
            <p:cNvSpPr>
              <a:spLocks noChangeShapeType="1"/>
            </p:cNvSpPr>
            <p:nvPr/>
          </p:nvSpPr>
          <p:spPr bwMode="auto">
            <a:xfrm>
              <a:off x="612" y="1389"/>
              <a:ext cx="4717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Line 44"/>
            <p:cNvSpPr>
              <a:spLocks noChangeShapeType="1"/>
            </p:cNvSpPr>
            <p:nvPr/>
          </p:nvSpPr>
          <p:spPr bwMode="auto">
            <a:xfrm>
              <a:off x="612" y="3741"/>
              <a:ext cx="4717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Line 45"/>
            <p:cNvSpPr>
              <a:spLocks noChangeShapeType="1"/>
            </p:cNvSpPr>
            <p:nvPr/>
          </p:nvSpPr>
          <p:spPr bwMode="auto">
            <a:xfrm>
              <a:off x="612" y="3476"/>
              <a:ext cx="471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0" name="Line 46"/>
            <p:cNvSpPr>
              <a:spLocks noChangeShapeType="1"/>
            </p:cNvSpPr>
            <p:nvPr/>
          </p:nvSpPr>
          <p:spPr bwMode="auto">
            <a:xfrm>
              <a:off x="612" y="3211"/>
              <a:ext cx="0" cy="26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Line 47"/>
            <p:cNvSpPr>
              <a:spLocks noChangeShapeType="1"/>
            </p:cNvSpPr>
            <p:nvPr/>
          </p:nvSpPr>
          <p:spPr bwMode="auto">
            <a:xfrm>
              <a:off x="612" y="1389"/>
              <a:ext cx="0" cy="1822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Line 48"/>
            <p:cNvSpPr>
              <a:spLocks noChangeShapeType="1"/>
            </p:cNvSpPr>
            <p:nvPr/>
          </p:nvSpPr>
          <p:spPr bwMode="auto">
            <a:xfrm>
              <a:off x="612" y="3476"/>
              <a:ext cx="0" cy="265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Line 49"/>
            <p:cNvSpPr>
              <a:spLocks noChangeShapeType="1"/>
            </p:cNvSpPr>
            <p:nvPr/>
          </p:nvSpPr>
          <p:spPr bwMode="auto">
            <a:xfrm>
              <a:off x="1790" y="3211"/>
              <a:ext cx="0" cy="26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Line 50"/>
            <p:cNvSpPr>
              <a:spLocks noChangeShapeType="1"/>
            </p:cNvSpPr>
            <p:nvPr/>
          </p:nvSpPr>
          <p:spPr bwMode="auto">
            <a:xfrm>
              <a:off x="1790" y="3476"/>
              <a:ext cx="0" cy="2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5" name="Line 51"/>
            <p:cNvSpPr>
              <a:spLocks noChangeShapeType="1"/>
            </p:cNvSpPr>
            <p:nvPr/>
          </p:nvSpPr>
          <p:spPr bwMode="auto">
            <a:xfrm>
              <a:off x="2971" y="3211"/>
              <a:ext cx="0" cy="26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Line 52"/>
            <p:cNvSpPr>
              <a:spLocks noChangeShapeType="1"/>
            </p:cNvSpPr>
            <p:nvPr/>
          </p:nvSpPr>
          <p:spPr bwMode="auto">
            <a:xfrm>
              <a:off x="2971" y="3476"/>
              <a:ext cx="0" cy="2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7" name="Line 53"/>
            <p:cNvSpPr>
              <a:spLocks noChangeShapeType="1"/>
            </p:cNvSpPr>
            <p:nvPr/>
          </p:nvSpPr>
          <p:spPr bwMode="auto">
            <a:xfrm>
              <a:off x="4148" y="3211"/>
              <a:ext cx="0" cy="26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8" name="Line 54"/>
            <p:cNvSpPr>
              <a:spLocks noChangeShapeType="1"/>
            </p:cNvSpPr>
            <p:nvPr/>
          </p:nvSpPr>
          <p:spPr bwMode="auto">
            <a:xfrm>
              <a:off x="4148" y="3476"/>
              <a:ext cx="0" cy="2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9" name="Line 55"/>
            <p:cNvSpPr>
              <a:spLocks noChangeShapeType="1"/>
            </p:cNvSpPr>
            <p:nvPr/>
          </p:nvSpPr>
          <p:spPr bwMode="auto">
            <a:xfrm>
              <a:off x="5329" y="3211"/>
              <a:ext cx="0" cy="26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0" name="Line 56"/>
            <p:cNvSpPr>
              <a:spLocks noChangeShapeType="1"/>
            </p:cNvSpPr>
            <p:nvPr/>
          </p:nvSpPr>
          <p:spPr bwMode="auto">
            <a:xfrm>
              <a:off x="5329" y="1389"/>
              <a:ext cx="0" cy="1822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1" name="Line 57"/>
            <p:cNvSpPr>
              <a:spLocks noChangeShapeType="1"/>
            </p:cNvSpPr>
            <p:nvPr/>
          </p:nvSpPr>
          <p:spPr bwMode="auto">
            <a:xfrm>
              <a:off x="5329" y="3476"/>
              <a:ext cx="0" cy="265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62" name="Text Box 58"/>
          <p:cNvSpPr txBox="1">
            <a:spLocks noChangeArrowheads="1"/>
          </p:cNvSpPr>
          <p:nvPr/>
        </p:nvSpPr>
        <p:spPr bwMode="auto">
          <a:xfrm>
            <a:off x="1331913" y="5805488"/>
            <a:ext cx="67691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spAutoFit/>
          </a:bodyPr>
          <a:lstStyle/>
          <a:p>
            <a:pPr algn="just"/>
            <a:r>
              <a:rPr lang="es-CR" sz="1300">
                <a:latin typeface="Arial" pitchFamily="34" charset="0"/>
              </a:rPr>
              <a:t>Fuente: Elaboración propia con base en datos de Programa de las Naciones Unidas para el Desarrollo (PNUD) para Guatemala, Instituto de Medicina Legal y Policía Nacional Civil para El Salvador y Poder Judicial para Costa Rica. </a:t>
            </a:r>
            <a:endParaRPr lang="es-CR" sz="13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kumimoji="0" lang="es-MX" sz="2000" b="1">
                <a:solidFill>
                  <a:srgbClr val="6666FF"/>
                </a:solidFill>
                <a:latin typeface="Arial" pitchFamily="34" charset="0"/>
              </a:rPr>
              <a:t>El SALVADOR: RIESGO DE SER VÍCTIMA DE HOMICIDIO </a:t>
            </a:r>
            <a:br>
              <a:rPr kumimoji="0" lang="es-MX" sz="2000" b="1">
                <a:solidFill>
                  <a:srgbClr val="6666FF"/>
                </a:solidFill>
                <a:latin typeface="Arial" pitchFamily="34" charset="0"/>
              </a:rPr>
            </a:br>
            <a:r>
              <a:rPr kumimoji="0" lang="es-MX" sz="2000" b="1">
                <a:solidFill>
                  <a:srgbClr val="6666FF"/>
                </a:solidFill>
                <a:latin typeface="Arial" pitchFamily="34" charset="0"/>
              </a:rPr>
              <a:t>SEGÚN CATEGORÍA PARA 2003 Y 2004</a:t>
            </a:r>
            <a:br>
              <a:rPr kumimoji="0" lang="es-MX" sz="2000" b="1">
                <a:solidFill>
                  <a:srgbClr val="6666FF"/>
                </a:solidFill>
                <a:latin typeface="Arial" pitchFamily="34" charset="0"/>
              </a:rPr>
            </a:br>
            <a:r>
              <a:rPr kumimoji="0" lang="es-MX" sz="2000" b="1">
                <a:solidFill>
                  <a:schemeClr val="tx1"/>
                </a:solidFill>
                <a:latin typeface="Arial" pitchFamily="34" charset="0"/>
              </a:rPr>
              <a:t>(Tasas específicas)</a:t>
            </a:r>
            <a:endParaRPr kumimoji="0" lang="es-CR" sz="2000" b="1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0" y="1773238"/>
          <a:ext cx="4470400" cy="3778250"/>
        </p:xfrm>
        <a:graphic>
          <a:graphicData uri="http://schemas.openxmlformats.org/presentationml/2006/ole">
            <p:oleObj spid="_x0000_s23555" name="Gráfico" r:id="rId3" imgW="4038600" imgH="2809951" progId="MSGraph.Chart.8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495800" y="1828800"/>
          <a:ext cx="4500563" cy="3760788"/>
        </p:xfrm>
        <a:graphic>
          <a:graphicData uri="http://schemas.openxmlformats.org/presentationml/2006/ole">
            <p:oleObj spid="_x0000_s23556" name="Gráfico" r:id="rId4" imgW="8277631" imgH="5829662" progId="MSGraph.Chart.8">
              <p:embed followColorScheme="full"/>
            </p:oleObj>
          </a:graphicData>
        </a:graphic>
      </p:graphicFrame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11150" y="5661025"/>
            <a:ext cx="850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R" sz="1800">
                <a:latin typeface="Arial" pitchFamily="34" charset="0"/>
              </a:rPr>
              <a:t>Fuente: Elaboración propia con base en datos del Instituto de Medicina Legal y Policía Nacional Civil, El Salvador</a:t>
            </a:r>
            <a:endParaRPr lang="es-MX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643438" y="1773238"/>
          <a:ext cx="4465637" cy="4067175"/>
        </p:xfrm>
        <a:graphic>
          <a:graphicData uri="http://schemas.openxmlformats.org/presentationml/2006/ole">
            <p:oleObj spid="_x0000_s22530" name="Gráfico" r:id="rId3" imgW="6096361" imgH="4067416" progId="MSGraph.Chart.8">
              <p:embed followColorScheme="full"/>
            </p:oleObj>
          </a:graphicData>
        </a:graphic>
      </p:graphicFrame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4213" y="188913"/>
            <a:ext cx="7775575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>
                <a:solidFill>
                  <a:srgbClr val="6666FF"/>
                </a:solidFill>
                <a:latin typeface="Arial" pitchFamily="34" charset="0"/>
              </a:rPr>
              <a:t>RIESGO DE SER VÍCTIMA DE HOMICIDIO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s-ES" sz="2000" b="1">
                <a:solidFill>
                  <a:srgbClr val="6666FF"/>
                </a:solidFill>
                <a:latin typeface="Arial" pitchFamily="34" charset="0"/>
              </a:rPr>
              <a:t>EN PERSONAS ADULTAS Y JOVENES, POR SEXO</a:t>
            </a:r>
            <a:r>
              <a:rPr lang="es-ES" sz="2000" b="1">
                <a:latin typeface="Arial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s-ES" sz="2000" b="1">
                <a:latin typeface="Arial" pitchFamily="34" charset="0"/>
              </a:rPr>
              <a:t>(Tasas específicas, año 2004)</a:t>
            </a:r>
            <a:r>
              <a:rPr lang="es-ES"/>
              <a:t> </a:t>
            </a:r>
            <a:endParaRPr lang="es-MX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4213" y="5576888"/>
            <a:ext cx="8208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>
                <a:latin typeface="Arial" pitchFamily="34" charset="0"/>
              </a:rPr>
              <a:t>Nota: Se considera guerra civil cuando la tasa de homicidios es superior a 90 por 100 mil habitantes.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4925" y="1809750"/>
          <a:ext cx="4681538" cy="4068763"/>
        </p:xfrm>
        <a:graphic>
          <a:graphicData uri="http://schemas.openxmlformats.org/presentationml/2006/ole">
            <p:oleObj spid="_x0000_s22533" name="Gráfico" r:id="rId4" imgW="6096361" imgH="4077182" progId="MSGraph.Chart.8">
              <p:embed followColorScheme="full"/>
            </p:oleObj>
          </a:graphicData>
        </a:graphic>
      </p:graphicFrame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84213" y="5949950"/>
            <a:ext cx="8064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CR" sz="1400">
                <a:latin typeface="Arial" pitchFamily="34" charset="0"/>
              </a:rPr>
              <a:t>Fuente: Elaboración propia con base en datos del Instituto de Medicina Legal y Policía Nacional Civil para El Salvador y </a:t>
            </a:r>
            <a:r>
              <a:rPr lang="es-MX" sz="1400">
                <a:latin typeface="Arial" pitchFamily="34" charset="0"/>
              </a:rPr>
              <a:t>Policía Nacional Civil (PNC), la Procuraduría de los Derechos Humanos (PDH) </a:t>
            </a:r>
            <a:r>
              <a:rPr lang="es-CR" sz="1400">
                <a:latin typeface="Arial" pitchFamily="34" charset="0"/>
              </a:rPr>
              <a:t>y el Centro Latinoamericano y Caribeño de Demografía (CELADE).</a:t>
            </a:r>
          </a:p>
          <a:p>
            <a:pPr algn="just"/>
            <a:r>
              <a:rPr lang="es-CR" sz="1400">
                <a:latin typeface="Arial" pitchFamily="34" charset="0"/>
              </a:rPr>
              <a:t> 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1039813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kumimoji="0" lang="es-MX" sz="2800" b="1">
                <a:solidFill>
                  <a:srgbClr val="6666FF"/>
                </a:solidFill>
                <a:latin typeface="Arial" pitchFamily="34" charset="0"/>
              </a:rPr>
              <a:t>Peso de la Violencia Intrafamiliar </a:t>
            </a:r>
            <a:br>
              <a:rPr kumimoji="0" lang="es-MX" sz="2800" b="1">
                <a:solidFill>
                  <a:srgbClr val="6666FF"/>
                </a:solidFill>
                <a:latin typeface="Arial" pitchFamily="34" charset="0"/>
              </a:rPr>
            </a:br>
            <a:r>
              <a:rPr kumimoji="0" lang="es-MX" sz="2800" b="1">
                <a:solidFill>
                  <a:srgbClr val="6666FF"/>
                </a:solidFill>
                <a:latin typeface="Arial" pitchFamily="34" charset="0"/>
              </a:rPr>
              <a:t>en la victimización por sexo</a:t>
            </a:r>
            <a:r>
              <a:rPr kumimoji="0" lang="es-MX" sz="2400" b="1">
                <a:solidFill>
                  <a:srgbClr val="6666FF"/>
                </a:solidFill>
                <a:latin typeface="Arial" pitchFamily="34" charset="0"/>
              </a:rPr>
              <a:t/>
            </a:r>
            <a:br>
              <a:rPr kumimoji="0" lang="es-MX" sz="2400" b="1">
                <a:solidFill>
                  <a:srgbClr val="6666FF"/>
                </a:solidFill>
                <a:latin typeface="Arial" pitchFamily="34" charset="0"/>
              </a:rPr>
            </a:br>
            <a:r>
              <a:rPr kumimoji="0" lang="es-MX" sz="2400" b="1">
                <a:solidFill>
                  <a:schemeClr val="tx1"/>
                </a:solidFill>
                <a:latin typeface="Arial" pitchFamily="34" charset="0"/>
              </a:rPr>
              <a:t>(porcentajes para el 2003)</a:t>
            </a:r>
            <a:endParaRPr kumimoji="0" lang="es-CR" sz="2400" b="1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24579" name="Rectangle 3"/>
          <p:cNvGrpSpPr>
            <a:grpSpLocks noRot="1"/>
          </p:cNvGrpSpPr>
          <p:nvPr>
            <p:ph idx="1"/>
          </p:nvPr>
        </p:nvGrpSpPr>
        <p:grpSpPr bwMode="auto">
          <a:xfrm>
            <a:off x="457200" y="1885950"/>
            <a:ext cx="8178800" cy="3575050"/>
            <a:chOff x="288" y="1188"/>
            <a:chExt cx="5152" cy="2252"/>
          </a:xfrm>
        </p:grpSpPr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4410" y="3066"/>
              <a:ext cx="1030" cy="37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0.0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379" y="3066"/>
              <a:ext cx="1031" cy="37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15.3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2426" y="3066"/>
              <a:ext cx="953" cy="37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nd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1383" y="3066"/>
              <a:ext cx="1043" cy="37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nd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288" y="3066"/>
              <a:ext cx="1095" cy="37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Violación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4410" y="2690"/>
              <a:ext cx="1030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1.8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3379" y="2690"/>
              <a:ext cx="1031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11.4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2426" y="2690"/>
              <a:ext cx="953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nd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1383" y="2690"/>
              <a:ext cx="1043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nd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288" y="2690"/>
              <a:ext cx="1095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Amenazas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410" y="2314"/>
              <a:ext cx="1030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2.0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3379" y="2314"/>
              <a:ext cx="1031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32.6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2426" y="2314"/>
              <a:ext cx="953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nd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93" name="Rectangle 17"/>
            <p:cNvSpPr>
              <a:spLocks noChangeArrowheads="1"/>
            </p:cNvSpPr>
            <p:nvPr/>
          </p:nvSpPr>
          <p:spPr bwMode="auto">
            <a:xfrm>
              <a:off x="1383" y="2314"/>
              <a:ext cx="1043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nd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94" name="Rectangle 18"/>
            <p:cNvSpPr>
              <a:spLocks noChangeArrowheads="1"/>
            </p:cNvSpPr>
            <p:nvPr/>
          </p:nvSpPr>
          <p:spPr bwMode="auto">
            <a:xfrm>
              <a:off x="288" y="2314"/>
              <a:ext cx="1095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Lesiones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95" name="Rectangle 19"/>
            <p:cNvSpPr>
              <a:spLocks noChangeArrowheads="1"/>
            </p:cNvSpPr>
            <p:nvPr/>
          </p:nvSpPr>
          <p:spPr bwMode="auto">
            <a:xfrm>
              <a:off x="4410" y="1938"/>
              <a:ext cx="1030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1.2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96" name="Rectangle 20"/>
            <p:cNvSpPr>
              <a:spLocks noChangeArrowheads="1"/>
            </p:cNvSpPr>
            <p:nvPr/>
          </p:nvSpPr>
          <p:spPr bwMode="auto">
            <a:xfrm>
              <a:off x="3379" y="1938"/>
              <a:ext cx="1031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26.6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97" name="Rectangle 21"/>
            <p:cNvSpPr>
              <a:spLocks noChangeArrowheads="1"/>
            </p:cNvSpPr>
            <p:nvPr/>
          </p:nvSpPr>
          <p:spPr bwMode="auto">
            <a:xfrm>
              <a:off x="2426" y="1938"/>
              <a:ext cx="953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1.8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1383" y="1938"/>
              <a:ext cx="1043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42.1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88" y="1938"/>
              <a:ext cx="1095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Homicidios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4410" y="1564"/>
              <a:ext cx="1030" cy="37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H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379" y="1564"/>
              <a:ext cx="1031" cy="37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M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2426" y="1564"/>
              <a:ext cx="953" cy="37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H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1383" y="1564"/>
              <a:ext cx="1043" cy="37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latin typeface="Tahoma" pitchFamily="34" charset="0"/>
                </a:rPr>
                <a:t>M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288" y="1564"/>
              <a:ext cx="1095" cy="37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3379" y="1188"/>
              <a:ext cx="2061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solidFill>
                    <a:srgbClr val="339966"/>
                  </a:solidFill>
                  <a:latin typeface="Tahoma" pitchFamily="34" charset="0"/>
                </a:rPr>
                <a:t>El Salvador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1383" y="1188"/>
              <a:ext cx="1996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s-MX" sz="2500">
                  <a:solidFill>
                    <a:srgbClr val="339966"/>
                  </a:solidFill>
                  <a:latin typeface="Tahoma" pitchFamily="34" charset="0"/>
                </a:rPr>
                <a:t>Costa Rica</a:t>
              </a: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288" y="1188"/>
              <a:ext cx="1095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endParaRPr kumimoji="1" lang="es-CR" sz="2500">
                <a:latin typeface="Tahoma" pitchFamily="34" charset="0"/>
              </a:endParaRPr>
            </a:p>
          </p:txBody>
        </p:sp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>
              <a:off x="288" y="1188"/>
              <a:ext cx="51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Line 33"/>
            <p:cNvSpPr>
              <a:spLocks noChangeShapeType="1"/>
            </p:cNvSpPr>
            <p:nvPr/>
          </p:nvSpPr>
          <p:spPr bwMode="auto">
            <a:xfrm>
              <a:off x="288" y="1564"/>
              <a:ext cx="5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Line 34"/>
            <p:cNvSpPr>
              <a:spLocks noChangeShapeType="1"/>
            </p:cNvSpPr>
            <p:nvPr/>
          </p:nvSpPr>
          <p:spPr bwMode="auto">
            <a:xfrm>
              <a:off x="288" y="1938"/>
              <a:ext cx="5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Line 35"/>
            <p:cNvSpPr>
              <a:spLocks noChangeShapeType="1"/>
            </p:cNvSpPr>
            <p:nvPr/>
          </p:nvSpPr>
          <p:spPr bwMode="auto">
            <a:xfrm>
              <a:off x="288" y="2314"/>
              <a:ext cx="5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Line 36"/>
            <p:cNvSpPr>
              <a:spLocks noChangeShapeType="1"/>
            </p:cNvSpPr>
            <p:nvPr/>
          </p:nvSpPr>
          <p:spPr bwMode="auto">
            <a:xfrm>
              <a:off x="288" y="2690"/>
              <a:ext cx="5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Line 37"/>
            <p:cNvSpPr>
              <a:spLocks noChangeShapeType="1"/>
            </p:cNvSpPr>
            <p:nvPr/>
          </p:nvSpPr>
          <p:spPr bwMode="auto">
            <a:xfrm>
              <a:off x="288" y="3066"/>
              <a:ext cx="5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Line 38"/>
            <p:cNvSpPr>
              <a:spLocks noChangeShapeType="1"/>
            </p:cNvSpPr>
            <p:nvPr/>
          </p:nvSpPr>
          <p:spPr bwMode="auto">
            <a:xfrm>
              <a:off x="288" y="3440"/>
              <a:ext cx="51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5" name="Line 39"/>
            <p:cNvSpPr>
              <a:spLocks noChangeShapeType="1"/>
            </p:cNvSpPr>
            <p:nvPr/>
          </p:nvSpPr>
          <p:spPr bwMode="auto">
            <a:xfrm>
              <a:off x="288" y="1188"/>
              <a:ext cx="0" cy="225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Line 40"/>
            <p:cNvSpPr>
              <a:spLocks noChangeShapeType="1"/>
            </p:cNvSpPr>
            <p:nvPr/>
          </p:nvSpPr>
          <p:spPr bwMode="auto">
            <a:xfrm>
              <a:off x="1383" y="1188"/>
              <a:ext cx="0" cy="22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41"/>
            <p:cNvSpPr>
              <a:spLocks noChangeShapeType="1"/>
            </p:cNvSpPr>
            <p:nvPr/>
          </p:nvSpPr>
          <p:spPr bwMode="auto">
            <a:xfrm>
              <a:off x="3379" y="1188"/>
              <a:ext cx="0" cy="22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42"/>
            <p:cNvSpPr>
              <a:spLocks noChangeShapeType="1"/>
            </p:cNvSpPr>
            <p:nvPr/>
          </p:nvSpPr>
          <p:spPr bwMode="auto">
            <a:xfrm>
              <a:off x="5440" y="1188"/>
              <a:ext cx="0" cy="225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43"/>
            <p:cNvSpPr>
              <a:spLocks noChangeShapeType="1"/>
            </p:cNvSpPr>
            <p:nvPr/>
          </p:nvSpPr>
          <p:spPr bwMode="auto">
            <a:xfrm>
              <a:off x="2426" y="1564"/>
              <a:ext cx="0" cy="18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44"/>
            <p:cNvSpPr>
              <a:spLocks noChangeShapeType="1"/>
            </p:cNvSpPr>
            <p:nvPr/>
          </p:nvSpPr>
          <p:spPr bwMode="auto">
            <a:xfrm>
              <a:off x="4410" y="1564"/>
              <a:ext cx="0" cy="18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468313" y="5727700"/>
            <a:ext cx="82073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>
                <a:latin typeface="Arial" pitchFamily="34" charset="0"/>
              </a:rPr>
              <a:t>Fuente: Estimación propia sobre la base de Estadísticas Judiciales del Poder Judicial para Costa Rica y Policía Nacional Civil para El Salvador.</a:t>
            </a:r>
            <a:endParaRPr lang="es-CR" sz="16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3600" u="sng">
                <a:solidFill>
                  <a:srgbClr val="6666FF"/>
                </a:solidFill>
              </a:rPr>
              <a:t>Estrategia:</a:t>
            </a:r>
            <a:r>
              <a:rPr lang="es-ES_tradnl" sz="3600">
                <a:solidFill>
                  <a:srgbClr val="6666FF"/>
                </a:solidFill>
              </a:rPr>
              <a:t/>
            </a:r>
            <a:br>
              <a:rPr lang="es-ES_tradnl" sz="3600">
                <a:solidFill>
                  <a:srgbClr val="6666FF"/>
                </a:solidFill>
              </a:rPr>
            </a:br>
            <a:r>
              <a:rPr lang="es-ES_tradnl" sz="3600">
                <a:solidFill>
                  <a:srgbClr val="6666FF"/>
                </a:solidFill>
              </a:rPr>
              <a:t>Enfoque integral orientado hacia el control del riesgo</a:t>
            </a:r>
            <a:endParaRPr lang="es-ES_tradnl" sz="3600"/>
          </a:p>
        </p:txBody>
      </p:sp>
      <p:sp>
        <p:nvSpPr>
          <p:cNvPr id="20483" name="Rectangle 3"/>
          <p:cNvSpPr>
            <a:spLocks noChangeArrowheads="1"/>
          </p:cNvSpPr>
          <p:nvPr>
            <p:ph type="body" idx="1"/>
          </p:nvPr>
        </p:nvSpPr>
        <p:spPr>
          <a:xfrm>
            <a:off x="304800" y="1752600"/>
            <a:ext cx="8458200" cy="46482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s-ES_tradnl" b="1">
                <a:solidFill>
                  <a:srgbClr val="339966"/>
                </a:solidFill>
              </a:rPr>
              <a:t>CONDICIONES NECESARIAS</a:t>
            </a:r>
            <a:endParaRPr lang="es-ES_tradnl"/>
          </a:p>
          <a:p>
            <a:pPr>
              <a:lnSpc>
                <a:spcPct val="90000"/>
              </a:lnSpc>
              <a:buFontTx/>
              <a:buChar char="•"/>
            </a:pPr>
            <a:r>
              <a:rPr lang="es-ES_tradnl"/>
              <a:t>Pasar del consenso teórico de que </a:t>
            </a:r>
            <a:r>
              <a:rPr lang="es-ES_tradnl" i="1"/>
              <a:t>género</a:t>
            </a:r>
            <a:r>
              <a:rPr lang="es-ES_tradnl"/>
              <a:t> no es sinónimo de </a:t>
            </a:r>
            <a:r>
              <a:rPr lang="es-ES_tradnl" i="1"/>
              <a:t>mujer</a:t>
            </a:r>
            <a:r>
              <a:rPr lang="es-ES_tradnl"/>
              <a:t>, a su aplicación práctica, incorporando a los hombres en las estrategias de control del riesgo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s-ES_tradnl"/>
              <a:t>Su implementación requiere recursos para establecer un subsistema de control 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s-ES_tradnl" sz="3200"/>
              <a:t>Mejora sustantiva de la detección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s-ES_tradnl" sz="3200"/>
              <a:t>Instrumentos técnicos de control </a:t>
            </a:r>
            <a:r>
              <a:rPr lang="es-ES_tradnl"/>
              <a:t>(dispositivo electrónico en agresor, etc.)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3600" u="sng">
                <a:solidFill>
                  <a:srgbClr val="6666FF"/>
                </a:solidFill>
              </a:rPr>
              <a:t>Estrategia:</a:t>
            </a:r>
            <a:r>
              <a:rPr lang="es-ES_tradnl" sz="3600">
                <a:solidFill>
                  <a:srgbClr val="6666FF"/>
                </a:solidFill>
              </a:rPr>
              <a:t/>
            </a:r>
            <a:br>
              <a:rPr lang="es-ES_tradnl" sz="3600">
                <a:solidFill>
                  <a:srgbClr val="6666FF"/>
                </a:solidFill>
              </a:rPr>
            </a:br>
            <a:r>
              <a:rPr lang="es-ES_tradnl" sz="3600">
                <a:solidFill>
                  <a:srgbClr val="6666FF"/>
                </a:solidFill>
              </a:rPr>
              <a:t>Enfoque integral orientado hacia el control del riesgo - </a:t>
            </a:r>
            <a:r>
              <a:rPr lang="es-ES_tradnl" sz="3200">
                <a:solidFill>
                  <a:srgbClr val="339966"/>
                </a:solidFill>
              </a:rPr>
              <a:t>ELEMENTOS</a:t>
            </a:r>
            <a:endParaRPr lang="es-ES_tradnl" sz="3600"/>
          </a:p>
        </p:txBody>
      </p:sp>
      <p:sp>
        <p:nvSpPr>
          <p:cNvPr id="25603" name="Rectangle 3"/>
          <p:cNvSpPr>
            <a:spLocks noChangeArrowheads="1"/>
          </p:cNvSpPr>
          <p:nvPr>
            <p:ph type="body" idx="1"/>
          </p:nvPr>
        </p:nvSpPr>
        <p:spPr>
          <a:xfrm>
            <a:off x="304800" y="1752600"/>
            <a:ext cx="8458200" cy="4648200"/>
          </a:xfrm>
        </p:spPr>
        <p:txBody>
          <a:bodyPr/>
          <a:lstStyle/>
          <a:p>
            <a:pPr>
              <a:buFontTx/>
              <a:buChar char="•"/>
            </a:pPr>
            <a:r>
              <a:rPr lang="es-ES_tradnl"/>
              <a:t>Armonización entre marco normativo y acción de política pública, mediante ley integral contra VIF que contenga aspectos preventivos, de atención y punitivos (de forma selectiva)</a:t>
            </a:r>
          </a:p>
          <a:p>
            <a:pPr>
              <a:buFontTx/>
              <a:buChar char="•"/>
            </a:pPr>
            <a:r>
              <a:rPr lang="es-ES_tradnl"/>
              <a:t>Fortalecimiento o creación de un sistema nacional de coordinación interinstitucional</a:t>
            </a:r>
          </a:p>
          <a:p>
            <a:pPr>
              <a:buFontTx/>
              <a:buChar char="•"/>
            </a:pPr>
            <a:r>
              <a:rPr lang="es-ES_tradnl"/>
              <a:t>Articulación entre campañas preventivas y subsistema focal de control del riesgo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solidFill>
                  <a:schemeClr val="accent1"/>
                </a:solidFill>
              </a:rPr>
              <a:t>Punto de partida</a:t>
            </a: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229600" cy="4667250"/>
          </a:xfrm>
        </p:spPr>
        <p:txBody>
          <a:bodyPr/>
          <a:lstStyle/>
          <a:p>
            <a:pPr>
              <a:buFontTx/>
              <a:buChar char="•"/>
            </a:pPr>
            <a:r>
              <a:rPr lang="es-ES_tradnl"/>
              <a:t>Elaboración en Costa Rica del Plan Nacional de Atención y Prevención de la Violencia Intrafamiliar (PLANOVI)</a:t>
            </a:r>
          </a:p>
          <a:p>
            <a:pPr>
              <a:buFontTx/>
              <a:buChar char="•"/>
            </a:pPr>
            <a:r>
              <a:rPr lang="es-ES_tradnl"/>
              <a:t>Estudio comparado sobre los sistemas públicos contra la violencia doméstica en América Latina BID/GESO</a:t>
            </a:r>
          </a:p>
          <a:p>
            <a:pPr>
              <a:buFontTx/>
              <a:buChar char="•"/>
            </a:pPr>
            <a:r>
              <a:rPr lang="es-ES_tradnl"/>
              <a:t>Estudio sobre violencia social y violencia de género en Centroamérica UNIFEM/GESO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3600" u="sng">
                <a:solidFill>
                  <a:srgbClr val="6666FF"/>
                </a:solidFill>
              </a:rPr>
              <a:t>Estrategia:</a:t>
            </a:r>
            <a:r>
              <a:rPr lang="es-ES_tradnl" sz="3600">
                <a:solidFill>
                  <a:srgbClr val="6666FF"/>
                </a:solidFill>
              </a:rPr>
              <a:t/>
            </a:r>
            <a:br>
              <a:rPr lang="es-ES_tradnl" sz="3600">
                <a:solidFill>
                  <a:srgbClr val="6666FF"/>
                </a:solidFill>
              </a:rPr>
            </a:br>
            <a:r>
              <a:rPr lang="es-ES_tradnl" sz="3600">
                <a:solidFill>
                  <a:srgbClr val="6666FF"/>
                </a:solidFill>
              </a:rPr>
              <a:t>Enfoque integral orientado hacia el control del riesgo - </a:t>
            </a:r>
            <a:r>
              <a:rPr lang="es-ES_tradnl" sz="3200">
                <a:solidFill>
                  <a:srgbClr val="339966"/>
                </a:solidFill>
              </a:rPr>
              <a:t>ELEMENTOS</a:t>
            </a:r>
            <a:endParaRPr lang="es-ES_tradnl" sz="3600"/>
          </a:p>
        </p:txBody>
      </p:sp>
      <p:sp>
        <p:nvSpPr>
          <p:cNvPr id="26627" name="Rectangle 3"/>
          <p:cNvSpPr>
            <a:spLocks noChangeArrowheads="1"/>
          </p:cNvSpPr>
          <p:nvPr>
            <p:ph type="body" idx="1"/>
          </p:nvPr>
        </p:nvSpPr>
        <p:spPr>
          <a:xfrm>
            <a:off x="304800" y="1752600"/>
            <a:ext cx="8458200" cy="4648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s-ES_tradnl" b="1">
                <a:solidFill>
                  <a:schemeClr val="accent1"/>
                </a:solidFill>
              </a:rPr>
              <a:t>SUBSISTEMA DE CONTROL DE RIESGO</a:t>
            </a:r>
            <a:endParaRPr lang="es-ES_tradnl"/>
          </a:p>
          <a:p>
            <a:pPr>
              <a:lnSpc>
                <a:spcPct val="90000"/>
              </a:lnSpc>
              <a:buFontTx/>
              <a:buChar char="•"/>
            </a:pPr>
            <a:r>
              <a:rPr lang="es-ES_tradnl"/>
              <a:t>Identificación de los casos de alto riesgo mediante cuadro de indicadores de alerta temprana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s-ES_tradnl"/>
              <a:t>Incorporación de casos de alto riesgo a subsistema de tratamiento integral, tanto de víctimas como de victimarios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s-ES_tradnl"/>
              <a:t>Sistema preventivo telefónico (911) para mujeres y hombres, víctimas y agresores, de 24 horas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3600" u="sng">
                <a:solidFill>
                  <a:schemeClr val="accent1"/>
                </a:solidFill>
              </a:rPr>
              <a:t>CONCLUSIÓN GENERAL</a:t>
            </a:r>
            <a:r>
              <a:rPr lang="es-ES_tradnl" sz="3600">
                <a:solidFill>
                  <a:schemeClr val="accent1"/>
                </a:solidFill>
              </a:rPr>
              <a:t/>
            </a:r>
            <a:br>
              <a:rPr lang="es-ES_tradnl" sz="3600">
                <a:solidFill>
                  <a:schemeClr val="accent1"/>
                </a:solidFill>
              </a:rPr>
            </a:br>
            <a:endParaRPr lang="es-ES_tradnl" sz="36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267200"/>
          </a:xfrm>
        </p:spPr>
        <p:txBody>
          <a:bodyPr/>
          <a:lstStyle/>
          <a:p>
            <a:pPr>
              <a:buFontTx/>
              <a:buChar char="•"/>
            </a:pPr>
            <a:r>
              <a:rPr lang="es-ES_tradnl"/>
              <a:t>Se trata de establecer un sistema eficaz que reduzca efectivamente el riesgo de escalada, cuya eficacia sea verificable, sin proponer metas inalcanzables</a:t>
            </a:r>
          </a:p>
          <a:p>
            <a:pPr>
              <a:buFontTx/>
              <a:buChar char="•"/>
            </a:pPr>
            <a:endParaRPr lang="es-ES_tradnl"/>
          </a:p>
          <a:p>
            <a:pPr>
              <a:buFontTx/>
              <a:buChar char="•"/>
            </a:pPr>
            <a:r>
              <a:rPr lang="es-ES_tradnl"/>
              <a:t>Se busca reducir este tipo de violencia, sin confundir el enfoque de </a:t>
            </a:r>
            <a:r>
              <a:rPr lang="es-ES_tradnl" i="1"/>
              <a:t>cero tolerancia</a:t>
            </a:r>
            <a:r>
              <a:rPr lang="es-ES_tradnl"/>
              <a:t> con la idea de </a:t>
            </a:r>
            <a:r>
              <a:rPr lang="es-ES_tradnl" i="1"/>
              <a:t>cero casos</a:t>
            </a:r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>
                <a:solidFill>
                  <a:schemeClr val="accent1"/>
                </a:solidFill>
              </a:rPr>
              <a:t>Principales </a:t>
            </a:r>
            <a:br>
              <a:rPr lang="es-ES_tradnl">
                <a:solidFill>
                  <a:schemeClr val="accent1"/>
                </a:solidFill>
              </a:rPr>
            </a:br>
            <a:r>
              <a:rPr lang="es-ES_tradnl">
                <a:solidFill>
                  <a:schemeClr val="accent1"/>
                </a:solidFill>
              </a:rPr>
              <a:t>estrategias a estudiar</a:t>
            </a:r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78800" cy="4171950"/>
          </a:xfrm>
        </p:spPr>
        <p:txBody>
          <a:bodyPr/>
          <a:lstStyle/>
          <a:p>
            <a:pPr>
              <a:buFontTx/>
              <a:buChar char="•"/>
            </a:pPr>
            <a:r>
              <a:rPr lang="es-ES_tradnl"/>
              <a:t>Desarrollo de planes y programas nacionales contra la VIF</a:t>
            </a:r>
          </a:p>
          <a:p>
            <a:pPr>
              <a:buFontTx/>
              <a:buChar char="•"/>
            </a:pPr>
            <a:r>
              <a:rPr lang="es-ES_tradnl"/>
              <a:t>Penalización extensiva y unilateral de la violencia, como estrategia preventiva contra la VIF</a:t>
            </a:r>
          </a:p>
          <a:p>
            <a:pPr>
              <a:buFontTx/>
              <a:buChar char="•"/>
            </a:pPr>
            <a:r>
              <a:rPr lang="es-ES_tradnl"/>
              <a:t>Enfoque integral orientado hacia la estrategia de control del riesgo</a:t>
            </a:r>
          </a:p>
          <a:p>
            <a:pPr>
              <a:buFontTx/>
              <a:buChar char="•"/>
            </a:pPr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80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3600" u="sng">
                <a:solidFill>
                  <a:srgbClr val="0000CC"/>
                </a:solidFill>
              </a:rPr>
              <a:t>Estrategia:</a:t>
            </a:r>
            <a:r>
              <a:rPr lang="es-ES_tradnl" sz="3600">
                <a:solidFill>
                  <a:srgbClr val="0000CC"/>
                </a:solidFill>
              </a:rPr>
              <a:t/>
            </a:r>
            <a:br>
              <a:rPr lang="es-ES_tradnl" sz="3600">
                <a:solidFill>
                  <a:srgbClr val="0000CC"/>
                </a:solidFill>
              </a:rPr>
            </a:br>
            <a:r>
              <a:rPr lang="es-ES_tradnl" sz="3600">
                <a:solidFill>
                  <a:srgbClr val="0000CC"/>
                </a:solidFill>
              </a:rPr>
              <a:t>Planes y programas nacionales contra VIF</a:t>
            </a:r>
            <a:endParaRPr lang="es-ES_trad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s-ES_tradnl"/>
              <a:t>Es la estrategia más implementada en la región durante los últimos 10 años</a:t>
            </a:r>
          </a:p>
          <a:p>
            <a:pPr>
              <a:buFontTx/>
              <a:buChar char="•"/>
            </a:pPr>
            <a:r>
              <a:rPr lang="es-ES_tradnl"/>
              <a:t>Al menos la mitad de los países de la región han implementado algún plan/programa nacional para enfrentar VIF</a:t>
            </a:r>
          </a:p>
          <a:p>
            <a:pPr>
              <a:buFontTx/>
              <a:buChar char="•"/>
            </a:pPr>
            <a:r>
              <a:rPr lang="es-ES_tradnl"/>
              <a:t>Tienen muy diferente consistencia y cobertura según países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80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3600" u="sng">
                <a:solidFill>
                  <a:srgbClr val="0000CC"/>
                </a:solidFill>
              </a:rPr>
              <a:t>Estrategia:</a:t>
            </a:r>
            <a:r>
              <a:rPr lang="es-ES_tradnl" sz="3600">
                <a:solidFill>
                  <a:srgbClr val="0000CC"/>
                </a:solidFill>
              </a:rPr>
              <a:t/>
            </a:r>
            <a:br>
              <a:rPr lang="es-ES_tradnl" sz="3600">
                <a:solidFill>
                  <a:srgbClr val="0000CC"/>
                </a:solidFill>
              </a:rPr>
            </a:br>
            <a:r>
              <a:rPr lang="es-ES_tradnl" sz="3600">
                <a:solidFill>
                  <a:srgbClr val="0000CC"/>
                </a:solidFill>
              </a:rPr>
              <a:t>Planes y programas nacionales contra VIF</a:t>
            </a:r>
            <a:endParaRPr lang="es-ES_trad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66725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b="1">
                <a:solidFill>
                  <a:srgbClr val="339966"/>
                </a:solidFill>
              </a:rPr>
              <a:t>LOGROS</a:t>
            </a:r>
            <a:endParaRPr lang="es-ES_tradnl"/>
          </a:p>
          <a:p>
            <a:pPr>
              <a:buFontTx/>
              <a:buChar char="•"/>
            </a:pPr>
            <a:r>
              <a:rPr lang="es-ES_tradnl"/>
              <a:t>Facilita aumento sustantivo de la visibilización del problema</a:t>
            </a:r>
          </a:p>
          <a:p>
            <a:pPr>
              <a:buFontTx/>
              <a:buChar char="•"/>
            </a:pPr>
            <a:r>
              <a:rPr lang="es-ES_tradnl"/>
              <a:t>Supone un incremento del ejercicio de derechos ciudadanos, sobre todo de mujeres</a:t>
            </a:r>
          </a:p>
          <a:p>
            <a:pPr>
              <a:buFontTx/>
              <a:buChar char="•"/>
            </a:pPr>
            <a:r>
              <a:rPr lang="es-ES_tradnl"/>
              <a:t>Convoca a desarrollar legislación correspondiente</a:t>
            </a:r>
          </a:p>
          <a:p>
            <a:pPr>
              <a:buFontTx/>
              <a:buChar char="•"/>
            </a:pPr>
            <a:r>
              <a:rPr lang="es-ES_tradnl"/>
              <a:t>Desarrolla procesos de capacitación y sensibilización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80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3600" u="sng">
                <a:solidFill>
                  <a:srgbClr val="0000CC"/>
                </a:solidFill>
              </a:rPr>
              <a:t>Estrategia:</a:t>
            </a:r>
            <a:r>
              <a:rPr lang="es-ES_tradnl" sz="3600">
                <a:solidFill>
                  <a:srgbClr val="0000CC"/>
                </a:solidFill>
              </a:rPr>
              <a:t/>
            </a:r>
            <a:br>
              <a:rPr lang="es-ES_tradnl" sz="3600">
                <a:solidFill>
                  <a:srgbClr val="0000CC"/>
                </a:solidFill>
              </a:rPr>
            </a:br>
            <a:r>
              <a:rPr lang="es-ES_tradnl" sz="3600">
                <a:solidFill>
                  <a:srgbClr val="0000CC"/>
                </a:solidFill>
              </a:rPr>
              <a:t>Planes y programas nacionales contra VIF</a:t>
            </a:r>
            <a:endParaRPr lang="es-ES_tradn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b="1">
                <a:solidFill>
                  <a:srgbClr val="339966"/>
                </a:solidFill>
              </a:rPr>
              <a:t>LIMITACIONES</a:t>
            </a:r>
            <a:endParaRPr lang="es-ES_tradnl"/>
          </a:p>
          <a:p>
            <a:pPr>
              <a:buFontTx/>
              <a:buChar char="•"/>
            </a:pPr>
            <a:r>
              <a:rPr lang="es-ES_tradnl"/>
              <a:t>Débil asiento institucional y presupuestario</a:t>
            </a:r>
          </a:p>
          <a:p>
            <a:pPr>
              <a:buFontTx/>
              <a:buChar char="•"/>
            </a:pPr>
            <a:r>
              <a:rPr lang="es-ES_tradnl"/>
              <a:t>Débil coordinación interinstitucional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s-ES_tradnl"/>
              <a:t>Marco conceptual desactualizado y débil enfoque sistémico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s-ES_tradnl"/>
              <a:t>Deficiente calidad de servicios, sobre todo en atención</a:t>
            </a:r>
          </a:p>
          <a:p>
            <a:pPr>
              <a:buFontTx/>
              <a:buChar char="•"/>
            </a:pPr>
            <a:r>
              <a:rPr lang="es-ES_tradnl"/>
              <a:t>Ausencia de registros normalizados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s-ES_tradnl"/>
              <a:t>Ausencia de sistemas de seguimiento y evaluación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80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3600" u="sng">
                <a:solidFill>
                  <a:srgbClr val="0000CC"/>
                </a:solidFill>
              </a:rPr>
              <a:t>Estrategia:</a:t>
            </a:r>
            <a:r>
              <a:rPr lang="es-ES_tradnl" sz="3600">
                <a:solidFill>
                  <a:srgbClr val="0000CC"/>
                </a:solidFill>
              </a:rPr>
              <a:t/>
            </a:r>
            <a:br>
              <a:rPr lang="es-ES_tradnl" sz="3600">
                <a:solidFill>
                  <a:srgbClr val="0000CC"/>
                </a:solidFill>
              </a:rPr>
            </a:br>
            <a:r>
              <a:rPr lang="es-ES_tradnl" sz="3600">
                <a:solidFill>
                  <a:srgbClr val="0000CC"/>
                </a:solidFill>
              </a:rPr>
              <a:t>Planes y programas nacionales contra VIF</a:t>
            </a:r>
            <a:endParaRPr lang="es-ES_trad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b="1">
                <a:solidFill>
                  <a:srgbClr val="339966"/>
                </a:solidFill>
              </a:rPr>
              <a:t>BALANCE SINTÉTICO (1)</a:t>
            </a:r>
            <a:endParaRPr lang="es-ES_tradnl"/>
          </a:p>
          <a:p>
            <a:pPr>
              <a:lnSpc>
                <a:spcPct val="90000"/>
              </a:lnSpc>
              <a:buFontTx/>
              <a:buChar char="•"/>
            </a:pPr>
            <a:r>
              <a:rPr lang="es-ES_tradnl"/>
              <a:t>Se basan en marco conceptual desactualizado: considera que VIF es prueba de ausencia de cambios en relaciones de género</a:t>
            </a:r>
          </a:p>
          <a:p>
            <a:pPr>
              <a:buFontTx/>
              <a:buChar char="•"/>
            </a:pPr>
            <a:r>
              <a:rPr lang="es-ES_tradnl"/>
              <a:t>Ya no es cierto que: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s-ES_tradnl"/>
              <a:t>a mayor subordinación, mayor violencia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s-ES_tradnl"/>
              <a:t>a menor subordinación, menor violencia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s-ES_tradnl"/>
              <a:t>Hay un creciente correlato entre autonomía y violencia (como lo muestran los países escandinavos)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80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3600" u="sng">
                <a:solidFill>
                  <a:srgbClr val="0000CC"/>
                </a:solidFill>
              </a:rPr>
              <a:t>Estrategia:</a:t>
            </a:r>
            <a:r>
              <a:rPr lang="es-ES_tradnl" sz="3600">
                <a:solidFill>
                  <a:srgbClr val="0000CC"/>
                </a:solidFill>
              </a:rPr>
              <a:t/>
            </a:r>
            <a:br>
              <a:rPr lang="es-ES_tradnl" sz="3600">
                <a:solidFill>
                  <a:srgbClr val="0000CC"/>
                </a:solidFill>
              </a:rPr>
            </a:br>
            <a:r>
              <a:rPr lang="es-ES_tradnl" sz="3600">
                <a:solidFill>
                  <a:srgbClr val="0000CC"/>
                </a:solidFill>
              </a:rPr>
              <a:t>Planes y programas nacionales contra VIF</a:t>
            </a:r>
            <a:endParaRPr lang="es-ES_trad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4196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b="1">
                <a:solidFill>
                  <a:srgbClr val="339966"/>
                </a:solidFill>
              </a:rPr>
              <a:t>BALANCE SINTÉTICO (2)</a:t>
            </a:r>
            <a:endParaRPr lang="es-ES_tradnl"/>
          </a:p>
          <a:p>
            <a:pPr>
              <a:buFontTx/>
              <a:buChar char="•"/>
            </a:pPr>
            <a:r>
              <a:rPr lang="es-ES_tradnl"/>
              <a:t>Críticas acerca de la ineficacia: los planes/programas crean muy rápidamente una demanda a la que luego difícilmente pueden dar respuesta</a:t>
            </a:r>
          </a:p>
          <a:p>
            <a:pPr>
              <a:buFontTx/>
              <a:buChar char="•"/>
            </a:pPr>
            <a:r>
              <a:rPr lang="es-ES_tradnl"/>
              <a:t>Tratan de dar una respuesta de forma extensiva y no selectiva, y de calidad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80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3600" u="sng"/>
              <a:t>Estrategia:</a:t>
            </a:r>
            <a:r>
              <a:rPr lang="es-ES_tradnl" sz="3600"/>
              <a:t/>
            </a:r>
            <a:br>
              <a:rPr lang="es-ES_tradnl" sz="3600"/>
            </a:br>
            <a:r>
              <a:rPr lang="es-ES_tradnl" sz="3600"/>
              <a:t>Penalización extensiva como prevención de la VIF</a:t>
            </a:r>
            <a:endParaRPr lang="es-ES_tradn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419600"/>
          </a:xfrm>
        </p:spPr>
        <p:txBody>
          <a:bodyPr/>
          <a:lstStyle/>
          <a:p>
            <a:pPr>
              <a:buFontTx/>
              <a:buChar char="•"/>
            </a:pPr>
            <a:r>
              <a:rPr lang="es-ES_tradnl"/>
              <a:t>No sólo penaliza hechos graves sino que también actos considerados menos graves, para tratar de detener la escalada de la violencia</a:t>
            </a:r>
          </a:p>
          <a:p>
            <a:pPr>
              <a:buFontTx/>
              <a:buChar char="•"/>
            </a:pPr>
            <a:r>
              <a:rPr lang="es-ES_tradnl"/>
              <a:t>Lo hace de manera unilateral, penalizando el insulto, la manipulación, etc. sólo cuando lo hace el hombre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ncelada">
  <a:themeElements>
    <a:clrScheme name="">
      <a:dk1>
        <a:srgbClr val="000000"/>
      </a:dk1>
      <a:lt1>
        <a:srgbClr val="FFFFFF"/>
      </a:lt1>
      <a:dk2>
        <a:srgbClr val="0000FF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Pincelada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incelada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celada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celad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celada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celada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celada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celada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presentaciones\Pincelada.pot</Template>
  <TotalTime>125</TotalTime>
  <Words>1064</Words>
  <Application>Microsoft Office PowerPoint</Application>
  <PresentationFormat>Letter Paper (8.5x11 in)</PresentationFormat>
  <Paragraphs>151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Times New Roman</vt:lpstr>
      <vt:lpstr>Arial Black</vt:lpstr>
      <vt:lpstr>Tahoma</vt:lpstr>
      <vt:lpstr>Monotype Sorts</vt:lpstr>
      <vt:lpstr>Arial</vt:lpstr>
      <vt:lpstr>Wingdings</vt:lpstr>
      <vt:lpstr>Pincelada</vt:lpstr>
      <vt:lpstr>Gráfico de Microsoft Graph 97</vt:lpstr>
      <vt:lpstr>Foro Interamericano Seguridad y convivencia ciudadana: examinando experiencia y desafíos Medelllín, 12 y 13 de septiembre de 2005</vt:lpstr>
      <vt:lpstr>Punto de partida</vt:lpstr>
      <vt:lpstr>Principales  estrategias a estudiar</vt:lpstr>
      <vt:lpstr>Estrategia: Planes y programas nacionales contra VIF</vt:lpstr>
      <vt:lpstr>Estrategia: Planes y programas nacionales contra VIF</vt:lpstr>
      <vt:lpstr>Estrategia: Planes y programas nacionales contra VIF</vt:lpstr>
      <vt:lpstr>Estrategia: Planes y programas nacionales contra VIF</vt:lpstr>
      <vt:lpstr>Estrategia: Planes y programas nacionales contra VIF</vt:lpstr>
      <vt:lpstr>Estrategia: Penalización extensiva como prevención de la VIF</vt:lpstr>
      <vt:lpstr>Estrategia: Penalización extensiva como prevención de la VIF</vt:lpstr>
      <vt:lpstr>Estrategia: Penalización extensiva como prevención de la VIF</vt:lpstr>
      <vt:lpstr>Estrategia: Penalización extensiva como prevención de la VIF</vt:lpstr>
      <vt:lpstr>Estrategia: Enfoque integral orientado hacia el control del riesgo</vt:lpstr>
      <vt:lpstr>Slide 14</vt:lpstr>
      <vt:lpstr>El SALVADOR: RIESGO DE SER VÍCTIMA DE HOMICIDIO  SEGÚN CATEGORÍA PARA 2003 Y 2004 (Tasas específicas)</vt:lpstr>
      <vt:lpstr>Slide 16</vt:lpstr>
      <vt:lpstr>Peso de la Violencia Intrafamiliar  en la victimización por sexo (porcentajes para el 2003)</vt:lpstr>
      <vt:lpstr>Estrategia: Enfoque integral orientado hacia el control del riesgo</vt:lpstr>
      <vt:lpstr>Estrategia: Enfoque integral orientado hacia el control del riesgo - ELEMENTOS</vt:lpstr>
      <vt:lpstr>Estrategia: Enfoque integral orientado hacia el control del riesgo - ELEMENTOS</vt:lpstr>
      <vt:lpstr>CONCLUSIÓN GENERAL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Foro Interamericano Seguridad y convivencia ciudadana: examinando experiencia y desafíos Medelllín, 12 y 13 de septiembre de 2005</dc:title>
  <dc:creator>GESO</dc:creator>
  <cp:lastModifiedBy>anarod</cp:lastModifiedBy>
  <cp:revision>27</cp:revision>
  <cp:lastPrinted>2005-09-10T00:45:08Z</cp:lastPrinted>
  <dcterms:created xsi:type="dcterms:W3CDTF">2005-09-09T22:47:01Z</dcterms:created>
  <dcterms:modified xsi:type="dcterms:W3CDTF">2010-07-13T06:00:15Z</dcterms:modified>
</cp:coreProperties>
</file>