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71" r:id="rId4"/>
    <p:sldId id="272" r:id="rId5"/>
    <p:sldId id="267" r:id="rId6"/>
    <p:sldId id="268" r:id="rId7"/>
    <p:sldId id="264" r:id="rId8"/>
    <p:sldId id="265" r:id="rId9"/>
    <p:sldId id="266" r:id="rId10"/>
    <p:sldId id="263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99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9F12D6-BB9C-4B6E-8570-9C7119CE8A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A44A6-BF65-4255-9E0F-108456C1F6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402FD-D209-4F7B-8F95-C0EDA9304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04EC9-FA6C-4646-9779-00878EB6EC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EE4396-5BF1-41E2-982F-CBD91DA6B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75DC6-9F21-4A50-A540-C7C14FB378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90202-9D7C-4E11-B6AF-58A96DAE8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A10B3-EC5A-408E-BFFD-6CC73B67A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CCCD-051C-4FA4-A960-6EF42E1C09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CBD4-D76A-4F33-9B6C-87E12B623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111C1-8266-4E6F-8E76-191ADB73F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62DDC-040C-4000-94AE-28774ACEE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31869-1E51-41B0-93AC-67B44CBE3D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3629B2-3AD0-4452-8362-E18DB8F96B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143000"/>
          </a:xfrm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Principales retos de las políticas de reducción de la pobreza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505200" y="2895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124200"/>
            <a:ext cx="622300" cy="655638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  <a:noFill/>
          <a:ln/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s-E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Wanda Engel</a:t>
            </a:r>
          </a:p>
          <a:p>
            <a:pPr eaLnBrk="0" hangingPunct="0">
              <a:spcBef>
                <a:spcPct val="0"/>
              </a:spcBef>
            </a:pPr>
            <a:r>
              <a:rPr lang="es-E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Unidad de Pobreza y Desigualdad</a:t>
            </a:r>
          </a:p>
          <a:p>
            <a:pPr eaLnBrk="0" hangingPunct="0">
              <a:spcBef>
                <a:spcPct val="0"/>
              </a:spcBef>
            </a:pPr>
            <a:r>
              <a:rPr lang="es-E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Banco Interamericano de Desarrollo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143000"/>
          </a:xfrm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Retos en diagnóstico, monitoreo y evaluación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Como monitorear y medir resultados e impactos?</a:t>
            </a:r>
          </a:p>
          <a:p>
            <a:pPr>
              <a:lnSpc>
                <a:spcPct val="90000"/>
              </a:lnSpc>
            </a:pPr>
            <a:r>
              <a:rPr lang="es-ES" b="1"/>
              <a:t>Consolidación de una cultura de monitoreo y evaluación</a:t>
            </a:r>
          </a:p>
          <a:p>
            <a:pPr>
              <a:lnSpc>
                <a:spcPct val="90000"/>
              </a:lnSpc>
            </a:pPr>
            <a:r>
              <a:rPr lang="es-ES" b="1"/>
              <a:t>Definición de indicadores sensibles a corto plazo</a:t>
            </a:r>
          </a:p>
          <a:p>
            <a:pPr>
              <a:lnSpc>
                <a:spcPct val="90000"/>
              </a:lnSpc>
            </a:pPr>
            <a:r>
              <a:rPr lang="es-ES" b="1"/>
              <a:t>Creación de sistemas de monitoreo y evaluación para políticas integrales</a:t>
            </a:r>
          </a:p>
          <a:p>
            <a:pPr>
              <a:lnSpc>
                <a:spcPct val="90000"/>
              </a:lnSpc>
            </a:pPr>
            <a:r>
              <a:rPr lang="es-ES" b="1"/>
              <a:t>Selección de metodologías: la cuestión del método experimental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b="1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Situación Actual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5029200"/>
          </a:xfrm>
        </p:spPr>
        <p:txBody>
          <a:bodyPr/>
          <a:lstStyle/>
          <a:p>
            <a:r>
              <a:rPr lang="es-ES" b="1"/>
              <a:t>Realización de estudios sobre los temas propuestos</a:t>
            </a:r>
          </a:p>
          <a:p>
            <a:r>
              <a:rPr lang="es-ES" b="1"/>
              <a:t>Oferta del Curso de Gerencia Social para la Reducción de la Pobreza y Desigualdad</a:t>
            </a:r>
          </a:p>
          <a:p>
            <a:r>
              <a:rPr lang="es-ES" b="1"/>
              <a:t>Publicación de estudios anteriores</a:t>
            </a:r>
          </a:p>
          <a:p>
            <a:r>
              <a:rPr lang="es-ES" b="1"/>
              <a:t>Perfeccionamiento de la página Web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Próximos Pasos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b="1"/>
              <a:t>Identificación de otros temas para estudios</a:t>
            </a:r>
          </a:p>
          <a:p>
            <a:pPr>
              <a:lnSpc>
                <a:spcPct val="90000"/>
              </a:lnSpc>
            </a:pPr>
            <a:r>
              <a:rPr lang="es-ES" b="1"/>
              <a:t>Realización del Curso de Gerencia Social para Reducción de Pobreza y Desigualdad en los países interesados</a:t>
            </a:r>
          </a:p>
          <a:p>
            <a:pPr>
              <a:lnSpc>
                <a:spcPct val="90000"/>
              </a:lnSpc>
            </a:pPr>
            <a:r>
              <a:rPr lang="es-ES" b="1"/>
              <a:t>Identificación de Cooperaciones Técnicas Regionales</a:t>
            </a:r>
          </a:p>
          <a:p>
            <a:pPr>
              <a:lnSpc>
                <a:spcPct val="90000"/>
              </a:lnSpc>
            </a:pPr>
            <a:r>
              <a:rPr lang="es-ES" b="1"/>
              <a:t>Identificación de temas para seminarios y teleconferências</a:t>
            </a:r>
          </a:p>
          <a:p>
            <a:pPr>
              <a:lnSpc>
                <a:spcPct val="90000"/>
              </a:lnSpc>
            </a:pPr>
            <a:endParaRPr lang="es-E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noFill/>
          <a:ln/>
        </p:spPr>
        <p:txBody>
          <a:bodyPr/>
          <a:lstStyle/>
          <a:p>
            <a:pPr eaLnBrk="0" hangingPunct="0"/>
            <a:r>
              <a:rPr lang="es-ES_trad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Escenario Actual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3581400" cy="4114800"/>
          </a:xfrm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sz="2000" b="1"/>
              <a:t>               </a:t>
            </a:r>
            <a:r>
              <a:rPr lang="es-ES_tradnl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_tradnl" sz="2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DEMANDA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rgbClr val="FFFF7D"/>
              </a:buClr>
              <a:buSzPts val="2000"/>
            </a:pPr>
            <a:r>
              <a:rPr lang="es-ES_tradnl" sz="2000" b="1"/>
              <a:t>   Aumento de la demanda por servicios sociales: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sz="2000" b="1"/>
              <a:t>            </a:t>
            </a:r>
            <a:r>
              <a:rPr lang="es-ES_tradnl" sz="2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conciencia de los derechos y de la necesidad de reducir la pobreza (década de los derechos)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sz="2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. crisis sociales y financieras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rgbClr val="FFFF7D"/>
              </a:buClr>
              <a:buSzPts val="2000"/>
            </a:pPr>
            <a:r>
              <a:rPr lang="es-ES_tradnl" sz="2000" b="1"/>
              <a:t>    Frágil conocimiento sobre las características de la pobreza </a:t>
            </a:r>
            <a:r>
              <a:rPr lang="es-ES_tradnl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(cuantos son, quienes son, dónde viven, cuáles son sus necesidades)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181600" y="1828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715000" y="18288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sp>
        <p:nvSpPr>
          <p:cNvPr id="3080" name="Rectangle 8"/>
          <p:cNvSpPr>
            <a:spLocks noGrp="1" noChangeArrowheads="1"/>
          </p:cNvSpPr>
          <p:nvPr/>
        </p:nvSpPr>
        <p:spPr bwMode="auto">
          <a:xfrm>
            <a:off x="4953000" y="13716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s-ES_tradnl" sz="2000" b="1"/>
              <a:t>                </a:t>
            </a:r>
            <a:r>
              <a:rPr lang="es-ES_tradnl" sz="2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OFERTA</a:t>
            </a:r>
          </a:p>
          <a:p>
            <a:pPr eaLnBrk="0" hangingPunct="0"/>
            <a:endParaRPr lang="es-ES_tradnl" sz="2000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/>
            <a:r>
              <a:rPr lang="es-ES_tradnl" sz="2000" b="1"/>
              <a:t>.    Aumento de las inversiones sociales</a:t>
            </a:r>
          </a:p>
          <a:p>
            <a:pPr eaLnBrk="0" hangingPunct="0"/>
            <a:r>
              <a:rPr lang="es-ES_tradnl" sz="2000" b="1"/>
              <a:t>.    Crisis financieras y fiscales: carácter cíclico de las inversiones</a:t>
            </a:r>
          </a:p>
          <a:p>
            <a:pPr eaLnBrk="0" hangingPunct="0"/>
            <a:r>
              <a:rPr lang="es-ES_tradnl" sz="2000" b="1"/>
              <a:t>.    Rigidez de los presupuestos</a:t>
            </a:r>
          </a:p>
          <a:p>
            <a:pPr eaLnBrk="0" hangingPunct="0"/>
            <a:r>
              <a:rPr lang="es-ES_tradnl" sz="2000" b="1"/>
              <a:t>.    Arreglos institucionales qué favorecen la sectorización </a:t>
            </a:r>
            <a:r>
              <a:rPr lang="es-ES_tradnl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(políticas de ministerios)</a:t>
            </a:r>
          </a:p>
          <a:p>
            <a:pPr eaLnBrk="0" hangingPunct="0"/>
            <a:r>
              <a:rPr lang="es-ES_tradnl" sz="2000" b="1"/>
              <a:t>.    Oferta fragmentada y desconocida 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" y="6019800"/>
            <a:ext cx="8221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_trad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Grandes inversiones/Bajos impactos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762000" y="5943600"/>
            <a:ext cx="715963" cy="685800"/>
          </a:xfrm>
          <a:prstGeom prst="curvedRightArrow">
            <a:avLst>
              <a:gd name="adj1" fmla="val 20000"/>
              <a:gd name="adj2" fmla="val 40000"/>
              <a:gd name="adj3" fmla="val 34799"/>
            </a:avLst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7543800" y="5867400"/>
            <a:ext cx="681038" cy="622300"/>
          </a:xfrm>
          <a:prstGeom prst="curvedLeftArrow">
            <a:avLst>
              <a:gd name="adj1" fmla="val 20000"/>
              <a:gd name="adj2" fmla="val 40000"/>
              <a:gd name="adj3" fmla="val 36480"/>
            </a:avLst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33400" y="1143000"/>
            <a:ext cx="38100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800600" y="1143000"/>
            <a:ext cx="38862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1676400" y="6019800"/>
            <a:ext cx="5715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Retos de Diseño y Implementación de Politicas y Programas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b="1">
                <a:solidFill>
                  <a:srgbClr val="000000"/>
                </a:solidFill>
              </a:rPr>
              <a:t> Mayor integralidad y complementariedad en el diseño de políticas y programas sociales	</a:t>
            </a:r>
          </a:p>
          <a:p>
            <a:pPr>
              <a:lnSpc>
                <a:spcPct val="90000"/>
              </a:lnSpc>
            </a:pPr>
            <a:r>
              <a:rPr lang="es-ES" b="1">
                <a:solidFill>
                  <a:srgbClr val="000000"/>
                </a:solidFill>
              </a:rPr>
              <a:t> Búsqueda de compatibilidad y integración entre programas focalizados y universales, sociales y económicos	</a:t>
            </a:r>
          </a:p>
          <a:p>
            <a:pPr>
              <a:lnSpc>
                <a:spcPct val="90000"/>
              </a:lnSpc>
            </a:pPr>
            <a:r>
              <a:rPr lang="es-ES" b="1">
                <a:solidFill>
                  <a:srgbClr val="000000"/>
                </a:solidFill>
              </a:rPr>
              <a:t> Creación de un sistema único de información sobre beneficiarios (registro de beneficiarios) y programas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r>
              <a:rPr lang="es-ES" b="1">
                <a:solidFill>
                  <a:srgbClr val="000000"/>
                </a:solidFill>
              </a:rPr>
              <a:t> Desarrollo de un sistema de selección y actualización de datos para mejorar focalización y asignación de programas</a:t>
            </a:r>
          </a:p>
          <a:p>
            <a:pPr>
              <a:buFontTx/>
              <a:buNone/>
            </a:pPr>
            <a:r>
              <a:rPr lang="es-ES" b="1">
                <a:solidFill>
                  <a:srgbClr val="000000"/>
                </a:solidFill>
              </a:rPr>
              <a:t>	</a:t>
            </a:r>
          </a:p>
          <a:p>
            <a:r>
              <a:rPr lang="es-ES" b="1">
                <a:solidFill>
                  <a:srgbClr val="000000"/>
                </a:solidFill>
              </a:rPr>
              <a:t> Adecuación del portafolio de programas a las características del perfil de pobreza.	</a:t>
            </a:r>
          </a:p>
          <a:p>
            <a:endParaRPr lang="es-ES" b="1"/>
          </a:p>
          <a:p>
            <a:endParaRPr lang="es-ES" b="1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  <a:noFill/>
          <a:ln/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Retos de Diseño y Implementación de Politicas y Programas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Retos Institucionales</a:t>
            </a:r>
            <a:r>
              <a:rPr lang="es-ES"/>
              <a:t/>
            </a:r>
            <a:br>
              <a:rPr lang="es-ES"/>
            </a:br>
            <a:endParaRPr lang="es-ES" sz="3200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retos de Financiamiento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b="1"/>
              <a:t>	</a:t>
            </a:r>
          </a:p>
          <a:p>
            <a:pPr>
              <a:lnSpc>
                <a:spcPct val="90000"/>
              </a:lnSpc>
            </a:pPr>
            <a:r>
              <a:rPr lang="es-ES" b="1"/>
              <a:t>Desarrollo de estrategias de protección del presupuesto</a:t>
            </a:r>
          </a:p>
          <a:p>
            <a:pPr>
              <a:lnSpc>
                <a:spcPct val="90000"/>
              </a:lnSpc>
            </a:pPr>
            <a:r>
              <a:rPr lang="es-ES" b="1"/>
              <a:t>Identificación y incremento de fuentes alternativas de recursos</a:t>
            </a:r>
          </a:p>
          <a:p>
            <a:pPr>
              <a:lnSpc>
                <a:spcPct val="90000"/>
              </a:lnSpc>
            </a:pPr>
            <a:r>
              <a:rPr lang="es-ES" b="1"/>
              <a:t>Creación de mecanismos (fondos) que aumenten la transparencia, equidad y eficiencia de los gastos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Retos Institucionales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Arreglos institucionales</a:t>
            </a:r>
            <a:r>
              <a:rPr lang="es-ES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 eviten la atomización, duplicación y dispersión de recursos y aseguren la calidad, eficiencia y eficacia de las políticas</a:t>
            </a:r>
          </a:p>
          <a:p>
            <a:pPr>
              <a:lnSpc>
                <a:spcPct val="90000"/>
              </a:lnSpc>
            </a:pPr>
            <a:r>
              <a:rPr lang="es-ES" sz="2800" b="1">
                <a:solidFill>
                  <a:srgbClr val="000000"/>
                </a:solidFill>
              </a:rPr>
              <a:t>Creación de e</a:t>
            </a:r>
            <a:r>
              <a:rPr lang="es-ES" sz="2800" b="1"/>
              <a:t>spacios gubernamentales de integración intersectorial y de diferentes niveles, y de espacios públicos de participación</a:t>
            </a:r>
          </a:p>
          <a:p>
            <a:pPr>
              <a:lnSpc>
                <a:spcPct val="90000"/>
              </a:lnSpc>
            </a:pPr>
            <a:r>
              <a:rPr lang="es-ES" sz="2800" b="1"/>
              <a:t>Profesionalización/capacitación del servicio publico</a:t>
            </a:r>
          </a:p>
          <a:p>
            <a:pPr>
              <a:lnSpc>
                <a:spcPct val="90000"/>
              </a:lnSpc>
            </a:pPr>
            <a:r>
              <a:rPr lang="es-ES" sz="2800" b="1"/>
              <a:t>Desburocratización</a:t>
            </a:r>
          </a:p>
          <a:p>
            <a:pPr>
              <a:lnSpc>
                <a:spcPct val="90000"/>
              </a:lnSpc>
            </a:pPr>
            <a:r>
              <a:rPr lang="es-ES" sz="2800" b="1"/>
              <a:t>Creación de legislación favorable</a:t>
            </a:r>
          </a:p>
          <a:p>
            <a:pPr>
              <a:lnSpc>
                <a:spcPct val="90000"/>
              </a:lnSpc>
            </a:pPr>
            <a:r>
              <a:rPr lang="es-ES" sz="2800" b="1"/>
              <a:t>Informatización (e-gobierno)</a:t>
            </a:r>
          </a:p>
          <a:p>
            <a:pPr>
              <a:lnSpc>
                <a:spcPct val="90000"/>
              </a:lnSpc>
            </a:pPr>
            <a:r>
              <a:rPr lang="es-ES" sz="2800" b="1"/>
              <a:t>Accountability y control social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 b="1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Quien son los pobres?</a:t>
            </a:r>
          </a:p>
          <a:p>
            <a:pPr>
              <a:lnSpc>
                <a:spcPct val="90000"/>
              </a:lnSpc>
            </a:pPr>
            <a:r>
              <a:rPr lang="es-ES" b="1"/>
              <a:t>Creación</a:t>
            </a:r>
            <a:r>
              <a:rPr lang="es-ES" sz="2800" b="1"/>
              <a:t> de sistemas estadísticos únicos y confiables</a:t>
            </a:r>
          </a:p>
          <a:p>
            <a:pPr>
              <a:lnSpc>
                <a:spcPct val="90000"/>
              </a:lnSpc>
            </a:pPr>
            <a:r>
              <a:rPr lang="es-ES" sz="2800" b="1"/>
              <a:t>Definición de indicadores de pobreza, desigualdad y vulnerabilidad</a:t>
            </a:r>
          </a:p>
          <a:p>
            <a:pPr>
              <a:lnSpc>
                <a:spcPct val="90000"/>
              </a:lnSpc>
            </a:pPr>
            <a:r>
              <a:rPr lang="es-ES" sz="2800" b="1"/>
              <a:t>Medición y establecimiento de líneas de pobreza y extrema pobreza</a:t>
            </a:r>
          </a:p>
          <a:p>
            <a:pPr>
              <a:lnSpc>
                <a:spcPct val="90000"/>
              </a:lnSpc>
            </a:pPr>
            <a:r>
              <a:rPr lang="es-ES" sz="2800" b="1"/>
              <a:t>Perfiles de pobreza como instrumento para diseño y focalización de programas</a:t>
            </a:r>
            <a:br>
              <a:rPr lang="es-ES" sz="2800" b="1"/>
            </a:br>
            <a:r>
              <a:rPr lang="es-ES" sz="2800" b="1"/>
              <a:t>	</a:t>
            </a:r>
            <a:endParaRPr lang="en-US" sz="2800" b="1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s-E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Retos en diagnóstico, monitoreo y evaluación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413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 New Roman</vt:lpstr>
      <vt:lpstr>Default Design</vt:lpstr>
      <vt:lpstr>Principales retos de las políticas de reducción de la pobreza </vt:lpstr>
      <vt:lpstr>Escenario Actual</vt:lpstr>
      <vt:lpstr>Slide 3</vt:lpstr>
      <vt:lpstr>Slide 4</vt:lpstr>
      <vt:lpstr>Retos de Diseño y Implementación de Politicas y Programas</vt:lpstr>
      <vt:lpstr>Retos de Diseño y Implementación de Politicas y Programas</vt:lpstr>
      <vt:lpstr>Retos Institucionales </vt:lpstr>
      <vt:lpstr>Retos Institucionales</vt:lpstr>
      <vt:lpstr> Retos en diagnóstico, monitoreo y evaluación</vt:lpstr>
      <vt:lpstr> Retos en diagnóstico, monitoreo y evaluación</vt:lpstr>
      <vt:lpstr>Situación Actual</vt:lpstr>
      <vt:lpstr>Próximos Pasos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Cuales son los retos de las politicas de reducción de la pobreza? </dc:title>
  <dc:creator>WandaA</dc:creator>
  <cp:lastModifiedBy>anarod</cp:lastModifiedBy>
  <cp:revision>26</cp:revision>
  <dcterms:created xsi:type="dcterms:W3CDTF">2003-12-04T21:28:47Z</dcterms:created>
  <dcterms:modified xsi:type="dcterms:W3CDTF">2010-07-11T22:35:46Z</dcterms:modified>
</cp:coreProperties>
</file>