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jpeg" ContentType="image/jpeg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323" r:id="rId4"/>
    <p:sldId id="436" r:id="rId5"/>
    <p:sldId id="324" r:id="rId6"/>
    <p:sldId id="342" r:id="rId7"/>
    <p:sldId id="326" r:id="rId8"/>
    <p:sldId id="345" r:id="rId9"/>
    <p:sldId id="327" r:id="rId10"/>
    <p:sldId id="347" r:id="rId11"/>
    <p:sldId id="350" r:id="rId12"/>
    <p:sldId id="352" r:id="rId13"/>
    <p:sldId id="353" r:id="rId14"/>
    <p:sldId id="354" r:id="rId15"/>
    <p:sldId id="439" r:id="rId16"/>
    <p:sldId id="357" r:id="rId17"/>
    <p:sldId id="355" r:id="rId18"/>
    <p:sldId id="356" r:id="rId19"/>
    <p:sldId id="429" r:id="rId20"/>
    <p:sldId id="430" r:id="rId21"/>
    <p:sldId id="431" r:id="rId22"/>
    <p:sldId id="358" r:id="rId23"/>
    <p:sldId id="360" r:id="rId24"/>
    <p:sldId id="361" r:id="rId25"/>
    <p:sldId id="440" r:id="rId26"/>
    <p:sldId id="331" r:id="rId27"/>
    <p:sldId id="365" r:id="rId28"/>
    <p:sldId id="368" r:id="rId29"/>
    <p:sldId id="369" r:id="rId30"/>
    <p:sldId id="371" r:id="rId31"/>
    <p:sldId id="373" r:id="rId32"/>
    <p:sldId id="375" r:id="rId33"/>
    <p:sldId id="437" r:id="rId34"/>
    <p:sldId id="438" r:id="rId35"/>
    <p:sldId id="370" r:id="rId36"/>
    <p:sldId id="376" r:id="rId37"/>
    <p:sldId id="382" r:id="rId38"/>
    <p:sldId id="383" r:id="rId39"/>
    <p:sldId id="399" r:id="rId40"/>
    <p:sldId id="400" r:id="rId41"/>
    <p:sldId id="401" r:id="rId42"/>
    <p:sldId id="384" r:id="rId43"/>
    <p:sldId id="402" r:id="rId44"/>
    <p:sldId id="407" r:id="rId45"/>
    <p:sldId id="408" r:id="rId46"/>
    <p:sldId id="378" r:id="rId47"/>
    <p:sldId id="409" r:id="rId48"/>
    <p:sldId id="410" r:id="rId49"/>
    <p:sldId id="412" r:id="rId50"/>
    <p:sldId id="413" r:id="rId51"/>
    <p:sldId id="415" r:id="rId52"/>
    <p:sldId id="405" r:id="rId53"/>
    <p:sldId id="406" r:id="rId54"/>
    <p:sldId id="391" r:id="rId55"/>
    <p:sldId id="397" r:id="rId56"/>
    <p:sldId id="396" r:id="rId57"/>
    <p:sldId id="392" r:id="rId58"/>
    <p:sldId id="388" r:id="rId59"/>
    <p:sldId id="433" r:id="rId60"/>
    <p:sldId id="434" r:id="rId61"/>
    <p:sldId id="435" r:id="rId62"/>
    <p:sldId id="419" r:id="rId63"/>
    <p:sldId id="432" r:id="rId64"/>
  </p:sldIdLst>
  <p:sldSz cx="9144000" cy="6858000" type="screen4x3"/>
  <p:notesSz cx="7099300" cy="10234613"/>
  <p:embeddedFontLst>
    <p:embeddedFont>
      <p:font typeface="Times" pitchFamily="18" charset="0"/>
      <p:regular r:id="rId67"/>
      <p:bold r:id="rId68"/>
      <p:italic r:id="rId69"/>
      <p:boldItalic r:id="rId70"/>
    </p:embeddedFont>
    <p:embeddedFont>
      <p:font typeface="Helvetica" pitchFamily="34" charset="0"/>
      <p:regular r:id="rId71"/>
      <p:bold r:id="rId72"/>
      <p:italic r:id="rId73"/>
      <p:boldItalic r:id="rId74"/>
    </p:embeddedFont>
    <p:embeddedFont>
      <p:font typeface="Arial Narrow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lr>
        <a:srgbClr val="E60D2E"/>
      </a:buClr>
      <a:buFont typeface="Wingdings" pitchFamily="2" charset="2"/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1pPr>
    <a:lvl2pPr marL="457200" algn="just" rtl="0" fontAlgn="base">
      <a:spcBef>
        <a:spcPct val="20000"/>
      </a:spcBef>
      <a:spcAft>
        <a:spcPct val="0"/>
      </a:spcAft>
      <a:buClr>
        <a:srgbClr val="E60D2E"/>
      </a:buClr>
      <a:buFont typeface="Wingdings" pitchFamily="2" charset="2"/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2pPr>
    <a:lvl3pPr marL="914400" algn="just" rtl="0" fontAlgn="base">
      <a:spcBef>
        <a:spcPct val="20000"/>
      </a:spcBef>
      <a:spcAft>
        <a:spcPct val="0"/>
      </a:spcAft>
      <a:buClr>
        <a:srgbClr val="E60D2E"/>
      </a:buClr>
      <a:buFont typeface="Wingdings" pitchFamily="2" charset="2"/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3pPr>
    <a:lvl4pPr marL="1371600" algn="just" rtl="0" fontAlgn="base">
      <a:spcBef>
        <a:spcPct val="20000"/>
      </a:spcBef>
      <a:spcAft>
        <a:spcPct val="0"/>
      </a:spcAft>
      <a:buClr>
        <a:srgbClr val="E60D2E"/>
      </a:buClr>
      <a:buFont typeface="Wingdings" pitchFamily="2" charset="2"/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4pPr>
    <a:lvl5pPr marL="1828800" algn="just" rtl="0" fontAlgn="base">
      <a:spcBef>
        <a:spcPct val="20000"/>
      </a:spcBef>
      <a:spcAft>
        <a:spcPct val="0"/>
      </a:spcAft>
      <a:buClr>
        <a:srgbClr val="E60D2E"/>
      </a:buClr>
      <a:buFont typeface="Wingdings" pitchFamily="2" charset="2"/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rgbClr val="3D4D59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8A09"/>
    <a:srgbClr val="5F5F5F"/>
    <a:srgbClr val="DC0023"/>
    <a:srgbClr val="80D5B4"/>
    <a:srgbClr val="3D4D59"/>
    <a:srgbClr val="159D5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19" autoAdjust="0"/>
    <p:restoredTop sz="94737" autoAdjust="0"/>
  </p:normalViewPr>
  <p:slideViewPr>
    <p:cSldViewPr>
      <p:cViewPr varScale="1">
        <p:scale>
          <a:sx n="61" d="100"/>
          <a:sy n="61" d="100"/>
        </p:scale>
        <p:origin x="-96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74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8.xml"/><Relationship Id="rId13" Type="http://schemas.openxmlformats.org/officeDocument/2006/relationships/slide" Target="slides/slide23.xml"/><Relationship Id="rId18" Type="http://schemas.openxmlformats.org/officeDocument/2006/relationships/slide" Target="slides/slide30.xml"/><Relationship Id="rId26" Type="http://schemas.openxmlformats.org/officeDocument/2006/relationships/slide" Target="slides/slide41.xml"/><Relationship Id="rId39" Type="http://schemas.openxmlformats.org/officeDocument/2006/relationships/slide" Target="slides/slide55.xml"/><Relationship Id="rId3" Type="http://schemas.openxmlformats.org/officeDocument/2006/relationships/slide" Target="slides/slide8.xml"/><Relationship Id="rId21" Type="http://schemas.openxmlformats.org/officeDocument/2006/relationships/slide" Target="slides/slide35.xml"/><Relationship Id="rId34" Type="http://schemas.openxmlformats.org/officeDocument/2006/relationships/slide" Target="slides/slide50.xml"/><Relationship Id="rId42" Type="http://schemas.openxmlformats.org/officeDocument/2006/relationships/slide" Target="slides/slide58.xml"/><Relationship Id="rId7" Type="http://schemas.openxmlformats.org/officeDocument/2006/relationships/slide" Target="slides/slide16.xml"/><Relationship Id="rId12" Type="http://schemas.openxmlformats.org/officeDocument/2006/relationships/slide" Target="slides/slide22.xml"/><Relationship Id="rId17" Type="http://schemas.openxmlformats.org/officeDocument/2006/relationships/slide" Target="slides/slide29.xml"/><Relationship Id="rId25" Type="http://schemas.openxmlformats.org/officeDocument/2006/relationships/slide" Target="slides/slide40.xml"/><Relationship Id="rId33" Type="http://schemas.openxmlformats.org/officeDocument/2006/relationships/slide" Target="slides/slide49.xml"/><Relationship Id="rId38" Type="http://schemas.openxmlformats.org/officeDocument/2006/relationships/slide" Target="slides/slide54.xml"/><Relationship Id="rId46" Type="http://schemas.openxmlformats.org/officeDocument/2006/relationships/slide" Target="slides/slide62.xml"/><Relationship Id="rId2" Type="http://schemas.openxmlformats.org/officeDocument/2006/relationships/slide" Target="slides/slide6.xml"/><Relationship Id="rId16" Type="http://schemas.openxmlformats.org/officeDocument/2006/relationships/slide" Target="slides/slide28.xml"/><Relationship Id="rId20" Type="http://schemas.openxmlformats.org/officeDocument/2006/relationships/slide" Target="slides/slide32.xml"/><Relationship Id="rId29" Type="http://schemas.openxmlformats.org/officeDocument/2006/relationships/slide" Target="slides/slide44.xml"/><Relationship Id="rId41" Type="http://schemas.openxmlformats.org/officeDocument/2006/relationships/slide" Target="slides/slide57.xml"/><Relationship Id="rId1" Type="http://schemas.openxmlformats.org/officeDocument/2006/relationships/slide" Target="slides/slide3.xml"/><Relationship Id="rId6" Type="http://schemas.openxmlformats.org/officeDocument/2006/relationships/slide" Target="slides/slide14.xml"/><Relationship Id="rId11" Type="http://schemas.openxmlformats.org/officeDocument/2006/relationships/slide" Target="slides/slide21.xml"/><Relationship Id="rId24" Type="http://schemas.openxmlformats.org/officeDocument/2006/relationships/slide" Target="slides/slide39.xml"/><Relationship Id="rId32" Type="http://schemas.openxmlformats.org/officeDocument/2006/relationships/slide" Target="slides/slide48.xml"/><Relationship Id="rId37" Type="http://schemas.openxmlformats.org/officeDocument/2006/relationships/slide" Target="slides/slide53.xml"/><Relationship Id="rId40" Type="http://schemas.openxmlformats.org/officeDocument/2006/relationships/slide" Target="slides/slide56.xml"/><Relationship Id="rId45" Type="http://schemas.openxmlformats.org/officeDocument/2006/relationships/slide" Target="slides/slide61.xml"/><Relationship Id="rId5" Type="http://schemas.openxmlformats.org/officeDocument/2006/relationships/slide" Target="slides/slide10.xml"/><Relationship Id="rId15" Type="http://schemas.openxmlformats.org/officeDocument/2006/relationships/slide" Target="slides/slide26.xml"/><Relationship Id="rId23" Type="http://schemas.openxmlformats.org/officeDocument/2006/relationships/slide" Target="slides/slide37.xml"/><Relationship Id="rId28" Type="http://schemas.openxmlformats.org/officeDocument/2006/relationships/slide" Target="slides/slide43.xml"/><Relationship Id="rId36" Type="http://schemas.openxmlformats.org/officeDocument/2006/relationships/slide" Target="slides/slide52.xml"/><Relationship Id="rId10" Type="http://schemas.openxmlformats.org/officeDocument/2006/relationships/slide" Target="slides/slide20.xml"/><Relationship Id="rId19" Type="http://schemas.openxmlformats.org/officeDocument/2006/relationships/slide" Target="slides/slide31.xml"/><Relationship Id="rId31" Type="http://schemas.openxmlformats.org/officeDocument/2006/relationships/slide" Target="slides/slide46.xml"/><Relationship Id="rId44" Type="http://schemas.openxmlformats.org/officeDocument/2006/relationships/slide" Target="slides/slide60.xml"/><Relationship Id="rId4" Type="http://schemas.openxmlformats.org/officeDocument/2006/relationships/slide" Target="slides/slide9.xml"/><Relationship Id="rId9" Type="http://schemas.openxmlformats.org/officeDocument/2006/relationships/slide" Target="slides/slide19.xml"/><Relationship Id="rId14" Type="http://schemas.openxmlformats.org/officeDocument/2006/relationships/slide" Target="slides/slide24.xml"/><Relationship Id="rId22" Type="http://schemas.openxmlformats.org/officeDocument/2006/relationships/slide" Target="slides/slide36.xml"/><Relationship Id="rId27" Type="http://schemas.openxmlformats.org/officeDocument/2006/relationships/slide" Target="slides/slide42.xml"/><Relationship Id="rId30" Type="http://schemas.openxmlformats.org/officeDocument/2006/relationships/slide" Target="slides/slide45.xml"/><Relationship Id="rId35" Type="http://schemas.openxmlformats.org/officeDocument/2006/relationships/slide" Target="slides/slide51.xml"/><Relationship Id="rId43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s-ES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s-ES"/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s-ES"/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032F4CFA-3D21-4D3F-823C-C522E9D5DAEC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0" hangingPunct="0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Times"/>
              </a:defRPr>
            </a:lvl1pPr>
          </a:lstStyle>
          <a:p>
            <a:endParaRPr lang="es-E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Times"/>
              </a:defRPr>
            </a:lvl1pPr>
          </a:lstStyle>
          <a:p>
            <a:endParaRPr lang="es-ES"/>
          </a:p>
        </p:txBody>
      </p:sp>
      <p:sp>
        <p:nvSpPr>
          <p:cNvPr id="972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Times"/>
              </a:defRPr>
            </a:lvl1pPr>
          </a:lstStyle>
          <a:p>
            <a:endParaRPr lang="es-E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Times"/>
              </a:defRPr>
            </a:lvl1pPr>
          </a:lstStyle>
          <a:p>
            <a:fld id="{5123FFC7-110B-4E4D-B723-FC01B0F0E67E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459EBF-CD0A-49FD-8E09-1073E01D8F00}" type="slidenum">
              <a:rPr lang="es-ES"/>
              <a:pPr/>
              <a:t>1</a:t>
            </a:fld>
            <a:endParaRPr lang="es-ES"/>
          </a:p>
        </p:txBody>
      </p:sp>
      <p:sp>
        <p:nvSpPr>
          <p:cNvPr id="120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B4185-4F9C-4547-B7CA-6254E9C6BBCA}" type="slidenum">
              <a:rPr lang="es-ES"/>
              <a:pPr/>
              <a:t>11</a:t>
            </a:fld>
            <a:endParaRPr lang="es-ES"/>
          </a:p>
        </p:txBody>
      </p:sp>
      <p:sp>
        <p:nvSpPr>
          <p:cNvPr id="195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CF807-9CB9-4A5D-AE16-5ACDDDA1F24C}" type="slidenum">
              <a:rPr lang="es-ES"/>
              <a:pPr/>
              <a:t>12</a:t>
            </a:fld>
            <a:endParaRPr lang="es-ES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479B31-8B03-449C-9A89-C34043200328}" type="slidenum">
              <a:rPr lang="es-ES"/>
              <a:pPr/>
              <a:t>13</a:t>
            </a:fld>
            <a:endParaRPr lang="es-ES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1EDBA-4BB0-4433-A362-7947F25063C6}" type="slidenum">
              <a:rPr lang="es-ES"/>
              <a:pPr/>
              <a:t>14</a:t>
            </a:fld>
            <a:endParaRPr lang="es-ES"/>
          </a:p>
        </p:txBody>
      </p:sp>
      <p:sp>
        <p:nvSpPr>
          <p:cNvPr id="207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C6672-D956-45EF-B1F1-BDC31C4AD0D3}" type="slidenum">
              <a:rPr lang="es-ES"/>
              <a:pPr/>
              <a:t>16</a:t>
            </a:fld>
            <a:endParaRPr lang="es-ES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26D0D-1CC3-4F28-9269-363E16DF3E69}" type="slidenum">
              <a:rPr lang="es-ES"/>
              <a:pPr/>
              <a:t>17</a:t>
            </a:fld>
            <a:endParaRPr lang="es-E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76FFC-0E02-493D-9633-D8FC87FBDAD7}" type="slidenum">
              <a:rPr lang="es-ES"/>
              <a:pPr/>
              <a:t>18</a:t>
            </a:fld>
            <a:endParaRPr lang="es-E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50317-FB07-46DD-92D7-D5A4105290AB}" type="slidenum">
              <a:rPr lang="es-ES"/>
              <a:pPr/>
              <a:t>22</a:t>
            </a:fld>
            <a:endParaRPr lang="es-ES"/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0A09A-70A7-4FDF-9BE3-AFA2FE3B3BC6}" type="slidenum">
              <a:rPr lang="es-ES"/>
              <a:pPr/>
              <a:t>23</a:t>
            </a:fld>
            <a:endParaRPr lang="es-ES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0F997-53F0-4EF7-B1AD-56DD03520405}" type="slidenum">
              <a:rPr lang="es-ES"/>
              <a:pPr/>
              <a:t>24</a:t>
            </a:fld>
            <a:endParaRPr lang="es-ES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61D68-6E10-4B7F-A15F-53A8FE0E92A0}" type="slidenum">
              <a:rPr lang="es-ES"/>
              <a:pPr/>
              <a:t>2</a:t>
            </a:fld>
            <a:endParaRPr lang="es-ES"/>
          </a:p>
        </p:txBody>
      </p:sp>
      <p:sp>
        <p:nvSpPr>
          <p:cNvPr id="1218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2881C-8274-4420-B4C8-81FE5275269F}" type="slidenum">
              <a:rPr lang="es-ES"/>
              <a:pPr/>
              <a:t>27</a:t>
            </a:fld>
            <a:endParaRPr lang="es-ES"/>
          </a:p>
        </p:txBody>
      </p:sp>
      <p:sp>
        <p:nvSpPr>
          <p:cNvPr id="232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6FA48-22AE-4080-87AE-7D2E84AE7E0D}" type="slidenum">
              <a:rPr lang="es-ES"/>
              <a:pPr/>
              <a:t>28</a:t>
            </a:fld>
            <a:endParaRPr lang="es-ES"/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DEC936-38DF-4D9C-8ABF-75A7E783CB09}" type="slidenum">
              <a:rPr lang="es-ES"/>
              <a:pPr/>
              <a:t>29</a:t>
            </a:fld>
            <a:endParaRPr lang="es-ES"/>
          </a:p>
        </p:txBody>
      </p:sp>
      <p:sp>
        <p:nvSpPr>
          <p:cNvPr id="2426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775D19-3001-4BA2-94D0-081C6D93CF1D}" type="slidenum">
              <a:rPr lang="es-ES"/>
              <a:pPr/>
              <a:t>30</a:t>
            </a:fld>
            <a:endParaRPr lang="es-E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91A02-B6A2-4341-861A-3570817DF20E}" type="slidenum">
              <a:rPr lang="es-ES"/>
              <a:pPr/>
              <a:t>31</a:t>
            </a:fld>
            <a:endParaRPr lang="es-ES"/>
          </a:p>
        </p:txBody>
      </p:sp>
      <p:sp>
        <p:nvSpPr>
          <p:cNvPr id="25088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1F69C5-BBC2-423D-9915-55D43D595BA5}" type="slidenum">
              <a:rPr lang="es-ES"/>
              <a:pPr/>
              <a:t>32</a:t>
            </a:fld>
            <a:endParaRPr lang="es-ES"/>
          </a:p>
        </p:txBody>
      </p:sp>
      <p:sp>
        <p:nvSpPr>
          <p:cNvPr id="25497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3CEE78-DC6F-40DD-8EDB-4B2FB972C750}" type="slidenum">
              <a:rPr lang="es-ES"/>
              <a:pPr/>
              <a:t>35</a:t>
            </a:fld>
            <a:endParaRPr lang="es-ES"/>
          </a:p>
        </p:txBody>
      </p:sp>
      <p:sp>
        <p:nvSpPr>
          <p:cNvPr id="2447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8D3B1-1ECB-49E2-99D0-5180AE6343E4}" type="slidenum">
              <a:rPr lang="es-ES"/>
              <a:pPr/>
              <a:t>36</a:t>
            </a:fld>
            <a:endParaRPr lang="es-ES"/>
          </a:p>
        </p:txBody>
      </p:sp>
      <p:sp>
        <p:nvSpPr>
          <p:cNvPr id="25702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62A87-FB94-4D71-8938-BE10B492FB78}" type="slidenum">
              <a:rPr lang="es-ES"/>
              <a:pPr/>
              <a:t>37</a:t>
            </a:fld>
            <a:endParaRPr lang="es-ES"/>
          </a:p>
        </p:txBody>
      </p:sp>
      <p:sp>
        <p:nvSpPr>
          <p:cNvPr id="2693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E5E02-D890-495F-B597-F414554641ED}" type="slidenum">
              <a:rPr lang="es-ES"/>
              <a:pPr/>
              <a:t>38</a:t>
            </a:fld>
            <a:endParaRPr lang="es-ES"/>
          </a:p>
        </p:txBody>
      </p:sp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8CF0C5-0CE3-4787-8B41-2252B575273E}" type="slidenum">
              <a:rPr lang="es-ES"/>
              <a:pPr/>
              <a:t>3</a:t>
            </a:fld>
            <a:endParaRPr lang="es-ES"/>
          </a:p>
        </p:txBody>
      </p:sp>
      <p:sp>
        <p:nvSpPr>
          <p:cNvPr id="1402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233A6-9F1F-4122-AE77-BFDE8ED2FE14}" type="slidenum">
              <a:rPr lang="es-ES"/>
              <a:pPr/>
              <a:t>39</a:t>
            </a:fld>
            <a:endParaRPr lang="es-ES"/>
          </a:p>
        </p:txBody>
      </p:sp>
      <p:sp>
        <p:nvSpPr>
          <p:cNvPr id="30413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A5CBAD-B08E-413F-963C-F79697DBA77A}" type="slidenum">
              <a:rPr lang="es-ES"/>
              <a:pPr/>
              <a:t>40</a:t>
            </a:fld>
            <a:endParaRPr lang="es-ES"/>
          </a:p>
        </p:txBody>
      </p:sp>
      <p:sp>
        <p:nvSpPr>
          <p:cNvPr id="30617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871D0-8FD7-4647-8FB6-44AE96762321}" type="slidenum">
              <a:rPr lang="es-ES"/>
              <a:pPr/>
              <a:t>41</a:t>
            </a:fld>
            <a:endParaRPr lang="es-ES"/>
          </a:p>
        </p:txBody>
      </p:sp>
      <p:sp>
        <p:nvSpPr>
          <p:cNvPr id="30822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8E347-564B-4EBA-BB2C-A15A4380BD62}" type="slidenum">
              <a:rPr lang="es-ES"/>
              <a:pPr/>
              <a:t>42</a:t>
            </a:fld>
            <a:endParaRPr lang="es-ES"/>
          </a:p>
        </p:txBody>
      </p:sp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3C3AA-B624-4E8A-829A-2140B5F6FD67}" type="slidenum">
              <a:rPr lang="es-ES"/>
              <a:pPr/>
              <a:t>43</a:t>
            </a:fld>
            <a:endParaRPr lang="es-ES"/>
          </a:p>
        </p:txBody>
      </p:sp>
      <p:sp>
        <p:nvSpPr>
          <p:cNvPr id="3102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02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498F3-2AFB-4E27-9389-D3D46CF8F049}" type="slidenum">
              <a:rPr lang="es-ES"/>
              <a:pPr/>
              <a:t>44</a:t>
            </a:fld>
            <a:endParaRPr lang="es-ES"/>
          </a:p>
        </p:txBody>
      </p:sp>
      <p:sp>
        <p:nvSpPr>
          <p:cNvPr id="3205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CBE08-1FE6-47F9-B0D9-C8D2434E19AC}" type="slidenum">
              <a:rPr lang="es-ES"/>
              <a:pPr/>
              <a:t>45</a:t>
            </a:fld>
            <a:endParaRPr lang="es-ES"/>
          </a:p>
        </p:txBody>
      </p:sp>
      <p:sp>
        <p:nvSpPr>
          <p:cNvPr id="3225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A0B420-E203-45CD-BE8E-36E57A8ACA70}" type="slidenum">
              <a:rPr lang="es-ES"/>
              <a:pPr/>
              <a:t>46</a:t>
            </a:fld>
            <a:endParaRPr lang="es-ES"/>
          </a:p>
        </p:txBody>
      </p:sp>
      <p:sp>
        <p:nvSpPr>
          <p:cNvPr id="26112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E4007-8B20-4864-AB0A-59439A67EC73}" type="slidenum">
              <a:rPr lang="es-ES"/>
              <a:pPr/>
              <a:t>47</a:t>
            </a:fld>
            <a:endParaRPr lang="es-ES"/>
          </a:p>
        </p:txBody>
      </p:sp>
      <p:sp>
        <p:nvSpPr>
          <p:cNvPr id="32461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EFD778-53CE-4B32-B607-E968B48DC574}" type="slidenum">
              <a:rPr lang="es-ES"/>
              <a:pPr/>
              <a:t>48</a:t>
            </a:fld>
            <a:endParaRPr lang="es-ES"/>
          </a:p>
        </p:txBody>
      </p:sp>
      <p:sp>
        <p:nvSpPr>
          <p:cNvPr id="32665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818330-9E05-45BA-A601-34FBEB0BC33A}" type="slidenum">
              <a:rPr lang="es-ES"/>
              <a:pPr/>
              <a:t>5</a:t>
            </a:fld>
            <a:endParaRPr lang="es-ES"/>
          </a:p>
        </p:txBody>
      </p:sp>
      <p:sp>
        <p:nvSpPr>
          <p:cNvPr id="1423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61231-E52C-408C-9884-689EB32D3898}" type="slidenum">
              <a:rPr lang="es-ES"/>
              <a:pPr/>
              <a:t>49</a:t>
            </a:fld>
            <a:endParaRPr lang="es-ES"/>
          </a:p>
        </p:txBody>
      </p:sp>
      <p:sp>
        <p:nvSpPr>
          <p:cNvPr id="33075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32471-E081-44E3-A396-CAE49BDF67AB}" type="slidenum">
              <a:rPr lang="es-ES"/>
              <a:pPr/>
              <a:t>50</a:t>
            </a:fld>
            <a:endParaRPr lang="es-ES"/>
          </a:p>
        </p:txBody>
      </p:sp>
      <p:sp>
        <p:nvSpPr>
          <p:cNvPr id="33280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BAC7A-5A0B-49A5-B7B7-00587E098EBC}" type="slidenum">
              <a:rPr lang="es-ES"/>
              <a:pPr/>
              <a:t>51</a:t>
            </a:fld>
            <a:endParaRPr lang="es-ES"/>
          </a:p>
        </p:txBody>
      </p:sp>
      <p:sp>
        <p:nvSpPr>
          <p:cNvPr id="33689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89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2942F-C73D-4618-A9F1-7598BE7B8730}" type="slidenum">
              <a:rPr lang="es-ES"/>
              <a:pPr/>
              <a:t>52</a:t>
            </a:fld>
            <a:endParaRPr lang="es-ES"/>
          </a:p>
        </p:txBody>
      </p:sp>
      <p:sp>
        <p:nvSpPr>
          <p:cNvPr id="31641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F572E-4212-4688-A9FA-3046B515B036}" type="slidenum">
              <a:rPr lang="es-ES"/>
              <a:pPr/>
              <a:t>53</a:t>
            </a:fld>
            <a:endParaRPr lang="es-ES"/>
          </a:p>
        </p:txBody>
      </p:sp>
      <p:sp>
        <p:nvSpPr>
          <p:cNvPr id="3184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4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9044E-6D6E-4D72-A0A3-D3B478D4DE87}" type="slidenum">
              <a:rPr lang="es-ES"/>
              <a:pPr/>
              <a:t>54</a:t>
            </a:fld>
            <a:endParaRPr lang="es-ES"/>
          </a:p>
        </p:txBody>
      </p:sp>
      <p:sp>
        <p:nvSpPr>
          <p:cNvPr id="28774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2AC8C-155E-4709-8939-750E37A4D21A}" type="slidenum">
              <a:rPr lang="es-ES"/>
              <a:pPr/>
              <a:t>55</a:t>
            </a:fld>
            <a:endParaRPr lang="es-ES"/>
          </a:p>
        </p:txBody>
      </p:sp>
      <p:sp>
        <p:nvSpPr>
          <p:cNvPr id="3000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2C08A-9A11-4E58-988E-B60359FEE5C4}" type="slidenum">
              <a:rPr lang="es-ES"/>
              <a:pPr/>
              <a:t>56</a:t>
            </a:fld>
            <a:endParaRPr lang="es-ES"/>
          </a:p>
        </p:txBody>
      </p:sp>
      <p:sp>
        <p:nvSpPr>
          <p:cNvPr id="29798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F9E91-1AE4-4D5F-AAC0-78482E4A1E32}" type="slidenum">
              <a:rPr lang="es-ES"/>
              <a:pPr/>
              <a:t>57</a:t>
            </a:fld>
            <a:endParaRPr lang="es-ES"/>
          </a:p>
        </p:txBody>
      </p:sp>
      <p:sp>
        <p:nvSpPr>
          <p:cNvPr id="2897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42503-8587-4901-A8BB-8F89AA7AC7F9}" type="slidenum">
              <a:rPr lang="es-ES"/>
              <a:pPr/>
              <a:t>58</a:t>
            </a:fld>
            <a:endParaRPr lang="es-ES"/>
          </a:p>
        </p:txBody>
      </p:sp>
      <p:sp>
        <p:nvSpPr>
          <p:cNvPr id="28160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747F4-D31C-459D-8A1A-15F4BC1D369B}" type="slidenum">
              <a:rPr lang="es-ES"/>
              <a:pPr/>
              <a:t>6</a:t>
            </a:fld>
            <a:endParaRPr lang="es-ES"/>
          </a:p>
        </p:txBody>
      </p:sp>
      <p:sp>
        <p:nvSpPr>
          <p:cNvPr id="175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FE405-F088-4B6D-853F-9971DE954A0D}" type="slidenum">
              <a:rPr lang="es-ES"/>
              <a:pPr/>
              <a:t>62</a:t>
            </a:fld>
            <a:endParaRPr lang="es-ES"/>
          </a:p>
        </p:txBody>
      </p:sp>
      <p:sp>
        <p:nvSpPr>
          <p:cNvPr id="3450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5DF867-549F-4E96-8B2A-6F738D6EF6F6}" type="slidenum">
              <a:rPr lang="es-ES"/>
              <a:pPr/>
              <a:t>7</a:t>
            </a:fld>
            <a:endParaRPr lang="es-ES"/>
          </a:p>
        </p:txBody>
      </p:sp>
      <p:sp>
        <p:nvSpPr>
          <p:cNvPr id="1464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05F05-EC59-4800-B348-575566036679}" type="slidenum">
              <a:rPr lang="es-ES"/>
              <a:pPr/>
              <a:t>8</a:t>
            </a:fld>
            <a:endParaRPr lang="es-ES"/>
          </a:p>
        </p:txBody>
      </p:sp>
      <p:sp>
        <p:nvSpPr>
          <p:cNvPr id="181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CA833-911C-4F61-8EE3-EE3407671581}" type="slidenum">
              <a:rPr lang="es-ES"/>
              <a:pPr/>
              <a:t>9</a:t>
            </a:fld>
            <a:endParaRPr lang="es-ES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3BD72-7CD3-4257-A49A-63EBC6E93813}" type="slidenum">
              <a:rPr lang="es-ES"/>
              <a:pPr/>
              <a:t>10</a:t>
            </a:fld>
            <a:endParaRPr lang="es-ES"/>
          </a:p>
        </p:txBody>
      </p:sp>
      <p:sp>
        <p:nvSpPr>
          <p:cNvPr id="189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924800" cy="2362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971800"/>
            <a:ext cx="7924800" cy="2590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9353AB-7BFC-4CDF-B39D-7357D6A88A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2B9A2-524B-485C-A5BA-41957F81E5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7650" y="228600"/>
            <a:ext cx="20129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800" y="228600"/>
            <a:ext cx="58864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005A4-4181-4D59-B78B-9CDB2DEF1C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8600"/>
            <a:ext cx="805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5150" y="1524000"/>
            <a:ext cx="394652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524000"/>
            <a:ext cx="394652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5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54AE30BB-5FE2-4404-9B0D-4B49B3E9E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8600"/>
            <a:ext cx="805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5150" y="1524000"/>
            <a:ext cx="804545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D56FCFB7-4E8D-4DA6-83BA-013AEF39D8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8600"/>
            <a:ext cx="805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5150" y="1524000"/>
            <a:ext cx="394652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64075" y="1524000"/>
            <a:ext cx="394652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5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552DEDC-A47E-4557-B360-11FB19A0D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DFF39-5750-4CF3-9B09-F07908B383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0089F-4E8B-42CF-921D-871D933D12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150" y="1524000"/>
            <a:ext cx="3946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524000"/>
            <a:ext cx="3946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A4FBE-EE4C-4446-AC93-1DB6AA13D2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73C9F-E02F-470A-BB3A-749722C638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C3BD4-2A60-4238-BE00-3A077E6715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99A6C-7DEB-4791-B5E4-85464DBCE7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51560-C915-4E0B-BD22-DC93011DCC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62B2C-7C7F-47AA-BD36-7765A380B9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486400"/>
            <a:ext cx="9144000" cy="13716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228600"/>
            <a:ext cx="805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0" y="1524000"/>
            <a:ext cx="8045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5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solidFill>
                  <a:srgbClr val="80D5B4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solidFill>
                  <a:srgbClr val="80D5B4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b="1">
                <a:solidFill>
                  <a:srgbClr val="80D5B4"/>
                </a:solidFill>
              </a:defRPr>
            </a:lvl1pPr>
          </a:lstStyle>
          <a:p>
            <a:fld id="{4B961925-5781-4217-86D1-81F151663E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159D56"/>
          </a:solidFill>
          <a:latin typeface="Formata Medium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E60D2E"/>
        </a:buClr>
        <a:buFont typeface="Wingdings" pitchFamily="2" charset="2"/>
        <a:buChar char="§"/>
        <a:defRPr sz="2400">
          <a:solidFill>
            <a:srgbClr val="3D4D5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59D56"/>
        </a:buClr>
        <a:buFont typeface="Times"/>
        <a:buChar char="•"/>
        <a:defRPr sz="2000">
          <a:solidFill>
            <a:srgbClr val="3D4D59"/>
          </a:solidFill>
          <a:latin typeface="Formata Light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buFont typeface="Times"/>
        <a:buChar char="•"/>
        <a:defRPr sz="2000">
          <a:solidFill>
            <a:srgbClr val="3D4D59"/>
          </a:solidFill>
          <a:latin typeface="Formata Light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buFont typeface="Times"/>
        <a:buChar char="-"/>
        <a:defRPr sz="2000">
          <a:solidFill>
            <a:srgbClr val="3D4D59"/>
          </a:solidFill>
          <a:latin typeface="Formata Light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defRPr sz="2000">
          <a:solidFill>
            <a:srgbClr val="3D4D59"/>
          </a:solidFill>
          <a:latin typeface="Formata Light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defRPr sz="2000">
          <a:solidFill>
            <a:srgbClr val="3D4D59"/>
          </a:solidFill>
          <a:latin typeface="Formata Light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defRPr sz="2000">
          <a:solidFill>
            <a:srgbClr val="3D4D59"/>
          </a:solidFill>
          <a:latin typeface="Formata Light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defRPr sz="2000">
          <a:solidFill>
            <a:srgbClr val="3D4D59"/>
          </a:solidFill>
          <a:latin typeface="Formata Light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D4D59"/>
        </a:buClr>
        <a:defRPr sz="2000">
          <a:solidFill>
            <a:srgbClr val="3D4D59"/>
          </a:solidFill>
          <a:latin typeface="Format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Microsoft_Office_Excel_97-2003_Worksheet6.xls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403350" y="4876800"/>
            <a:ext cx="7377113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buFontTx/>
              <a:buNone/>
            </a:pPr>
            <a:endParaRPr lang="es-CO" sz="2400" b="1">
              <a:solidFill>
                <a:schemeClr val="bg1"/>
              </a:solidFill>
              <a:latin typeface="Formata Regular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es-ES" sz="2400" b="1">
                <a:solidFill>
                  <a:schemeClr val="bg1"/>
                </a:solidFill>
                <a:latin typeface="Formata Regular" charset="0"/>
              </a:rPr>
              <a:t>Presentación Institucional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s-ES" sz="1800" b="1">
                <a:latin typeface="Formata Regular" charset="0"/>
              </a:rPr>
              <a:t/>
            </a:r>
            <a:br>
              <a:rPr lang="es-ES" sz="1800" b="1">
                <a:latin typeface="Formata Regular" charset="0"/>
              </a:rPr>
            </a:br>
            <a:endParaRPr lang="es-ES" sz="1800" b="1">
              <a:latin typeface="Formata Regular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684213" y="15573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800">
                <a:solidFill>
                  <a:schemeClr val="bg1"/>
                </a:solidFill>
                <a:latin typeface="Formata Medium" charset="0"/>
              </a:rPr>
              <a:t>3.	Análisis de Mercado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52738"/>
            <a:ext cx="8077200" cy="2819400"/>
          </a:xfrm>
          <a:noFill/>
          <a:ln/>
        </p:spPr>
        <p:txBody>
          <a:bodyPr/>
          <a:lstStyle/>
          <a:p>
            <a:pPr marL="952500" indent="288925">
              <a:buClr>
                <a:schemeClr val="bg1"/>
              </a:buClr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3.1 Demanda de Viviendas</a:t>
            </a:r>
          </a:p>
          <a:p>
            <a:pPr marL="952500" indent="288925">
              <a:buClr>
                <a:schemeClr val="bg1"/>
              </a:buClr>
              <a:buFont typeface="Wingdings" pitchFamily="2" charset="2"/>
              <a:buChar char="ü"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3.2 Oferta de Viviendas</a:t>
            </a:r>
          </a:p>
          <a:p>
            <a:pPr marL="952500" indent="288925"/>
            <a:r>
              <a:rPr lang="es-ES" sz="2000">
                <a:solidFill>
                  <a:schemeClr val="bg1"/>
                </a:solidFill>
              </a:rPr>
              <a:t>3.3 Oferta de Créditos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051800" cy="534988"/>
          </a:xfrm>
          <a:noFill/>
          <a:ln/>
        </p:spPr>
        <p:txBody>
          <a:bodyPr/>
          <a:lstStyle/>
          <a:p>
            <a:r>
              <a:rPr lang="en-US" sz="2400"/>
              <a:t>Oferta de Viviendas en Lima</a:t>
            </a:r>
          </a:p>
        </p:txBody>
      </p:sp>
      <p:graphicFrame>
        <p:nvGraphicFramePr>
          <p:cNvPr id="194566" name="Object 6"/>
          <p:cNvGraphicFramePr>
            <a:graphicFrameLocks noChangeAspect="1"/>
          </p:cNvGraphicFramePr>
          <p:nvPr>
            <p:ph idx="1"/>
          </p:nvPr>
        </p:nvGraphicFramePr>
        <p:xfrm>
          <a:off x="611188" y="1628775"/>
          <a:ext cx="3944937" cy="3970338"/>
        </p:xfrm>
        <a:graphic>
          <a:graphicData uri="http://schemas.openxmlformats.org/presentationml/2006/ole">
            <p:oleObj spid="_x0000_s194566" name="Hoja de cálculo" r:id="rId4" imgW="4248432" imgH="4276954" progId="Excel.Sheet.8">
              <p:embed/>
            </p:oleObj>
          </a:graphicData>
        </a:graphic>
      </p:graphicFrame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4495800" y="1600200"/>
            <a:ext cx="434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ctr"/>
            <a:r>
              <a:rPr lang="es-PE" sz="2000">
                <a:solidFill>
                  <a:srgbClr val="159D56"/>
                </a:solidFill>
                <a:latin typeface="Formata Medium" charset="0"/>
              </a:rPr>
              <a:t>Distribución</a:t>
            </a:r>
            <a:r>
              <a:rPr lang="es-ES" sz="2000">
                <a:solidFill>
                  <a:srgbClr val="159D56"/>
                </a:solidFill>
                <a:latin typeface="Formata Medium" charset="0"/>
              </a:rPr>
              <a:t> de la Oferta en Lima</a:t>
            </a:r>
          </a:p>
          <a:p>
            <a:pPr marL="800100" lvl="1" indent="-342900" algn="l">
              <a:buClr>
                <a:srgbClr val="159D56"/>
              </a:buClr>
              <a:buFont typeface="Times"/>
              <a:buChar char="•"/>
            </a:pPr>
            <a:endParaRPr lang="es-ES" sz="2000" b="1">
              <a:solidFill>
                <a:srgbClr val="008000"/>
              </a:solidFill>
              <a:latin typeface="Formata Light" charset="0"/>
            </a:endParaRPr>
          </a:p>
          <a:p>
            <a:pPr marL="800100" lvl="1" indent="-342900">
              <a:buClr>
                <a:srgbClr val="159D56"/>
              </a:buClr>
              <a:buFont typeface="Times"/>
              <a:buChar char="•"/>
            </a:pPr>
            <a:r>
              <a:rPr lang="es-ES">
                <a:latin typeface="Formata Light" charset="0"/>
              </a:rPr>
              <a:t>Actualmente, el 91.7% </a:t>
            </a:r>
            <a:r>
              <a:rPr lang="es-ES_tradnl">
                <a:latin typeface="Formata Light" charset="0"/>
              </a:rPr>
              <a:t>de la oferta esta dirigida a los NSE´s B1 y B2. Este segmento representa el 12% de la demanda total.</a:t>
            </a:r>
          </a:p>
          <a:p>
            <a:pPr marL="800100" lvl="1" indent="-342900" algn="l">
              <a:buClr>
                <a:srgbClr val="159D56"/>
              </a:buClr>
              <a:buFont typeface="Times"/>
              <a:buChar char="•"/>
            </a:pPr>
            <a:endParaRPr lang="en-US">
              <a:latin typeface="Formata Light" charset="0"/>
            </a:endParaRPr>
          </a:p>
          <a:p>
            <a:pPr marL="800100" lvl="1" indent="-342900">
              <a:buClr>
                <a:srgbClr val="159D56"/>
              </a:buClr>
              <a:buFont typeface="Times"/>
              <a:buChar char="•"/>
            </a:pPr>
            <a:r>
              <a:rPr lang="es-ES">
                <a:latin typeface="Formata Light" charset="0"/>
              </a:rPr>
              <a:t>Tan solo el </a:t>
            </a:r>
            <a:r>
              <a:rPr lang="es-ES_tradnl">
                <a:latin typeface="Formata Light" charset="0"/>
              </a:rPr>
              <a:t>8.3% de la oferta se concentra en los NSE´s C1 y C2.</a:t>
            </a:r>
          </a:p>
          <a:p>
            <a:pPr marL="800100" lvl="1" indent="-342900" algn="l">
              <a:buClr>
                <a:srgbClr val="159D56"/>
              </a:buClr>
              <a:buFont typeface="Times"/>
              <a:buNone/>
            </a:pPr>
            <a:endParaRPr lang="es-ES_tradnl">
              <a:latin typeface="Formata Light" charset="0"/>
            </a:endParaRPr>
          </a:p>
          <a:p>
            <a:pPr marL="800100" lvl="1" indent="-342900">
              <a:buClr>
                <a:srgbClr val="159D56"/>
              </a:buClr>
              <a:buFont typeface="Times"/>
              <a:buChar char="•"/>
            </a:pPr>
            <a:r>
              <a:rPr lang="es-ES">
                <a:latin typeface="Formata Light" charset="0"/>
              </a:rPr>
              <a:t>La </a:t>
            </a:r>
            <a:r>
              <a:rPr lang="es-ES_tradnl">
                <a:latin typeface="Formata Light" charset="0"/>
              </a:rPr>
              <a:t>oferta para los NSE´s D y E es limitada, siendo estos segmentos de la población los que concentran el 60.0% de la demanda total</a:t>
            </a:r>
            <a:r>
              <a:rPr lang="es-ES_tradnl" sz="1800">
                <a:latin typeface="Formata Light" charset="0"/>
              </a:rPr>
              <a:t>.</a:t>
            </a:r>
            <a:endParaRPr lang="en-US" sz="1800">
              <a:latin typeface="Format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>
                <a:solidFill>
                  <a:schemeClr val="tx1"/>
                </a:solidFill>
              </a:rPr>
              <a:t>	</a:t>
            </a:r>
            <a:r>
              <a:rPr lang="es-ES_tradnl" sz="2400" b="1">
                <a:solidFill>
                  <a:schemeClr val="tx1"/>
                </a:solidFill>
              </a:rPr>
              <a:t/>
            </a:r>
            <a:br>
              <a:rPr lang="es-ES_tradnl" sz="2400" b="1">
                <a:solidFill>
                  <a:schemeClr val="tx1"/>
                </a:solidFill>
              </a:rPr>
            </a:br>
            <a:endParaRPr lang="es-ES" sz="2400" b="1">
              <a:solidFill>
                <a:schemeClr val="tx1"/>
              </a:solidFill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43438" y="1484313"/>
            <a:ext cx="3946525" cy="41148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s-PE" sz="2000">
                <a:solidFill>
                  <a:srgbClr val="159D56"/>
                </a:solidFill>
                <a:latin typeface="Formata Medium" charset="0"/>
              </a:rPr>
              <a:t>Distribución de la Oferta en Provincias</a:t>
            </a:r>
          </a:p>
          <a:p>
            <a:pPr lvl="1" algn="ctr">
              <a:buFont typeface="Times"/>
              <a:buNone/>
            </a:pPr>
            <a:endParaRPr lang="es-PE">
              <a:solidFill>
                <a:srgbClr val="159D56"/>
              </a:solidFill>
              <a:latin typeface="Formata Medium" charset="0"/>
            </a:endParaRPr>
          </a:p>
          <a:p>
            <a:pPr lvl="1" algn="just"/>
            <a:r>
              <a:rPr lang="es-PE" sz="1600"/>
              <a:t>El 88.9% de la oferta se dirige a los NSE’S B1 y B2. Este segmento de la población representa el 11% de la demanda total.</a:t>
            </a:r>
          </a:p>
          <a:p>
            <a:pPr lvl="1"/>
            <a:endParaRPr lang="es-PE" sz="1600"/>
          </a:p>
          <a:p>
            <a:pPr lvl="1" algn="just"/>
            <a:r>
              <a:rPr lang="es-PE" sz="1600"/>
              <a:t>Los NSE´s C1 y C2 representan el 40.0% de la demanda total. Sólo el 11.1% de la oferta actual está dirigida a este segmento.</a:t>
            </a:r>
          </a:p>
        </p:txBody>
      </p:sp>
      <p:graphicFrame>
        <p:nvGraphicFramePr>
          <p:cNvPr id="199685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609600" y="1484313"/>
          <a:ext cx="3946525" cy="4000500"/>
        </p:xfrm>
        <a:graphic>
          <a:graphicData uri="http://schemas.openxmlformats.org/presentationml/2006/ole">
            <p:oleObj spid="_x0000_s199685" name="Hoja de cálculo" r:id="rId4" imgW="4219762" imgH="4276954" progId="Excel.Sheet.8">
              <p:embed/>
            </p:oleObj>
          </a:graphicData>
        </a:graphic>
      </p:graphicFrame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57200" y="333375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400">
                <a:solidFill>
                  <a:srgbClr val="159D56"/>
                </a:solidFill>
                <a:latin typeface="Formata Medium" charset="0"/>
              </a:rPr>
              <a:t>Oferta de Viviendas en Provincias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>
                <a:solidFill>
                  <a:schemeClr val="tx1"/>
                </a:solidFill>
              </a:rPr>
              <a:t>	</a:t>
            </a:r>
            <a:r>
              <a:rPr lang="es-ES_tradnl" sz="2400" b="1">
                <a:solidFill>
                  <a:schemeClr val="tx1"/>
                </a:solidFill>
              </a:rPr>
              <a:t/>
            </a:r>
            <a:br>
              <a:rPr lang="es-ES_tradnl" sz="2400" b="1">
                <a:solidFill>
                  <a:schemeClr val="tx1"/>
                </a:solidFill>
              </a:rPr>
            </a:br>
            <a:endParaRPr lang="es-ES" sz="2400" b="1">
              <a:solidFill>
                <a:schemeClr val="tx1"/>
              </a:solidFill>
            </a:endParaRPr>
          </a:p>
        </p:txBody>
      </p:sp>
      <p:sp>
        <p:nvSpPr>
          <p:cNvPr id="203789" name="Text Box 13"/>
          <p:cNvSpPr txBox="1">
            <a:spLocks noChangeArrowheads="1"/>
          </p:cNvSpPr>
          <p:nvPr/>
        </p:nvSpPr>
        <p:spPr bwMode="auto">
          <a:xfrm>
            <a:off x="6659563" y="5661025"/>
            <a:ext cx="1747837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1000" b="1">
                <a:solidFill>
                  <a:srgbClr val="324542"/>
                </a:solidFill>
              </a:rPr>
              <a:t>Fuente: Fondo Mivivienda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611188" y="1196975"/>
            <a:ext cx="799941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ctr">
              <a:buClr>
                <a:srgbClr val="159D56"/>
              </a:buClr>
              <a:buFont typeface="Times"/>
              <a:buNone/>
            </a:pPr>
            <a:r>
              <a:rPr lang="es-ES" sz="2000" b="1">
                <a:solidFill>
                  <a:srgbClr val="159D56"/>
                </a:solidFill>
                <a:latin typeface="Formata Light" charset="0"/>
              </a:rPr>
              <a:t>Oferta de Viviendas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None/>
            </a:pPr>
            <a:endParaRPr lang="es-ES">
              <a:latin typeface="Formata Light" charset="0"/>
            </a:endParaRPr>
          </a:p>
          <a:p>
            <a:pPr marL="742950" lvl="1" indent="-285750" algn="l">
              <a:buClr>
                <a:srgbClr val="159D56"/>
              </a:buClr>
              <a:buFont typeface="Times"/>
              <a:buChar char="•"/>
            </a:pPr>
            <a:r>
              <a:rPr lang="es-PE" sz="1800">
                <a:latin typeface="Formata Light" charset="0"/>
              </a:rPr>
              <a:t>Viviendas Terminadas	 				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Char char="•"/>
            </a:pPr>
            <a:r>
              <a:rPr lang="es-PE" sz="1800">
                <a:latin typeface="Formata Light" charset="0"/>
              </a:rPr>
              <a:t>Viviendas en Construcción					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Char char="•"/>
            </a:pPr>
            <a:r>
              <a:rPr lang="es-PE" sz="1800">
                <a:latin typeface="Formata Light" charset="0"/>
              </a:rPr>
              <a:t>Viviendas en Trámite			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Char char="•"/>
            </a:pPr>
            <a:r>
              <a:rPr lang="es-PE" sz="1800">
                <a:latin typeface="Formata Light" charset="0"/>
              </a:rPr>
              <a:t>Viviendas en Proyecto	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Char char="•"/>
            </a:pPr>
            <a:endParaRPr lang="es-PE" sz="1800">
              <a:latin typeface="Formata Light" charset="0"/>
            </a:endParaRPr>
          </a:p>
          <a:p>
            <a:pPr marL="742950" lvl="1" indent="-285750" algn="l">
              <a:buClr>
                <a:srgbClr val="159D56"/>
              </a:buClr>
              <a:buFont typeface="Times"/>
              <a:buNone/>
            </a:pPr>
            <a:r>
              <a:rPr lang="es-PE" sz="2000" b="1">
                <a:solidFill>
                  <a:srgbClr val="159D56"/>
                </a:solidFill>
                <a:latin typeface="Formata Light" charset="0"/>
              </a:rPr>
              <a:t>Lima</a:t>
            </a:r>
          </a:p>
          <a:p>
            <a:pPr marL="742950" lvl="1" indent="-285750" algn="l">
              <a:buClr>
                <a:srgbClr val="159D56"/>
              </a:buClr>
              <a:buFontTx/>
              <a:buChar char="-"/>
            </a:pPr>
            <a:r>
              <a:rPr lang="es-PE" sz="1800">
                <a:latin typeface="Formata Light" charset="0"/>
              </a:rPr>
              <a:t>Departamentos</a:t>
            </a:r>
          </a:p>
          <a:p>
            <a:pPr marL="742950" lvl="1" indent="-285750" algn="l">
              <a:buClr>
                <a:srgbClr val="159D56"/>
              </a:buClr>
              <a:buFontTx/>
              <a:buChar char="-"/>
            </a:pPr>
            <a:endParaRPr lang="es-PE" sz="1800">
              <a:latin typeface="Formata Light" charset="0"/>
            </a:endParaRPr>
          </a:p>
          <a:p>
            <a:pPr marL="742950" lvl="1" indent="-285750" algn="l">
              <a:buClr>
                <a:srgbClr val="159D56"/>
              </a:buClr>
              <a:buFontTx/>
              <a:buNone/>
            </a:pPr>
            <a:r>
              <a:rPr lang="es-PE" sz="2000" b="1">
                <a:solidFill>
                  <a:srgbClr val="159D56"/>
                </a:solidFill>
                <a:latin typeface="Formata Light" charset="0"/>
              </a:rPr>
              <a:t>Provincias</a:t>
            </a:r>
          </a:p>
          <a:p>
            <a:pPr marL="742950" lvl="1" indent="-285750" algn="l">
              <a:buClr>
                <a:srgbClr val="159D56"/>
              </a:buClr>
              <a:buFontTx/>
              <a:buNone/>
            </a:pPr>
            <a:r>
              <a:rPr lang="es-PE" sz="1800">
                <a:latin typeface="Formata Light" charset="0"/>
              </a:rPr>
              <a:t>- 	Casas y Departamentos		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None/>
            </a:pPr>
            <a:r>
              <a:rPr lang="es-PE" sz="1800">
                <a:latin typeface="Formata Light" charset="0"/>
              </a:rPr>
              <a:t>							</a:t>
            </a: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457200" y="333375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400">
                <a:solidFill>
                  <a:srgbClr val="159D56"/>
                </a:solidFill>
                <a:latin typeface="Formata Medium" charset="0"/>
              </a:rPr>
              <a:t>Oferta de Viviendas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684213" y="15573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800">
                <a:solidFill>
                  <a:schemeClr val="bg1"/>
                </a:solidFill>
                <a:latin typeface="Formata Medium" charset="0"/>
              </a:rPr>
              <a:t>3.	Análisis de Mercado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52738"/>
            <a:ext cx="8077200" cy="2819400"/>
          </a:xfrm>
          <a:noFill/>
          <a:ln/>
        </p:spPr>
        <p:txBody>
          <a:bodyPr/>
          <a:lstStyle/>
          <a:p>
            <a:pPr marL="952500" indent="288925">
              <a:buClr>
                <a:schemeClr val="bg1"/>
              </a:buClr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3.1 Demanda de Viviendas</a:t>
            </a:r>
          </a:p>
          <a:p>
            <a:pPr marL="952500" indent="288925">
              <a:buClr>
                <a:schemeClr val="bg1"/>
              </a:buClr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3.2 Oferta de Viviendas</a:t>
            </a:r>
          </a:p>
          <a:p>
            <a:pPr marL="952500" indent="288925">
              <a:buClr>
                <a:schemeClr val="bg1"/>
              </a:buClr>
              <a:buFont typeface="Wingdings" pitchFamily="2" charset="2"/>
              <a:buChar char="ü"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3.3 Oferta de Créditos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/>
              <a:t>Oferta de Créditos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2000"/>
              <a:t>Al igual que la oferta de viviendas, la mayor parte del total de creditos hipotecarios en el Peru se han destinado a los segmentos mas altos (A y B) de la poblacion, aprox. 95%.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endParaRPr lang="es-CO" sz="2000"/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2000"/>
              <a:t>Paralelamente, los recursos de financiamiento disponibles para este fin se han concentrado a traves de las principales entidades bancarias, aprox. 92% (ver grafico y distribucion de productos Mivivienda)</a:t>
            </a:r>
            <a:endParaRPr lang="es-ES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19200"/>
            <a:ext cx="8077200" cy="6858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Distribución de las Colocaciones del Sistema Financiera</a:t>
            </a:r>
            <a:endParaRPr lang="en-US" sz="2000" b="1">
              <a:solidFill>
                <a:srgbClr val="159D56"/>
              </a:solidFill>
            </a:endParaRP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6659563" y="5589588"/>
            <a:ext cx="159385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900" b="1">
                <a:solidFill>
                  <a:srgbClr val="324542"/>
                </a:solidFill>
              </a:rPr>
              <a:t>Fuente: Fondo Mivivienda</a:t>
            </a:r>
          </a:p>
        </p:txBody>
      </p:sp>
      <p:graphicFrame>
        <p:nvGraphicFramePr>
          <p:cNvPr id="217094" name="Object 6"/>
          <p:cNvGraphicFramePr>
            <a:graphicFrameLocks noChangeAspect="1"/>
          </p:cNvGraphicFramePr>
          <p:nvPr/>
        </p:nvGraphicFramePr>
        <p:xfrm>
          <a:off x="914400" y="1825625"/>
          <a:ext cx="7391400" cy="3702050"/>
        </p:xfrm>
        <a:graphic>
          <a:graphicData uri="http://schemas.openxmlformats.org/presentationml/2006/ole">
            <p:oleObj spid="_x0000_s217094" name="Gráfico" r:id="rId4" imgW="4677009" imgH="2343408" progId="Excel.Chart.8">
              <p:embed/>
            </p:oleObj>
          </a:graphicData>
        </a:graphic>
      </p:graphicFrame>
      <p:sp>
        <p:nvSpPr>
          <p:cNvPr id="217097" name="Rectangle 9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533400"/>
          </a:xfrm>
          <a:noFill/>
          <a:ln/>
        </p:spPr>
        <p:txBody>
          <a:bodyPr/>
          <a:lstStyle/>
          <a:p>
            <a:r>
              <a:rPr lang="es-ES" sz="1800"/>
              <a:t> </a:t>
            </a:r>
            <a:r>
              <a:rPr lang="es-ES" sz="2400"/>
              <a:t>Oferta de Créditos Mivivienda </a:t>
            </a:r>
            <a:r>
              <a:rPr lang="es-CO" sz="2400"/>
              <a:t>(</a:t>
            </a:r>
            <a:r>
              <a:rPr lang="es-ES" sz="2400"/>
              <a:t>Tradicional</a:t>
            </a:r>
            <a:r>
              <a:rPr lang="es-CO" sz="2400"/>
              <a:t>)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Oferta de Créditos Mivivienda </a:t>
            </a:r>
            <a:r>
              <a:rPr lang="es-CO" sz="2400"/>
              <a:t>(</a:t>
            </a:r>
            <a:r>
              <a:rPr lang="es-ES" sz="2400"/>
              <a:t>Tradicional</a:t>
            </a:r>
            <a:r>
              <a:rPr lang="es-CO" sz="2400"/>
              <a:t>)</a:t>
            </a:r>
            <a:endParaRPr lang="en-US" sz="2400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077200" cy="403225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Colocación por Institución Financiera</a:t>
            </a:r>
            <a:endParaRPr lang="es-ES">
              <a:solidFill>
                <a:srgbClr val="159D56"/>
              </a:solidFill>
            </a:endParaRPr>
          </a:p>
        </p:txBody>
      </p:sp>
      <p:sp>
        <p:nvSpPr>
          <p:cNvPr id="209935" name="Rectangle 15"/>
          <p:cNvSpPr>
            <a:spLocks noChangeArrowheads="1"/>
          </p:cNvSpPr>
          <p:nvPr/>
        </p:nvSpPr>
        <p:spPr bwMode="auto">
          <a:xfrm>
            <a:off x="1538288" y="5753100"/>
            <a:ext cx="18256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_tradnl" sz="800" b="1">
                <a:solidFill>
                  <a:srgbClr val="324542"/>
                </a:solidFill>
              </a:rPr>
              <a:t>Data actualizada hasta Abril 2006.</a:t>
            </a:r>
            <a:endParaRPr lang="es-ES" sz="800" b="1">
              <a:solidFill>
                <a:srgbClr val="324542"/>
              </a:solidFill>
            </a:endParaRP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7019925" y="5792788"/>
            <a:ext cx="1439863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800" b="1">
                <a:solidFill>
                  <a:srgbClr val="324542"/>
                </a:solidFill>
              </a:rPr>
              <a:t>Fuente: Fondo Mivivienda</a:t>
            </a:r>
          </a:p>
        </p:txBody>
      </p:sp>
      <p:graphicFrame>
        <p:nvGraphicFramePr>
          <p:cNvPr id="209944" name="Object 24"/>
          <p:cNvGraphicFramePr>
            <a:graphicFrameLocks noChangeAspect="1"/>
          </p:cNvGraphicFramePr>
          <p:nvPr/>
        </p:nvGraphicFramePr>
        <p:xfrm>
          <a:off x="838200" y="1617663"/>
          <a:ext cx="7696200" cy="3944937"/>
        </p:xfrm>
        <a:graphic>
          <a:graphicData uri="http://schemas.openxmlformats.org/presentationml/2006/ole">
            <p:oleObj spid="_x0000_s209944" name="Hoja de cálculo" r:id="rId4" imgW="4239040" imgH="211472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78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077200" cy="479425"/>
          </a:xfrm>
          <a:noFill/>
          <a:ln/>
        </p:spPr>
        <p:txBody>
          <a:bodyPr/>
          <a:lstStyle/>
          <a:p>
            <a:pPr marL="457200" indent="-457200"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Colocación por Institución Financiera</a:t>
            </a:r>
            <a:endParaRPr lang="es-ES" sz="2000">
              <a:solidFill>
                <a:srgbClr val="159D56"/>
              </a:solidFill>
            </a:endParaRPr>
          </a:p>
        </p:txBody>
      </p:sp>
      <p:sp>
        <p:nvSpPr>
          <p:cNvPr id="216087" name="Rectangle 23"/>
          <p:cNvSpPr>
            <a:spLocks noChangeArrowheads="1"/>
          </p:cNvSpPr>
          <p:nvPr/>
        </p:nvSpPr>
        <p:spPr bwMode="auto">
          <a:xfrm>
            <a:off x="1331913" y="5360988"/>
            <a:ext cx="2019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_tradnl" sz="900" b="1">
                <a:solidFill>
                  <a:srgbClr val="324542"/>
                </a:solidFill>
              </a:rPr>
              <a:t>Data actualizada hasta </a:t>
            </a:r>
            <a:r>
              <a:rPr lang="es-PE" sz="900" b="1">
                <a:solidFill>
                  <a:srgbClr val="324542"/>
                </a:solidFill>
              </a:rPr>
              <a:t>Abril 2006</a:t>
            </a:r>
            <a:r>
              <a:rPr lang="es-ES_tradnl" sz="900" b="1">
                <a:solidFill>
                  <a:srgbClr val="324542"/>
                </a:solidFill>
              </a:rPr>
              <a:t>.</a:t>
            </a:r>
            <a:endParaRPr lang="es-ES" sz="900" b="1">
              <a:solidFill>
                <a:srgbClr val="324542"/>
              </a:solidFill>
            </a:endParaRPr>
          </a:p>
        </p:txBody>
      </p:sp>
      <p:sp>
        <p:nvSpPr>
          <p:cNvPr id="216088" name="Text Box 24"/>
          <p:cNvSpPr txBox="1">
            <a:spLocks noChangeArrowheads="1"/>
          </p:cNvSpPr>
          <p:nvPr/>
        </p:nvSpPr>
        <p:spPr bwMode="auto">
          <a:xfrm>
            <a:off x="6948488" y="5216525"/>
            <a:ext cx="159385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900" b="1">
                <a:solidFill>
                  <a:srgbClr val="324542"/>
                </a:solidFill>
              </a:rPr>
              <a:t>Fuente: Fondo Mivivienda</a:t>
            </a:r>
          </a:p>
        </p:txBody>
      </p:sp>
      <p:graphicFrame>
        <p:nvGraphicFramePr>
          <p:cNvPr id="216092" name="Object 28"/>
          <p:cNvGraphicFramePr>
            <a:graphicFrameLocks noChangeAspect="1"/>
          </p:cNvGraphicFramePr>
          <p:nvPr/>
        </p:nvGraphicFramePr>
        <p:xfrm>
          <a:off x="838200" y="1828800"/>
          <a:ext cx="7620000" cy="2411413"/>
        </p:xfrm>
        <a:graphic>
          <a:graphicData uri="http://schemas.openxmlformats.org/presentationml/2006/ole">
            <p:oleObj spid="_x0000_s216092" name="Hoja de cálculo" r:id="rId4" imgW="4124514" imgH="1305286" progId="Excel.Sheet.8">
              <p:embed/>
            </p:oleObj>
          </a:graphicData>
        </a:graphic>
      </p:graphicFrame>
      <p:sp>
        <p:nvSpPr>
          <p:cNvPr id="216096" name="Rectangle 3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533400"/>
          </a:xfrm>
          <a:noFill/>
          <a:ln/>
        </p:spPr>
        <p:txBody>
          <a:bodyPr/>
          <a:lstStyle/>
          <a:p>
            <a:r>
              <a:rPr lang="es-ES" sz="1800"/>
              <a:t> </a:t>
            </a:r>
            <a:r>
              <a:rPr lang="es-ES" sz="2400"/>
              <a:t>Oferta de Créditos Mivivienda </a:t>
            </a:r>
            <a:r>
              <a:rPr lang="es-CO" sz="2400"/>
              <a:t>(</a:t>
            </a:r>
            <a:r>
              <a:rPr lang="es-ES" sz="2400"/>
              <a:t>Tradicional</a:t>
            </a:r>
            <a:r>
              <a:rPr lang="es-CO" sz="2400"/>
              <a:t>)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533400"/>
          </a:xfrm>
          <a:noFill/>
          <a:ln/>
        </p:spPr>
        <p:txBody>
          <a:bodyPr/>
          <a:lstStyle/>
          <a:p>
            <a:r>
              <a:rPr lang="es-ES" sz="1800"/>
              <a:t> </a:t>
            </a:r>
            <a:r>
              <a:rPr lang="es-ES" sz="2400"/>
              <a:t>Oferta de Créditos Mivivienda (CRC-PBP)</a:t>
            </a:r>
            <a:endParaRPr lang="en-US" sz="2400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077200" cy="403225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Colocación por Institución Financiera</a:t>
            </a:r>
            <a:endParaRPr lang="es-ES">
              <a:solidFill>
                <a:srgbClr val="159D56"/>
              </a:solidFill>
            </a:endParaRPr>
          </a:p>
        </p:txBody>
      </p:sp>
      <p:graphicFrame>
        <p:nvGraphicFramePr>
          <p:cNvPr id="374790" name="Object 6"/>
          <p:cNvGraphicFramePr>
            <a:graphicFrameLocks noChangeAspect="1"/>
          </p:cNvGraphicFramePr>
          <p:nvPr/>
        </p:nvGraphicFramePr>
        <p:xfrm>
          <a:off x="838200" y="1905000"/>
          <a:ext cx="7772400" cy="2630488"/>
        </p:xfrm>
        <a:graphic>
          <a:graphicData uri="http://schemas.openxmlformats.org/presentationml/2006/ole">
            <p:oleObj spid="_x0000_s374790" name="Hoja de cálculo" r:id="rId3" imgW="4334059" imgH="1467175" progId="Excel.Sheet.8">
              <p:embed/>
            </p:oleObj>
          </a:graphicData>
        </a:graphic>
      </p:graphicFrame>
      <p:sp>
        <p:nvSpPr>
          <p:cNvPr id="374791" name="Rectangle 7"/>
          <p:cNvSpPr>
            <a:spLocks noChangeArrowheads="1"/>
          </p:cNvSpPr>
          <p:nvPr/>
        </p:nvSpPr>
        <p:spPr bwMode="auto">
          <a:xfrm>
            <a:off x="1331913" y="5360988"/>
            <a:ext cx="2025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_tradnl" sz="900" b="1">
                <a:solidFill>
                  <a:srgbClr val="324542"/>
                </a:solidFill>
              </a:rPr>
              <a:t>Data actualizada hasta </a:t>
            </a:r>
            <a:r>
              <a:rPr lang="es-PE" sz="900" b="1">
                <a:solidFill>
                  <a:srgbClr val="324542"/>
                </a:solidFill>
              </a:rPr>
              <a:t>Julio 2007.</a:t>
            </a:r>
            <a:endParaRPr lang="es-ES" sz="900" b="1">
              <a:solidFill>
                <a:srgbClr val="32454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685800"/>
            <a:ext cx="7924800" cy="609600"/>
          </a:xfrm>
          <a:noFill/>
          <a:ln/>
        </p:spPr>
        <p:txBody>
          <a:bodyPr/>
          <a:lstStyle/>
          <a:p>
            <a:r>
              <a:rPr lang="es-ES"/>
              <a:t>Índice</a:t>
            </a:r>
            <a:r>
              <a:rPr lang="es-ES_tradnl"/>
              <a:t>:</a:t>
            </a:r>
            <a:endParaRPr lang="es-E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838200" y="1341438"/>
            <a:ext cx="7910513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66738" indent="6350">
              <a:buClr>
                <a:schemeClr val="bg1"/>
              </a:buClr>
              <a:buFont typeface="Wingdings" pitchFamily="2" charset="2"/>
              <a:buAutoNum type="arabicPeriod"/>
            </a:pP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 Concepto	</a:t>
            </a:r>
          </a:p>
          <a:p>
            <a:pPr marL="566738" indent="6350">
              <a:buClr>
                <a:schemeClr val="bg1"/>
              </a:buClr>
              <a:buFont typeface="Wingdings" pitchFamily="2" charset="2"/>
              <a:buAutoNum type="arabicPeriod"/>
            </a:pP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 Mercado de Créditos Hipotecarios</a:t>
            </a:r>
          </a:p>
          <a:p>
            <a:pPr marL="566738" indent="6350">
              <a:buClr>
                <a:schemeClr val="bg1"/>
              </a:buClr>
              <a:buFont typeface="Wingdings" pitchFamily="2" charset="2"/>
              <a:buAutoNum type="arabicPeriod"/>
            </a:pP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 Análisis de Mercado						3.1. Demanda de Viviendas					3.2. Oferta de Viviendas						3.3. Oferta de Créditos</a:t>
            </a:r>
          </a:p>
          <a:p>
            <a:pPr marL="566738" indent="6350" algn="l">
              <a:buClr>
                <a:schemeClr val="bg1"/>
              </a:buClr>
              <a:buFont typeface="Wingdings" pitchFamily="2" charset="2"/>
              <a:buAutoNum type="arabicPeriod"/>
            </a:pP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 Descripción del Negocio</a:t>
            </a:r>
            <a:r>
              <a:rPr lang="es-CO" sz="1800" b="1">
                <a:solidFill>
                  <a:schemeClr val="bg1"/>
                </a:solidFill>
                <a:latin typeface="Formata Light" charset="0"/>
              </a:rPr>
              <a:t>(s)</a:t>
            </a: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/>
            </a:r>
            <a:br>
              <a:rPr lang="es-ES" sz="1800" b="1">
                <a:solidFill>
                  <a:schemeClr val="bg1"/>
                </a:solidFill>
                <a:latin typeface="Formata Light" charset="0"/>
              </a:rPr>
            </a:b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	4.1. Originación</a:t>
            </a:r>
            <a:br>
              <a:rPr lang="es-ES" sz="1800" b="1">
                <a:solidFill>
                  <a:schemeClr val="bg1"/>
                </a:solidFill>
                <a:latin typeface="Formata Light" charset="0"/>
              </a:rPr>
            </a:b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	4.2. Titulización</a:t>
            </a:r>
            <a:br>
              <a:rPr lang="es-ES" sz="1800" b="1">
                <a:solidFill>
                  <a:schemeClr val="bg1"/>
                </a:solidFill>
                <a:latin typeface="Formata Light" charset="0"/>
              </a:rPr>
            </a:b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	4.3. ¨Servicing¨</a:t>
            </a:r>
          </a:p>
          <a:p>
            <a:pPr marL="566738" indent="6350">
              <a:buClr>
                <a:schemeClr val="bg1"/>
              </a:buClr>
              <a:buFont typeface="Wingdings" pitchFamily="2" charset="2"/>
              <a:buAutoNum type="arabicPeriod"/>
            </a:pPr>
            <a:r>
              <a:rPr lang="es-ES" sz="1800" b="1">
                <a:solidFill>
                  <a:schemeClr val="bg1"/>
                </a:solidFill>
                <a:latin typeface="Formata Light" charset="0"/>
              </a:rPr>
              <a:t> 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533400"/>
          </a:xfrm>
          <a:noFill/>
          <a:ln/>
        </p:spPr>
        <p:txBody>
          <a:bodyPr/>
          <a:lstStyle/>
          <a:p>
            <a:r>
              <a:rPr lang="es-ES" sz="1800"/>
              <a:t> </a:t>
            </a:r>
            <a:r>
              <a:rPr lang="es-ES" sz="2400"/>
              <a:t>Oferta de Créditos Mivivienda (CME</a:t>
            </a:r>
            <a:r>
              <a:rPr lang="es-CO" sz="2400"/>
              <a:t>standarizados</a:t>
            </a:r>
            <a:r>
              <a:rPr lang="es-ES" sz="2400"/>
              <a:t>)</a:t>
            </a:r>
            <a:endParaRPr lang="en-US" sz="2400"/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077200" cy="403225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Colocación por Institución Financiera</a:t>
            </a:r>
            <a:endParaRPr lang="es-ES">
              <a:solidFill>
                <a:srgbClr val="159D56"/>
              </a:solidFill>
            </a:endParaRPr>
          </a:p>
        </p:txBody>
      </p:sp>
      <p:sp>
        <p:nvSpPr>
          <p:cNvPr id="375815" name="Rectangle 7"/>
          <p:cNvSpPr>
            <a:spLocks noChangeArrowheads="1"/>
          </p:cNvSpPr>
          <p:nvPr/>
        </p:nvSpPr>
        <p:spPr bwMode="auto">
          <a:xfrm>
            <a:off x="1331913" y="5360988"/>
            <a:ext cx="2025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_tradnl" sz="900" b="1">
                <a:solidFill>
                  <a:srgbClr val="324542"/>
                </a:solidFill>
              </a:rPr>
              <a:t>Data actualizada hasta </a:t>
            </a:r>
            <a:r>
              <a:rPr lang="es-PE" sz="900" b="1">
                <a:solidFill>
                  <a:srgbClr val="324542"/>
                </a:solidFill>
              </a:rPr>
              <a:t>Julio 2007.</a:t>
            </a:r>
            <a:endParaRPr lang="es-ES" sz="900" b="1">
              <a:solidFill>
                <a:srgbClr val="324542"/>
              </a:solidFill>
            </a:endParaRPr>
          </a:p>
        </p:txBody>
      </p:sp>
      <p:graphicFrame>
        <p:nvGraphicFramePr>
          <p:cNvPr id="375816" name="Object 8"/>
          <p:cNvGraphicFramePr>
            <a:graphicFrameLocks noChangeAspect="1"/>
          </p:cNvGraphicFramePr>
          <p:nvPr/>
        </p:nvGraphicFramePr>
        <p:xfrm>
          <a:off x="609600" y="2133600"/>
          <a:ext cx="8077200" cy="2130425"/>
        </p:xfrm>
        <a:graphic>
          <a:graphicData uri="http://schemas.openxmlformats.org/presentationml/2006/ole">
            <p:oleObj spid="_x0000_s375816" name="Hoja de cálculo" r:id="rId3" imgW="4334059" imgH="1143398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533400"/>
          </a:xfrm>
          <a:noFill/>
          <a:ln/>
        </p:spPr>
        <p:txBody>
          <a:bodyPr/>
          <a:lstStyle/>
          <a:p>
            <a:r>
              <a:rPr lang="es-ES" sz="1800"/>
              <a:t> </a:t>
            </a:r>
            <a:r>
              <a:rPr lang="es-ES" sz="2400"/>
              <a:t>Oferta de Créditos Mivivienda (Proyecto Mihogar)</a:t>
            </a:r>
            <a:endParaRPr lang="en-US" sz="2400"/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077200" cy="403225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Colocación por Institución Financiera</a:t>
            </a:r>
            <a:endParaRPr lang="es-ES">
              <a:solidFill>
                <a:srgbClr val="159D56"/>
              </a:solidFill>
            </a:endParaRPr>
          </a:p>
        </p:txBody>
      </p:sp>
      <p:graphicFrame>
        <p:nvGraphicFramePr>
          <p:cNvPr id="376838" name="Object 6"/>
          <p:cNvGraphicFramePr>
            <a:graphicFrameLocks noChangeAspect="1"/>
          </p:cNvGraphicFramePr>
          <p:nvPr/>
        </p:nvGraphicFramePr>
        <p:xfrm>
          <a:off x="457200" y="2133600"/>
          <a:ext cx="8001000" cy="2409825"/>
        </p:xfrm>
        <a:graphic>
          <a:graphicData uri="http://schemas.openxmlformats.org/presentationml/2006/ole">
            <p:oleObj spid="_x0000_s376838" name="Hoja de cálculo" r:id="rId3" imgW="4334059" imgH="1305286" progId="Excel.Sheet.8">
              <p:embed/>
            </p:oleObj>
          </a:graphicData>
        </a:graphic>
      </p:graphicFrame>
      <p:sp>
        <p:nvSpPr>
          <p:cNvPr id="376839" name="Rectangle 7"/>
          <p:cNvSpPr>
            <a:spLocks noChangeArrowheads="1"/>
          </p:cNvSpPr>
          <p:nvPr/>
        </p:nvSpPr>
        <p:spPr bwMode="auto">
          <a:xfrm>
            <a:off x="1331913" y="5360988"/>
            <a:ext cx="2025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_tradnl" sz="900" b="1">
                <a:solidFill>
                  <a:srgbClr val="324542"/>
                </a:solidFill>
              </a:rPr>
              <a:t>Data actualizada hasta </a:t>
            </a:r>
            <a:r>
              <a:rPr lang="es-PE" sz="900" b="1">
                <a:solidFill>
                  <a:srgbClr val="324542"/>
                </a:solidFill>
              </a:rPr>
              <a:t>Julio 2007.</a:t>
            </a:r>
            <a:endParaRPr lang="es-ES" sz="900" b="1">
              <a:solidFill>
                <a:srgbClr val="32454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253" name="Group 21"/>
          <p:cNvGraphicFramePr>
            <a:graphicFrameLocks noGrp="1"/>
          </p:cNvGraphicFramePr>
          <p:nvPr>
            <p:ph type="body" idx="1"/>
          </p:nvPr>
        </p:nvGraphicFramePr>
        <p:xfrm>
          <a:off x="5203825" y="2546350"/>
          <a:ext cx="3400425" cy="2776538"/>
        </p:xfrm>
        <a:graphic>
          <a:graphicData uri="http://schemas.openxmlformats.org/drawingml/2006/table">
            <a:tbl>
              <a:tblPr/>
              <a:tblGrid>
                <a:gridCol w="1928813"/>
                <a:gridCol w="1471612"/>
              </a:tblGrid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PERIODOS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DIAS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</a:tr>
              <a:tr h="98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1. Aprobación: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Desde la presenta-ción de la solicitud de crédito hasta la aprobación.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2. Desembolso: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Desde la aprobación</a:t>
                      </a:r>
                      <a:r>
                        <a:rPr kumimoji="0" lang="es-P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 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hasta el desembolso</a:t>
                      </a:r>
                      <a:r>
                        <a:rPr kumimoji="0" lang="es-P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 del crédito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.</a:t>
                      </a:r>
                      <a:endParaRPr kumimoji="0" lang="es-P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3249" name="Object 17"/>
          <p:cNvGraphicFramePr>
            <a:graphicFrameLocks noChangeAspect="1"/>
          </p:cNvGraphicFramePr>
          <p:nvPr/>
        </p:nvGraphicFramePr>
        <p:xfrm>
          <a:off x="174625" y="2089150"/>
          <a:ext cx="5051425" cy="3962400"/>
        </p:xfrm>
        <a:graphic>
          <a:graphicData uri="http://schemas.openxmlformats.org/presentationml/2006/ole">
            <p:oleObj spid="_x0000_s223249" name="Gráfico" r:id="rId4" imgW="4115133" imgH="3743554" progId="MSGraph.Chart.8">
              <p:embed followColorScheme="full"/>
            </p:oleObj>
          </a:graphicData>
        </a:graphic>
      </p:graphicFrame>
      <p:sp>
        <p:nvSpPr>
          <p:cNvPr id="223250" name="Rectangle 18"/>
          <p:cNvSpPr>
            <a:spLocks noChangeArrowheads="1"/>
          </p:cNvSpPr>
          <p:nvPr/>
        </p:nvSpPr>
        <p:spPr bwMode="auto">
          <a:xfrm>
            <a:off x="250825" y="1022350"/>
            <a:ext cx="80772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ctr"/>
            <a:r>
              <a:rPr lang="es-ES" sz="2000" b="1">
                <a:solidFill>
                  <a:srgbClr val="159D56"/>
                </a:solidFill>
                <a:latin typeface="Formata Regular" charset="0"/>
              </a:rPr>
              <a:t>Período Promedio de Aprobación y Desembolso</a:t>
            </a:r>
            <a:endParaRPr lang="en-US" sz="2000" b="1">
              <a:solidFill>
                <a:srgbClr val="159D56"/>
              </a:solidFill>
              <a:latin typeface="Formata Regular" charset="0"/>
            </a:endParaRPr>
          </a:p>
        </p:txBody>
      </p:sp>
      <p:graphicFrame>
        <p:nvGraphicFramePr>
          <p:cNvPr id="223251" name="Object 19"/>
          <p:cNvGraphicFramePr>
            <a:graphicFrameLocks noChangeAspect="1"/>
          </p:cNvGraphicFramePr>
          <p:nvPr/>
        </p:nvGraphicFramePr>
        <p:xfrm>
          <a:off x="327025" y="1327150"/>
          <a:ext cx="4643438" cy="4572000"/>
        </p:xfrm>
        <a:graphic>
          <a:graphicData uri="http://schemas.openxmlformats.org/presentationml/2006/ole">
            <p:oleObj spid="_x0000_s223251" name="Gráfico" r:id="rId5" imgW="4115133" imgH="3743554" progId="MSGraph.Chart.8">
              <p:embed followColorScheme="full"/>
            </p:oleObj>
          </a:graphicData>
        </a:graphic>
      </p:graphicFrame>
      <p:sp>
        <p:nvSpPr>
          <p:cNvPr id="223252" name="Text Box 20"/>
          <p:cNvSpPr txBox="1">
            <a:spLocks noChangeArrowheads="1"/>
          </p:cNvSpPr>
          <p:nvPr/>
        </p:nvSpPr>
        <p:spPr bwMode="auto">
          <a:xfrm>
            <a:off x="6948488" y="5805488"/>
            <a:ext cx="1323975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1000" b="1">
                <a:solidFill>
                  <a:srgbClr val="324542"/>
                </a:solidFill>
              </a:rPr>
              <a:t>Fuente: M y S  S.A.</a:t>
            </a:r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323850" y="3048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400">
                <a:solidFill>
                  <a:srgbClr val="159D56"/>
                </a:solidFill>
                <a:latin typeface="Formata Medium" charset="0"/>
              </a:rPr>
              <a:t>Oferta de Créditos Mivivienda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ChangeArrowheads="1"/>
          </p:cNvSpPr>
          <p:nvPr>
            <p:ph type="body" sz="half" idx="1"/>
          </p:nvPr>
        </p:nvSpPr>
        <p:spPr>
          <a:xfrm>
            <a:off x="539750" y="1219200"/>
            <a:ext cx="7967663" cy="685800"/>
          </a:xfrm>
          <a:noFill/>
          <a:ln/>
        </p:spPr>
        <p:txBody>
          <a:bodyPr/>
          <a:lstStyle/>
          <a:p>
            <a:pPr lvl="1" algn="ctr">
              <a:buClr>
                <a:srgbClr val="E60D2E"/>
              </a:buClr>
              <a:buFont typeface="Wingdings" pitchFamily="2" charset="2"/>
              <a:buNone/>
            </a:pPr>
            <a:r>
              <a:rPr lang="es-ES" b="1">
                <a:solidFill>
                  <a:srgbClr val="159D56"/>
                </a:solidFill>
                <a:latin typeface="Formata Regular" charset="0"/>
              </a:rPr>
              <a:t>Distribución del Período de Aprobación y Desembolso por Institución Financiera</a:t>
            </a:r>
            <a:endParaRPr lang="en-US" b="1">
              <a:solidFill>
                <a:srgbClr val="159D56"/>
              </a:solidFill>
              <a:latin typeface="Formata Regular" charset="0"/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6648450" y="2771775"/>
            <a:ext cx="20669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 i="1">
                <a:solidFill>
                  <a:schemeClr val="tx2"/>
                </a:solidFill>
              </a:rPr>
              <a:t>Prom. Total = 97 días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 i="1">
                <a:solidFill>
                  <a:schemeClr val="tx2"/>
                </a:solidFill>
              </a:rPr>
              <a:t>Desv. Standard = 101 días</a:t>
            </a: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6775450" y="3914775"/>
            <a:ext cx="19827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 i="1">
                <a:solidFill>
                  <a:schemeClr val="tx2"/>
                </a:solidFill>
              </a:rPr>
              <a:t>Promedio = 73 días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 i="1">
                <a:solidFill>
                  <a:schemeClr val="tx2"/>
                </a:solidFill>
              </a:rPr>
              <a:t>Desv. Standard = 72 días</a:t>
            </a: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6792913" y="4981575"/>
            <a:ext cx="19827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 i="1">
                <a:solidFill>
                  <a:schemeClr val="tx2"/>
                </a:solidFill>
              </a:rPr>
              <a:t>Promedio = 24 días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 i="1">
                <a:solidFill>
                  <a:schemeClr val="tx2"/>
                </a:solidFill>
              </a:rPr>
              <a:t>Desv. Standard = 22 días</a:t>
            </a: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6886575" y="2543175"/>
            <a:ext cx="1676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 b="1">
                <a:solidFill>
                  <a:schemeClr val="tx2"/>
                </a:solidFill>
              </a:rPr>
              <a:t>Tiempo Total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6962775" y="3686175"/>
            <a:ext cx="1676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 b="1">
                <a:solidFill>
                  <a:schemeClr val="tx2"/>
                </a:solidFill>
              </a:rPr>
              <a:t>Período 2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6962775" y="4752975"/>
            <a:ext cx="1676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 b="1">
                <a:solidFill>
                  <a:schemeClr val="tx2"/>
                </a:solidFill>
              </a:rPr>
              <a:t>Período 1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224266" name="Line 10"/>
          <p:cNvSpPr>
            <a:spLocks noChangeShapeType="1"/>
          </p:cNvSpPr>
          <p:nvPr/>
        </p:nvSpPr>
        <p:spPr bwMode="auto">
          <a:xfrm>
            <a:off x="1466850" y="3990975"/>
            <a:ext cx="5029200" cy="0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4267" name="Line 11"/>
          <p:cNvSpPr>
            <a:spLocks noChangeShapeType="1"/>
          </p:cNvSpPr>
          <p:nvPr/>
        </p:nvSpPr>
        <p:spPr bwMode="auto">
          <a:xfrm>
            <a:off x="6496050" y="2543175"/>
            <a:ext cx="0" cy="14478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4268" name="Line 12"/>
          <p:cNvSpPr>
            <a:spLocks noChangeShapeType="1"/>
          </p:cNvSpPr>
          <p:nvPr/>
        </p:nvSpPr>
        <p:spPr bwMode="auto">
          <a:xfrm>
            <a:off x="1466850" y="4448175"/>
            <a:ext cx="5029200" cy="0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4269" name="Line 13"/>
          <p:cNvSpPr>
            <a:spLocks noChangeShapeType="1"/>
          </p:cNvSpPr>
          <p:nvPr/>
        </p:nvSpPr>
        <p:spPr bwMode="auto">
          <a:xfrm>
            <a:off x="6496050" y="3902075"/>
            <a:ext cx="1588" cy="5461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4270" name="Line 14"/>
          <p:cNvSpPr>
            <a:spLocks noChangeShapeType="1"/>
          </p:cNvSpPr>
          <p:nvPr/>
        </p:nvSpPr>
        <p:spPr bwMode="auto">
          <a:xfrm>
            <a:off x="1390650" y="5057775"/>
            <a:ext cx="5105400" cy="0"/>
          </a:xfrm>
          <a:prstGeom prst="line">
            <a:avLst/>
          </a:prstGeom>
          <a:noFill/>
          <a:ln w="12700">
            <a:solidFill>
              <a:schemeClr val="fol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4271" name="Line 15"/>
          <p:cNvSpPr>
            <a:spLocks noChangeShapeType="1"/>
          </p:cNvSpPr>
          <p:nvPr/>
        </p:nvSpPr>
        <p:spPr bwMode="auto">
          <a:xfrm>
            <a:off x="6496050" y="4706938"/>
            <a:ext cx="0" cy="3508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4272" name="Text Box 16"/>
          <p:cNvSpPr txBox="1">
            <a:spLocks noChangeArrowheads="1"/>
          </p:cNvSpPr>
          <p:nvPr/>
        </p:nvSpPr>
        <p:spPr bwMode="auto">
          <a:xfrm>
            <a:off x="6659563" y="5949950"/>
            <a:ext cx="1323975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1000" b="1">
                <a:solidFill>
                  <a:srgbClr val="324542"/>
                </a:solidFill>
              </a:rPr>
              <a:t>Fuente: M y S  S.A.</a:t>
            </a:r>
          </a:p>
        </p:txBody>
      </p:sp>
      <p:graphicFrame>
        <p:nvGraphicFramePr>
          <p:cNvPr id="224273" name="Object 17"/>
          <p:cNvGraphicFramePr>
            <a:graphicFrameLocks noChangeAspect="1"/>
          </p:cNvGraphicFramePr>
          <p:nvPr>
            <p:ph sz="half" idx="2"/>
          </p:nvPr>
        </p:nvGraphicFramePr>
        <p:xfrm>
          <a:off x="971550" y="2708275"/>
          <a:ext cx="3946525" cy="3582988"/>
        </p:xfrm>
        <a:graphic>
          <a:graphicData uri="http://schemas.openxmlformats.org/presentationml/2006/ole">
            <p:oleObj spid="_x0000_s224273" name="Gráfico" r:id="rId4" imgW="4334059" imgH="3933987" progId="MSGraph.Chart.8">
              <p:embed followColorScheme="full"/>
            </p:oleObj>
          </a:graphicData>
        </a:graphic>
      </p:graphicFrame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323850" y="3048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400">
                <a:solidFill>
                  <a:srgbClr val="159D56"/>
                </a:solidFill>
                <a:latin typeface="Formata Medium" charset="0"/>
              </a:rPr>
              <a:t>Oferta de Créditos Mivivienda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57" name="Rectangle 53"/>
          <p:cNvSpPr>
            <a:spLocks noGrp="1" noChangeArrowheads="1"/>
          </p:cNvSpPr>
          <p:nvPr>
            <p:ph type="body" idx="1"/>
          </p:nvPr>
        </p:nvSpPr>
        <p:spPr>
          <a:xfrm>
            <a:off x="552450" y="838200"/>
            <a:ext cx="8077200" cy="420688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Período de Desembolso por Institución Financiera</a:t>
            </a:r>
          </a:p>
        </p:txBody>
      </p:sp>
      <p:graphicFrame>
        <p:nvGraphicFramePr>
          <p:cNvPr id="226358" name="Object 54"/>
          <p:cNvGraphicFramePr>
            <a:graphicFrameLocks noChangeAspect="1"/>
          </p:cNvGraphicFramePr>
          <p:nvPr/>
        </p:nvGraphicFramePr>
        <p:xfrm>
          <a:off x="1238250" y="1560513"/>
          <a:ext cx="2813050" cy="1876425"/>
        </p:xfrm>
        <a:graphic>
          <a:graphicData uri="http://schemas.openxmlformats.org/presentationml/2006/ole">
            <p:oleObj spid="_x0000_s226358" name="Gráfico" r:id="rId4" imgW="6601118" imgH="4410456" progId="MSGraph.Chart.8">
              <p:embed followColorScheme="full"/>
            </p:oleObj>
          </a:graphicData>
        </a:graphic>
      </p:graphicFrame>
      <p:sp>
        <p:nvSpPr>
          <p:cNvPr id="226359" name="Line 55"/>
          <p:cNvSpPr>
            <a:spLocks noChangeShapeType="1"/>
          </p:cNvSpPr>
          <p:nvPr/>
        </p:nvSpPr>
        <p:spPr bwMode="auto">
          <a:xfrm>
            <a:off x="2533650" y="1789113"/>
            <a:ext cx="1588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60" name="Text Box 56"/>
          <p:cNvSpPr txBox="1">
            <a:spLocks noChangeArrowheads="1"/>
          </p:cNvSpPr>
          <p:nvPr/>
        </p:nvSpPr>
        <p:spPr bwMode="auto">
          <a:xfrm>
            <a:off x="2247900" y="3389313"/>
            <a:ext cx="5873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µ=52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61" name="Text Box 57"/>
          <p:cNvSpPr txBox="1">
            <a:spLocks noChangeArrowheads="1"/>
          </p:cNvSpPr>
          <p:nvPr/>
        </p:nvSpPr>
        <p:spPr bwMode="auto">
          <a:xfrm>
            <a:off x="1939925" y="2932113"/>
            <a:ext cx="6223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s =36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62" name="Text Box 58"/>
          <p:cNvSpPr txBox="1">
            <a:spLocks noChangeArrowheads="1"/>
          </p:cNvSpPr>
          <p:nvPr/>
        </p:nvSpPr>
        <p:spPr bwMode="auto">
          <a:xfrm>
            <a:off x="781050" y="2322513"/>
            <a:ext cx="15271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≤ 66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a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&gt; 66</a:t>
            </a:r>
          </a:p>
        </p:txBody>
      </p:sp>
      <p:sp>
        <p:nvSpPr>
          <p:cNvPr id="226363" name="Line 59"/>
          <p:cNvSpPr>
            <a:spLocks noChangeShapeType="1"/>
          </p:cNvSpPr>
          <p:nvPr/>
        </p:nvSpPr>
        <p:spPr bwMode="auto">
          <a:xfrm>
            <a:off x="3522663" y="1865313"/>
            <a:ext cx="1587" cy="1600200"/>
          </a:xfrm>
          <a:prstGeom prst="line">
            <a:avLst/>
          </a:prstGeom>
          <a:noFill/>
          <a:ln w="19050">
            <a:solidFill>
              <a:srgbClr val="00008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64" name="Text Box 60"/>
          <p:cNvSpPr txBox="1">
            <a:spLocks noChangeArrowheads="1"/>
          </p:cNvSpPr>
          <p:nvPr/>
        </p:nvSpPr>
        <p:spPr bwMode="auto">
          <a:xfrm>
            <a:off x="3178175" y="3389313"/>
            <a:ext cx="6508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=66</a:t>
            </a:r>
          </a:p>
        </p:txBody>
      </p:sp>
      <p:sp>
        <p:nvSpPr>
          <p:cNvPr id="226365" name="Line 61"/>
          <p:cNvSpPr>
            <a:spLocks noChangeShapeType="1"/>
          </p:cNvSpPr>
          <p:nvPr/>
        </p:nvSpPr>
        <p:spPr bwMode="auto">
          <a:xfrm>
            <a:off x="3603625" y="2016125"/>
            <a:ext cx="454025" cy="1588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66" name="Line 62"/>
          <p:cNvSpPr>
            <a:spLocks noChangeShapeType="1"/>
          </p:cNvSpPr>
          <p:nvPr/>
        </p:nvSpPr>
        <p:spPr bwMode="auto">
          <a:xfrm flipH="1">
            <a:off x="2994025" y="2016125"/>
            <a:ext cx="454025" cy="1588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67" name="Text Box 63"/>
          <p:cNvSpPr txBox="1">
            <a:spLocks noChangeArrowheads="1"/>
          </p:cNvSpPr>
          <p:nvPr/>
        </p:nvSpPr>
        <p:spPr bwMode="auto">
          <a:xfrm>
            <a:off x="2984500" y="1712913"/>
            <a:ext cx="53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99%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68" name="Text Box 64"/>
          <p:cNvSpPr txBox="1">
            <a:spLocks noChangeArrowheads="1"/>
          </p:cNvSpPr>
          <p:nvPr/>
        </p:nvSpPr>
        <p:spPr bwMode="auto">
          <a:xfrm>
            <a:off x="3540125" y="1712913"/>
            <a:ext cx="4413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69" name="Text Box 65"/>
          <p:cNvSpPr txBox="1">
            <a:spLocks noChangeArrowheads="1"/>
          </p:cNvSpPr>
          <p:nvPr/>
        </p:nvSpPr>
        <p:spPr bwMode="auto">
          <a:xfrm>
            <a:off x="933450" y="1484313"/>
            <a:ext cx="35052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>
                <a:solidFill>
                  <a:schemeClr val="tx1"/>
                </a:solidFill>
              </a:rPr>
              <a:t>Banco Wiese *</a:t>
            </a:r>
            <a:endParaRPr lang="es-ES" sz="1400" b="1">
              <a:solidFill>
                <a:schemeClr val="tx1"/>
              </a:solidFill>
            </a:endParaRPr>
          </a:p>
        </p:txBody>
      </p:sp>
      <p:graphicFrame>
        <p:nvGraphicFramePr>
          <p:cNvPr id="226370" name="Object 66"/>
          <p:cNvGraphicFramePr>
            <a:graphicFrameLocks noChangeAspect="1"/>
          </p:cNvGraphicFramePr>
          <p:nvPr/>
        </p:nvGraphicFramePr>
        <p:xfrm>
          <a:off x="5353050" y="1560513"/>
          <a:ext cx="2813050" cy="1876425"/>
        </p:xfrm>
        <a:graphic>
          <a:graphicData uri="http://schemas.openxmlformats.org/presentationml/2006/ole">
            <p:oleObj spid="_x0000_s226370" name="Gráfico" r:id="rId5" imgW="6601118" imgH="4410456" progId="MSGraph.Chart.8">
              <p:embed followColorScheme="full"/>
            </p:oleObj>
          </a:graphicData>
        </a:graphic>
      </p:graphicFrame>
      <p:sp>
        <p:nvSpPr>
          <p:cNvPr id="226371" name="Line 67"/>
          <p:cNvSpPr>
            <a:spLocks noChangeShapeType="1"/>
          </p:cNvSpPr>
          <p:nvPr/>
        </p:nvSpPr>
        <p:spPr bwMode="auto">
          <a:xfrm>
            <a:off x="6648450" y="1789113"/>
            <a:ext cx="1588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72" name="Text Box 68"/>
          <p:cNvSpPr txBox="1">
            <a:spLocks noChangeArrowheads="1"/>
          </p:cNvSpPr>
          <p:nvPr/>
        </p:nvSpPr>
        <p:spPr bwMode="auto">
          <a:xfrm>
            <a:off x="6313488" y="3389313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µ=152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73" name="Text Box 69"/>
          <p:cNvSpPr txBox="1">
            <a:spLocks noChangeArrowheads="1"/>
          </p:cNvSpPr>
          <p:nvPr/>
        </p:nvSpPr>
        <p:spPr bwMode="auto">
          <a:xfrm>
            <a:off x="5962650" y="2932113"/>
            <a:ext cx="7207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s =107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74" name="Text Box 70"/>
          <p:cNvSpPr txBox="1">
            <a:spLocks noChangeArrowheads="1"/>
          </p:cNvSpPr>
          <p:nvPr/>
        </p:nvSpPr>
        <p:spPr bwMode="auto">
          <a:xfrm>
            <a:off x="4819650" y="2246313"/>
            <a:ext cx="15271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≤ 215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a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&gt; 215</a:t>
            </a:r>
          </a:p>
        </p:txBody>
      </p:sp>
      <p:sp>
        <p:nvSpPr>
          <p:cNvPr id="226375" name="Line 71"/>
          <p:cNvSpPr>
            <a:spLocks noChangeShapeType="1"/>
          </p:cNvSpPr>
          <p:nvPr/>
        </p:nvSpPr>
        <p:spPr bwMode="auto">
          <a:xfrm>
            <a:off x="7637463" y="1865313"/>
            <a:ext cx="1587" cy="1600200"/>
          </a:xfrm>
          <a:prstGeom prst="line">
            <a:avLst/>
          </a:prstGeom>
          <a:noFill/>
          <a:ln w="19050">
            <a:solidFill>
              <a:srgbClr val="00008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76" name="Text Box 72"/>
          <p:cNvSpPr txBox="1">
            <a:spLocks noChangeArrowheads="1"/>
          </p:cNvSpPr>
          <p:nvPr/>
        </p:nvSpPr>
        <p:spPr bwMode="auto">
          <a:xfrm>
            <a:off x="7319963" y="3389313"/>
            <a:ext cx="7493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=215</a:t>
            </a:r>
          </a:p>
        </p:txBody>
      </p:sp>
      <p:sp>
        <p:nvSpPr>
          <p:cNvPr id="226377" name="Line 73"/>
          <p:cNvSpPr>
            <a:spLocks noChangeShapeType="1"/>
          </p:cNvSpPr>
          <p:nvPr/>
        </p:nvSpPr>
        <p:spPr bwMode="auto">
          <a:xfrm>
            <a:off x="7718425" y="2016125"/>
            <a:ext cx="454025" cy="1588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78" name="Line 74"/>
          <p:cNvSpPr>
            <a:spLocks noChangeShapeType="1"/>
          </p:cNvSpPr>
          <p:nvPr/>
        </p:nvSpPr>
        <p:spPr bwMode="auto">
          <a:xfrm flipH="1">
            <a:off x="7108825" y="2016125"/>
            <a:ext cx="454025" cy="1588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79" name="Text Box 75"/>
          <p:cNvSpPr txBox="1">
            <a:spLocks noChangeArrowheads="1"/>
          </p:cNvSpPr>
          <p:nvPr/>
        </p:nvSpPr>
        <p:spPr bwMode="auto">
          <a:xfrm>
            <a:off x="7099300" y="1712913"/>
            <a:ext cx="53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99%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80" name="Text Box 76"/>
          <p:cNvSpPr txBox="1">
            <a:spLocks noChangeArrowheads="1"/>
          </p:cNvSpPr>
          <p:nvPr/>
        </p:nvSpPr>
        <p:spPr bwMode="auto">
          <a:xfrm>
            <a:off x="7654925" y="1712913"/>
            <a:ext cx="4413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81" name="Text Box 77"/>
          <p:cNvSpPr txBox="1">
            <a:spLocks noChangeArrowheads="1"/>
          </p:cNvSpPr>
          <p:nvPr/>
        </p:nvSpPr>
        <p:spPr bwMode="auto">
          <a:xfrm>
            <a:off x="5048250" y="1484313"/>
            <a:ext cx="35052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>
                <a:solidFill>
                  <a:schemeClr val="tx1"/>
                </a:solidFill>
              </a:rPr>
              <a:t>Banco Continental *</a:t>
            </a:r>
            <a:endParaRPr lang="es-ES" sz="1400" b="1">
              <a:solidFill>
                <a:schemeClr val="tx1"/>
              </a:solidFill>
            </a:endParaRPr>
          </a:p>
        </p:txBody>
      </p:sp>
      <p:graphicFrame>
        <p:nvGraphicFramePr>
          <p:cNvPr id="226382" name="Object 78"/>
          <p:cNvGraphicFramePr>
            <a:graphicFrameLocks noChangeAspect="1"/>
          </p:cNvGraphicFramePr>
          <p:nvPr/>
        </p:nvGraphicFramePr>
        <p:xfrm>
          <a:off x="1238250" y="3770313"/>
          <a:ext cx="2813050" cy="1876425"/>
        </p:xfrm>
        <a:graphic>
          <a:graphicData uri="http://schemas.openxmlformats.org/presentationml/2006/ole">
            <p:oleObj spid="_x0000_s226382" name="Gráfico" r:id="rId6" imgW="6601118" imgH="4410456" progId="MSGraph.Chart.8">
              <p:embed followColorScheme="full"/>
            </p:oleObj>
          </a:graphicData>
        </a:graphic>
      </p:graphicFrame>
      <p:sp>
        <p:nvSpPr>
          <p:cNvPr id="226383" name="Line 79"/>
          <p:cNvSpPr>
            <a:spLocks noChangeShapeType="1"/>
          </p:cNvSpPr>
          <p:nvPr/>
        </p:nvSpPr>
        <p:spPr bwMode="auto">
          <a:xfrm>
            <a:off x="2533650" y="3998913"/>
            <a:ext cx="1588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84" name="Text Box 80"/>
          <p:cNvSpPr txBox="1">
            <a:spLocks noChangeArrowheads="1"/>
          </p:cNvSpPr>
          <p:nvPr/>
        </p:nvSpPr>
        <p:spPr bwMode="auto">
          <a:xfrm>
            <a:off x="1939925" y="5141913"/>
            <a:ext cx="6223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s =59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85" name="Text Box 81"/>
          <p:cNvSpPr txBox="1">
            <a:spLocks noChangeArrowheads="1"/>
          </p:cNvSpPr>
          <p:nvPr/>
        </p:nvSpPr>
        <p:spPr bwMode="auto">
          <a:xfrm>
            <a:off x="781050" y="4532313"/>
            <a:ext cx="15271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≤ 93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a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&gt; 93</a:t>
            </a:r>
          </a:p>
        </p:txBody>
      </p:sp>
      <p:sp>
        <p:nvSpPr>
          <p:cNvPr id="226386" name="Line 82"/>
          <p:cNvSpPr>
            <a:spLocks noChangeShapeType="1"/>
          </p:cNvSpPr>
          <p:nvPr/>
        </p:nvSpPr>
        <p:spPr bwMode="auto">
          <a:xfrm>
            <a:off x="3522663" y="4075113"/>
            <a:ext cx="1587" cy="1600200"/>
          </a:xfrm>
          <a:prstGeom prst="line">
            <a:avLst/>
          </a:prstGeom>
          <a:noFill/>
          <a:ln w="19050">
            <a:solidFill>
              <a:srgbClr val="00008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87" name="Line 83"/>
          <p:cNvSpPr>
            <a:spLocks noChangeShapeType="1"/>
          </p:cNvSpPr>
          <p:nvPr/>
        </p:nvSpPr>
        <p:spPr bwMode="auto">
          <a:xfrm>
            <a:off x="3603625" y="4227513"/>
            <a:ext cx="454025" cy="1587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88" name="Line 84"/>
          <p:cNvSpPr>
            <a:spLocks noChangeShapeType="1"/>
          </p:cNvSpPr>
          <p:nvPr/>
        </p:nvSpPr>
        <p:spPr bwMode="auto">
          <a:xfrm flipH="1">
            <a:off x="2994025" y="4227513"/>
            <a:ext cx="454025" cy="1587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89" name="Text Box 85"/>
          <p:cNvSpPr txBox="1">
            <a:spLocks noChangeArrowheads="1"/>
          </p:cNvSpPr>
          <p:nvPr/>
        </p:nvSpPr>
        <p:spPr bwMode="auto">
          <a:xfrm>
            <a:off x="2984500" y="3922713"/>
            <a:ext cx="53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99%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90" name="Text Box 86"/>
          <p:cNvSpPr txBox="1">
            <a:spLocks noChangeArrowheads="1"/>
          </p:cNvSpPr>
          <p:nvPr/>
        </p:nvSpPr>
        <p:spPr bwMode="auto">
          <a:xfrm>
            <a:off x="3540125" y="3922713"/>
            <a:ext cx="4413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91" name="Text Box 87"/>
          <p:cNvSpPr txBox="1">
            <a:spLocks noChangeArrowheads="1"/>
          </p:cNvSpPr>
          <p:nvPr/>
        </p:nvSpPr>
        <p:spPr bwMode="auto">
          <a:xfrm>
            <a:off x="933450" y="3694113"/>
            <a:ext cx="35052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MX" sz="1200" b="1">
                <a:solidFill>
                  <a:schemeClr val="tx1"/>
                </a:solidFill>
              </a:rPr>
              <a:t>Mi B</a:t>
            </a:r>
            <a:r>
              <a:rPr lang="es-ES" sz="1200" b="1">
                <a:solidFill>
                  <a:schemeClr val="tx1"/>
                </a:solidFill>
              </a:rPr>
              <a:t>anco *</a:t>
            </a:r>
            <a:endParaRPr lang="es-ES" sz="1400" b="1">
              <a:solidFill>
                <a:schemeClr val="tx1"/>
              </a:solidFill>
            </a:endParaRPr>
          </a:p>
        </p:txBody>
      </p:sp>
      <p:graphicFrame>
        <p:nvGraphicFramePr>
          <p:cNvPr id="226392" name="Object 88"/>
          <p:cNvGraphicFramePr>
            <a:graphicFrameLocks noChangeAspect="1"/>
          </p:cNvGraphicFramePr>
          <p:nvPr/>
        </p:nvGraphicFramePr>
        <p:xfrm>
          <a:off x="5353050" y="3770313"/>
          <a:ext cx="2813050" cy="1876425"/>
        </p:xfrm>
        <a:graphic>
          <a:graphicData uri="http://schemas.openxmlformats.org/presentationml/2006/ole">
            <p:oleObj spid="_x0000_s226392" name="Gráfico" r:id="rId7" imgW="6601118" imgH="4410456" progId="MSGraph.Chart.8">
              <p:embed followColorScheme="full"/>
            </p:oleObj>
          </a:graphicData>
        </a:graphic>
      </p:graphicFrame>
      <p:sp>
        <p:nvSpPr>
          <p:cNvPr id="226393" name="Line 89"/>
          <p:cNvSpPr>
            <a:spLocks noChangeShapeType="1"/>
          </p:cNvSpPr>
          <p:nvPr/>
        </p:nvSpPr>
        <p:spPr bwMode="auto">
          <a:xfrm>
            <a:off x="6648450" y="3998913"/>
            <a:ext cx="1588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94" name="Text Box 90"/>
          <p:cNvSpPr txBox="1">
            <a:spLocks noChangeArrowheads="1"/>
          </p:cNvSpPr>
          <p:nvPr/>
        </p:nvSpPr>
        <p:spPr bwMode="auto">
          <a:xfrm>
            <a:off x="6054725" y="5141913"/>
            <a:ext cx="6223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s =72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395" name="Text Box 91"/>
          <p:cNvSpPr txBox="1">
            <a:spLocks noChangeArrowheads="1"/>
          </p:cNvSpPr>
          <p:nvPr/>
        </p:nvSpPr>
        <p:spPr bwMode="auto">
          <a:xfrm>
            <a:off x="4895850" y="4532313"/>
            <a:ext cx="15271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≤ 91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H</a:t>
            </a:r>
            <a:r>
              <a:rPr lang="en-US" sz="1400" baseline="-25000">
                <a:solidFill>
                  <a:schemeClr val="tx1"/>
                </a:solidFill>
              </a:rPr>
              <a:t>a</a:t>
            </a:r>
            <a:r>
              <a:rPr lang="en-US" sz="1400">
                <a:solidFill>
                  <a:schemeClr val="tx1"/>
                </a:solidFill>
              </a:rPr>
              <a:t> : 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 &gt; 91</a:t>
            </a:r>
          </a:p>
        </p:txBody>
      </p:sp>
      <p:sp>
        <p:nvSpPr>
          <p:cNvPr id="226396" name="Line 92"/>
          <p:cNvSpPr>
            <a:spLocks noChangeShapeType="1"/>
          </p:cNvSpPr>
          <p:nvPr/>
        </p:nvSpPr>
        <p:spPr bwMode="auto">
          <a:xfrm>
            <a:off x="7637463" y="4075113"/>
            <a:ext cx="1587" cy="1600200"/>
          </a:xfrm>
          <a:prstGeom prst="line">
            <a:avLst/>
          </a:prstGeom>
          <a:noFill/>
          <a:ln w="19050">
            <a:solidFill>
              <a:srgbClr val="00008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97" name="Line 93"/>
          <p:cNvSpPr>
            <a:spLocks noChangeShapeType="1"/>
          </p:cNvSpPr>
          <p:nvPr/>
        </p:nvSpPr>
        <p:spPr bwMode="auto">
          <a:xfrm>
            <a:off x="7718425" y="4227513"/>
            <a:ext cx="454025" cy="1587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98" name="Line 94"/>
          <p:cNvSpPr>
            <a:spLocks noChangeShapeType="1"/>
          </p:cNvSpPr>
          <p:nvPr/>
        </p:nvSpPr>
        <p:spPr bwMode="auto">
          <a:xfrm flipH="1">
            <a:off x="7108825" y="4227513"/>
            <a:ext cx="454025" cy="1587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99" name="Text Box 95"/>
          <p:cNvSpPr txBox="1">
            <a:spLocks noChangeArrowheads="1"/>
          </p:cNvSpPr>
          <p:nvPr/>
        </p:nvSpPr>
        <p:spPr bwMode="auto">
          <a:xfrm>
            <a:off x="7099300" y="3922713"/>
            <a:ext cx="53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99%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400" name="Text Box 96"/>
          <p:cNvSpPr txBox="1">
            <a:spLocks noChangeArrowheads="1"/>
          </p:cNvSpPr>
          <p:nvPr/>
        </p:nvSpPr>
        <p:spPr bwMode="auto">
          <a:xfrm>
            <a:off x="7654925" y="3922713"/>
            <a:ext cx="4413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401" name="Text Box 97"/>
          <p:cNvSpPr txBox="1">
            <a:spLocks noChangeArrowheads="1"/>
          </p:cNvSpPr>
          <p:nvPr/>
        </p:nvSpPr>
        <p:spPr bwMode="auto">
          <a:xfrm>
            <a:off x="5048250" y="3694113"/>
            <a:ext cx="35814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 b="1">
                <a:solidFill>
                  <a:schemeClr val="tx1"/>
                </a:solidFill>
              </a:rPr>
              <a:t>Promedio Período </a:t>
            </a:r>
            <a:r>
              <a:rPr lang="es-PE" sz="1200" b="1">
                <a:solidFill>
                  <a:schemeClr val="tx1"/>
                </a:solidFill>
              </a:rPr>
              <a:t>2</a:t>
            </a:r>
            <a:r>
              <a:rPr lang="es-ES" sz="1200" b="1">
                <a:solidFill>
                  <a:schemeClr val="tx1"/>
                </a:solidFill>
              </a:rPr>
              <a:t> Para Todos Los Bancos *</a:t>
            </a:r>
            <a:endParaRPr lang="es-ES" sz="1400" b="1">
              <a:solidFill>
                <a:schemeClr val="tx1"/>
              </a:solidFill>
            </a:endParaRPr>
          </a:p>
        </p:txBody>
      </p:sp>
      <p:sp>
        <p:nvSpPr>
          <p:cNvPr id="226402" name="Text Box 98"/>
          <p:cNvSpPr txBox="1">
            <a:spLocks noChangeArrowheads="1"/>
          </p:cNvSpPr>
          <p:nvPr/>
        </p:nvSpPr>
        <p:spPr bwMode="auto">
          <a:xfrm>
            <a:off x="2228850" y="5599113"/>
            <a:ext cx="5873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µ=58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403" name="Text Box 99"/>
          <p:cNvSpPr txBox="1">
            <a:spLocks noChangeArrowheads="1"/>
          </p:cNvSpPr>
          <p:nvPr/>
        </p:nvSpPr>
        <p:spPr bwMode="auto">
          <a:xfrm>
            <a:off x="3159125" y="5599113"/>
            <a:ext cx="6508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=93</a:t>
            </a:r>
          </a:p>
        </p:txBody>
      </p:sp>
      <p:sp>
        <p:nvSpPr>
          <p:cNvPr id="226404" name="Text Box 100"/>
          <p:cNvSpPr txBox="1">
            <a:spLocks noChangeArrowheads="1"/>
          </p:cNvSpPr>
          <p:nvPr/>
        </p:nvSpPr>
        <p:spPr bwMode="auto">
          <a:xfrm>
            <a:off x="6343650" y="5599113"/>
            <a:ext cx="5873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µ=72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6405" name="Text Box 101"/>
          <p:cNvSpPr txBox="1">
            <a:spLocks noChangeArrowheads="1"/>
          </p:cNvSpPr>
          <p:nvPr/>
        </p:nvSpPr>
        <p:spPr bwMode="auto">
          <a:xfrm>
            <a:off x="7350125" y="5599113"/>
            <a:ext cx="6508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µ</a:t>
            </a:r>
            <a:r>
              <a:rPr lang="en-US" sz="1400" baseline="-25000">
                <a:solidFill>
                  <a:schemeClr val="tx1"/>
                </a:solidFill>
              </a:rPr>
              <a:t>o</a:t>
            </a:r>
            <a:r>
              <a:rPr lang="en-US" sz="1400">
                <a:solidFill>
                  <a:schemeClr val="tx1"/>
                </a:solidFill>
              </a:rPr>
              <a:t>=91</a:t>
            </a:r>
          </a:p>
        </p:txBody>
      </p:sp>
      <p:sp>
        <p:nvSpPr>
          <p:cNvPr id="226406" name="Rectangle 102"/>
          <p:cNvSpPr>
            <a:spLocks noChangeArrowheads="1"/>
          </p:cNvSpPr>
          <p:nvPr/>
        </p:nvSpPr>
        <p:spPr bwMode="auto">
          <a:xfrm>
            <a:off x="379413" y="5903913"/>
            <a:ext cx="22304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n-US" sz="1200">
                <a:solidFill>
                  <a:schemeClr val="bg2"/>
                </a:solidFill>
              </a:rPr>
              <a:t>* </a:t>
            </a:r>
            <a:r>
              <a:rPr lang="es-ES" sz="1000" b="1">
                <a:solidFill>
                  <a:srgbClr val="324542"/>
                </a:solidFill>
              </a:rPr>
              <a:t>Nota: Usando una</a:t>
            </a:r>
            <a:r>
              <a:rPr lang="es-ES" sz="900" i="1">
                <a:solidFill>
                  <a:schemeClr val="tx1"/>
                </a:solidFill>
              </a:rPr>
              <a:t> </a:t>
            </a:r>
            <a:r>
              <a:rPr lang="es-ES" sz="1000" b="1">
                <a:solidFill>
                  <a:srgbClr val="324542"/>
                </a:solidFill>
              </a:rPr>
              <a:t>distribución</a:t>
            </a:r>
            <a:r>
              <a:rPr lang="es-ES" sz="900" i="1">
                <a:solidFill>
                  <a:schemeClr val="tx1"/>
                </a:solidFill>
              </a:rPr>
              <a:t>-t.</a:t>
            </a:r>
          </a:p>
        </p:txBody>
      </p:sp>
      <p:sp>
        <p:nvSpPr>
          <p:cNvPr id="226408" name="Rectangle 104"/>
          <p:cNvSpPr>
            <a:spLocks noChangeArrowheads="1"/>
          </p:cNvSpPr>
          <p:nvPr/>
        </p:nvSpPr>
        <p:spPr bwMode="auto">
          <a:xfrm>
            <a:off x="323850" y="3048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400">
                <a:solidFill>
                  <a:srgbClr val="159D56"/>
                </a:solidFill>
                <a:latin typeface="Formata Medium" charset="0"/>
              </a:rPr>
              <a:t>Oferta de Créditos Mivivienda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/>
              <a:t>Oferta de Créditos Mivivienda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 sz="2000"/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2000"/>
              <a:t>No obstante la concentracion de recursos y en segmentos con mayores ingresos de la poblacion, el potencial del mercado en los segmentos mas bajos es substancial y el estado se ha redireccionado para atender las necesidades de la poblacion que mas lo requiere.</a:t>
            </a:r>
            <a:endParaRPr lang="es-ES"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4724400" y="16002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buClr>
                <a:srgbClr val="324542"/>
              </a:buClr>
              <a:buFontTx/>
              <a:buNone/>
            </a:pPr>
            <a:endParaRPr lang="es-ES_tradnl" sz="2000" b="1">
              <a:solidFill>
                <a:schemeClr val="bg1"/>
              </a:solidFill>
              <a:latin typeface="Formata Regular" charset="0"/>
            </a:endParaRPr>
          </a:p>
        </p:txBody>
      </p:sp>
      <p:sp>
        <p:nvSpPr>
          <p:cNvPr id="1566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68313" y="1752600"/>
            <a:ext cx="8077200" cy="1143000"/>
          </a:xfrm>
          <a:noFill/>
          <a:ln/>
        </p:spPr>
        <p:txBody>
          <a:bodyPr/>
          <a:lstStyle/>
          <a:p>
            <a:r>
              <a:rPr lang="es-ES"/>
              <a:t>4.	Descripción del Negocio(s)</a:t>
            </a:r>
            <a:r>
              <a:rPr lang="es-CO"/>
              <a:t> miCasita</a:t>
            </a:r>
            <a:endParaRPr lang="es-ES"/>
          </a:p>
        </p:txBody>
      </p:sp>
      <p:sp>
        <p:nvSpPr>
          <p:cNvPr id="156684" name="Rectangle 12"/>
          <p:cNvSpPr>
            <a:spLocks noGrp="1" noChangeArrowheads="1"/>
          </p:cNvSpPr>
          <p:nvPr>
            <p:ph type="subTitle" idx="1"/>
          </p:nvPr>
        </p:nvSpPr>
        <p:spPr>
          <a:noFill/>
          <a:ln/>
        </p:spPr>
        <p:txBody>
          <a:bodyPr/>
          <a:lstStyle/>
          <a:p>
            <a:pPr marL="766763" indent="-382588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4.1 Originación</a:t>
            </a:r>
          </a:p>
          <a:p>
            <a:pPr marL="766763" indent="-382588">
              <a:buSzPct val="120000"/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      4.2 Titulización</a:t>
            </a:r>
          </a:p>
          <a:p>
            <a:pPr marL="766763" indent="-382588">
              <a:buSzPct val="120000"/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      4.3 ¨Servicing¨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1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077200" cy="533400"/>
          </a:xfrm>
          <a:noFill/>
          <a:ln/>
        </p:spPr>
        <p:txBody>
          <a:bodyPr/>
          <a:lstStyle/>
          <a:p>
            <a:r>
              <a:rPr lang="es-PE" sz="2400"/>
              <a:t>Descripción</a:t>
            </a:r>
            <a:r>
              <a:rPr lang="en-US" sz="2400"/>
              <a:t> del Negocio(s)</a:t>
            </a:r>
          </a:p>
        </p:txBody>
      </p:sp>
      <p:sp>
        <p:nvSpPr>
          <p:cNvPr id="23143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13" y="1166813"/>
            <a:ext cx="8077200" cy="457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endParaRPr lang="es-PE"/>
          </a:p>
          <a:p>
            <a:pPr lvl="1" algn="just">
              <a:buFont typeface="Times"/>
              <a:buNone/>
            </a:pPr>
            <a:r>
              <a:rPr lang="es-PE" sz="1600">
                <a:solidFill>
                  <a:srgbClr val="159D56"/>
                </a:solidFill>
                <a:latin typeface="Formata Medium" charset="0"/>
              </a:rPr>
              <a:t>	Objetivo</a:t>
            </a:r>
          </a:p>
          <a:p>
            <a:pPr lvl="1" algn="just">
              <a:buFont typeface="Times"/>
              <a:buNone/>
            </a:pPr>
            <a:r>
              <a:rPr lang="es-PE" sz="1600"/>
              <a:t>	Originar carteras de pr</a:t>
            </a:r>
            <a:r>
              <a:rPr lang="es-ES" sz="1600"/>
              <a:t>é</a:t>
            </a:r>
            <a:r>
              <a:rPr lang="es-PE" sz="1600"/>
              <a:t>stamos hipotecarios destinados a los sectores de menores ingresos de la poblacion, con el objetivo de servilas posteriormente una vez que sean transferidas a inv. institucionales.</a:t>
            </a:r>
            <a:endParaRPr lang="en-US" sz="1600"/>
          </a:p>
          <a:p>
            <a:pPr lvl="1" algn="just"/>
            <a:endParaRPr lang="es-PE" sz="1600"/>
          </a:p>
          <a:p>
            <a:pPr lvl="1" algn="just"/>
            <a:r>
              <a:rPr lang="es-PE" sz="1600"/>
              <a:t>No se cuenta con un gran patrimonio ni se pretende captar depósitos del publico.</a:t>
            </a:r>
          </a:p>
          <a:p>
            <a:pPr lvl="1" algn="just"/>
            <a:endParaRPr lang="en-US" sz="1600"/>
          </a:p>
          <a:p>
            <a:pPr lvl="1" algn="just"/>
            <a:r>
              <a:rPr lang="es-PE" sz="1600"/>
              <a:t>Importante trabajar en el corto-mediano plazo con diversas líneas de instituciones como Mivivienda y MIF y demas Multilaterales, hasta que sean reemplazadas y/o complementadas gradualmente por los recursos disponibles en los mercados de capitales locales e internacionales.</a:t>
            </a:r>
          </a:p>
          <a:p>
            <a:pPr lvl="1" algn="just"/>
            <a:endParaRPr lang="es-P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685800" y="31242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3505200" y="2438400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609600" y="2286000"/>
            <a:ext cx="2057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6019800" y="27432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762000" y="2362200"/>
            <a:ext cx="152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graphicFrame>
        <p:nvGraphicFramePr>
          <p:cNvPr id="237596" name="Object 28"/>
          <p:cNvGraphicFramePr>
            <a:graphicFrameLocks noChangeAspect="1"/>
          </p:cNvGraphicFramePr>
          <p:nvPr/>
        </p:nvGraphicFramePr>
        <p:xfrm>
          <a:off x="228600" y="381000"/>
          <a:ext cx="8610600" cy="5678488"/>
        </p:xfrm>
        <a:graphic>
          <a:graphicData uri="http://schemas.openxmlformats.org/presentationml/2006/ole">
            <p:oleObj spid="_x0000_s237596" name="Imagen de mapa de bits" r:id="rId4" imgW="5866667" imgH="3552381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670" name="Object 6"/>
          <p:cNvGraphicFramePr>
            <a:graphicFrameLocks noChangeAspect="1"/>
          </p:cNvGraphicFramePr>
          <p:nvPr/>
        </p:nvGraphicFramePr>
        <p:xfrm>
          <a:off x="304800" y="228600"/>
          <a:ext cx="8610600" cy="5791200"/>
        </p:xfrm>
        <a:graphic>
          <a:graphicData uri="http://schemas.openxmlformats.org/presentationml/2006/ole">
            <p:oleObj spid="_x0000_s241670" name="Imagen de mapa de bits" r:id="rId4" imgW="5811061" imgH="3801006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828800"/>
            <a:ext cx="8077200" cy="1143000"/>
          </a:xfrm>
          <a:noFill/>
          <a:ln/>
        </p:spPr>
        <p:txBody>
          <a:bodyPr/>
          <a:lstStyle/>
          <a:p>
            <a:r>
              <a:rPr lang="es-ES"/>
              <a:t>1.	Concepto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62" name="Object 2"/>
          <p:cNvGraphicFramePr>
            <a:graphicFrameLocks noChangeAspect="1"/>
          </p:cNvGraphicFramePr>
          <p:nvPr/>
        </p:nvGraphicFramePr>
        <p:xfrm>
          <a:off x="609600" y="411163"/>
          <a:ext cx="8229600" cy="5354637"/>
        </p:xfrm>
        <a:graphic>
          <a:graphicData uri="http://schemas.openxmlformats.org/presentationml/2006/ole">
            <p:oleObj spid="_x0000_s245762" name="Imagen de mapa de bits" r:id="rId4" imgW="5885714" imgH="3828571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077200" cy="45720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s-ES_tradnl" sz="2000" b="1">
                <a:solidFill>
                  <a:srgbClr val="159D56"/>
                </a:solidFill>
              </a:rPr>
              <a:t>Parámetros de Evaluación Crediticia</a:t>
            </a:r>
          </a:p>
          <a:p>
            <a:pPr lvl="1">
              <a:lnSpc>
                <a:spcPct val="90000"/>
              </a:lnSpc>
            </a:pPr>
            <a:endParaRPr lang="es-ES_tradnl"/>
          </a:p>
          <a:p>
            <a:pPr lvl="1">
              <a:lnSpc>
                <a:spcPct val="90000"/>
              </a:lnSpc>
              <a:buClr>
                <a:srgbClr val="008000"/>
              </a:buClr>
              <a:buFont typeface="Wingdings" pitchFamily="2" charset="2"/>
              <a:buChar char="ü"/>
            </a:pPr>
            <a:r>
              <a:rPr lang="es-ES_tradnl" sz="1600"/>
              <a:t>Capacidad de Pago</a:t>
            </a:r>
            <a:endParaRPr lang="es-ES_tradnl" sz="1600">
              <a:solidFill>
                <a:schemeClr val="bg2"/>
              </a:solidFill>
            </a:endParaRP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Cuota / Ingreso: 30% Ingreso Neto Familiar.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Nivel de Endeudamiento.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Estabilidad Laboral.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% Préstamo/Valor Vivienda.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Situación del Empleado.</a:t>
            </a:r>
          </a:p>
          <a:p>
            <a:pPr lvl="1">
              <a:lnSpc>
                <a:spcPct val="90000"/>
              </a:lnSpc>
            </a:pPr>
            <a:endParaRPr lang="es-ES_tradnl" sz="1400">
              <a:solidFill>
                <a:schemeClr val="bg2"/>
              </a:solidFill>
            </a:endParaRPr>
          </a:p>
          <a:p>
            <a:pPr lvl="1">
              <a:lnSpc>
                <a:spcPct val="90000"/>
              </a:lnSpc>
              <a:buClr>
                <a:srgbClr val="008000"/>
              </a:buClr>
              <a:buFont typeface="Wingdings" pitchFamily="2" charset="2"/>
              <a:buChar char="ü"/>
            </a:pPr>
            <a:r>
              <a:rPr lang="es-ES_tradnl" sz="1600"/>
              <a:t>Intención de Pago</a:t>
            </a:r>
            <a:endParaRPr lang="es-ES_tradnl" sz="1600">
              <a:solidFill>
                <a:schemeClr val="bg2"/>
              </a:solidFill>
            </a:endParaRP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Historial Crediticio.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Cuota Inicial ( low LTV).</a:t>
            </a:r>
          </a:p>
          <a:p>
            <a:pPr lvl="1">
              <a:lnSpc>
                <a:spcPct val="90000"/>
              </a:lnSpc>
            </a:pPr>
            <a:endParaRPr lang="es-ES_tradnl" sz="1400">
              <a:solidFill>
                <a:schemeClr val="bg2"/>
              </a:solidFill>
            </a:endParaRPr>
          </a:p>
          <a:p>
            <a:pPr lvl="1">
              <a:lnSpc>
                <a:spcPct val="90000"/>
              </a:lnSpc>
              <a:buClr>
                <a:srgbClr val="008000"/>
              </a:buClr>
              <a:buFont typeface="Wingdings" pitchFamily="2" charset="2"/>
              <a:buChar char="ü"/>
            </a:pPr>
            <a:r>
              <a:rPr lang="es-ES_tradnl" sz="1600"/>
              <a:t>Calidad y Ejecución de la Garantía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Proceso Legal.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Tiempo de Ejecución: En promedio el proceso demora más de un año.</a:t>
            </a:r>
          </a:p>
          <a:p>
            <a:pPr lvl="2">
              <a:lnSpc>
                <a:spcPct val="90000"/>
              </a:lnSpc>
            </a:pPr>
            <a:r>
              <a:rPr lang="es-ES_tradnl" sz="1600">
                <a:solidFill>
                  <a:schemeClr val="bg2"/>
                </a:solidFill>
              </a:rPr>
              <a:t>Costos de Ejecución: Varía según el tiempo de ejecución.</a:t>
            </a:r>
            <a:endParaRPr lang="es-ES" sz="1600">
              <a:solidFill>
                <a:schemeClr val="bg2"/>
              </a:solidFill>
            </a:endParaRPr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Originación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077200" cy="48006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Descripción</a:t>
            </a:r>
            <a:r>
              <a:rPr lang="es-ES" sz="2000">
                <a:solidFill>
                  <a:srgbClr val="159D56"/>
                </a:solidFill>
              </a:rPr>
              <a:t> </a:t>
            </a:r>
            <a:r>
              <a:rPr lang="es-ES" sz="2000" b="1">
                <a:solidFill>
                  <a:srgbClr val="159D56"/>
                </a:solidFill>
              </a:rPr>
              <a:t>de un Crédito </a:t>
            </a:r>
            <a:r>
              <a:rPr lang="es-CO" sz="2000" b="1">
                <a:solidFill>
                  <a:srgbClr val="159D56"/>
                </a:solidFill>
              </a:rPr>
              <a:t>Mivivienda</a:t>
            </a:r>
            <a:endParaRPr lang="es-ES" sz="2000" b="1">
              <a:solidFill>
                <a:srgbClr val="159D56"/>
              </a:solidFill>
            </a:endParaRPr>
          </a:p>
          <a:p>
            <a:pPr algn="ctr"/>
            <a:endParaRPr lang="es-ES" sz="2000">
              <a:solidFill>
                <a:srgbClr val="159D56"/>
              </a:solidFill>
            </a:endParaRPr>
          </a:p>
        </p:txBody>
      </p:sp>
      <p:graphicFrame>
        <p:nvGraphicFramePr>
          <p:cNvPr id="253994" name="Group 42"/>
          <p:cNvGraphicFramePr>
            <a:graphicFrameLocks noGrp="1"/>
          </p:cNvGraphicFramePr>
          <p:nvPr/>
        </p:nvGraphicFramePr>
        <p:xfrm>
          <a:off x="2286000" y="2057400"/>
          <a:ext cx="4419600" cy="3675063"/>
        </p:xfrm>
        <a:graphic>
          <a:graphicData uri="http://schemas.openxmlformats.org/drawingml/2006/table">
            <a:tbl>
              <a:tblPr/>
              <a:tblGrid>
                <a:gridCol w="2028825"/>
                <a:gridCol w="2390775"/>
              </a:tblGrid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CRÉDITO MIVIVIENDA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DETALLE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Costo de Vivienda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US$ 20,000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Financiamiento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US$ 18,000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Cuota Inicial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US$ 2,000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Bono Buen Pagador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20% de Descuento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Monto Base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US$ 14,400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Tasa en US$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12.0%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Cuota Mensual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US$ 152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Duración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20 Años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Pago de Cuotas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Mensual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Prepago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Opcional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3996" name="Rectangle 44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Originación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8800" y="228600"/>
            <a:ext cx="8051800" cy="914400"/>
          </a:xfrm>
        </p:spPr>
        <p:txBody>
          <a:bodyPr/>
          <a:lstStyle/>
          <a:p>
            <a:r>
              <a:rPr lang="es-ES" sz="2400"/>
              <a:t>Oferta de Créditos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s-CO" sz="1800" b="1">
                <a:solidFill>
                  <a:srgbClr val="159D56"/>
                </a:solidFill>
                <a:latin typeface="Formata Light" charset="0"/>
              </a:rPr>
              <a:t>	Lineas de Financiamiento</a:t>
            </a:r>
          </a:p>
          <a:p>
            <a:pPr>
              <a:buFont typeface="Wingdings" pitchFamily="2" charset="2"/>
              <a:buNone/>
            </a:pPr>
            <a:endParaRPr lang="es-CO" sz="1800" b="1">
              <a:solidFill>
                <a:srgbClr val="159D56"/>
              </a:solidFill>
              <a:latin typeface="Formata Light" charset="0"/>
            </a:endParaRPr>
          </a:p>
          <a:p>
            <a:pPr>
              <a:buFont typeface="Wingdings" pitchFamily="2" charset="2"/>
              <a:buNone/>
            </a:pPr>
            <a:r>
              <a:rPr lang="es-CO" sz="1800" b="1">
                <a:solidFill>
                  <a:srgbClr val="159D56"/>
                </a:solidFill>
                <a:latin typeface="Formata Light" charset="0"/>
              </a:rPr>
              <a:t>	Linea Principal: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Fondo Mivivienda (Linea Principal)</a:t>
            </a:r>
          </a:p>
          <a:p>
            <a:pPr lvl="1">
              <a:buFont typeface="Wingdings" pitchFamily="2" charset="2"/>
              <a:buChar char="ü"/>
            </a:pPr>
            <a:r>
              <a:rPr lang="es-CO" sz="1400"/>
              <a:t>Dirigido a los segmentos medios y bajos</a:t>
            </a:r>
          </a:p>
          <a:p>
            <a:pPr lvl="1">
              <a:buFont typeface="Wingdings" pitchFamily="2" charset="2"/>
              <a:buChar char="ü"/>
            </a:pPr>
            <a:r>
              <a:rPr lang="es-CO" sz="1400"/>
              <a:t>Calza en plazos, tasas y monedas</a:t>
            </a:r>
          </a:p>
          <a:p>
            <a:pPr lvl="1">
              <a:buFont typeface="Wingdings" pitchFamily="2" charset="2"/>
              <a:buChar char="ü"/>
            </a:pPr>
            <a:r>
              <a:rPr lang="es-CO" sz="1400"/>
              <a:t>Subsidio para los segmentos medios y bajos</a:t>
            </a:r>
          </a:p>
          <a:p>
            <a:pPr lvl="1">
              <a:buFont typeface="Wingdings" pitchFamily="2" charset="2"/>
              <a:buChar char="ü"/>
            </a:pPr>
            <a:endParaRPr lang="es-CO" sz="1400"/>
          </a:p>
          <a:p>
            <a:pPr lvl="1">
              <a:buFont typeface="Wingdings" pitchFamily="2" charset="2"/>
              <a:buChar char="ü"/>
            </a:pPr>
            <a:endParaRPr lang="es-CO" sz="1400"/>
          </a:p>
          <a:p>
            <a:pPr>
              <a:buClr>
                <a:srgbClr val="159D56"/>
              </a:buClr>
              <a:buFont typeface="Wingdings" pitchFamily="2" charset="2"/>
              <a:buNone/>
            </a:pPr>
            <a:r>
              <a:rPr lang="es-CO" sz="1800" b="1">
                <a:solidFill>
                  <a:srgbClr val="159D56"/>
                </a:solidFill>
                <a:latin typeface="Formata Light" charset="0"/>
              </a:rPr>
              <a:t>	Otras Lineas: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Multilaterales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COFIDE (Institucion de Segundo Piso)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Sistema Financiero Privado (Bancos locales y ahora extranjeros)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Mercado de Capitales</a:t>
            </a:r>
            <a:endParaRPr lang="es-ES" sz="1600">
              <a:latin typeface="Formata Light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/>
              <a:t>Originación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s-CO">
              <a:solidFill>
                <a:srgbClr val="159D56"/>
              </a:solidFill>
              <a:latin typeface="Formata Medium" charset="0"/>
            </a:endParaRPr>
          </a:p>
          <a:p>
            <a:pPr algn="ctr">
              <a:buFont typeface="Wingdings" pitchFamily="2" charset="2"/>
              <a:buNone/>
            </a:pPr>
            <a:r>
              <a:rPr lang="es-CO">
                <a:solidFill>
                  <a:srgbClr val="159D56"/>
                </a:solidFill>
                <a:latin typeface="Formata Medium" charset="0"/>
              </a:rPr>
              <a:t>Principales Retos en el Mercado Local</a:t>
            </a:r>
          </a:p>
          <a:p>
            <a:pPr>
              <a:buFont typeface="Wingdings" pitchFamily="2" charset="2"/>
              <a:buNone/>
            </a:pPr>
            <a:endParaRPr lang="es-CO">
              <a:solidFill>
                <a:srgbClr val="159D56"/>
              </a:solidFill>
              <a:latin typeface="Formata Medium" charset="0"/>
            </a:endParaRP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800">
                <a:latin typeface="Formata Light" charset="0"/>
              </a:rPr>
              <a:t>Acceso a lineas de fondeo, ya sea proveniente del sistema financiero privado o de instituciones como el Fondo Mivivienda</a:t>
            </a: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endParaRPr lang="es-CO" sz="1800">
              <a:latin typeface="Formata Light" charset="0"/>
            </a:endParaRPr>
          </a:p>
          <a:p>
            <a:pPr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800">
                <a:latin typeface="Formata Light" charset="0"/>
              </a:rPr>
              <a:t>Barreras de entrada y estrategias anticompetitivas por parte del sector bancario tradicional</a:t>
            </a:r>
            <a:endParaRPr lang="es-ES" sz="1800">
              <a:latin typeface="Formata Light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9" name="Rectangle 7"/>
          <p:cNvSpPr>
            <a:spLocks noChangeArrowheads="1"/>
          </p:cNvSpPr>
          <p:nvPr/>
        </p:nvSpPr>
        <p:spPr bwMode="auto">
          <a:xfrm>
            <a:off x="4724400" y="16002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buClr>
                <a:srgbClr val="324542"/>
              </a:buClr>
              <a:buFontTx/>
              <a:buNone/>
            </a:pPr>
            <a:endParaRPr lang="es-ES_tradnl" sz="2000" b="1">
              <a:solidFill>
                <a:schemeClr val="bg1"/>
              </a:solidFill>
              <a:latin typeface="Formata Regular" charset="0"/>
            </a:endParaRPr>
          </a:p>
        </p:txBody>
      </p:sp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468313" y="1752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800">
                <a:solidFill>
                  <a:schemeClr val="bg1"/>
                </a:solidFill>
                <a:latin typeface="Formata Medium" charset="0"/>
              </a:rPr>
              <a:t>4.	Descripción del Negocio(s)</a:t>
            </a:r>
          </a:p>
        </p:txBody>
      </p:sp>
      <p:sp>
        <p:nvSpPr>
          <p:cNvPr id="243724" name="Rectangle 12"/>
          <p:cNvSpPr>
            <a:spLocks noGrp="1" noChangeArrowheads="1"/>
          </p:cNvSpPr>
          <p:nvPr>
            <p:ph type="subTitle" idx="1"/>
          </p:nvPr>
        </p:nvSpPr>
        <p:spPr>
          <a:noFill/>
          <a:ln/>
        </p:spPr>
        <p:txBody>
          <a:bodyPr/>
          <a:lstStyle/>
          <a:p>
            <a:pPr marL="766763" indent="-382588">
              <a:buClr>
                <a:schemeClr val="bg1"/>
              </a:buClr>
              <a:buSzPct val="120000"/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      4.1 Originación</a:t>
            </a:r>
          </a:p>
          <a:p>
            <a:pPr marL="766763" indent="-382588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4.2 Titulización</a:t>
            </a:r>
            <a:endParaRPr lang="es-ES" sz="2000">
              <a:solidFill>
                <a:schemeClr val="bg1"/>
              </a:solidFill>
            </a:endParaRPr>
          </a:p>
          <a:p>
            <a:pPr marL="766763" indent="-382588">
              <a:buSzPct val="120000"/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      4.3 ¨Servicing¨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Titulización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077200" cy="4572000"/>
          </a:xfrm>
          <a:noFill/>
          <a:ln/>
        </p:spPr>
        <p:txBody>
          <a:bodyPr/>
          <a:lstStyle/>
          <a:p>
            <a:endParaRPr lang="es-ES_tradnl" sz="1600" b="1" i="1"/>
          </a:p>
          <a:p>
            <a:pPr algn="ctr">
              <a:buFont typeface="Wingdings" pitchFamily="2" charset="2"/>
              <a:buNone/>
            </a:pPr>
            <a:r>
              <a:rPr lang="es-ES_tradnl" sz="2000" b="1">
                <a:solidFill>
                  <a:srgbClr val="159D56"/>
                </a:solidFill>
              </a:rPr>
              <a:t>Concepto</a:t>
            </a:r>
          </a:p>
          <a:p>
            <a:pPr algn="ctr">
              <a:buFont typeface="Wingdings" pitchFamily="2" charset="2"/>
              <a:buNone/>
            </a:pPr>
            <a:endParaRPr lang="es-ES_tradnl" sz="1600" b="1"/>
          </a:p>
          <a:p>
            <a:pPr algn="ctr">
              <a:buFont typeface="Wingdings" pitchFamily="2" charset="2"/>
              <a:buNone/>
            </a:pPr>
            <a:r>
              <a:rPr lang="es-ES_tradnl" sz="1800">
                <a:latin typeface="Formata Light" charset="0"/>
              </a:rPr>
              <a:t>“La titulización de créditos hipotecarios es un proceso </a:t>
            </a:r>
          </a:p>
          <a:p>
            <a:pPr algn="ctr">
              <a:buFont typeface="Wingdings" pitchFamily="2" charset="2"/>
              <a:buNone/>
            </a:pPr>
            <a:r>
              <a:rPr lang="es-ES_tradnl" sz="1800">
                <a:latin typeface="Formata Light" charset="0"/>
              </a:rPr>
              <a:t>el cual empieza desde el momento que se inicia la originación </a:t>
            </a:r>
          </a:p>
          <a:p>
            <a:pPr algn="ctr">
              <a:buFont typeface="Wingdings" pitchFamily="2" charset="2"/>
              <a:buNone/>
            </a:pPr>
            <a:r>
              <a:rPr lang="es-ES_tradnl" sz="1800">
                <a:latin typeface="Formata Light" charset="0"/>
              </a:rPr>
              <a:t>de un crédito hipotecario”</a:t>
            </a:r>
            <a:br>
              <a:rPr lang="es-ES_tradnl" sz="1800">
                <a:latin typeface="Formata Light" charset="0"/>
              </a:rPr>
            </a:br>
            <a:endParaRPr lang="es-ES_tradnl" sz="1800">
              <a:latin typeface="Formata Light" charset="0"/>
            </a:endParaRPr>
          </a:p>
          <a:p>
            <a:pPr algn="ctr">
              <a:buFont typeface="Wingdings" pitchFamily="2" charset="2"/>
              <a:buNone/>
            </a:pPr>
            <a:endParaRPr lang="es-ES_tradnl" sz="1800">
              <a:latin typeface="Formata Light" charset="0"/>
            </a:endParaRPr>
          </a:p>
          <a:p>
            <a:pPr>
              <a:buFont typeface="Wingdings" pitchFamily="2" charset="2"/>
              <a:buNone/>
            </a:pPr>
            <a:endParaRPr lang="es-ES" sz="1800">
              <a:latin typeface="Format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Titulización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077200" cy="5334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Titulo</a:t>
            </a:r>
            <a:r>
              <a:rPr lang="es-ES" sz="2000">
                <a:solidFill>
                  <a:srgbClr val="159D56"/>
                </a:solidFill>
              </a:rPr>
              <a:t> </a:t>
            </a:r>
            <a:r>
              <a:rPr lang="es-ES" sz="2000" b="1">
                <a:solidFill>
                  <a:srgbClr val="159D56"/>
                </a:solidFill>
              </a:rPr>
              <a:t>Hipotecario - ¨Pass Through¨</a:t>
            </a:r>
          </a:p>
        </p:txBody>
      </p:sp>
      <p:grpSp>
        <p:nvGrpSpPr>
          <p:cNvPr id="268319" name="Group 31"/>
          <p:cNvGrpSpPr>
            <a:grpSpLocks/>
          </p:cNvGrpSpPr>
          <p:nvPr/>
        </p:nvGrpSpPr>
        <p:grpSpPr bwMode="auto">
          <a:xfrm>
            <a:off x="381000" y="1905000"/>
            <a:ext cx="7772400" cy="3962400"/>
            <a:chOff x="240" y="1536"/>
            <a:chExt cx="4896" cy="2496"/>
          </a:xfrm>
        </p:grpSpPr>
        <p:sp>
          <p:nvSpPr>
            <p:cNvPr id="268292" name="Rectangle 4"/>
            <p:cNvSpPr>
              <a:spLocks noChangeArrowheads="1"/>
            </p:cNvSpPr>
            <p:nvPr/>
          </p:nvSpPr>
          <p:spPr bwMode="auto">
            <a:xfrm>
              <a:off x="1728" y="1584"/>
              <a:ext cx="1152" cy="384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1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1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1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268293" name="Rectangle 5"/>
            <p:cNvSpPr>
              <a:spLocks noChangeArrowheads="1"/>
            </p:cNvSpPr>
            <p:nvPr/>
          </p:nvSpPr>
          <p:spPr bwMode="auto">
            <a:xfrm>
              <a:off x="1728" y="2112"/>
              <a:ext cx="1152" cy="384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1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1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1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268294" name="Rectangle 6"/>
            <p:cNvSpPr>
              <a:spLocks noChangeArrowheads="1"/>
            </p:cNvSpPr>
            <p:nvPr/>
          </p:nvSpPr>
          <p:spPr bwMode="auto">
            <a:xfrm>
              <a:off x="1728" y="2640"/>
              <a:ext cx="1152" cy="384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1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1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1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268295" name="Rectangle 7"/>
            <p:cNvSpPr>
              <a:spLocks noChangeArrowheads="1"/>
            </p:cNvSpPr>
            <p:nvPr/>
          </p:nvSpPr>
          <p:spPr bwMode="auto">
            <a:xfrm>
              <a:off x="1728" y="3648"/>
              <a:ext cx="1152" cy="384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1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1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1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268296" name="Line 8"/>
            <p:cNvSpPr>
              <a:spLocks noChangeShapeType="1"/>
            </p:cNvSpPr>
            <p:nvPr/>
          </p:nvSpPr>
          <p:spPr bwMode="auto">
            <a:xfrm>
              <a:off x="2880" y="283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297" name="Line 9"/>
            <p:cNvSpPr>
              <a:spLocks noChangeShapeType="1"/>
            </p:cNvSpPr>
            <p:nvPr/>
          </p:nvSpPr>
          <p:spPr bwMode="auto">
            <a:xfrm>
              <a:off x="2880" y="384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298" name="Rectangle 10"/>
            <p:cNvSpPr>
              <a:spLocks noChangeArrowheads="1"/>
            </p:cNvSpPr>
            <p:nvPr/>
          </p:nvSpPr>
          <p:spPr bwMode="auto">
            <a:xfrm>
              <a:off x="3504" y="2352"/>
              <a:ext cx="1632" cy="432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Flujo Agrupado: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tx1"/>
                  </a:solidFill>
                </a:rPr>
                <a:t>Interés + Capital Principall</a:t>
              </a:r>
              <a:endParaRPr lang="es-ES" sz="1400">
                <a:solidFill>
                  <a:schemeClr val="tx1"/>
                </a:solidFill>
              </a:endParaRPr>
            </a:p>
          </p:txBody>
        </p:sp>
        <p:sp>
          <p:nvSpPr>
            <p:cNvPr id="268299" name="Line 11"/>
            <p:cNvSpPr>
              <a:spLocks noChangeShapeType="1"/>
            </p:cNvSpPr>
            <p:nvPr/>
          </p:nvSpPr>
          <p:spPr bwMode="auto">
            <a:xfrm>
              <a:off x="4320" y="28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00" name="Oval 12"/>
            <p:cNvSpPr>
              <a:spLocks noChangeArrowheads="1"/>
            </p:cNvSpPr>
            <p:nvPr/>
          </p:nvSpPr>
          <p:spPr bwMode="auto">
            <a:xfrm>
              <a:off x="624" y="1536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bg1"/>
                  </a:solidFill>
                  <a:latin typeface="Helvetica" pitchFamily="34" charset="0"/>
                </a:rPr>
                <a:t>Préstamo 1</a:t>
              </a:r>
              <a:endParaRPr lang="es-ES" sz="140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268301" name="Oval 13"/>
            <p:cNvSpPr>
              <a:spLocks noChangeArrowheads="1"/>
            </p:cNvSpPr>
            <p:nvPr/>
          </p:nvSpPr>
          <p:spPr bwMode="auto">
            <a:xfrm>
              <a:off x="624" y="2160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bg1"/>
                  </a:solidFill>
                  <a:latin typeface="Helvetica" pitchFamily="34" charset="0"/>
                </a:rPr>
                <a:t>Préstamo 2</a:t>
              </a: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268302" name="Oval 14"/>
            <p:cNvSpPr>
              <a:spLocks noChangeArrowheads="1"/>
            </p:cNvSpPr>
            <p:nvPr/>
          </p:nvSpPr>
          <p:spPr bwMode="auto">
            <a:xfrm>
              <a:off x="624" y="2688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bg1"/>
                  </a:solidFill>
                  <a:latin typeface="Helvetica" pitchFamily="34" charset="0"/>
                </a:rPr>
                <a:t>Préstamo 3</a:t>
              </a:r>
              <a:endParaRPr lang="es-ES" sz="140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268303" name="Oval 15"/>
            <p:cNvSpPr>
              <a:spLocks noChangeArrowheads="1"/>
            </p:cNvSpPr>
            <p:nvPr/>
          </p:nvSpPr>
          <p:spPr bwMode="auto">
            <a:xfrm>
              <a:off x="624" y="3648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>
                  <a:solidFill>
                    <a:schemeClr val="bg1"/>
                  </a:solidFill>
                  <a:latin typeface="Helvetica" pitchFamily="34" charset="0"/>
                </a:rPr>
                <a:t>Préstamo n</a:t>
              </a:r>
              <a:endParaRPr lang="es-ES" sz="1400">
                <a:solidFill>
                  <a:schemeClr val="bg1"/>
                </a:solidFill>
              </a:endParaRPr>
            </a:p>
          </p:txBody>
        </p:sp>
        <p:sp>
          <p:nvSpPr>
            <p:cNvPr id="268304" name="Line 16"/>
            <p:cNvSpPr>
              <a:spLocks noChangeShapeType="1"/>
            </p:cNvSpPr>
            <p:nvPr/>
          </p:nvSpPr>
          <p:spPr bwMode="auto">
            <a:xfrm>
              <a:off x="1392" y="384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05" name="Line 17"/>
            <p:cNvSpPr>
              <a:spLocks noChangeShapeType="1"/>
            </p:cNvSpPr>
            <p:nvPr/>
          </p:nvSpPr>
          <p:spPr bwMode="auto">
            <a:xfrm>
              <a:off x="1392" y="283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06" name="Line 18"/>
            <p:cNvSpPr>
              <a:spLocks noChangeShapeType="1"/>
            </p:cNvSpPr>
            <p:nvPr/>
          </p:nvSpPr>
          <p:spPr bwMode="auto">
            <a:xfrm>
              <a:off x="1392" y="230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07" name="Rectangle 19"/>
            <p:cNvSpPr>
              <a:spLocks noChangeArrowheads="1"/>
            </p:cNvSpPr>
            <p:nvPr/>
          </p:nvSpPr>
          <p:spPr bwMode="auto">
            <a:xfrm>
              <a:off x="864" y="3120"/>
              <a:ext cx="3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20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20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  <a:endParaRPr lang="es-ES" sz="2000" b="1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pic>
          <p:nvPicPr>
            <p:cNvPr id="268308" name="Picture 20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1584"/>
              <a:ext cx="384" cy="275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268309" name="Picture 21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2160"/>
              <a:ext cx="384" cy="275"/>
            </a:xfrm>
            <a:prstGeom prst="rect">
              <a:avLst/>
            </a:prstGeom>
            <a:noFill/>
          </p:spPr>
        </p:pic>
        <p:pic>
          <p:nvPicPr>
            <p:cNvPr id="268310" name="Picture 22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2688"/>
              <a:ext cx="384" cy="275"/>
            </a:xfrm>
            <a:prstGeom prst="rect">
              <a:avLst/>
            </a:prstGeom>
            <a:noFill/>
          </p:spPr>
        </p:pic>
        <p:pic>
          <p:nvPicPr>
            <p:cNvPr id="268311" name="Picture 23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3696"/>
              <a:ext cx="336" cy="275"/>
            </a:xfrm>
            <a:prstGeom prst="rect">
              <a:avLst/>
            </a:prstGeom>
            <a:noFill/>
          </p:spPr>
        </p:pic>
        <p:sp>
          <p:nvSpPr>
            <p:cNvPr id="268312" name="Line 24"/>
            <p:cNvSpPr>
              <a:spLocks noChangeShapeType="1"/>
            </p:cNvSpPr>
            <p:nvPr/>
          </p:nvSpPr>
          <p:spPr bwMode="auto">
            <a:xfrm>
              <a:off x="3168" y="1728"/>
              <a:ext cx="0" cy="2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313" name="Line 25"/>
            <p:cNvSpPr>
              <a:spLocks noChangeShapeType="1"/>
            </p:cNvSpPr>
            <p:nvPr/>
          </p:nvSpPr>
          <p:spPr bwMode="auto">
            <a:xfrm>
              <a:off x="3216" y="254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14" name="Line 26"/>
            <p:cNvSpPr>
              <a:spLocks noChangeShapeType="1"/>
            </p:cNvSpPr>
            <p:nvPr/>
          </p:nvSpPr>
          <p:spPr bwMode="auto">
            <a:xfrm>
              <a:off x="2880" y="23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15" name="Line 27"/>
            <p:cNvSpPr>
              <a:spLocks noChangeShapeType="1"/>
            </p:cNvSpPr>
            <p:nvPr/>
          </p:nvSpPr>
          <p:spPr bwMode="auto">
            <a:xfrm>
              <a:off x="2880" y="172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316" name="Rectangle 28"/>
            <p:cNvSpPr>
              <a:spLocks noChangeArrowheads="1"/>
            </p:cNvSpPr>
            <p:nvPr/>
          </p:nvSpPr>
          <p:spPr bwMode="auto">
            <a:xfrm>
              <a:off x="2064" y="3120"/>
              <a:ext cx="3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20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20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  <a:endParaRPr lang="es-ES" sz="2000" b="1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268317" name="Rectangle 29"/>
            <p:cNvSpPr>
              <a:spLocks noChangeArrowheads="1"/>
            </p:cNvSpPr>
            <p:nvPr/>
          </p:nvSpPr>
          <p:spPr bwMode="auto">
            <a:xfrm>
              <a:off x="3744" y="3264"/>
              <a:ext cx="1152" cy="2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ES_tradnl" sz="1400">
                  <a:solidFill>
                    <a:schemeClr val="tx1"/>
                  </a:solidFill>
                </a:rPr>
                <a:t>Inversionistas de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ES_tradnl" sz="1400">
                  <a:solidFill>
                    <a:schemeClr val="tx1"/>
                  </a:solidFill>
                </a:rPr>
                <a:t>Titulo Hipotecario</a:t>
              </a:r>
            </a:p>
          </p:txBody>
        </p:sp>
        <p:sp>
          <p:nvSpPr>
            <p:cNvPr id="268318" name="Line 30"/>
            <p:cNvSpPr>
              <a:spLocks noChangeShapeType="1"/>
            </p:cNvSpPr>
            <p:nvPr/>
          </p:nvSpPr>
          <p:spPr bwMode="auto">
            <a:xfrm>
              <a:off x="1392" y="17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077200" cy="4572000"/>
          </a:xfrm>
          <a:noFill/>
          <a:ln/>
        </p:spPr>
        <p:txBody>
          <a:bodyPr/>
          <a:lstStyle/>
          <a:p>
            <a:pPr marL="381000" indent="-381000" algn="ctr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" sz="2000" b="1">
                <a:solidFill>
                  <a:srgbClr val="159D56"/>
                </a:solidFill>
              </a:rPr>
              <a:t>Características de un Título Hipotecario</a:t>
            </a:r>
          </a:p>
          <a:p>
            <a:pPr marL="381000" indent="-381000" algn="ctr"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lang="es-ES" sz="2000" b="1">
              <a:solidFill>
                <a:srgbClr val="159D56"/>
              </a:solidFill>
            </a:endParaRP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Monto			:  US$ 10,000,000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Plazo			:  20 años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Calificación Local		:  AA+ 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Precio			:  100% de Par			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Pago de Intereses		:  Semestral o Trimestral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Pago de Capital		:  Amortizaciones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Fiduciario			:  Citibank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Servidor			:  MiCasita Financiera Hipotecaria  </a:t>
            </a:r>
          </a:p>
          <a:p>
            <a:pPr marL="762000" lvl="1" indent="-304800">
              <a:spcBef>
                <a:spcPct val="50000"/>
              </a:spcBef>
              <a:buFontTx/>
              <a:buChar char="•"/>
            </a:pPr>
            <a:r>
              <a:rPr lang="es-ES" sz="1600"/>
              <a:t>Garantías			:  Estructura subordinada, Colateral,</a:t>
            </a:r>
          </a:p>
          <a:p>
            <a:pPr marL="762000" lvl="1" indent="-304800">
              <a:spcBef>
                <a:spcPct val="50000"/>
              </a:spcBef>
              <a:buFontTx/>
              <a:buNone/>
            </a:pPr>
            <a:r>
              <a:rPr lang="es-ES" sz="1400"/>
              <a:t>					   </a:t>
            </a:r>
            <a:r>
              <a:rPr lang="es-ES" sz="1600"/>
              <a:t>Seguro Financiero, etc...</a:t>
            </a:r>
            <a:endParaRPr lang="es-ES" sz="1000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Titulización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077200" cy="4572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Beneficios para el Originador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159D56"/>
              </a:solidFill>
            </a:endParaRPr>
          </a:p>
          <a:p>
            <a:pPr lvl="1"/>
            <a:r>
              <a:rPr lang="es-ES_tradnl" sz="1600"/>
              <a:t>Libera capital y mejora ratios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Reduce Activos y Pasivos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Mejora el ROA y ROE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endParaRPr lang="es-ES_tradnl" sz="1600"/>
          </a:p>
          <a:p>
            <a:pPr lvl="1"/>
            <a:r>
              <a:rPr lang="es-ES_tradnl" sz="1600"/>
              <a:t>Fuente adicional de financiamiento proveniente del mercado de capitales.</a:t>
            </a:r>
          </a:p>
          <a:p>
            <a:pPr lvl="1"/>
            <a:endParaRPr lang="es-ES_tradnl" sz="1600"/>
          </a:p>
          <a:p>
            <a:pPr lvl="1"/>
            <a:r>
              <a:rPr lang="es-ES_tradnl" sz="1600"/>
              <a:t>Elimina el riesgo total del balance de la financiera.</a:t>
            </a:r>
          </a:p>
          <a:p>
            <a:pPr lvl="1"/>
            <a:endParaRPr lang="es-ES_tradnl" sz="1600"/>
          </a:p>
          <a:p>
            <a:pPr lvl="1"/>
            <a:r>
              <a:rPr lang="es-ES_tradnl" sz="1600"/>
              <a:t>Menores costos de capital.</a:t>
            </a:r>
            <a:endParaRPr lang="es-ES" sz="1600"/>
          </a:p>
        </p:txBody>
      </p:sp>
      <p:sp>
        <p:nvSpPr>
          <p:cNvPr id="30310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Titulización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58800" y="228600"/>
            <a:ext cx="8051800" cy="914400"/>
          </a:xfrm>
        </p:spPr>
        <p:txBody>
          <a:bodyPr/>
          <a:lstStyle/>
          <a:p>
            <a:r>
              <a:rPr lang="es-CO" sz="2400"/>
              <a:t>Participacion MIF / IADB en miCasita hipotecaria</a:t>
            </a:r>
            <a:endParaRPr lang="es-ES" sz="2400"/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Clr>
                <a:srgbClr val="159D56"/>
              </a:buClr>
              <a:buFont typeface="Times"/>
              <a:buNone/>
            </a:pPr>
            <a:r>
              <a:rPr lang="es-CO" sz="2000">
                <a:solidFill>
                  <a:srgbClr val="159D56"/>
                </a:solidFill>
                <a:latin typeface="Formata Medium" charset="0"/>
              </a:rPr>
              <a:t>Esfuerdo “Venture Capital”:  MIF/IADB y Socio Fundador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Char char="•"/>
            </a:pPr>
            <a:endParaRPr lang="es-CO" sz="2000">
              <a:latin typeface="Formata Light" charset="0"/>
            </a:endParaRP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Char char="•"/>
            </a:pPr>
            <a:r>
              <a:rPr lang="es-CO" sz="1600">
                <a:latin typeface="Formata Light" charset="0"/>
              </a:rPr>
              <a:t>Primera Experiencia de MIF en participar en esta industria (finales 2003)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Char char="•"/>
            </a:pPr>
            <a:endParaRPr lang="es-CO" sz="1600">
              <a:latin typeface="Formata Light" charset="0"/>
            </a:endParaRP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Inversion en Patrimonio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Prestamo a Largo Plazo (8 años)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Deuda Subordinada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Wingdings" pitchFamily="2" charset="2"/>
              <a:buChar char="ü"/>
            </a:pPr>
            <a:r>
              <a:rPr lang="es-CO" sz="1600">
                <a:latin typeface="Formata Light" charset="0"/>
              </a:rPr>
              <a:t>Acceso a otras Instituciones Multilaterales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Wingdings" pitchFamily="2" charset="2"/>
              <a:buChar char="ü"/>
            </a:pPr>
            <a:endParaRPr lang="es-CO" sz="1600">
              <a:latin typeface="Formata Light" charset="0"/>
            </a:endParaRP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None/>
            </a:pPr>
            <a:r>
              <a:rPr lang="es-CO" sz="1600">
                <a:latin typeface="Formata Light" charset="0"/>
              </a:rPr>
              <a:t>			</a:t>
            </a:r>
            <a:r>
              <a:rPr lang="es-CO" sz="1800">
                <a:latin typeface="Formata Light" charset="0"/>
              </a:rPr>
              <a:t>Aporte MIF US$ 2,000,000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None/>
            </a:pPr>
            <a:r>
              <a:rPr lang="es-CO" sz="1800">
                <a:latin typeface="Formata Light" charset="0"/>
              </a:rPr>
              <a:t> 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Char char="•"/>
            </a:pPr>
            <a:endParaRPr lang="es-CO" sz="1800">
              <a:latin typeface="Formata Light" charset="0"/>
            </a:endParaRP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Char char="•"/>
            </a:pPr>
            <a:r>
              <a:rPr lang="es-CO" sz="1800">
                <a:solidFill>
                  <a:srgbClr val="159D56"/>
                </a:solidFill>
                <a:latin typeface="Formata Medium" charset="0"/>
              </a:rPr>
              <a:t>Reto Principal: Convencerlos que la indusria hipotecaria, aparte de ser importante para el desarrollo social de un pais, en muchos casos es complementario a las necesidades de micro-financiamiento y remesas.</a:t>
            </a:r>
          </a:p>
          <a:p>
            <a:pPr algn="just">
              <a:lnSpc>
                <a:spcPct val="80000"/>
              </a:lnSpc>
              <a:buClr>
                <a:srgbClr val="159D56"/>
              </a:buClr>
              <a:buFont typeface="Times"/>
              <a:buChar char="•"/>
            </a:pPr>
            <a:endParaRPr lang="es-CO" sz="1800">
              <a:solidFill>
                <a:srgbClr val="159D56"/>
              </a:solidFill>
              <a:latin typeface="Formata Medium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077200" cy="4572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Beneficios para los Inversionistas</a:t>
            </a:r>
          </a:p>
          <a:p>
            <a:pPr>
              <a:buClr>
                <a:srgbClr val="159D56"/>
              </a:buClr>
            </a:pPr>
            <a:endParaRPr lang="es-ES_tradnl" sz="2000">
              <a:solidFill>
                <a:srgbClr val="159D56"/>
              </a:solidFill>
            </a:endParaRPr>
          </a:p>
          <a:p>
            <a:pPr lvl="1"/>
            <a:r>
              <a:rPr lang="es-ES_tradnl" sz="1600"/>
              <a:t>Alta calidad crediticia: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Diversificación de activos subyacentes.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Coberturas de riesgo.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No están sujetos a la quiebra del </a:t>
            </a:r>
            <a:r>
              <a:rPr lang="es-PE" sz="1600"/>
              <a:t>originador</a:t>
            </a:r>
            <a:r>
              <a:rPr lang="es-ES_tradnl" sz="1600"/>
              <a:t>.</a:t>
            </a:r>
          </a:p>
          <a:p>
            <a:pPr lvl="1"/>
            <a:endParaRPr lang="es-ES_tradnl" sz="1600"/>
          </a:p>
          <a:p>
            <a:pPr lvl="1"/>
            <a:r>
              <a:rPr lang="es-ES_tradnl" sz="1600"/>
              <a:t>Permite calzar pasivos de largo plazo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La duración de activos menor a 2 anos y de pasivos mayor a 18 años.</a:t>
            </a:r>
          </a:p>
          <a:p>
            <a:pPr lvl="1"/>
            <a:endParaRPr lang="es-ES_tradnl" sz="1600"/>
          </a:p>
          <a:p>
            <a:pPr lvl="1"/>
            <a:r>
              <a:rPr lang="es-ES_tradnl" sz="1600"/>
              <a:t>Beneficios sociales</a:t>
            </a:r>
          </a:p>
          <a:p>
            <a:pPr lvl="2">
              <a:buClr>
                <a:srgbClr val="159D56"/>
              </a:buClr>
            </a:pPr>
            <a:r>
              <a:rPr lang="es-ES_tradnl" sz="1600"/>
              <a:t>Destinar los recursos del publico para las necesidades de vivienda de ellos mismos.</a:t>
            </a:r>
          </a:p>
          <a:p>
            <a:pPr lvl="1"/>
            <a:endParaRPr lang="es-ES_tradnl" sz="1600"/>
          </a:p>
          <a:p>
            <a:pPr lvl="1"/>
            <a:r>
              <a:rPr lang="es-PE" sz="1600"/>
              <a:t>Divesificación</a:t>
            </a:r>
            <a:r>
              <a:rPr lang="es-ES_tradnl" sz="1600"/>
              <a:t> de las inversiones.</a:t>
            </a:r>
            <a:endParaRPr lang="es-ES" sz="1600"/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Titulización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077200" cy="4572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Aspectos Tributarios</a:t>
            </a:r>
            <a:endParaRPr lang="es-ES_tradnl" sz="2000">
              <a:solidFill>
                <a:srgbClr val="159D56"/>
              </a:solidFill>
            </a:endParaRPr>
          </a:p>
          <a:p>
            <a:pPr lvl="1" algn="just">
              <a:spcBef>
                <a:spcPct val="40000"/>
              </a:spcBef>
              <a:buClr>
                <a:schemeClr val="tx1"/>
              </a:buClr>
              <a:buFontTx/>
              <a:buNone/>
            </a:pPr>
            <a:endParaRPr lang="es-ES_tradnl">
              <a:solidFill>
                <a:srgbClr val="159D56"/>
              </a:solidFill>
              <a:latin typeface="Formata Regular" charset="0"/>
            </a:endParaRPr>
          </a:p>
          <a:p>
            <a:pPr lvl="1" algn="just">
              <a:spcBef>
                <a:spcPct val="40000"/>
              </a:spcBef>
              <a:buFontTx/>
              <a:buChar char="•"/>
            </a:pPr>
            <a:r>
              <a:rPr lang="es-ES_tradnl" sz="1800"/>
              <a:t>Impuesto a la Renta</a:t>
            </a:r>
          </a:p>
          <a:p>
            <a:pPr lvl="2" algn="just">
              <a:spcBef>
                <a:spcPct val="40000"/>
              </a:spcBef>
              <a:buClr>
                <a:srgbClr val="159D56"/>
              </a:buClr>
            </a:pPr>
            <a:r>
              <a:rPr lang="es-ES_tradnl" sz="1800"/>
              <a:t>Exoneración para los intereses, tratándose de valores colocados mediante oferta pública.</a:t>
            </a:r>
          </a:p>
          <a:p>
            <a:pPr lvl="2" algn="just">
              <a:spcBef>
                <a:spcPct val="40000"/>
              </a:spcBef>
              <a:buClr>
                <a:srgbClr val="159D56"/>
              </a:buClr>
            </a:pPr>
            <a:r>
              <a:rPr lang="es-ES_tradnl" sz="1800"/>
              <a:t>Exoneración para las ganancias de capital, en la venta de valores mobiliarios inscritos en el Registro público del Mercado de Valores a través de mecanismos centralizados de negociación.</a:t>
            </a:r>
          </a:p>
          <a:p>
            <a:pPr>
              <a:buClr>
                <a:srgbClr val="159D56"/>
              </a:buClr>
              <a:buFont typeface="Wingdings" pitchFamily="2" charset="2"/>
              <a:buNone/>
            </a:pPr>
            <a:endParaRPr lang="es-ES_tradnl" sz="1400"/>
          </a:p>
          <a:p>
            <a:pPr lvl="1"/>
            <a:r>
              <a:rPr lang="es-ES_tradnl" sz="1800"/>
              <a:t>Impuesto General a las Ventas</a:t>
            </a:r>
          </a:p>
          <a:p>
            <a:pPr lvl="2">
              <a:buClr>
                <a:srgbClr val="159D56"/>
              </a:buClr>
            </a:pPr>
            <a:r>
              <a:rPr lang="es-ES_tradnl" sz="1800"/>
              <a:t>En el ámbito del IGV se ha precisado que la </a:t>
            </a:r>
            <a:r>
              <a:rPr lang="es-PE" sz="1800"/>
              <a:t>trasferencia</a:t>
            </a:r>
            <a:r>
              <a:rPr lang="es-ES_tradnl" sz="1800"/>
              <a:t> fiduciaria no constituye venta o prestación de servicios para efectos del campo de aplicación de dicho impuesto</a:t>
            </a:r>
            <a:r>
              <a:rPr lang="es-ES_tradnl" sz="1800">
                <a:solidFill>
                  <a:schemeClr val="bg2"/>
                </a:solidFill>
              </a:rPr>
              <a:t>.</a:t>
            </a:r>
            <a:endParaRPr lang="es-ES" sz="1800">
              <a:solidFill>
                <a:schemeClr val="bg2"/>
              </a:solidFill>
            </a:endParaRP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Titulización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828800"/>
            <a:ext cx="8077200" cy="1143000"/>
          </a:xfrm>
          <a:noFill/>
          <a:ln/>
        </p:spPr>
        <p:txBody>
          <a:bodyPr/>
          <a:lstStyle/>
          <a:p>
            <a:r>
              <a:rPr lang="es-ES"/>
              <a:t>4.	Descripción del Negocio(s)</a:t>
            </a:r>
          </a:p>
        </p:txBody>
      </p:sp>
      <p:sp>
        <p:nvSpPr>
          <p:cNvPr id="272389" name="Rectangle 5"/>
          <p:cNvSpPr>
            <a:spLocks noGrp="1" noChangeArrowheads="1"/>
          </p:cNvSpPr>
          <p:nvPr>
            <p:ph type="subTitle" idx="1"/>
          </p:nvPr>
        </p:nvSpPr>
        <p:spPr>
          <a:noFill/>
          <a:ln/>
        </p:spPr>
        <p:txBody>
          <a:bodyPr/>
          <a:lstStyle/>
          <a:p>
            <a:pPr marL="766763" indent="-382588">
              <a:buClr>
                <a:schemeClr val="bg1"/>
              </a:buClr>
              <a:buSzPct val="120000"/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      4.1 Originación</a:t>
            </a:r>
          </a:p>
          <a:p>
            <a:pPr marL="766763" indent="-382588">
              <a:buClr>
                <a:schemeClr val="bg1"/>
              </a:buClr>
              <a:buSzPct val="120000"/>
              <a:buFont typeface="Wingdings" pitchFamily="2" charset="2"/>
              <a:buNone/>
            </a:pPr>
            <a:r>
              <a:rPr lang="es-ES" sz="2000">
                <a:solidFill>
                  <a:schemeClr val="bg1"/>
                </a:solidFill>
              </a:rPr>
              <a:t>      4.2 Titulización</a:t>
            </a:r>
          </a:p>
          <a:p>
            <a:pPr marL="766763" indent="-382588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4.3 “Servicing”</a:t>
            </a:r>
            <a:endParaRPr lang="es-E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¨Servicing¨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077200" cy="45720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Generalidades</a:t>
            </a:r>
            <a:endParaRPr lang="es-ES" sz="2000">
              <a:solidFill>
                <a:srgbClr val="159D56"/>
              </a:solidFill>
            </a:endParaRPr>
          </a:p>
          <a:p>
            <a:pPr lvl="1">
              <a:lnSpc>
                <a:spcPct val="90000"/>
              </a:lnSpc>
            </a:pPr>
            <a:endParaRPr lang="es-ES">
              <a:solidFill>
                <a:srgbClr val="159D56"/>
              </a:solidFill>
              <a:latin typeface="Formata Regular" charset="0"/>
            </a:endParaRPr>
          </a:p>
          <a:p>
            <a:pPr lvl="1">
              <a:lnSpc>
                <a:spcPct val="90000"/>
              </a:lnSpc>
            </a:pPr>
            <a:r>
              <a:rPr lang="es-ES" sz="1800"/>
              <a:t>El objetivo final de miCasita es servir carteras </a:t>
            </a:r>
            <a:r>
              <a:rPr lang="es-PE" sz="1800"/>
              <a:t>titulizadas</a:t>
            </a:r>
            <a:r>
              <a:rPr lang="es-ES" sz="1800"/>
              <a:t> de créditos hipotecarias.</a:t>
            </a:r>
          </a:p>
          <a:p>
            <a:pPr lvl="1">
              <a:lnSpc>
                <a:spcPct val="90000"/>
              </a:lnSpc>
              <a:buFont typeface="Times"/>
              <a:buNone/>
            </a:pPr>
            <a:endParaRPr lang="es-ES" sz="1800"/>
          </a:p>
          <a:p>
            <a:pPr lvl="1">
              <a:lnSpc>
                <a:spcPct val="90000"/>
              </a:lnSpc>
            </a:pPr>
            <a:r>
              <a:rPr lang="es-CO" sz="1800"/>
              <a:t>Este objetivo</a:t>
            </a:r>
            <a:r>
              <a:rPr lang="es-ES" sz="1800"/>
              <a:t> nos permite</a:t>
            </a:r>
            <a:r>
              <a:rPr lang="es-CO" sz="1800"/>
              <a:t> principalmente</a:t>
            </a:r>
            <a:r>
              <a:rPr lang="es-ES" sz="1800"/>
              <a:t>: </a:t>
            </a:r>
          </a:p>
          <a:p>
            <a:pPr lvl="2">
              <a:lnSpc>
                <a:spcPct val="90000"/>
              </a:lnSpc>
            </a:pPr>
            <a:endParaRPr lang="es-ES" sz="1800"/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r>
              <a:rPr lang="es-ES" sz="1800"/>
              <a:t>Captar ingresos por servicios, sin necesidad de incurrir en un mayor riesgo en</a:t>
            </a:r>
            <a:r>
              <a:rPr lang="es-CO" sz="1800"/>
              <a:t> nuestro balance</a:t>
            </a:r>
            <a:r>
              <a:rPr lang="es-ES" sz="1800"/>
              <a:t>. </a:t>
            </a:r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endParaRPr lang="es-ES" sz="1800"/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r>
              <a:rPr lang="es-ES" sz="1800"/>
              <a:t>Generar un flujo estable de ingresos a futuro que </a:t>
            </a:r>
            <a:r>
              <a:rPr lang="es-CO" sz="1800"/>
              <a:t>agregue</a:t>
            </a:r>
            <a:r>
              <a:rPr lang="es-ES" sz="1800"/>
              <a:t> valor a la empresa.</a:t>
            </a:r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endParaRPr lang="es-ES" sz="1800"/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r>
              <a:rPr lang="es-ES" sz="1800"/>
              <a:t>Aprovechar las economías de escala que ofrece nuestra infraestructura de administración y cobranza.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077200" cy="609600"/>
          </a:xfrm>
          <a:noFill/>
          <a:ln/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s-ES" sz="2000" b="1">
                <a:solidFill>
                  <a:srgbClr val="159D56"/>
                </a:solidFill>
              </a:rPr>
              <a:t>Esquema de </a:t>
            </a:r>
            <a:r>
              <a:rPr lang="en-US" sz="2000" b="1">
                <a:solidFill>
                  <a:srgbClr val="159D56"/>
                </a:solidFill>
              </a:rPr>
              <a:t>Fee</a:t>
            </a:r>
            <a:r>
              <a:rPr lang="es-ES" sz="2000" b="1">
                <a:solidFill>
                  <a:srgbClr val="159D56"/>
                </a:solidFill>
              </a:rPr>
              <a:t> por Servicio</a:t>
            </a:r>
          </a:p>
        </p:txBody>
      </p:sp>
      <p:grpSp>
        <p:nvGrpSpPr>
          <p:cNvPr id="319519" name="Group 31"/>
          <p:cNvGrpSpPr>
            <a:grpSpLocks/>
          </p:cNvGrpSpPr>
          <p:nvPr/>
        </p:nvGrpSpPr>
        <p:grpSpPr bwMode="auto">
          <a:xfrm>
            <a:off x="457200" y="1905000"/>
            <a:ext cx="8229600" cy="3962400"/>
            <a:chOff x="144" y="1296"/>
            <a:chExt cx="5184" cy="2496"/>
          </a:xfrm>
        </p:grpSpPr>
        <p:sp>
          <p:nvSpPr>
            <p:cNvPr id="319492" name="Rectangle 4"/>
            <p:cNvSpPr>
              <a:spLocks noChangeArrowheads="1"/>
            </p:cNvSpPr>
            <p:nvPr/>
          </p:nvSpPr>
          <p:spPr bwMode="auto">
            <a:xfrm>
              <a:off x="1632" y="1344"/>
              <a:ext cx="1152" cy="336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0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0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0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319493" name="Rectangle 5"/>
            <p:cNvSpPr>
              <a:spLocks noChangeArrowheads="1"/>
            </p:cNvSpPr>
            <p:nvPr/>
          </p:nvSpPr>
          <p:spPr bwMode="auto">
            <a:xfrm>
              <a:off x="1632" y="1920"/>
              <a:ext cx="1152" cy="336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0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0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0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319494" name="Rectangle 6"/>
            <p:cNvSpPr>
              <a:spLocks noChangeArrowheads="1"/>
            </p:cNvSpPr>
            <p:nvPr/>
          </p:nvSpPr>
          <p:spPr bwMode="auto">
            <a:xfrm>
              <a:off x="1632" y="2448"/>
              <a:ext cx="1152" cy="336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0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0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0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319495" name="Rectangle 7"/>
            <p:cNvSpPr>
              <a:spLocks noChangeArrowheads="1"/>
            </p:cNvSpPr>
            <p:nvPr/>
          </p:nvSpPr>
          <p:spPr bwMode="auto">
            <a:xfrm>
              <a:off x="1632" y="3456"/>
              <a:ext cx="1152" cy="336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endParaRPr lang="es-MX" sz="1000">
                <a:solidFill>
                  <a:schemeClr val="tx1"/>
                </a:solidFill>
                <a:latin typeface="Helvetica" pitchFamily="34" charset="0"/>
              </a:endParaRP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Interés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Capital Principal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000">
                  <a:solidFill>
                    <a:schemeClr val="tx1"/>
                  </a:solidFill>
                  <a:latin typeface="Helvetica" pitchFamily="34" charset="0"/>
                </a:rPr>
                <a:t>		</a:t>
              </a:r>
              <a:endParaRPr lang="es-ES" sz="100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319496" name="Line 8"/>
            <p:cNvSpPr>
              <a:spLocks noChangeShapeType="1"/>
            </p:cNvSpPr>
            <p:nvPr/>
          </p:nvSpPr>
          <p:spPr bwMode="auto">
            <a:xfrm>
              <a:off x="2784" y="259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497" name="Line 9"/>
            <p:cNvSpPr>
              <a:spLocks noChangeShapeType="1"/>
            </p:cNvSpPr>
            <p:nvPr/>
          </p:nvSpPr>
          <p:spPr bwMode="auto">
            <a:xfrm>
              <a:off x="2784" y="360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498" name="Rectangle 10"/>
            <p:cNvSpPr>
              <a:spLocks noChangeArrowheads="1"/>
            </p:cNvSpPr>
            <p:nvPr/>
          </p:nvSpPr>
          <p:spPr bwMode="auto">
            <a:xfrm>
              <a:off x="3648" y="2400"/>
              <a:ext cx="1680" cy="432"/>
            </a:xfrm>
            <a:prstGeom prst="rect">
              <a:avLst/>
            </a:prstGeom>
            <a:solidFill>
              <a:srgbClr val="B4EA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Flujo Mensual Agrupado:</a:t>
              </a:r>
            </a:p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tx1"/>
                  </a:solidFill>
                </a:rPr>
                <a:t>Interés Neto + Capital Principal</a:t>
              </a:r>
              <a:endParaRPr lang="es-ES" sz="1200">
                <a:solidFill>
                  <a:schemeClr val="tx1"/>
                </a:solidFill>
              </a:endParaRPr>
            </a:p>
          </p:txBody>
        </p:sp>
        <p:sp>
          <p:nvSpPr>
            <p:cNvPr id="319499" name="Oval 11"/>
            <p:cNvSpPr>
              <a:spLocks noChangeArrowheads="1"/>
            </p:cNvSpPr>
            <p:nvPr/>
          </p:nvSpPr>
          <p:spPr bwMode="auto">
            <a:xfrm>
              <a:off x="528" y="1296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bg1"/>
                  </a:solidFill>
                  <a:latin typeface="Helvetica" pitchFamily="34" charset="0"/>
                </a:rPr>
                <a:t>Préstamo 1</a:t>
              </a:r>
              <a:endParaRPr lang="es-ES" sz="120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319500" name="Oval 12"/>
            <p:cNvSpPr>
              <a:spLocks noChangeArrowheads="1"/>
            </p:cNvSpPr>
            <p:nvPr/>
          </p:nvSpPr>
          <p:spPr bwMode="auto">
            <a:xfrm>
              <a:off x="528" y="1920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bg1"/>
                  </a:solidFill>
                  <a:latin typeface="Helvetica" pitchFamily="34" charset="0"/>
                </a:rPr>
                <a:t>Préstamo 2</a:t>
              </a:r>
              <a:endParaRPr lang="es-ES" sz="1200">
                <a:solidFill>
                  <a:schemeClr val="bg1"/>
                </a:solidFill>
              </a:endParaRPr>
            </a:p>
          </p:txBody>
        </p:sp>
        <p:sp>
          <p:nvSpPr>
            <p:cNvPr id="319501" name="Oval 13"/>
            <p:cNvSpPr>
              <a:spLocks noChangeArrowheads="1"/>
            </p:cNvSpPr>
            <p:nvPr/>
          </p:nvSpPr>
          <p:spPr bwMode="auto">
            <a:xfrm>
              <a:off x="528" y="2448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bg1"/>
                  </a:solidFill>
                  <a:latin typeface="Helvetica" pitchFamily="34" charset="0"/>
                </a:rPr>
                <a:t>Préstamo 3</a:t>
              </a:r>
              <a:endParaRPr lang="es-ES" sz="120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319502" name="Oval 14"/>
            <p:cNvSpPr>
              <a:spLocks noChangeArrowheads="1"/>
            </p:cNvSpPr>
            <p:nvPr/>
          </p:nvSpPr>
          <p:spPr bwMode="auto">
            <a:xfrm>
              <a:off x="528" y="3408"/>
              <a:ext cx="768" cy="3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200">
                  <a:solidFill>
                    <a:schemeClr val="bg1"/>
                  </a:solidFill>
                  <a:latin typeface="Helvetica" pitchFamily="34" charset="0"/>
                </a:rPr>
                <a:t>Préstamo n</a:t>
              </a:r>
              <a:endParaRPr lang="es-ES" sz="1200">
                <a:solidFill>
                  <a:schemeClr val="bg1"/>
                </a:solidFill>
              </a:endParaRPr>
            </a:p>
          </p:txBody>
        </p:sp>
        <p:sp>
          <p:nvSpPr>
            <p:cNvPr id="319503" name="Line 15"/>
            <p:cNvSpPr>
              <a:spLocks noChangeShapeType="1"/>
            </p:cNvSpPr>
            <p:nvPr/>
          </p:nvSpPr>
          <p:spPr bwMode="auto">
            <a:xfrm>
              <a:off x="1296" y="360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04" name="Line 16"/>
            <p:cNvSpPr>
              <a:spLocks noChangeShapeType="1"/>
            </p:cNvSpPr>
            <p:nvPr/>
          </p:nvSpPr>
          <p:spPr bwMode="auto">
            <a:xfrm>
              <a:off x="1296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05" name="Line 17"/>
            <p:cNvSpPr>
              <a:spLocks noChangeShapeType="1"/>
            </p:cNvSpPr>
            <p:nvPr/>
          </p:nvSpPr>
          <p:spPr bwMode="auto">
            <a:xfrm>
              <a:off x="129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06" name="Rectangle 18"/>
            <p:cNvSpPr>
              <a:spLocks noChangeArrowheads="1"/>
            </p:cNvSpPr>
            <p:nvPr/>
          </p:nvSpPr>
          <p:spPr bwMode="auto">
            <a:xfrm>
              <a:off x="768" y="2880"/>
              <a:ext cx="3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8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8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  <a:endParaRPr lang="es-ES" sz="1800" b="1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pic>
          <p:nvPicPr>
            <p:cNvPr id="319507" name="Picture 19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344"/>
              <a:ext cx="384" cy="275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319508" name="Picture 20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920"/>
              <a:ext cx="384" cy="275"/>
            </a:xfrm>
            <a:prstGeom prst="rect">
              <a:avLst/>
            </a:prstGeom>
            <a:noFill/>
          </p:spPr>
        </p:pic>
        <p:pic>
          <p:nvPicPr>
            <p:cNvPr id="319509" name="Picture 21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2448"/>
              <a:ext cx="384" cy="275"/>
            </a:xfrm>
            <a:prstGeom prst="rect">
              <a:avLst/>
            </a:prstGeom>
            <a:noFill/>
          </p:spPr>
        </p:pic>
        <p:pic>
          <p:nvPicPr>
            <p:cNvPr id="319510" name="Picture 22" descr="casa mivivien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3456"/>
              <a:ext cx="336" cy="275"/>
            </a:xfrm>
            <a:prstGeom prst="rect">
              <a:avLst/>
            </a:prstGeom>
            <a:noFill/>
          </p:spPr>
        </p:pic>
        <p:sp>
          <p:nvSpPr>
            <p:cNvPr id="319511" name="Line 23"/>
            <p:cNvSpPr>
              <a:spLocks noChangeShapeType="1"/>
            </p:cNvSpPr>
            <p:nvPr/>
          </p:nvSpPr>
          <p:spPr bwMode="auto">
            <a:xfrm>
              <a:off x="3072" y="1536"/>
              <a:ext cx="0" cy="20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12" name="Line 24"/>
            <p:cNvSpPr>
              <a:spLocks noChangeShapeType="1"/>
            </p:cNvSpPr>
            <p:nvPr/>
          </p:nvSpPr>
          <p:spPr bwMode="auto">
            <a:xfrm>
              <a:off x="2784" y="206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13" name="Line 25"/>
            <p:cNvSpPr>
              <a:spLocks noChangeShapeType="1"/>
            </p:cNvSpPr>
            <p:nvPr/>
          </p:nvSpPr>
          <p:spPr bwMode="auto">
            <a:xfrm>
              <a:off x="2784" y="148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14" name="Rectangle 26"/>
            <p:cNvSpPr>
              <a:spLocks noChangeArrowheads="1"/>
            </p:cNvSpPr>
            <p:nvPr/>
          </p:nvSpPr>
          <p:spPr bwMode="auto">
            <a:xfrm>
              <a:off x="1968" y="2880"/>
              <a:ext cx="3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8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800" b="1">
                  <a:solidFill>
                    <a:schemeClr val="tx1"/>
                  </a:solidFill>
                  <a:latin typeface="Helvetica" pitchFamily="34" charset="0"/>
                </a:rPr>
                <a:t>.</a:t>
              </a:r>
              <a:endParaRPr lang="es-ES" sz="1800" b="1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319515" name="Rectangle 27"/>
            <p:cNvSpPr>
              <a:spLocks noChangeArrowheads="1"/>
            </p:cNvSpPr>
            <p:nvPr/>
          </p:nvSpPr>
          <p:spPr bwMode="auto">
            <a:xfrm>
              <a:off x="3696" y="1728"/>
              <a:ext cx="11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 b="1">
                  <a:solidFill>
                    <a:srgbClr val="336619"/>
                  </a:solidFill>
                </a:rPr>
                <a:t>Fee por Servicio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 b="1">
                  <a:solidFill>
                    <a:srgbClr val="336619"/>
                  </a:solidFill>
                </a:rPr>
                <a:t> de Administración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s-MX" sz="1400" b="1">
                  <a:solidFill>
                    <a:srgbClr val="336619"/>
                  </a:solidFill>
                </a:rPr>
                <a:t>de Cartera</a:t>
              </a:r>
              <a:r>
                <a:rPr lang="es-MX" sz="1100" b="1">
                  <a:solidFill>
                    <a:srgbClr val="33661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endParaRPr lang="es-ES" sz="1100">
                <a:solidFill>
                  <a:srgbClr val="336619"/>
                </a:solidFill>
                <a:latin typeface="Helvetica" pitchFamily="34" charset="0"/>
              </a:endParaRPr>
            </a:p>
          </p:txBody>
        </p:sp>
        <p:sp>
          <p:nvSpPr>
            <p:cNvPr id="319516" name="Line 28"/>
            <p:cNvSpPr>
              <a:spLocks noChangeShapeType="1"/>
            </p:cNvSpPr>
            <p:nvPr/>
          </p:nvSpPr>
          <p:spPr bwMode="auto">
            <a:xfrm flipV="1">
              <a:off x="3216" y="1824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17" name="Line 29"/>
            <p:cNvSpPr>
              <a:spLocks noChangeShapeType="1"/>
            </p:cNvSpPr>
            <p:nvPr/>
          </p:nvSpPr>
          <p:spPr bwMode="auto">
            <a:xfrm>
              <a:off x="3216" y="2160"/>
              <a:ext cx="33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518" name="Line 30"/>
            <p:cNvSpPr>
              <a:spLocks noChangeShapeType="1"/>
            </p:cNvSpPr>
            <p:nvPr/>
          </p:nvSpPr>
          <p:spPr bwMode="auto">
            <a:xfrm>
              <a:off x="1296" y="148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9521" name="Rectangle 33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¨Servicing¨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539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1219200" y="2090738"/>
          <a:ext cx="6858000" cy="3597275"/>
        </p:xfrm>
        <a:graphic>
          <a:graphicData uri="http://schemas.openxmlformats.org/presentationml/2006/ole">
            <p:oleObj spid="_x0000_s321539" name="Hoja de cálculo" r:id="rId4" imgW="3486440" imgH="1829118" progId="Excel.Sheet.8">
              <p:embed/>
            </p:oleObj>
          </a:graphicData>
        </a:graphic>
      </p:graphicFrame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381000" y="14478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buClrTx/>
              <a:buFontTx/>
              <a:buNone/>
            </a:pPr>
            <a:r>
              <a:rPr lang="es-ES_tradnl" sz="2000" b="1">
                <a:solidFill>
                  <a:srgbClr val="159D56"/>
                </a:solidFill>
              </a:rPr>
              <a:t>Distribución de Ingresos</a:t>
            </a: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077200" cy="533400"/>
          </a:xfrm>
          <a:noFill/>
          <a:ln/>
        </p:spPr>
        <p:txBody>
          <a:bodyPr/>
          <a:lstStyle/>
          <a:p>
            <a:r>
              <a:rPr lang="es-ES" sz="2400"/>
              <a:t>¨Servicing¨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81000" y="1828800"/>
            <a:ext cx="8077200" cy="1143000"/>
          </a:xfrm>
          <a:noFill/>
          <a:ln/>
        </p:spPr>
        <p:txBody>
          <a:bodyPr/>
          <a:lstStyle/>
          <a:p>
            <a:r>
              <a:rPr lang="es-ES"/>
              <a:t>5.	La Organización</a:t>
            </a:r>
            <a:r>
              <a:rPr lang="es-CO"/>
              <a:t> - miCasita hipotecaria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077200" cy="23622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_tradnl" sz="2000" b="1">
                <a:solidFill>
                  <a:srgbClr val="159D56"/>
                </a:solidFill>
              </a:rPr>
              <a:t>Nuestra Visión:</a:t>
            </a:r>
          </a:p>
          <a:p>
            <a:pPr algn="ctr"/>
            <a:endParaRPr lang="es-ES_tradnl" sz="2000" i="1">
              <a:solidFill>
                <a:srgbClr val="159D5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s-ES" sz="2000" i="1"/>
              <a:t>	</a:t>
            </a:r>
            <a:r>
              <a:rPr lang="es-ES" sz="1800" i="1"/>
              <a:t>"Ser </a:t>
            </a:r>
            <a:r>
              <a:rPr lang="en-US" sz="1800" i="1"/>
              <a:t>la entidad financiera hipotecaria</a:t>
            </a:r>
            <a:r>
              <a:rPr lang="es-ES" sz="1800" i="1"/>
              <a:t> más importante del Perú, reconocida por su </a:t>
            </a:r>
            <a:r>
              <a:rPr lang="es-CO" sz="1800" i="1"/>
              <a:t>servicio personalizado</a:t>
            </a:r>
            <a:r>
              <a:rPr lang="es-ES" sz="1800" i="1"/>
              <a:t>, eficiencia, innovación y </a:t>
            </a:r>
            <a:r>
              <a:rPr lang="es-CO" sz="1800" i="1"/>
              <a:t>diversas soluciones </a:t>
            </a:r>
            <a:r>
              <a:rPr lang="es-ES" sz="1800" i="1"/>
              <a:t>financiera</a:t>
            </a:r>
            <a:r>
              <a:rPr lang="es-CO" sz="1800" i="1"/>
              <a:t>s en el ambito financiero hipotecario</a:t>
            </a:r>
            <a:r>
              <a:rPr lang="es-ES" sz="1800" i="1"/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077200" cy="25908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s-ES_tradnl" sz="2000" b="1">
                <a:solidFill>
                  <a:srgbClr val="159D56"/>
                </a:solidFill>
              </a:rPr>
              <a:t>Nuestros Principios y Valores:</a:t>
            </a:r>
          </a:p>
          <a:p>
            <a:pPr algn="ctr">
              <a:buFontTx/>
              <a:buChar char="•"/>
            </a:pPr>
            <a:endParaRPr lang="es-ES_tradnl" sz="2000" i="1">
              <a:solidFill>
                <a:srgbClr val="159D56"/>
              </a:solidFill>
            </a:endParaRPr>
          </a:p>
          <a:p>
            <a:pPr>
              <a:buFontTx/>
              <a:buNone/>
            </a:pPr>
            <a:r>
              <a:rPr lang="es-ES_tradnl" sz="1800" i="1"/>
              <a:t>		Integridad</a:t>
            </a:r>
          </a:p>
          <a:p>
            <a:pPr>
              <a:buFontTx/>
              <a:buNone/>
            </a:pPr>
            <a:r>
              <a:rPr lang="es-ES_tradnl" sz="1800" i="1"/>
              <a:t>		Excelencia en el Servicio</a:t>
            </a:r>
          </a:p>
          <a:p>
            <a:pPr>
              <a:buFontTx/>
              <a:buNone/>
            </a:pPr>
            <a:r>
              <a:rPr lang="es-ES_tradnl" sz="1800" i="1"/>
              <a:t>		Responsabilidad</a:t>
            </a:r>
          </a:p>
          <a:p>
            <a:pPr>
              <a:buFontTx/>
              <a:buNone/>
            </a:pPr>
            <a:r>
              <a:rPr lang="es-ES_tradnl" sz="1800" i="1"/>
              <a:t>		Compromiso Social</a:t>
            </a:r>
          </a:p>
          <a:p>
            <a:pPr>
              <a:buFontTx/>
              <a:buNone/>
            </a:pPr>
            <a:r>
              <a:rPr lang="es-ES_tradnl" sz="1800" i="1"/>
              <a:t>		Innovación</a:t>
            </a:r>
            <a:endParaRPr lang="es-ES" sz="1800" i="1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077200" cy="18288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_tradnl" sz="2000" b="1">
                <a:solidFill>
                  <a:srgbClr val="159D56"/>
                </a:solidFill>
              </a:rPr>
              <a:t>Concepto de Negocio: </a:t>
            </a:r>
            <a:br>
              <a:rPr lang="es-ES_tradnl" sz="2000" b="1">
                <a:solidFill>
                  <a:srgbClr val="159D56"/>
                </a:solidFill>
              </a:rPr>
            </a:br>
            <a:r>
              <a:rPr lang="es-ES_tradnl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2000" i="1"/>
              <a:t> </a:t>
            </a:r>
            <a:r>
              <a:rPr lang="es-ES_tradnl" sz="1800" i="1"/>
              <a:t>Aplicar el concepto de “La Fábrica” en la producción y servicio de créditos hipotecarios.</a:t>
            </a:r>
            <a:endParaRPr lang="es-ES" sz="1800" i="1"/>
          </a:p>
        </p:txBody>
      </p:sp>
      <p:sp>
        <p:nvSpPr>
          <p:cNvPr id="329735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4" name="Rectangle 12"/>
          <p:cNvSpPr>
            <a:spLocks noChangeArrowheads="1"/>
          </p:cNvSpPr>
          <p:nvPr/>
        </p:nvSpPr>
        <p:spPr bwMode="auto">
          <a:xfrm>
            <a:off x="457200" y="3048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400">
                <a:solidFill>
                  <a:srgbClr val="159D56"/>
                </a:solidFill>
                <a:latin typeface="Formata Medium" charset="0"/>
              </a:rPr>
              <a:t>Concepto</a:t>
            </a:r>
          </a:p>
        </p:txBody>
      </p:sp>
      <p:sp>
        <p:nvSpPr>
          <p:cNvPr id="14132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23850" y="1219200"/>
            <a:ext cx="8077200" cy="4572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  <a:tabLst>
                <a:tab pos="290513" algn="l"/>
              </a:tabLst>
            </a:pPr>
            <a:r>
              <a:rPr lang="es-ES_tradnl" b="1">
                <a:solidFill>
                  <a:srgbClr val="159D56"/>
                </a:solidFill>
                <a:latin typeface="Formata Light" charset="0"/>
              </a:rPr>
              <a:t>miCasita hipotecaria</a:t>
            </a:r>
          </a:p>
          <a:p>
            <a:pPr algn="ctr">
              <a:buFont typeface="Wingdings" pitchFamily="2" charset="2"/>
              <a:buNone/>
              <a:tabLst>
                <a:tab pos="290513" algn="l"/>
              </a:tabLst>
            </a:pPr>
            <a:endParaRPr lang="es-ES_tradnl">
              <a:solidFill>
                <a:srgbClr val="159D56"/>
              </a:solidFill>
            </a:endParaRPr>
          </a:p>
          <a:p>
            <a:pPr lvl="1" indent="23813" algn="ctr">
              <a:buFont typeface="Times"/>
              <a:buNone/>
              <a:tabLst>
                <a:tab pos="290513" algn="l"/>
              </a:tabLst>
            </a:pPr>
            <a:r>
              <a:rPr lang="es-PE" sz="1800" i="1">
                <a:cs typeface="Times New Roman" pitchFamily="18" charset="0"/>
              </a:rPr>
              <a:t>miCasita es la primera entidad especializada en la industria hipotecaria del Perú, regulada por la Superintendencia de Banca y Seguros del Peru, constituida con el objeto de fomentar el desarrollo del mercado primario y secundario de créditos hipotecarios del país.</a:t>
            </a:r>
            <a:r>
              <a:rPr lang="es-ES" sz="1800" i="1"/>
              <a:t> </a:t>
            </a:r>
            <a:endParaRPr lang="es-CO" sz="1800" i="1"/>
          </a:p>
          <a:p>
            <a:pPr lvl="1" indent="23813" algn="ctr">
              <a:buFont typeface="Times"/>
              <a:buNone/>
              <a:tabLst>
                <a:tab pos="290513" algn="l"/>
              </a:tabLst>
            </a:pPr>
            <a:endParaRPr lang="es-CO" sz="1800" i="1"/>
          </a:p>
          <a:p>
            <a:pPr lvl="1" indent="23813" algn="ctr">
              <a:buFont typeface="Times"/>
              <a:buNone/>
              <a:tabLst>
                <a:tab pos="290513" algn="l"/>
              </a:tabLst>
            </a:pPr>
            <a:endParaRPr lang="es-CO" sz="1800" i="1"/>
          </a:p>
          <a:p>
            <a:pPr lvl="1" indent="23813">
              <a:buFont typeface="Wingdings" pitchFamily="2" charset="2"/>
              <a:buChar char="ü"/>
              <a:tabLst>
                <a:tab pos="290513" algn="l"/>
              </a:tabLst>
            </a:pPr>
            <a:r>
              <a:rPr lang="es-CO" sz="1800" i="1"/>
              <a:t>Licensia de Funcionamiento: MicroFinanciera “EDPYME”</a:t>
            </a:r>
            <a:endParaRPr lang="es-ES" sz="1800" i="1"/>
          </a:p>
          <a:p>
            <a:pPr lvl="1" indent="23813" algn="ctr">
              <a:buFont typeface="Wingdings" pitchFamily="2" charset="2"/>
              <a:buChar char="Ø"/>
              <a:tabLst>
                <a:tab pos="290513" algn="l"/>
              </a:tabLst>
            </a:pPr>
            <a:endParaRPr lang="es-ES_tradnl"/>
          </a:p>
          <a:p>
            <a:pPr lvl="1" indent="23813">
              <a:buFont typeface="Times"/>
              <a:buNone/>
              <a:tabLst>
                <a:tab pos="290513" algn="l"/>
              </a:tabLst>
            </a:pP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 cstate="print"/>
          <a:srcRect l="25000" t="21875" r="9375" b="18750"/>
          <a:stretch>
            <a:fillRect/>
          </a:stretch>
        </p:blipFill>
        <p:spPr bwMode="auto">
          <a:xfrm>
            <a:off x="1066800" y="700088"/>
            <a:ext cx="73914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58200" cy="5029200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Diseño Organizacional Horizontal:</a:t>
            </a:r>
          </a:p>
          <a:p>
            <a:pPr lvl="1">
              <a:lnSpc>
                <a:spcPct val="80000"/>
              </a:lnSpc>
              <a:buFont typeface="Times"/>
              <a:buNone/>
            </a:pPr>
            <a:endParaRPr lang="es-ES" b="1">
              <a:solidFill>
                <a:srgbClr val="159D56"/>
              </a:solidFill>
              <a:latin typeface="Formata Regular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ES" sz="1200"/>
              <a:t>	</a:t>
            </a:r>
            <a:r>
              <a:rPr lang="es-ES" sz="1600"/>
              <a:t>Nuestra empresa cuenta con una estructura organizacional plana, con pocos niveles jerárquicos, en la que cada unidad esta conformada por ¨Especialistas¨ que constituyen equipos de trabajo con objetivos  comunes. </a:t>
            </a:r>
          </a:p>
          <a:p>
            <a:pPr lvl="1">
              <a:lnSpc>
                <a:spcPct val="80000"/>
              </a:lnSpc>
              <a:buFont typeface="Times"/>
              <a:buNone/>
            </a:pPr>
            <a:endParaRPr lang="es-ES" sz="1600"/>
          </a:p>
          <a:p>
            <a:pPr lvl="1">
              <a:lnSpc>
                <a:spcPct val="80000"/>
              </a:lnSpc>
              <a:buFont typeface="Times"/>
              <a:buNone/>
            </a:pPr>
            <a:r>
              <a:rPr lang="es-ES" sz="1600"/>
              <a:t>La adopción de una estructura plana nos permite: </a:t>
            </a:r>
          </a:p>
          <a:p>
            <a:pPr lvl="2">
              <a:lnSpc>
                <a:spcPct val="80000"/>
              </a:lnSpc>
            </a:pPr>
            <a:endParaRPr lang="es-PE" sz="1600"/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r>
              <a:rPr lang="es-ES" sz="1600"/>
              <a:t>Facilitar la comunicación y coordinación de actividades entre profesionales de los distintos equipos.</a:t>
            </a:r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endParaRPr lang="es-ES" sz="1600"/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r>
              <a:rPr lang="es-ES" sz="1600"/>
              <a:t>Minimizar costos burocráticos y costos de supervisión.</a:t>
            </a:r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endParaRPr lang="es-ES" sz="1600"/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r>
              <a:rPr lang="es-ES" sz="1600"/>
              <a:t>Asignar un mayor grado de responsabilidad a los profesionales y agilizar la toma de decisiones.</a:t>
            </a:r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endParaRPr lang="es-ES" sz="1600"/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r>
              <a:rPr lang="es-ES" sz="1600"/>
              <a:t>Motivar a los profesionales y proporcionarles los incentivos adecuados para alcanzar niveles superiores en eficiencia, calidad e innovación.  </a:t>
            </a:r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endParaRPr lang="es-ES" sz="1600"/>
          </a:p>
          <a:p>
            <a:pPr lvl="2" algn="just">
              <a:lnSpc>
                <a:spcPct val="80000"/>
              </a:lnSpc>
              <a:buClr>
                <a:srgbClr val="159D56"/>
              </a:buClr>
            </a:pPr>
            <a:r>
              <a:rPr lang="es-ES" sz="1600"/>
              <a:t>Rotar más fácilmente al personal y cubrir vacancias sin perjudicar el normal funcionamiento de la organización.</a:t>
            </a:r>
            <a:endParaRPr lang="es-ES" sz="800"/>
          </a:p>
        </p:txBody>
      </p:sp>
      <p:sp>
        <p:nvSpPr>
          <p:cNvPr id="335879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ChangeArrowheads="1"/>
          </p:cNvSpPr>
          <p:nvPr/>
        </p:nvSpPr>
        <p:spPr bwMode="auto">
          <a:xfrm>
            <a:off x="4572000" y="1795463"/>
            <a:ext cx="39624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1000" indent="-381000" eaLnBrk="0" hangingPunct="0">
              <a:lnSpc>
                <a:spcPct val="80000"/>
              </a:lnSpc>
              <a:spcBef>
                <a:spcPct val="50000"/>
              </a:spcBef>
              <a:buClr>
                <a:srgbClr val="159D56"/>
              </a:buClr>
              <a:buSzPct val="120000"/>
              <a:buFontTx/>
              <a:buChar char="•"/>
            </a:pPr>
            <a:r>
              <a:rPr lang="es-ES" sz="1800">
                <a:latin typeface="Formata Regular" charset="0"/>
              </a:rPr>
              <a:t>Es de suma importancia para la titulizaci</a:t>
            </a:r>
            <a:r>
              <a:rPr lang="es-ES" sz="1800">
                <a:latin typeface="Arial"/>
              </a:rPr>
              <a:t>ó</a:t>
            </a:r>
            <a:r>
              <a:rPr lang="es-ES" sz="1800">
                <a:latin typeface="Formata Regular" charset="0"/>
              </a:rPr>
              <a:t>n generar una cartera de cr</a:t>
            </a:r>
            <a:r>
              <a:rPr lang="es-ES" sz="1800">
                <a:latin typeface="Arial"/>
              </a:rPr>
              <a:t>é</a:t>
            </a:r>
            <a:r>
              <a:rPr lang="es-ES" sz="1800">
                <a:latin typeface="Formata Regular" charset="0"/>
              </a:rPr>
              <a:t>ditos homog</a:t>
            </a:r>
            <a:r>
              <a:rPr lang="es-ES" sz="1800">
                <a:latin typeface="Arial"/>
              </a:rPr>
              <a:t>é</a:t>
            </a:r>
            <a:r>
              <a:rPr lang="es-ES" sz="1800">
                <a:latin typeface="Formata Regular" charset="0"/>
              </a:rPr>
              <a:t>nea, el cual se logra a trav</a:t>
            </a:r>
            <a:r>
              <a:rPr lang="es-ES" sz="1800">
                <a:latin typeface="Arial"/>
              </a:rPr>
              <a:t>é</a:t>
            </a:r>
            <a:r>
              <a:rPr lang="es-ES" sz="1800">
                <a:latin typeface="Formata Regular" charset="0"/>
              </a:rPr>
              <a:t>s de la estandarizaci</a:t>
            </a:r>
            <a:r>
              <a:rPr lang="es-ES" sz="1800">
                <a:latin typeface="Arial"/>
              </a:rPr>
              <a:t>ó</a:t>
            </a:r>
            <a:r>
              <a:rPr lang="es-ES" sz="1800">
                <a:latin typeface="Formata Regular" charset="0"/>
              </a:rPr>
              <a:t>n de procesos, documentaci</a:t>
            </a:r>
            <a:r>
              <a:rPr lang="es-ES" sz="1800">
                <a:latin typeface="Arial"/>
              </a:rPr>
              <a:t>ó</a:t>
            </a:r>
            <a:r>
              <a:rPr lang="es-ES" sz="1800">
                <a:latin typeface="Formata Regular" charset="0"/>
              </a:rPr>
              <a:t>n y aplicaci</a:t>
            </a:r>
            <a:r>
              <a:rPr lang="es-ES" sz="1800">
                <a:latin typeface="Arial"/>
              </a:rPr>
              <a:t>ó</a:t>
            </a:r>
            <a:r>
              <a:rPr lang="es-ES" sz="1800">
                <a:latin typeface="Formata Regular" charset="0"/>
              </a:rPr>
              <a:t>n de par</a:t>
            </a:r>
            <a:r>
              <a:rPr lang="es-ES" sz="1800">
                <a:latin typeface="Arial"/>
              </a:rPr>
              <a:t>á</a:t>
            </a:r>
            <a:r>
              <a:rPr lang="es-ES" sz="1800">
                <a:latin typeface="Formata Regular" charset="0"/>
              </a:rPr>
              <a:t>metros </a:t>
            </a:r>
          </a:p>
          <a:p>
            <a:pPr marL="381000" indent="-381000" eaLnBrk="0" hangingPunct="0">
              <a:lnSpc>
                <a:spcPct val="80000"/>
              </a:lnSpc>
              <a:spcBef>
                <a:spcPct val="50000"/>
              </a:spcBef>
              <a:buClr>
                <a:srgbClr val="159D56"/>
              </a:buClr>
              <a:buSzPct val="120000"/>
              <a:buFontTx/>
              <a:buChar char="•"/>
            </a:pPr>
            <a:r>
              <a:rPr lang="es-ES" sz="1800">
                <a:latin typeface="Formata Regular" charset="0"/>
              </a:rPr>
              <a:t>Con el fin de alcanzar niveles de calidad altos y estables se preparará una estructura documentaria que estandarice</a:t>
            </a:r>
            <a:r>
              <a:rPr lang="es-PE" sz="1800">
                <a:latin typeface="Formata Regular" charset="0"/>
              </a:rPr>
              <a:t> </a:t>
            </a:r>
            <a:r>
              <a:rPr lang="es-ES" sz="1800">
                <a:latin typeface="Formata Regular" charset="0"/>
              </a:rPr>
              <a:t>los métodos de trabajo.</a:t>
            </a:r>
          </a:p>
          <a:p>
            <a:pPr marL="381000" indent="-381000" eaLnBrk="0" hangingPunct="0">
              <a:lnSpc>
                <a:spcPct val="80000"/>
              </a:lnSpc>
              <a:spcBef>
                <a:spcPct val="50000"/>
              </a:spcBef>
              <a:buClr>
                <a:srgbClr val="159D56"/>
              </a:buClr>
              <a:buSzPct val="120000"/>
              <a:buFontTx/>
              <a:buChar char="•"/>
            </a:pPr>
            <a:r>
              <a:rPr lang="es-ES" sz="1800">
                <a:latin typeface="Formata Regular" charset="0"/>
              </a:rPr>
              <a:t>De esta manera</a:t>
            </a:r>
            <a:r>
              <a:rPr lang="es-PE" sz="1800">
                <a:latin typeface="Formata Regular" charset="0"/>
              </a:rPr>
              <a:t>,</a:t>
            </a:r>
            <a:r>
              <a:rPr lang="es-ES" sz="1800">
                <a:latin typeface="Formata Regular" charset="0"/>
              </a:rPr>
              <a:t> estableceremos las bases para una futura certificación ISO 9000.</a:t>
            </a:r>
          </a:p>
        </p:txBody>
      </p:sp>
      <p:grpSp>
        <p:nvGrpSpPr>
          <p:cNvPr id="315396" name="Group 4"/>
          <p:cNvGrpSpPr>
            <a:grpSpLocks/>
          </p:cNvGrpSpPr>
          <p:nvPr/>
        </p:nvGrpSpPr>
        <p:grpSpPr bwMode="auto">
          <a:xfrm>
            <a:off x="304800" y="1828800"/>
            <a:ext cx="3962400" cy="3657600"/>
            <a:chOff x="528" y="1440"/>
            <a:chExt cx="1968" cy="2736"/>
          </a:xfrm>
        </p:grpSpPr>
        <p:graphicFrame>
          <p:nvGraphicFramePr>
            <p:cNvPr id="315397" name="Object 5"/>
            <p:cNvGraphicFramePr>
              <a:graphicFrameLocks noChangeAspect="1"/>
            </p:cNvGraphicFramePr>
            <p:nvPr/>
          </p:nvGraphicFramePr>
          <p:xfrm>
            <a:off x="528" y="1440"/>
            <a:ext cx="1485" cy="2444"/>
          </p:xfrm>
          <a:graphic>
            <a:graphicData uri="http://schemas.openxmlformats.org/presentationml/2006/ole">
              <p:oleObj spid="_x0000_s315397" name="Imagen de mapa de bits" r:id="rId4" imgW="4580952" imgH="6295238" progId="Paint.Picture">
                <p:embed/>
              </p:oleObj>
            </a:graphicData>
          </a:graphic>
        </p:graphicFrame>
        <p:graphicFrame>
          <p:nvGraphicFramePr>
            <p:cNvPr id="315398" name="Object 6"/>
            <p:cNvGraphicFramePr>
              <a:graphicFrameLocks noChangeAspect="1"/>
            </p:cNvGraphicFramePr>
            <p:nvPr/>
          </p:nvGraphicFramePr>
          <p:xfrm>
            <a:off x="1040" y="1691"/>
            <a:ext cx="1456" cy="2485"/>
          </p:xfrm>
          <a:graphic>
            <a:graphicData uri="http://schemas.openxmlformats.org/presentationml/2006/ole">
              <p:oleObj spid="_x0000_s315398" name="Imagen de mapa de bits" r:id="rId5" imgW="4525007" imgH="6200000" progId="Paint.Picture">
                <p:embed/>
              </p:oleObj>
            </a:graphicData>
          </a:graphic>
        </p:graphicFrame>
      </p:grpSp>
      <p:sp>
        <p:nvSpPr>
          <p:cNvPr id="315399" name="Rectangle 7"/>
          <p:cNvSpPr>
            <a:spLocks noChangeArrowheads="1"/>
          </p:cNvSpPr>
          <p:nvPr/>
        </p:nvSpPr>
        <p:spPr bwMode="auto">
          <a:xfrm>
            <a:off x="838200" y="1100138"/>
            <a:ext cx="70104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sz="2000" b="1">
                <a:solidFill>
                  <a:srgbClr val="159D56"/>
                </a:solidFill>
              </a:rPr>
              <a:t>Estandarización de Procesos</a:t>
            </a:r>
            <a:endParaRPr lang="es-ES" sz="2000">
              <a:solidFill>
                <a:srgbClr val="159D56"/>
              </a:solidFill>
            </a:endParaRPr>
          </a:p>
        </p:txBody>
      </p:sp>
      <p:sp>
        <p:nvSpPr>
          <p:cNvPr id="315401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3" name="Rectangle 3"/>
          <p:cNvSpPr>
            <a:spLocks noChangeArrowheads="1"/>
          </p:cNvSpPr>
          <p:nvPr/>
        </p:nvSpPr>
        <p:spPr bwMode="auto">
          <a:xfrm>
            <a:off x="4724400" y="15240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6238" indent="-376238" algn="l" eaLnBrk="0" hangingPunct="0">
              <a:lnSpc>
                <a:spcPct val="90000"/>
              </a:lnSpc>
              <a:spcBef>
                <a:spcPct val="50000"/>
              </a:spcBef>
              <a:buClr>
                <a:srgbClr val="324542"/>
              </a:buClr>
              <a:buSzPct val="120000"/>
              <a:buFontTx/>
              <a:buChar char="•"/>
            </a:pPr>
            <a:endParaRPr lang="es-ES" sz="1200">
              <a:latin typeface="Formata Regular" charset="0"/>
            </a:endParaRPr>
          </a:p>
          <a:p>
            <a:pPr marL="376238" indent="-376238" eaLnBrk="0" hangingPunct="0">
              <a:lnSpc>
                <a:spcPct val="90000"/>
              </a:lnSpc>
              <a:spcBef>
                <a:spcPct val="50000"/>
              </a:spcBef>
              <a:buClr>
                <a:srgbClr val="159D56"/>
              </a:buClr>
              <a:buSzPct val="120000"/>
              <a:buFontTx/>
              <a:buChar char="•"/>
            </a:pPr>
            <a:r>
              <a:rPr lang="es-ES" sz="1800">
                <a:latin typeface="Formata Regular" charset="0"/>
              </a:rPr>
              <a:t>El diseño de formularios y documentos utilizados en el proceso de evaluación de solicitudes es el resultado de un estudio cuidadoso de las necesidades de información de la empresa.</a:t>
            </a:r>
          </a:p>
          <a:p>
            <a:pPr marL="376238" indent="-376238" eaLnBrk="0" hangingPunct="0">
              <a:lnSpc>
                <a:spcPct val="90000"/>
              </a:lnSpc>
              <a:spcBef>
                <a:spcPct val="50000"/>
              </a:spcBef>
              <a:buClr>
                <a:srgbClr val="159D56"/>
              </a:buClr>
              <a:buSzPct val="120000"/>
              <a:buFontTx/>
              <a:buChar char="•"/>
            </a:pPr>
            <a:r>
              <a:rPr lang="es-ES" sz="1800">
                <a:latin typeface="Formata Regular" charset="0"/>
              </a:rPr>
              <a:t>La captación adecuada de información en una base de datos bien diseñada</a:t>
            </a:r>
            <a:r>
              <a:rPr lang="es-PE" sz="1800">
                <a:latin typeface="Formata Regular" charset="0"/>
              </a:rPr>
              <a:t> </a:t>
            </a:r>
            <a:r>
              <a:rPr lang="es-ES" sz="1800">
                <a:latin typeface="Formata Regular" charset="0"/>
              </a:rPr>
              <a:t>permitirá generar todos los reportes necesarios </a:t>
            </a:r>
            <a:r>
              <a:rPr lang="es-PE" sz="1800">
                <a:latin typeface="Formata Regular" charset="0"/>
              </a:rPr>
              <a:t>para </a:t>
            </a:r>
            <a:r>
              <a:rPr lang="es-ES" sz="1800">
                <a:latin typeface="Formata Regular" charset="0"/>
              </a:rPr>
              <a:t>la titulización y el ¨</a:t>
            </a:r>
            <a:r>
              <a:rPr lang="en-US" sz="1800">
                <a:latin typeface="Formata Regular" charset="0"/>
              </a:rPr>
              <a:t>servicing</a:t>
            </a:r>
            <a:r>
              <a:rPr lang="es-ES" sz="1800">
                <a:latin typeface="Formata Regular" charset="0"/>
              </a:rPr>
              <a:t>¨ con el fin de satisfacer los requerimientos de</a:t>
            </a:r>
            <a:r>
              <a:rPr lang="es-PE" sz="1800">
                <a:latin typeface="Formata Regular" charset="0"/>
              </a:rPr>
              <a:t> los </a:t>
            </a:r>
            <a:r>
              <a:rPr lang="es-ES" sz="1800">
                <a:latin typeface="Formata Regular" charset="0"/>
              </a:rPr>
              <a:t>inversionistas institucionales.</a:t>
            </a:r>
          </a:p>
        </p:txBody>
      </p:sp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2211388" y="1038225"/>
            <a:ext cx="384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" sz="2000" b="1">
                <a:solidFill>
                  <a:srgbClr val="159D56"/>
                </a:solidFill>
              </a:rPr>
              <a:t>Captación Adecuada de Datos</a:t>
            </a:r>
          </a:p>
        </p:txBody>
      </p:sp>
      <p:pic>
        <p:nvPicPr>
          <p:cNvPr id="317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304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6" name="Picture 6"/>
          <p:cNvPicPr>
            <a:picLocks noChangeAspect="1" noChangeArrowheads="1"/>
          </p:cNvPicPr>
          <p:nvPr/>
        </p:nvPicPr>
        <p:blipFill>
          <a:blip r:embed="rId4" cstate="print"/>
          <a:srcRect r="-5556"/>
          <a:stretch>
            <a:fillRect/>
          </a:stretch>
        </p:blipFill>
        <p:spPr bwMode="auto">
          <a:xfrm>
            <a:off x="1447800" y="2286000"/>
            <a:ext cx="2895600" cy="3657600"/>
          </a:xfrm>
          <a:prstGeom prst="rect">
            <a:avLst/>
          </a:prstGeom>
          <a:noFill/>
        </p:spPr>
      </p:pic>
      <p:sp>
        <p:nvSpPr>
          <p:cNvPr id="317448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077200" cy="4267200"/>
          </a:xfrm>
          <a:noFill/>
          <a:ln/>
        </p:spPr>
        <p:txBody>
          <a:bodyPr/>
          <a:lstStyle/>
          <a:p>
            <a:pPr lvl="1" algn="ctr">
              <a:buFontTx/>
              <a:buNone/>
            </a:pPr>
            <a:r>
              <a:rPr lang="es-CO" b="1">
                <a:solidFill>
                  <a:srgbClr val="159D56"/>
                </a:solidFill>
              </a:rPr>
              <a:t>Atender las Necesidades del Sector</a:t>
            </a:r>
            <a:r>
              <a:rPr lang="es-ES" b="1">
                <a:solidFill>
                  <a:srgbClr val="159D56"/>
                </a:solidFill>
              </a:rPr>
              <a:t> Informal</a:t>
            </a:r>
          </a:p>
          <a:p>
            <a:pPr lvl="1">
              <a:buFontTx/>
              <a:buChar char="•"/>
            </a:pPr>
            <a:endParaRPr lang="es-ES">
              <a:solidFill>
                <a:srgbClr val="159D56"/>
              </a:solidFill>
            </a:endParaRPr>
          </a:p>
          <a:p>
            <a:pPr lvl="1" algn="just">
              <a:buFontTx/>
              <a:buChar char="•"/>
            </a:pPr>
            <a:r>
              <a:rPr lang="es-ES" sz="1400"/>
              <a:t>La experiencia latinoamericana demuestra que los microempresarios e informales</a:t>
            </a:r>
            <a:r>
              <a:rPr lang="es-CO" sz="1400"/>
              <a:t> (o ingresos parciales)</a:t>
            </a:r>
            <a:r>
              <a:rPr lang="es-PE" sz="1400"/>
              <a:t> que representan el</a:t>
            </a:r>
            <a:r>
              <a:rPr lang="es-ES" sz="1400"/>
              <a:t> 70% de la fuerza laboral conforman un sector con un </a:t>
            </a:r>
            <a:r>
              <a:rPr lang="es-PE" sz="1400"/>
              <a:t>gran </a:t>
            </a:r>
            <a:r>
              <a:rPr lang="es-ES" sz="1400"/>
              <a:t>potencial subestimado e </a:t>
            </a:r>
            <a:r>
              <a:rPr lang="es-PE" sz="1400"/>
              <a:t>inexplorado en nuestro mercado</a:t>
            </a:r>
            <a:r>
              <a:rPr lang="es-ES" sz="1400"/>
              <a:t>.</a:t>
            </a:r>
          </a:p>
          <a:p>
            <a:pPr lvl="1" algn="just">
              <a:buFontTx/>
              <a:buChar char="•"/>
            </a:pPr>
            <a:endParaRPr lang="es-ES" sz="1400"/>
          </a:p>
          <a:p>
            <a:pPr lvl="1" algn="just">
              <a:buFontTx/>
              <a:buChar char="•"/>
            </a:pPr>
            <a:r>
              <a:rPr lang="es-ES" sz="1400"/>
              <a:t>Nuestros esfuerzos están enfocados en el desarrollo de métodos de evaluación y análisis crediticio, además de los métodos convencionales, que minimicen el riesgo y </a:t>
            </a:r>
            <a:r>
              <a:rPr lang="es-PE" sz="1400"/>
              <a:t>reduzcan</a:t>
            </a:r>
            <a:r>
              <a:rPr lang="es-ES" sz="1400"/>
              <a:t> el proceso de evaluación de clientes que no cuentan con empleos formales y que no est</a:t>
            </a:r>
            <a:r>
              <a:rPr lang="es-PE" sz="1400"/>
              <a:t>án</a:t>
            </a:r>
            <a:r>
              <a:rPr lang="es-ES" sz="1400"/>
              <a:t> en condiciones de presentar garantías convencionales</a:t>
            </a:r>
            <a:r>
              <a:rPr lang="es-CO" sz="1400"/>
              <a:t>:</a:t>
            </a:r>
          </a:p>
          <a:p>
            <a:pPr lvl="1" algn="just">
              <a:buFontTx/>
              <a:buChar char="•"/>
            </a:pPr>
            <a:endParaRPr lang="es-CO" sz="1400"/>
          </a:p>
          <a:p>
            <a:pPr lvl="1" algn="just">
              <a:buFont typeface="Wingdings" pitchFamily="2" charset="2"/>
              <a:buChar char="ü"/>
            </a:pPr>
            <a:r>
              <a:rPr lang="es-CO" sz="1400"/>
              <a:t>Evaluacion de campo de ingresos informales o gastos – Actualmente, impractico y costoso</a:t>
            </a:r>
          </a:p>
          <a:p>
            <a:pPr lvl="1" algn="just">
              <a:buFont typeface="Wingdings" pitchFamily="2" charset="2"/>
              <a:buChar char="ü"/>
            </a:pPr>
            <a:r>
              <a:rPr lang="es-CO" sz="1400"/>
              <a:t>Esquemas de Ahorro Previo</a:t>
            </a:r>
          </a:p>
          <a:p>
            <a:pPr lvl="1" algn="just">
              <a:buFont typeface="Wingdings" pitchFamily="2" charset="2"/>
              <a:buChar char="ü"/>
            </a:pPr>
            <a:r>
              <a:rPr lang="es-CO" sz="1400"/>
              <a:t>Prestamo Automatico con Verificacion de Fuentes de Ingresos – 30% a 50% según el monto del prestamo</a:t>
            </a:r>
            <a:endParaRPr lang="es-ES" sz="1400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077200" cy="43434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Clr>
                <a:srgbClr val="324542"/>
              </a:buClr>
              <a:buSzPct val="120000"/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Sistema y Tecnología de Punta</a:t>
            </a:r>
          </a:p>
          <a:p>
            <a:pPr>
              <a:lnSpc>
                <a:spcPct val="90000"/>
              </a:lnSpc>
              <a:buClr>
                <a:srgbClr val="324542"/>
              </a:buClr>
              <a:buSzPct val="120000"/>
            </a:pPr>
            <a:endParaRPr lang="es-ES" sz="2000" b="1">
              <a:solidFill>
                <a:srgbClr val="159D56"/>
              </a:solidFill>
            </a:endParaRPr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sz="1600"/>
              <a:t>Una de nuestras mayores ventajas competitivas.</a:t>
            </a:r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s-ES" sz="1600"/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sz="1600"/>
              <a:t>Para que nuestra Fábrica tenga un funcionamiento óptimo y automatizado, es imprescindible contar con una infraestructura de sistemas y tecnología de vanguardia que garantice una gestión adecuada de la información.</a:t>
            </a:r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s-ES" sz="1600"/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sz="1600"/>
              <a:t>Esta herramienta permitirá un flujo de trabajo y un servicio más eficiente, ágil, menos costoso y mucho más confiable frente a nuestros competidores.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Clr>
                <a:srgbClr val="324542"/>
              </a:buClr>
              <a:buSzPct val="120000"/>
              <a:buFontTx/>
              <a:buChar char="•"/>
            </a:pPr>
            <a:endParaRPr lang="es-ES" sz="1400"/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PE" sz="1600"/>
              <a:t>Hasta la fecha, s</a:t>
            </a:r>
            <a:r>
              <a:rPr lang="es-ES" sz="1600"/>
              <a:t>e ha desarrollado un sistema modular diseñado específicamente para facilitar el proceso de originación y administración de créditos hipotecarios.  </a:t>
            </a:r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s-ES" sz="1600"/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sz="1600"/>
              <a:t>El sistema incluirá también los módulos de titulización y ¨servicing¨ de cartera de créditos hipotecarios.</a:t>
            </a:r>
            <a:endParaRPr lang="es-ES" sz="1000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077200" cy="4572000"/>
          </a:xfrm>
          <a:noFill/>
          <a:ln/>
        </p:spPr>
        <p:txBody>
          <a:bodyPr/>
          <a:lstStyle/>
          <a:p>
            <a:pPr algn="ctr">
              <a:buClr>
                <a:srgbClr val="324542"/>
              </a:buClr>
              <a:buSzPct val="120000"/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Alta Calidad e Innovación</a:t>
            </a:r>
          </a:p>
          <a:p>
            <a:pPr>
              <a:buClr>
                <a:srgbClr val="324542"/>
              </a:buClr>
              <a:buSzPct val="120000"/>
            </a:pPr>
            <a:endParaRPr lang="es-ES" sz="2000">
              <a:solidFill>
                <a:srgbClr val="159D56"/>
              </a:solidFill>
            </a:endParaRPr>
          </a:p>
          <a:p>
            <a:pPr lvl="1" algn="just">
              <a:buFontTx/>
              <a:buChar char="•"/>
            </a:pPr>
            <a:r>
              <a:rPr lang="es-ES" sz="1800"/>
              <a:t>Con el objetivo de garantizar la eficiencia y rentabilidad de la empresa, se implementará un</a:t>
            </a:r>
            <a:r>
              <a:rPr lang="es-ES_tradnl" sz="1800"/>
              <a:t> </a:t>
            </a:r>
            <a:r>
              <a:rPr lang="es-ES" sz="1800"/>
              <a:t>Sistema de Aseguramiento de la Calidad.</a:t>
            </a:r>
          </a:p>
          <a:p>
            <a:pPr lvl="1" algn="just">
              <a:buFontTx/>
              <a:buChar char="•"/>
            </a:pPr>
            <a:endParaRPr lang="es-ES" sz="1800"/>
          </a:p>
          <a:p>
            <a:pPr lvl="1" algn="just">
              <a:buFontTx/>
              <a:buChar char="•"/>
            </a:pPr>
            <a:r>
              <a:rPr lang="es-ES" sz="1800"/>
              <a:t>El enfoque estará orientado a procesos en el que estén claramente definidos los estándares que debemos implementar, monitorear y mejorar constantemente.</a:t>
            </a:r>
          </a:p>
          <a:p>
            <a:pPr lvl="1" algn="just">
              <a:buFontTx/>
              <a:buChar char="•"/>
            </a:pPr>
            <a:endParaRPr lang="es-ES" sz="1800"/>
          </a:p>
          <a:p>
            <a:pPr lvl="1" algn="just">
              <a:buFontTx/>
              <a:buChar char="•"/>
            </a:pPr>
            <a:r>
              <a:rPr lang="es-ES" sz="1800"/>
              <a:t>La Unidad de Calidad e Innovación estará encargada del diseño,    implementación y supervisión continua del sistema de gestión de la calidad, además de la transformación de ideas en mejoras que logren incrementar la ventaja competitiva de la empresa.</a:t>
            </a:r>
            <a:endParaRPr lang="es-ES" sz="140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077200" cy="4572000"/>
          </a:xfrm>
          <a:noFill/>
          <a:ln/>
        </p:spPr>
        <p:txBody>
          <a:bodyPr/>
          <a:lstStyle/>
          <a:p>
            <a:pPr marL="381000" indent="-381000" algn="ctr">
              <a:lnSpc>
                <a:spcPct val="90000"/>
              </a:lnSpc>
              <a:buClr>
                <a:srgbClr val="324542"/>
              </a:buClr>
              <a:buSzPct val="120000"/>
              <a:buFont typeface="Wingdings" pitchFamily="2" charset="2"/>
              <a:buNone/>
            </a:pPr>
            <a:r>
              <a:rPr lang="es-ES_tradnl" sz="2000" b="1">
                <a:solidFill>
                  <a:srgbClr val="159D56"/>
                </a:solidFill>
              </a:rPr>
              <a:t>Nuestra Estrategia Comercial</a:t>
            </a:r>
          </a:p>
          <a:p>
            <a:pPr marL="381000" indent="-381000">
              <a:lnSpc>
                <a:spcPct val="90000"/>
              </a:lnSpc>
              <a:buClr>
                <a:srgbClr val="324542"/>
              </a:buClr>
              <a:buSzPct val="120000"/>
              <a:buFontTx/>
              <a:buChar char="•"/>
            </a:pPr>
            <a:endParaRPr lang="es-ES_tradnl" sz="2000" b="1">
              <a:solidFill>
                <a:srgbClr val="159D56"/>
              </a:solidFill>
            </a:endParaRPr>
          </a:p>
          <a:p>
            <a:pPr marL="762000" lvl="1" indent="-304800">
              <a:lnSpc>
                <a:spcPct val="90000"/>
              </a:lnSpc>
              <a:buFont typeface="Times"/>
              <a:buNone/>
            </a:pPr>
            <a:r>
              <a:rPr lang="es-ES_tradnl"/>
              <a:t>	</a:t>
            </a:r>
            <a:r>
              <a:rPr lang="es-ES_tradnl" sz="1600"/>
              <a:t>La captación de clientes se realiza a través de 3 formas:</a:t>
            </a:r>
          </a:p>
          <a:p>
            <a:pPr marL="762000" lvl="1" indent="-304800">
              <a:lnSpc>
                <a:spcPct val="90000"/>
              </a:lnSpc>
            </a:pPr>
            <a:endParaRPr lang="es-ES_tradnl" sz="1600"/>
          </a:p>
          <a:p>
            <a:pPr marL="1181100" lvl="2" indent="-266700" algn="just">
              <a:spcAft>
                <a:spcPct val="50000"/>
              </a:spcAft>
              <a:buClr>
                <a:srgbClr val="324542"/>
              </a:buClr>
              <a:buFont typeface="Wingdings" pitchFamily="2" charset="2"/>
              <a:buAutoNum type="arabicPeriod"/>
            </a:pPr>
            <a:r>
              <a:rPr lang="es-ES_tradnl" sz="1600"/>
              <a:t>Proyecto – Consejeros de Campo.</a:t>
            </a:r>
          </a:p>
          <a:p>
            <a:pPr marL="1181100" lvl="2" indent="-266700" algn="just">
              <a:spcAft>
                <a:spcPct val="50000"/>
              </a:spcAft>
              <a:buClr>
                <a:srgbClr val="324542"/>
              </a:buClr>
              <a:buFont typeface="Wingdings" pitchFamily="2" charset="2"/>
              <a:buNone/>
            </a:pPr>
            <a:r>
              <a:rPr lang="es-ES_tradnl" sz="1600"/>
              <a:t>	La principal captación de clientes se realizará a través de los proyectos aprobados de empresas constructoras.</a:t>
            </a:r>
          </a:p>
          <a:p>
            <a:pPr marL="1181100" lvl="2" indent="-266700" algn="just">
              <a:spcAft>
                <a:spcPct val="50000"/>
              </a:spcAft>
              <a:buClr>
                <a:srgbClr val="324542"/>
              </a:buClr>
              <a:buFont typeface="Wingdings" pitchFamily="2" charset="2"/>
              <a:buNone/>
            </a:pPr>
            <a:r>
              <a:rPr lang="es-ES_tradnl" sz="1600"/>
              <a:t>	</a:t>
            </a:r>
            <a:r>
              <a:rPr lang="es-ES_tradnl" sz="1600" b="1">
                <a:solidFill>
                  <a:srgbClr val="159D56"/>
                </a:solidFill>
                <a:latin typeface="Formata Regular" charset="0"/>
              </a:rPr>
              <a:t>Aplicación del Producto “ Bien Futuro“ y Lineas al Promotor</a:t>
            </a:r>
            <a:r>
              <a:rPr lang="es-ES_tradnl" sz="1600"/>
              <a:t> </a:t>
            </a:r>
          </a:p>
          <a:p>
            <a:pPr marL="1181100" lvl="2" indent="-266700" algn="just">
              <a:spcAft>
                <a:spcPct val="50000"/>
              </a:spcAft>
              <a:buClr>
                <a:srgbClr val="324542"/>
              </a:buClr>
              <a:buFont typeface="Wingdings" pitchFamily="2" charset="2"/>
              <a:buNone/>
            </a:pPr>
            <a:r>
              <a:rPr lang="es-ES_tradnl" sz="1600"/>
              <a:t>2. Plataforma – Consejeros de Plataforma.</a:t>
            </a:r>
          </a:p>
          <a:p>
            <a:pPr marL="1181100" lvl="2" indent="-266700" algn="just">
              <a:spcAft>
                <a:spcPct val="50000"/>
              </a:spcAft>
              <a:buClr>
                <a:srgbClr val="324542"/>
              </a:buClr>
              <a:buFont typeface="Wingdings" pitchFamily="2" charset="2"/>
              <a:buNone/>
            </a:pPr>
            <a:r>
              <a:rPr lang="es-PE" sz="1600"/>
              <a:t>3. Venta</a:t>
            </a:r>
            <a:r>
              <a:rPr lang="en-US" sz="1600"/>
              <a:t> Institutional - Personal a</a:t>
            </a:r>
            <a:r>
              <a:rPr lang="es-ES" sz="1600"/>
              <a:t> la identificación de empresa</a:t>
            </a:r>
            <a:r>
              <a:rPr lang="en-US" sz="1600"/>
              <a:t>s y asociaciones interesadas en proyectos de vivienda y programas de creditos hipotecarios.</a:t>
            </a:r>
            <a:endParaRPr lang="es-ES" sz="1600"/>
          </a:p>
        </p:txBody>
      </p:sp>
      <p:sp>
        <p:nvSpPr>
          <p:cNvPr id="28877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077200" cy="45720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Clr>
                <a:srgbClr val="324542"/>
              </a:buClr>
              <a:buSzPct val="120000"/>
              <a:buFontTx/>
              <a:buNone/>
            </a:pPr>
            <a:r>
              <a:rPr lang="es-ES_tradnl" sz="2000" b="1">
                <a:solidFill>
                  <a:srgbClr val="159D56"/>
                </a:solidFill>
              </a:rPr>
              <a:t>Excelencia en el Servicio al Cliente</a:t>
            </a:r>
          </a:p>
          <a:p>
            <a:pPr lvl="1">
              <a:lnSpc>
                <a:spcPct val="90000"/>
              </a:lnSpc>
              <a:buFont typeface="Times"/>
              <a:buNone/>
            </a:pPr>
            <a:endParaRPr lang="es-ES" b="1">
              <a:solidFill>
                <a:srgbClr val="159D56"/>
              </a:solidFill>
              <a:latin typeface="Formata Regular" charset="0"/>
            </a:endParaRPr>
          </a:p>
          <a:p>
            <a:pPr lvl="1">
              <a:lnSpc>
                <a:spcPct val="90000"/>
              </a:lnSpc>
              <a:buFont typeface="Times"/>
              <a:buNone/>
            </a:pPr>
            <a:r>
              <a:rPr lang="es-ES" sz="1600"/>
              <a:t>	Excelente atención al cliente, basado en un enfoque de altos estándares de calidad de servicio:</a:t>
            </a:r>
          </a:p>
          <a:p>
            <a:pPr lvl="1">
              <a:lnSpc>
                <a:spcPct val="90000"/>
              </a:lnSpc>
            </a:pPr>
            <a:endParaRPr lang="es-ES" sz="1600"/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r>
              <a:rPr lang="es-ES" sz="1600"/>
              <a:t>Servicio ágil y eficaz, manteniendo a los clientes siempre informados principalmente durante el proceso de evaluación y otorgamiento de créditos.</a:t>
            </a:r>
          </a:p>
          <a:p>
            <a:pPr lvl="2">
              <a:lnSpc>
                <a:spcPct val="90000"/>
              </a:lnSpc>
              <a:buClr>
                <a:srgbClr val="159D56"/>
              </a:buClr>
              <a:buFont typeface="Times"/>
              <a:buNone/>
            </a:pPr>
            <a:r>
              <a:rPr lang="es-ES" sz="1600"/>
              <a:t> </a:t>
            </a:r>
          </a:p>
          <a:p>
            <a:pPr lvl="2" algn="just">
              <a:lnSpc>
                <a:spcPct val="90000"/>
              </a:lnSpc>
              <a:buClr>
                <a:srgbClr val="159D56"/>
              </a:buClr>
            </a:pPr>
            <a:r>
              <a:rPr lang="es-PE" sz="1600"/>
              <a:t>Atención personalizada por ¨Especialistas¨con una gran flexibilidad para adaptarnos a las necesidades que requieran a lo largo del tiempo:</a:t>
            </a:r>
          </a:p>
          <a:p>
            <a:pPr marL="1562100" lvl="3" algn="just">
              <a:lnSpc>
                <a:spcPct val="90000"/>
              </a:lnSpc>
              <a:buClr>
                <a:srgbClr val="159D56"/>
              </a:buClr>
            </a:pPr>
            <a:r>
              <a:rPr lang="es-PE" sz="1600"/>
              <a:t>Recepción de pago de cuotas.</a:t>
            </a:r>
          </a:p>
          <a:p>
            <a:pPr marL="1562100" lvl="3" algn="just">
              <a:lnSpc>
                <a:spcPct val="90000"/>
              </a:lnSpc>
              <a:buClr>
                <a:srgbClr val="159D56"/>
              </a:buClr>
            </a:pPr>
            <a:r>
              <a:rPr lang="es-PE" sz="1600"/>
              <a:t>Opción de pre-pago y pagos adelantados.</a:t>
            </a:r>
          </a:p>
          <a:p>
            <a:pPr marL="1562100" lvl="3" algn="just">
              <a:lnSpc>
                <a:spcPct val="90000"/>
              </a:lnSpc>
              <a:buClr>
                <a:srgbClr val="159D56"/>
              </a:buClr>
            </a:pPr>
            <a:r>
              <a:rPr lang="es-PE" sz="1600"/>
              <a:t>Cobranza personalizada.</a:t>
            </a:r>
          </a:p>
          <a:p>
            <a:pPr marL="1562100" lvl="3" algn="just">
              <a:lnSpc>
                <a:spcPct val="90000"/>
              </a:lnSpc>
              <a:buClr>
                <a:srgbClr val="159D56"/>
              </a:buClr>
            </a:pPr>
            <a:r>
              <a:rPr lang="es-PE" sz="1600"/>
              <a:t>Información automatizada.</a:t>
            </a:r>
          </a:p>
          <a:p>
            <a:pPr marL="1562100" lvl="3" algn="just">
              <a:lnSpc>
                <a:spcPct val="90000"/>
              </a:lnSpc>
              <a:buClr>
                <a:srgbClr val="159D56"/>
              </a:buClr>
            </a:pPr>
            <a:r>
              <a:rPr lang="es-PE" sz="1600"/>
              <a:t>Facilidad de acceso en distintos canales de atención.</a:t>
            </a:r>
            <a:endParaRPr lang="es-PE" sz="1200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3" name="Picture 3" descr="G:\cfranco\Documentos Referidos a Micasita\Presentaciones\Logotipo_miCasita hipotecar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2667000" cy="1905000"/>
          </a:xfrm>
          <a:prstGeom prst="rect">
            <a:avLst/>
          </a:prstGeom>
          <a:noFill/>
        </p:spPr>
      </p:pic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609600" y="22098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4650" indent="31750">
              <a:buFont typeface="Wingdings" pitchFamily="2" charset="2"/>
              <a:buChar char="§"/>
            </a:pPr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>
              <a:buFont typeface="Wingdings" pitchFamily="2" charset="2"/>
              <a:buChar char="§"/>
            </a:pPr>
            <a:endParaRPr lang="es-ES" sz="240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838200" y="1524000"/>
            <a:ext cx="2971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4650" indent="31750">
              <a:buFont typeface="Wingdings" pitchFamily="2" charset="2"/>
              <a:buChar char="§"/>
            </a:pPr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</a:rPr>
              <a:t>Imagen Corporativa</a:t>
            </a:r>
            <a:r>
              <a:rPr lang="es-ES_tradnl" sz="1800">
                <a:latin typeface="Formata Light" charset="0"/>
                <a:cs typeface="Times New Roman" pitchFamily="18" charset="0"/>
              </a:rPr>
              <a:t> </a:t>
            </a: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/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/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/>
            <a:endParaRPr lang="es-ES_tradnl">
              <a:latin typeface="Arial Narrow" pitchFamily="34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</a:rPr>
              <a:t>Papelería Corporativa</a:t>
            </a:r>
          </a:p>
          <a:p>
            <a:pPr marL="374650" indent="31750">
              <a:buFont typeface="Wingdings" pitchFamily="2" charset="2"/>
              <a:buChar char="§"/>
            </a:pPr>
            <a:endParaRPr lang="es-ES" sz="1800">
              <a:latin typeface="Formata Light" charset="0"/>
            </a:endParaRPr>
          </a:p>
        </p:txBody>
      </p:sp>
      <p:graphicFrame>
        <p:nvGraphicFramePr>
          <p:cNvPr id="378888" name="Object 8"/>
          <p:cNvGraphicFramePr>
            <a:graphicFrameLocks noChangeAspect="1"/>
          </p:cNvGraphicFramePr>
          <p:nvPr/>
        </p:nvGraphicFramePr>
        <p:xfrm>
          <a:off x="4495800" y="3429000"/>
          <a:ext cx="1717675" cy="2438400"/>
        </p:xfrm>
        <a:graphic>
          <a:graphicData uri="http://schemas.openxmlformats.org/presentationml/2006/ole">
            <p:oleObj spid="_x0000_s378888" name="Imagen de mapa de bits" r:id="rId4" imgW="8961905" imgH="12723810" progId="Paint.Picture">
              <p:embed/>
            </p:oleObj>
          </a:graphicData>
        </a:graphic>
      </p:graphicFrame>
      <p:graphicFrame>
        <p:nvGraphicFramePr>
          <p:cNvPr id="378889" name="Object 9"/>
          <p:cNvGraphicFramePr>
            <a:graphicFrameLocks noChangeAspect="1"/>
          </p:cNvGraphicFramePr>
          <p:nvPr/>
        </p:nvGraphicFramePr>
        <p:xfrm>
          <a:off x="6130925" y="3810000"/>
          <a:ext cx="1565275" cy="2209800"/>
        </p:xfrm>
        <a:graphic>
          <a:graphicData uri="http://schemas.openxmlformats.org/presentationml/2006/ole">
            <p:oleObj spid="_x0000_s378889" name="Imagen de mapa de bits" r:id="rId5" imgW="9097645" imgH="12838095" progId="Paint.Picture">
              <p:embed/>
            </p:oleObj>
          </a:graphicData>
        </a:graphic>
      </p:graphicFrame>
      <p:sp>
        <p:nvSpPr>
          <p:cNvPr id="378891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  <p:sp>
        <p:nvSpPr>
          <p:cNvPr id="378892" name="Rectangle 12"/>
          <p:cNvSpPr>
            <a:spLocks noChangeArrowheads="1"/>
          </p:cNvSpPr>
          <p:nvPr/>
        </p:nvSpPr>
        <p:spPr bwMode="auto">
          <a:xfrm>
            <a:off x="2514600" y="1003300"/>
            <a:ext cx="3657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90000"/>
              </a:lnSpc>
              <a:buClr>
                <a:srgbClr val="324542"/>
              </a:buClr>
              <a:buSzPct val="120000"/>
              <a:buFontTx/>
              <a:buNone/>
            </a:pPr>
            <a:r>
              <a:rPr lang="es-ES" sz="2000" b="1">
                <a:solidFill>
                  <a:srgbClr val="159D56"/>
                </a:solidFill>
                <a:latin typeface="Formata Regular" charset="0"/>
              </a:rPr>
              <a:t>Nuestra Imagen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95288" y="1844675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800">
                <a:solidFill>
                  <a:schemeClr val="bg1"/>
                </a:solidFill>
                <a:latin typeface="Formata Medium" charset="0"/>
              </a:rPr>
              <a:t>2.	Mercado de Créditos Hipotecarios</a:t>
            </a:r>
            <a:r>
              <a:rPr lang="es-CO" sz="2800">
                <a:solidFill>
                  <a:schemeClr val="bg1"/>
                </a:solidFill>
                <a:latin typeface="Formata Medium" charset="0"/>
              </a:rPr>
              <a:t> en el 	Peru</a:t>
            </a:r>
            <a:endParaRPr lang="es-ES" sz="2800">
              <a:solidFill>
                <a:schemeClr val="bg1"/>
              </a:solidFill>
              <a:latin typeface="Formata Med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609600" y="22098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4650" indent="31750">
              <a:buFont typeface="Wingdings" pitchFamily="2" charset="2"/>
              <a:buChar char="§"/>
            </a:pPr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>
              <a:buFont typeface="Wingdings" pitchFamily="2" charset="2"/>
              <a:buChar char="§"/>
            </a:pPr>
            <a:endParaRPr lang="es-ES" sz="240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762000" y="1447800"/>
            <a:ext cx="373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4650" indent="31750">
              <a:buFont typeface="Wingdings" pitchFamily="2" charset="2"/>
              <a:buChar char="§"/>
            </a:pPr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Lema Institucional </a:t>
            </a: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Diseño de Oficina</a:t>
            </a: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Comercial</a:t>
            </a:r>
          </a:p>
          <a:p>
            <a:pPr marL="374650" indent="31750">
              <a:buFont typeface="Wingdings" pitchFamily="2" charset="2"/>
              <a:buChar char="§"/>
            </a:pPr>
            <a:endParaRPr lang="es-ES" sz="1800">
              <a:latin typeface="Formata Light" charset="0"/>
              <a:cs typeface="Times New Roman" pitchFamily="18" charset="0"/>
            </a:endParaRPr>
          </a:p>
        </p:txBody>
      </p:sp>
      <p:graphicFrame>
        <p:nvGraphicFramePr>
          <p:cNvPr id="379911" name="Object 7"/>
          <p:cNvGraphicFramePr>
            <a:graphicFrameLocks noChangeAspect="1"/>
          </p:cNvGraphicFramePr>
          <p:nvPr/>
        </p:nvGraphicFramePr>
        <p:xfrm>
          <a:off x="4495800" y="1752600"/>
          <a:ext cx="4267200" cy="1125538"/>
        </p:xfrm>
        <a:graphic>
          <a:graphicData uri="http://schemas.openxmlformats.org/presentationml/2006/ole">
            <p:oleObj spid="_x0000_s379911" name="Imagen de mapa de bits" r:id="rId3" imgW="5485714" imgH="1448002" progId="Paint.Picture">
              <p:embed/>
            </p:oleObj>
          </a:graphicData>
        </a:graphic>
      </p:graphicFrame>
      <p:graphicFrame>
        <p:nvGraphicFramePr>
          <p:cNvPr id="379912" name="Object 8"/>
          <p:cNvGraphicFramePr>
            <a:graphicFrameLocks noChangeAspect="1"/>
          </p:cNvGraphicFramePr>
          <p:nvPr/>
        </p:nvGraphicFramePr>
        <p:xfrm>
          <a:off x="4835525" y="3195638"/>
          <a:ext cx="3317875" cy="2443162"/>
        </p:xfrm>
        <a:graphic>
          <a:graphicData uri="http://schemas.openxmlformats.org/presentationml/2006/ole">
            <p:oleObj spid="_x0000_s379912" name="Fotografía de Photo Editor" r:id="rId4" imgW="19047619" imgH="14289495" progId="MSPhotoEd.3">
              <p:embed/>
            </p:oleObj>
          </a:graphicData>
        </a:graphic>
      </p:graphicFrame>
      <p:sp>
        <p:nvSpPr>
          <p:cNvPr id="379914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  <p:sp>
        <p:nvSpPr>
          <p:cNvPr id="379915" name="Rectangle 11"/>
          <p:cNvSpPr>
            <a:spLocks noChangeArrowheads="1"/>
          </p:cNvSpPr>
          <p:nvPr/>
        </p:nvSpPr>
        <p:spPr bwMode="auto">
          <a:xfrm>
            <a:off x="2514600" y="1003300"/>
            <a:ext cx="3657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90000"/>
              </a:lnSpc>
              <a:buClr>
                <a:srgbClr val="324542"/>
              </a:buClr>
              <a:buSzPct val="120000"/>
              <a:buFontTx/>
              <a:buNone/>
            </a:pPr>
            <a:r>
              <a:rPr lang="es-ES" sz="2000" b="1">
                <a:solidFill>
                  <a:srgbClr val="159D56"/>
                </a:solidFill>
                <a:latin typeface="Formata Regular" charset="0"/>
              </a:rPr>
              <a:t>Nuestra Imagen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1" name="Rectangle 3"/>
          <p:cNvSpPr>
            <a:spLocks noChangeArrowheads="1"/>
          </p:cNvSpPr>
          <p:nvPr/>
        </p:nvSpPr>
        <p:spPr bwMode="auto">
          <a:xfrm>
            <a:off x="609600" y="22098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4650" indent="31750">
              <a:buFont typeface="Wingdings" pitchFamily="2" charset="2"/>
              <a:buChar char="§"/>
            </a:pPr>
            <a:endParaRPr lang="es-ES_tradnl" sz="2400">
              <a:latin typeface="Arial Narrow" pitchFamily="34" charset="0"/>
              <a:cs typeface="Times New Roman" pitchFamily="18" charset="0"/>
            </a:endParaRPr>
          </a:p>
          <a:p>
            <a:pPr marL="374650" indent="31750">
              <a:buFont typeface="Wingdings" pitchFamily="2" charset="2"/>
              <a:buChar char="§"/>
            </a:pPr>
            <a:endParaRPr lang="es-ES" sz="240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80932" name="Rectangle 4"/>
          <p:cNvSpPr>
            <a:spLocks noChangeArrowheads="1"/>
          </p:cNvSpPr>
          <p:nvPr/>
        </p:nvSpPr>
        <p:spPr bwMode="auto">
          <a:xfrm>
            <a:off x="533400" y="1447800"/>
            <a:ext cx="3810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Diseño Interior de Oficina</a:t>
            </a: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Pag. Web</a:t>
            </a: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" sz="1800">
              <a:latin typeface="Formata Light" charset="0"/>
              <a:cs typeface="Times New Roman" pitchFamily="18" charset="0"/>
            </a:endParaRP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Diseño de Publicidad</a:t>
            </a:r>
          </a:p>
          <a:p>
            <a:pPr marL="374650" indent="31750"/>
            <a:r>
              <a:rPr lang="es-ES_tradnl" sz="1800">
                <a:latin typeface="Formata Light" charset="0"/>
                <a:cs typeface="Times New Roman" pitchFamily="18" charset="0"/>
              </a:rPr>
              <a:t>(Gigantografías, trípticos)</a:t>
            </a:r>
          </a:p>
          <a:p>
            <a:pPr marL="374650" indent="31750"/>
            <a:endParaRPr lang="es-ES_tradnl" sz="1800">
              <a:latin typeface="Formata Light" charset="0"/>
              <a:cs typeface="Times New Roman" pitchFamily="18" charset="0"/>
            </a:endParaRPr>
          </a:p>
          <a:p>
            <a:pPr marL="374650" indent="31750"/>
            <a:endParaRPr lang="es-ES_tradnl" sz="240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809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621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60813"/>
            <a:ext cx="3881438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0939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  <p:sp>
        <p:nvSpPr>
          <p:cNvPr id="380940" name="Rectangle 12"/>
          <p:cNvSpPr>
            <a:spLocks noChangeArrowheads="1"/>
          </p:cNvSpPr>
          <p:nvPr/>
        </p:nvSpPr>
        <p:spPr bwMode="auto">
          <a:xfrm>
            <a:off x="2514600" y="1003300"/>
            <a:ext cx="3657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90000"/>
              </a:lnSpc>
              <a:buClr>
                <a:srgbClr val="324542"/>
              </a:buClr>
              <a:buSzPct val="120000"/>
              <a:buFontTx/>
              <a:buNone/>
            </a:pPr>
            <a:r>
              <a:rPr lang="es-ES" sz="2000" b="1">
                <a:solidFill>
                  <a:srgbClr val="159D56"/>
                </a:solidFill>
                <a:latin typeface="Formata Regular" charset="0"/>
              </a:rPr>
              <a:t>Nuestra Imagen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9" name="Rectangle 5"/>
          <p:cNvSpPr>
            <a:spLocks noChangeArrowheads="1"/>
          </p:cNvSpPr>
          <p:nvPr/>
        </p:nvSpPr>
        <p:spPr bwMode="auto">
          <a:xfrm>
            <a:off x="304800" y="114300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/>
            <a:r>
              <a:rPr lang="es-ES" sz="2000" b="1">
                <a:solidFill>
                  <a:srgbClr val="159D56"/>
                </a:solidFill>
                <a:latin typeface="Formata Regular" charset="0"/>
              </a:rPr>
              <a:t>Desarrollo Social</a:t>
            </a:r>
          </a:p>
          <a:p>
            <a:pPr marL="342900" indent="-342900" algn="ctr"/>
            <a:endParaRPr lang="es-ES_tradnl" sz="2000" b="1">
              <a:solidFill>
                <a:srgbClr val="159D56"/>
              </a:solidFill>
              <a:latin typeface="Formata Regular" charset="0"/>
            </a:endParaRPr>
          </a:p>
          <a:p>
            <a:pPr marL="742950" lvl="1" indent="-285750">
              <a:buClr>
                <a:srgbClr val="159D56"/>
              </a:buClr>
              <a:buFont typeface="Times"/>
              <a:buNone/>
            </a:pPr>
            <a:r>
              <a:rPr lang="es-ES_tradnl" sz="1800" i="1">
                <a:latin typeface="Formata Light" charset="0"/>
              </a:rPr>
              <a:t>	Creemos fielmente que activos tan simples como un pequeño taller y una casa se convierten en capital…gracias al ingenio de la mente humana!</a:t>
            </a:r>
          </a:p>
          <a:p>
            <a:pPr marL="742950" lvl="1" indent="-285750" algn="l">
              <a:buClr>
                <a:srgbClr val="159D56"/>
              </a:buClr>
              <a:buFont typeface="Times"/>
              <a:buChar char="•"/>
            </a:pPr>
            <a:endParaRPr lang="es-ES_tradnl" sz="1800" i="1">
              <a:latin typeface="Formata Light" charset="0"/>
            </a:endParaRPr>
          </a:p>
          <a:p>
            <a:pPr marL="742950" lvl="1" indent="-285750">
              <a:buClr>
                <a:srgbClr val="159D56"/>
              </a:buClr>
              <a:buFont typeface="Times"/>
              <a:buNone/>
            </a:pPr>
            <a:r>
              <a:rPr lang="es-ES_tradnl" sz="1800" i="1">
                <a:latin typeface="Formata Light" charset="0"/>
              </a:rPr>
              <a:t>	“El desafió de un país en desarrollo consiste en alcanzar un contrato social que </a:t>
            </a:r>
            <a:r>
              <a:rPr lang="es-ES_tradnl" sz="1800" i="1" u="sng">
                <a:latin typeface="Formata Light" charset="0"/>
              </a:rPr>
              <a:t>regule y facilite la propiedad</a:t>
            </a:r>
            <a:r>
              <a:rPr lang="es-ES_tradnl" sz="1800" i="1">
                <a:latin typeface="Formata Light" charset="0"/>
              </a:rPr>
              <a:t> de modo satisfactorio para todos, o al menos para casi todos”, Hernando de Soto.</a:t>
            </a:r>
            <a:endParaRPr lang="es-ES" i="1">
              <a:latin typeface="Formata Regular" charset="0"/>
            </a:endParaRPr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444500"/>
          </a:xfrm>
          <a:noFill/>
          <a:ln/>
        </p:spPr>
        <p:txBody>
          <a:bodyPr/>
          <a:lstStyle/>
          <a:p>
            <a:r>
              <a:rPr lang="es-ES" sz="2400"/>
              <a:t>La Organización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7860" name="Picture 4" descr="C:\animacion\Final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3352800" y="6019800"/>
            <a:ext cx="571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_tradnl" sz="2400">
                <a:solidFill>
                  <a:schemeClr val="bg1"/>
                </a:solidFill>
                <a:latin typeface="Formata Medium" charset="0"/>
              </a:rPr>
              <a:t>Visítenos en : WWW.micasita.com.pe</a:t>
            </a:r>
            <a:r>
              <a:rPr lang="es-ES_tradnl" sz="2400" b="1">
                <a:solidFill>
                  <a:schemeClr val="tx1"/>
                </a:solidFill>
                <a:latin typeface="Formata Medium" charset="0"/>
              </a:rPr>
              <a:t> </a:t>
            </a:r>
            <a:r>
              <a:rPr lang="es-ES" sz="2400" b="1">
                <a:solidFill>
                  <a:schemeClr val="tx1"/>
                </a:solidFill>
                <a:latin typeface="Formata Medium" charset="0"/>
              </a:rPr>
              <a:t>	</a:t>
            </a:r>
            <a:r>
              <a:rPr lang="es-ES_tradnl" sz="2400" b="1">
                <a:solidFill>
                  <a:schemeClr val="tx1"/>
                </a:solidFill>
                <a:latin typeface="Formata Medium" charset="0"/>
              </a:rPr>
              <a:t/>
            </a:r>
            <a:br>
              <a:rPr lang="es-ES_tradnl" sz="2400" b="1">
                <a:solidFill>
                  <a:schemeClr val="tx1"/>
                </a:solidFill>
                <a:latin typeface="Formata Medium" charset="0"/>
              </a:rPr>
            </a:br>
            <a:endParaRPr lang="es-ES" sz="2400" b="1">
              <a:solidFill>
                <a:schemeClr val="tx1"/>
              </a:solidFill>
              <a:latin typeface="Formata Medium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0200" y="152400"/>
            <a:ext cx="8280400" cy="1143000"/>
          </a:xfrm>
        </p:spPr>
        <p:txBody>
          <a:bodyPr/>
          <a:lstStyle/>
          <a:p>
            <a:r>
              <a:rPr lang="es-ES" sz="2400" b="1">
                <a:solidFill>
                  <a:schemeClr val="tx1"/>
                </a:solidFill>
              </a:rPr>
              <a:t>	</a:t>
            </a:r>
            <a:r>
              <a:rPr lang="es-ES_tradnl" sz="2400" b="1">
                <a:solidFill>
                  <a:schemeClr val="tx1"/>
                </a:solidFill>
              </a:rPr>
              <a:t/>
            </a:r>
            <a:br>
              <a:rPr lang="es-ES_tradnl" sz="2400" b="1">
                <a:solidFill>
                  <a:schemeClr val="tx1"/>
                </a:solidFill>
              </a:rPr>
            </a:br>
            <a:endParaRPr lang="es-ES" sz="2400" b="1">
              <a:solidFill>
                <a:schemeClr val="tx1"/>
              </a:solidFill>
            </a:endParaRPr>
          </a:p>
        </p:txBody>
      </p:sp>
      <p:sp>
        <p:nvSpPr>
          <p:cNvPr id="145415" name="Rectangle 1031"/>
          <p:cNvSpPr>
            <a:spLocks noGrp="1" noChangeArrowheads="1"/>
          </p:cNvSpPr>
          <p:nvPr>
            <p:ph type="body" idx="1"/>
          </p:nvPr>
        </p:nvSpPr>
        <p:spPr>
          <a:xfrm>
            <a:off x="539750" y="1066800"/>
            <a:ext cx="8045450" cy="41148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  <a:latin typeface="Formata Medium" charset="0"/>
                <a:cs typeface="Arial" pitchFamily="34" charset="0"/>
              </a:rPr>
              <a:t>Mercado Peruano</a:t>
            </a:r>
          </a:p>
          <a:p>
            <a:pPr algn="ctr">
              <a:lnSpc>
                <a:spcPct val="80000"/>
              </a:lnSpc>
            </a:pPr>
            <a:endParaRPr lang="es-ES" sz="2000" b="1">
              <a:solidFill>
                <a:srgbClr val="159D56"/>
              </a:solidFill>
              <a:latin typeface="Formata Medium" charset="0"/>
              <a:cs typeface="Arial" pitchFamily="34" charset="0"/>
            </a:endParaRPr>
          </a:p>
          <a:p>
            <a:pPr lvl="1" algn="just">
              <a:lnSpc>
                <a:spcPct val="80000"/>
              </a:lnSpc>
            </a:pPr>
            <a:r>
              <a:rPr lang="es-ES_tradnl" sz="1800"/>
              <a:t>En el Perú, se estima que el déficit de viviendas a mediados del 2006 ascendía a 1,900 mil viviendas. </a:t>
            </a:r>
          </a:p>
          <a:p>
            <a:pPr lvl="1" algn="just">
              <a:lnSpc>
                <a:spcPct val="80000"/>
              </a:lnSpc>
            </a:pPr>
            <a:endParaRPr lang="es-ES_tradnl" sz="1800"/>
          </a:p>
          <a:p>
            <a:pPr lvl="1" algn="just">
              <a:lnSpc>
                <a:spcPct val="80000"/>
              </a:lnSpc>
            </a:pPr>
            <a:r>
              <a:rPr lang="es-ES_tradnl" sz="1800"/>
              <a:t>Esta cifra continua creciendo alrededor de 90-100 mil viviendas anualmente, debido a que el número de nuevos hogares aumenta en mayor proporción al número de nuevas viviendas construidas. </a:t>
            </a:r>
          </a:p>
          <a:p>
            <a:pPr lvl="1">
              <a:lnSpc>
                <a:spcPct val="80000"/>
              </a:lnSpc>
            </a:pPr>
            <a:endParaRPr lang="es-ES_tradnl" sz="1800"/>
          </a:p>
          <a:p>
            <a:pPr lvl="1" algn="just">
              <a:lnSpc>
                <a:spcPct val="80000"/>
              </a:lnSpc>
            </a:pPr>
            <a:r>
              <a:rPr lang="es-ES_tradnl" sz="1800"/>
              <a:t>Con el fin de impulsar el desarrollo del mercado primario en el país, el gobierno peruano estableció en 1998 el Fondo Mivivienda y, el programa Techo Propio y más recientemente, el Proyecto MiHogar.</a:t>
            </a:r>
          </a:p>
          <a:p>
            <a:pPr lvl="1">
              <a:lnSpc>
                <a:spcPct val="80000"/>
              </a:lnSpc>
            </a:pPr>
            <a:endParaRPr lang="es-ES_tradnl" sz="1800"/>
          </a:p>
          <a:p>
            <a:pPr lvl="1" algn="just">
              <a:lnSpc>
                <a:spcPct val="80000"/>
              </a:lnSpc>
            </a:pPr>
            <a:r>
              <a:rPr lang="es-ES_tradnl" sz="1800"/>
              <a:t>Estos programas están orientados a facilitar el acceso al crédito para la adquisición de viviendas de bajo costo para los sectores socioeconómicos B1, B2, C1 y C2 y D.</a:t>
            </a:r>
          </a:p>
          <a:p>
            <a:pPr lvl="1">
              <a:lnSpc>
                <a:spcPct val="80000"/>
              </a:lnSpc>
            </a:pPr>
            <a:endParaRPr lang="es-ES_tradnl" sz="1800"/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lang="es-ES_tradnl" sz="1800"/>
              <a:t>Los resultados hasta la fecha han sido lento pero muy alentadores.</a:t>
            </a:r>
            <a:endParaRPr lang="es-ES" sz="1800"/>
          </a:p>
        </p:txBody>
      </p:sp>
      <p:sp>
        <p:nvSpPr>
          <p:cNvPr id="145416" name="Rectangle 1032"/>
          <p:cNvSpPr>
            <a:spLocks noChangeArrowheads="1"/>
          </p:cNvSpPr>
          <p:nvPr/>
        </p:nvSpPr>
        <p:spPr bwMode="auto">
          <a:xfrm>
            <a:off x="323850" y="404813"/>
            <a:ext cx="479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400">
                <a:solidFill>
                  <a:srgbClr val="159D56"/>
                </a:solidFill>
                <a:latin typeface="Formata Medium" charset="0"/>
              </a:rPr>
              <a:t>Mercado de Créditos Hipotecarios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84213" y="15573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800">
                <a:solidFill>
                  <a:schemeClr val="bg1"/>
                </a:solidFill>
                <a:latin typeface="Formata Medium" charset="0"/>
              </a:rPr>
              <a:t>3.	Análisis de Mercado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52738"/>
            <a:ext cx="8077200" cy="2819400"/>
          </a:xfrm>
          <a:noFill/>
          <a:ln/>
        </p:spPr>
        <p:txBody>
          <a:bodyPr/>
          <a:lstStyle/>
          <a:p>
            <a:pPr marL="952500" indent="288925">
              <a:buClr>
                <a:schemeClr val="bg1"/>
              </a:buClr>
              <a:buFont typeface="Wingdings" pitchFamily="2" charset="2"/>
              <a:buChar char="ü"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3.1 Demanda de Viviendas</a:t>
            </a:r>
          </a:p>
          <a:p>
            <a:pPr marL="952500" indent="288925"/>
            <a:r>
              <a:rPr lang="es-ES" sz="2000">
                <a:solidFill>
                  <a:schemeClr val="bg1"/>
                </a:solidFill>
              </a:rPr>
              <a:t>3.2 Oferta de Viviendas</a:t>
            </a:r>
          </a:p>
          <a:p>
            <a:pPr marL="952500" indent="288925"/>
            <a:r>
              <a:rPr lang="es-ES" sz="2000">
                <a:solidFill>
                  <a:schemeClr val="bg1"/>
                </a:solidFill>
              </a:rPr>
              <a:t>3.3 Oferta de Créditos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>
                <a:solidFill>
                  <a:schemeClr val="tx1"/>
                </a:solidFill>
              </a:rPr>
              <a:t/>
            </a:r>
            <a:br>
              <a:rPr lang="es-ES_tradnl" sz="2400" b="1">
                <a:solidFill>
                  <a:schemeClr val="tx1"/>
                </a:solidFill>
              </a:rPr>
            </a:br>
            <a:endParaRPr lang="es-ES" sz="2400" b="1">
              <a:solidFill>
                <a:schemeClr val="tx1"/>
              </a:solidFill>
            </a:endParaRPr>
          </a:p>
        </p:txBody>
      </p:sp>
      <p:sp>
        <p:nvSpPr>
          <p:cNvPr id="14849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0" y="1295400"/>
            <a:ext cx="4495800" cy="457200"/>
          </a:xfrm>
          <a:noFill/>
          <a:ln/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s-ES" sz="2000" b="1">
                <a:solidFill>
                  <a:srgbClr val="159D56"/>
                </a:solidFill>
              </a:rPr>
              <a:t>Demanda Potencial</a:t>
            </a:r>
            <a:r>
              <a:rPr lang="es-CO" sz="2000" b="1">
                <a:solidFill>
                  <a:srgbClr val="159D56"/>
                </a:solidFill>
              </a:rPr>
              <a:t> / Efectiva</a:t>
            </a:r>
            <a:r>
              <a:rPr lang="es-ES" sz="2000" b="1">
                <a:solidFill>
                  <a:srgbClr val="159D56"/>
                </a:solidFill>
              </a:rPr>
              <a:t> Total</a:t>
            </a:r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323850" y="3048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s-ES" sz="2400">
                <a:solidFill>
                  <a:srgbClr val="159D56"/>
                </a:solidFill>
                <a:latin typeface="Formata Medium" charset="0"/>
              </a:rPr>
              <a:t>Demanda Total de Viviendas</a:t>
            </a:r>
          </a:p>
        </p:txBody>
      </p:sp>
      <p:graphicFrame>
        <p:nvGraphicFramePr>
          <p:cNvPr id="148696" name="Group 216"/>
          <p:cNvGraphicFramePr>
            <a:graphicFrameLocks noGrp="1"/>
          </p:cNvGraphicFramePr>
          <p:nvPr>
            <p:ph sz="half" idx="2"/>
          </p:nvPr>
        </p:nvGraphicFramePr>
        <p:xfrm>
          <a:off x="152400" y="2133600"/>
          <a:ext cx="8915400" cy="2830513"/>
        </p:xfrm>
        <a:graphic>
          <a:graphicData uri="http://schemas.openxmlformats.org/drawingml/2006/table">
            <a:tbl>
              <a:tblPr/>
              <a:tblGrid>
                <a:gridCol w="1512888"/>
                <a:gridCol w="1176337"/>
                <a:gridCol w="1273175"/>
                <a:gridCol w="1155700"/>
                <a:gridCol w="1298575"/>
                <a:gridCol w="1096963"/>
                <a:gridCol w="1401762"/>
              </a:tblGrid>
              <a:tr h="5969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DEMANDA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POTENCIAL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FORMALES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INFORMALES*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2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VIVIENDAS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MONTO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VIVIENDAS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MONTO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VIVIENDAS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MONTO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EA96"/>
                    </a:solidFill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DEMANDA LIMA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6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1,934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083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845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000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8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7,660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534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050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000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159,594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617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895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DEMANDA PROVINCIAS*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35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,756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625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730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45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,715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800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81,471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425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742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44,690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709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575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52,375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916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562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CO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251,065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D4D59"/>
                          </a:solidFill>
                          <a:effectLst/>
                          <a:latin typeface="Formata Regular" charset="0"/>
                        </a:rPr>
                        <a:t>$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043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637</a:t>
                      </a:r>
                      <a:r>
                        <a:rPr kumimoji="0" lang="es-C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60D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D4D59"/>
                        </a:solidFill>
                        <a:effectLst/>
                        <a:latin typeface="Formata Regular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8687" name="Rectangle 207"/>
          <p:cNvSpPr>
            <a:spLocks noChangeArrowheads="1"/>
          </p:cNvSpPr>
          <p:nvPr/>
        </p:nvSpPr>
        <p:spPr bwMode="auto">
          <a:xfrm>
            <a:off x="250825" y="5589588"/>
            <a:ext cx="65246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n-US" sz="1200">
                <a:solidFill>
                  <a:schemeClr val="bg2"/>
                </a:solidFill>
              </a:rPr>
              <a:t>*Informales incluyen otros contribuyentes además del jefe de </a:t>
            </a:r>
            <a:r>
              <a:rPr lang="es-PE" sz="1200">
                <a:solidFill>
                  <a:schemeClr val="bg2"/>
                </a:solidFill>
              </a:rPr>
              <a:t>familia</a:t>
            </a:r>
            <a:r>
              <a:rPr lang="en-US" sz="1200">
                <a:solidFill>
                  <a:schemeClr val="bg2"/>
                </a:solidFill>
              </a:rPr>
              <a:t>.</a:t>
            </a:r>
          </a:p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ES" sz="1200">
                <a:solidFill>
                  <a:schemeClr val="bg2"/>
                </a:solidFill>
              </a:rPr>
              <a:t>*Provincias considera solamente la zona urbana y la ciudad de Cuzco, Arequipa, Trujillo e </a:t>
            </a:r>
            <a:r>
              <a:rPr lang="es-PE" sz="1200">
                <a:solidFill>
                  <a:schemeClr val="bg2"/>
                </a:solidFill>
              </a:rPr>
              <a:t>Ica</a:t>
            </a:r>
            <a:r>
              <a:rPr lang="es-ES" sz="1200">
                <a:solidFill>
                  <a:schemeClr val="bg2"/>
                </a:solidFill>
              </a:rPr>
              <a:t>.</a:t>
            </a:r>
            <a:endParaRPr lang="es-CO" sz="1200">
              <a:solidFill>
                <a:schemeClr val="bg2"/>
              </a:solidFill>
            </a:endParaRPr>
          </a:p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s-CO" sz="1200">
                <a:solidFill>
                  <a:schemeClr val="bg2"/>
                </a:solidFill>
              </a:rPr>
              <a:t>*Prestamo Promedio $17,500</a:t>
            </a:r>
            <a:endParaRPr lang="es-ES" sz="12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00">
  <a:themeElements>
    <a:clrScheme name="PowerPoint_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00">
      <a:majorFont>
        <a:latin typeface="Formata Medium"/>
        <a:ea typeface=""/>
        <a:cs typeface=""/>
      </a:majorFont>
      <a:minorFont>
        <a:latin typeface="Formata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66738" marR="0" indent="635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60D2E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D4D59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66738" marR="0" indent="635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60D2E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D4D59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owerPoint_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0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0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0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0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0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0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0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0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0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0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0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2461</TotalTime>
  <Words>2300</Words>
  <Application>Microsoft Office PowerPoint</Application>
  <PresentationFormat>On-screen Show (4:3)</PresentationFormat>
  <Paragraphs>614</Paragraphs>
  <Slides>63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Times</vt:lpstr>
      <vt:lpstr>Formata Medium</vt:lpstr>
      <vt:lpstr>Formata Regular</vt:lpstr>
      <vt:lpstr>Wingdings</vt:lpstr>
      <vt:lpstr>Formata Light</vt:lpstr>
      <vt:lpstr>Arial</vt:lpstr>
      <vt:lpstr>Times New Roman</vt:lpstr>
      <vt:lpstr>Helvetica</vt:lpstr>
      <vt:lpstr>Arial Narrow</vt:lpstr>
      <vt:lpstr>PowerPoint_00</vt:lpstr>
      <vt:lpstr>Hoja de cálculo de Microsoft Excel</vt:lpstr>
      <vt:lpstr>Gráfico de Microsoft Graph 2000</vt:lpstr>
      <vt:lpstr>Imagen de mapa de bits</vt:lpstr>
      <vt:lpstr>Gráfico de Microsoft Excel</vt:lpstr>
      <vt:lpstr>Foto de Microsoft Photo Editor 3.0</vt:lpstr>
      <vt:lpstr>Slide 1</vt:lpstr>
      <vt:lpstr>Índice:</vt:lpstr>
      <vt:lpstr>1. Concepto</vt:lpstr>
      <vt:lpstr>Participacion MIF / IADB en miCasita hipotecaria</vt:lpstr>
      <vt:lpstr>Slide 5</vt:lpstr>
      <vt:lpstr>Slide 6</vt:lpstr>
      <vt:lpstr>  </vt:lpstr>
      <vt:lpstr>Slide 8</vt:lpstr>
      <vt:lpstr> </vt:lpstr>
      <vt:lpstr>Slide 10</vt:lpstr>
      <vt:lpstr>Oferta de Viviendas en Lima</vt:lpstr>
      <vt:lpstr>  </vt:lpstr>
      <vt:lpstr>  </vt:lpstr>
      <vt:lpstr>Slide 14</vt:lpstr>
      <vt:lpstr>Oferta de Créditos</vt:lpstr>
      <vt:lpstr> Oferta de Créditos Mivivienda (Tradicional)</vt:lpstr>
      <vt:lpstr>Oferta de Créditos Mivivienda (Tradicional)</vt:lpstr>
      <vt:lpstr> Oferta de Créditos Mivivienda (Tradicional)</vt:lpstr>
      <vt:lpstr> Oferta de Créditos Mivivienda (CRC-PBP)</vt:lpstr>
      <vt:lpstr> Oferta de Créditos Mivivienda (CMEstandarizados)</vt:lpstr>
      <vt:lpstr> Oferta de Créditos Mivivienda (Proyecto Mihogar)</vt:lpstr>
      <vt:lpstr>Slide 22</vt:lpstr>
      <vt:lpstr>Slide 23</vt:lpstr>
      <vt:lpstr>Slide 24</vt:lpstr>
      <vt:lpstr>Oferta de Créditos Mivivienda</vt:lpstr>
      <vt:lpstr>4. Descripción del Negocio(s) miCasita</vt:lpstr>
      <vt:lpstr>Descripción del Negocio(s)</vt:lpstr>
      <vt:lpstr>Slide 28</vt:lpstr>
      <vt:lpstr>Slide 29</vt:lpstr>
      <vt:lpstr>Slide 30</vt:lpstr>
      <vt:lpstr>Originación</vt:lpstr>
      <vt:lpstr>Originación</vt:lpstr>
      <vt:lpstr>Oferta de Créditos</vt:lpstr>
      <vt:lpstr>Originación</vt:lpstr>
      <vt:lpstr>Slide 35</vt:lpstr>
      <vt:lpstr>Titulización</vt:lpstr>
      <vt:lpstr>Titulización</vt:lpstr>
      <vt:lpstr>Titulización</vt:lpstr>
      <vt:lpstr>Titulización</vt:lpstr>
      <vt:lpstr>Titulización</vt:lpstr>
      <vt:lpstr>Titulización</vt:lpstr>
      <vt:lpstr>4. Descripción del Negocio(s)</vt:lpstr>
      <vt:lpstr>¨Servicing¨</vt:lpstr>
      <vt:lpstr>¨Servicing¨</vt:lpstr>
      <vt:lpstr>¨Servicing¨</vt:lpstr>
      <vt:lpstr>5. La Organización - miCasita hipotecaria</vt:lpstr>
      <vt:lpstr>La Organización</vt:lpstr>
      <vt:lpstr>La Organización</vt:lpstr>
      <vt:lpstr>La Organización</vt:lpstr>
      <vt:lpstr>Slide 50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La Organización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anarod</cp:lastModifiedBy>
  <cp:revision>180</cp:revision>
  <dcterms:modified xsi:type="dcterms:W3CDTF">2010-07-13T13:47:56Z</dcterms:modified>
</cp:coreProperties>
</file>