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2"/>
  </p:handoutMasterIdLst>
  <p:sldIdLst>
    <p:sldId id="257" r:id="rId2"/>
    <p:sldId id="288" r:id="rId3"/>
    <p:sldId id="306" r:id="rId4"/>
    <p:sldId id="302" r:id="rId5"/>
    <p:sldId id="303" r:id="rId6"/>
    <p:sldId id="305" r:id="rId7"/>
    <p:sldId id="304" r:id="rId8"/>
    <p:sldId id="311" r:id="rId9"/>
    <p:sldId id="310" r:id="rId10"/>
    <p:sldId id="300" r:id="rId11"/>
    <p:sldId id="307" r:id="rId12"/>
    <p:sldId id="292" r:id="rId13"/>
    <p:sldId id="293" r:id="rId14"/>
    <p:sldId id="285" r:id="rId15"/>
    <p:sldId id="259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797675" cy="9872663"/>
  <p:embeddedFontLst>
    <p:embeddedFont>
      <p:font typeface="Arial Unicode MS" pitchFamily="34" charset="-128"/>
      <p:regular r:id="rId23"/>
    </p:embeddedFont>
    <p:embeddedFont>
      <p:font typeface="Verdana" pitchFamily="34" charset="0"/>
      <p:regular r:id="rId24"/>
      <p:bold r:id="rId25"/>
      <p:italic r:id="rId26"/>
      <p:boldItalic r:id="rId27"/>
    </p:embeddedFont>
    <p:embeddedFont>
      <p:font typeface="Arial Narrow" pitchFamily="34" charset="0"/>
      <p:regular r:id="rId28"/>
      <p:bold r:id="rId29"/>
      <p:italic r:id="rId30"/>
      <p:boldItalic r:id="rId31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808080"/>
    <a:srgbClr val="8F8573"/>
    <a:srgbClr val="474239"/>
    <a:srgbClr val="663300"/>
    <a:srgbClr val="333333"/>
    <a:srgbClr val="5F5F5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7BD54F-A697-4027-AF24-C5C02DAC7687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763"/>
            <a:ext cx="533400" cy="6858000"/>
          </a:xfrm>
          <a:prstGeom prst="rect">
            <a:avLst/>
          </a:prstGeom>
          <a:solidFill>
            <a:srgbClr val="FFD937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8600" y="0"/>
            <a:ext cx="533400" cy="5334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7" name="Picture 13" descr="escudoME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600200" cy="754063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s-ES_tradnl" sz="1100" b="1">
                <a:solidFill>
                  <a:srgbClr val="FFB942"/>
                </a:solidFill>
                <a:latin typeface="Arial" pitchFamily="34" charset="0"/>
              </a:rPr>
              <a:t>	                                               </a:t>
            </a:r>
            <a:fld id="{5980DB7B-DC63-4D49-AF2A-C65C99D081A5}" type="slidenum">
              <a:rPr lang="es-ES_tradnl" sz="1100" b="1">
                <a:solidFill>
                  <a:schemeClr val="bg1"/>
                </a:solidFill>
                <a:latin typeface="Arial" pitchFamily="34" charset="0"/>
              </a:rPr>
              <a:pPr algn="r" eaLnBrk="0" hangingPunct="0"/>
              <a:t>‹#›</a:t>
            </a:fld>
            <a:endParaRPr lang="es-ES" sz="1100" b="1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c.es/ciencia/movilidadUE/" TargetMode="External"/><Relationship Id="rId13" Type="http://schemas.openxmlformats.org/officeDocument/2006/relationships/hyperlink" Target="http://www.mec.es/univ/jsp/plantillaAncho.jsp?id=3" TargetMode="External"/><Relationship Id="rId3" Type="http://schemas.openxmlformats.org/officeDocument/2006/relationships/hyperlink" Target="http://www.mec.es/ciencia/index.html" TargetMode="External"/><Relationship Id="rId7" Type="http://schemas.openxmlformats.org/officeDocument/2006/relationships/hyperlink" Target="http://www.mec.es/ciencia/personalTecnico/" TargetMode="External"/><Relationship Id="rId12" Type="http://schemas.openxmlformats.org/officeDocument/2006/relationships/hyperlink" Target="http://www.mec.es/ciencia/becasfpi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://www.mec.es/index.html" TargetMode="Externa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c.es/ciencia/torresq/" TargetMode="External"/><Relationship Id="rId11" Type="http://schemas.openxmlformats.org/officeDocument/2006/relationships/hyperlink" Target="http://www.mec.es/ciencia/jsp/plantilla.jsp?area=pni&amp;id=6" TargetMode="External"/><Relationship Id="rId5" Type="http://schemas.openxmlformats.org/officeDocument/2006/relationships/hyperlink" Target="http://www.mec.es/ciencia/delacierva/" TargetMode="External"/><Relationship Id="rId15" Type="http://schemas.openxmlformats.org/officeDocument/2006/relationships/hyperlink" Target="http://www.mec.es/ciencia/jsp/plantilla.jsp?area=becasint&amp;id=3" TargetMode="External"/><Relationship Id="rId10" Type="http://schemas.openxmlformats.org/officeDocument/2006/relationships/hyperlink" Target="http://www.mec.es/ciencia/aintegradas/" TargetMode="External"/><Relationship Id="rId4" Type="http://schemas.openxmlformats.org/officeDocument/2006/relationships/hyperlink" Target="http://www.mec.es/ciencia/cajal/" TargetMode="External"/><Relationship Id="rId9" Type="http://schemas.openxmlformats.org/officeDocument/2006/relationships/hyperlink" Target="http://www.mec.es/ciencia/programai3/" TargetMode="External"/><Relationship Id="rId14" Type="http://schemas.openxmlformats.org/officeDocument/2006/relationships/hyperlink" Target="http://www.mec.es/ciencia/euryi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c.es/universidades/peu/index.html" TargetMode="External"/><Relationship Id="rId13" Type="http://schemas.openxmlformats.org/officeDocument/2006/relationships/hyperlink" Target="http://www.mec.es/universidades/ccb/index.html" TargetMode="External"/><Relationship Id="rId18" Type="http://schemas.openxmlformats.org/officeDocument/2006/relationships/hyperlink" Target="http://www.mec.es/univ/jsp/plantilla.jsp?area=erasmus-mundus&amp;id=2" TargetMode="External"/><Relationship Id="rId26" Type="http://schemas.openxmlformats.org/officeDocument/2006/relationships/hyperlink" Target="http://www.mec.es/universidades/am/index.html" TargetMode="External"/><Relationship Id="rId39" Type="http://schemas.openxmlformats.org/officeDocument/2006/relationships/hyperlink" Target="http://www.becasargo.net/" TargetMode="External"/><Relationship Id="rId3" Type="http://schemas.openxmlformats.org/officeDocument/2006/relationships/hyperlink" Target="http://www.mec.es/universidades/index.html" TargetMode="External"/><Relationship Id="rId21" Type="http://schemas.openxmlformats.org/officeDocument/2006/relationships/hyperlink" Target="http://www.mec.es/universidades/integ/index.html" TargetMode="External"/><Relationship Id="rId34" Type="http://schemas.openxmlformats.org/officeDocument/2006/relationships/hyperlink" Target="http://www.mec.es/universidades/jose-castillejo/index.html" TargetMode="External"/><Relationship Id="rId42" Type="http://schemas.openxmlformats.org/officeDocument/2006/relationships/hyperlink" Target="http://www.mec.es/universidades/hte/index.html" TargetMode="External"/><Relationship Id="rId7" Type="http://schemas.openxmlformats.org/officeDocument/2006/relationships/hyperlink" Target="http://www.mec.es/universidades/av/index.html" TargetMode="External"/><Relationship Id="rId12" Type="http://schemas.openxmlformats.org/officeDocument/2006/relationships/hyperlink" Target="http://www.mec.es/universidades/pb/index.html" TargetMode="External"/><Relationship Id="rId17" Type="http://schemas.openxmlformats.org/officeDocument/2006/relationships/hyperlink" Target="http://www.mec.es/universidades/acue/index.html" TargetMode="External"/><Relationship Id="rId25" Type="http://schemas.openxmlformats.org/officeDocument/2006/relationships/hyperlink" Target="http://www.mec.es/universidades/bp/index.html" TargetMode="External"/><Relationship Id="rId33" Type="http://schemas.openxmlformats.org/officeDocument/2006/relationships/hyperlink" Target="http://www.mec.es/universidades/brasil/index.html" TargetMode="External"/><Relationship Id="rId38" Type="http://schemas.openxmlformats.org/officeDocument/2006/relationships/hyperlink" Target="http://www.mec.es/universidades/ea/index.html" TargetMode="External"/><Relationship Id="rId2" Type="http://schemas.openxmlformats.org/officeDocument/2006/relationships/hyperlink" Target="http://www.mec.es/index.html" TargetMode="External"/><Relationship Id="rId16" Type="http://schemas.openxmlformats.org/officeDocument/2006/relationships/hyperlink" Target="http://www.mec.es/universidades/ad/index.html" TargetMode="External"/><Relationship Id="rId20" Type="http://schemas.openxmlformats.org/officeDocument/2006/relationships/hyperlink" Target="http://www.mec.es/universidades/faro/index.html" TargetMode="External"/><Relationship Id="rId29" Type="http://schemas.openxmlformats.org/officeDocument/2006/relationships/hyperlink" Target="http://www.mec.es/universidades/mpm/index.html" TargetMode="External"/><Relationship Id="rId41" Type="http://schemas.openxmlformats.org/officeDocument/2006/relationships/hyperlink" Target="http://www.mec.es/universidades/cpa/index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c.es/universidades/seneca/index.html" TargetMode="External"/><Relationship Id="rId11" Type="http://schemas.openxmlformats.org/officeDocument/2006/relationships/hyperlink" Target="http://www.mec.es/universidades/eees/bolonia-convocatoria.html" TargetMode="External"/><Relationship Id="rId24" Type="http://schemas.openxmlformats.org/officeDocument/2006/relationships/hyperlink" Target="http://www.mec.es/universidades/fpu/index.html" TargetMode="External"/><Relationship Id="rId32" Type="http://schemas.openxmlformats.org/officeDocument/2006/relationships/hyperlink" Target="http://www.mec.es/universidades/bce/index.html" TargetMode="External"/><Relationship Id="rId37" Type="http://schemas.openxmlformats.org/officeDocument/2006/relationships/hyperlink" Target="http://www.mec.es/ciencia/jsp/plantilla.jsp?area=cneai&amp;id=531" TargetMode="External"/><Relationship Id="rId40" Type="http://schemas.openxmlformats.org/officeDocument/2006/relationships/hyperlink" Target="http://www.mec.es/universidades/files/2007-blas-cabrera.pdf" TargetMode="External"/><Relationship Id="rId5" Type="http://schemas.openxmlformats.org/officeDocument/2006/relationships/hyperlink" Target="http://www.mec.es/universidades/arquimedes/index.html" TargetMode="External"/><Relationship Id="rId15" Type="http://schemas.openxmlformats.org/officeDocument/2006/relationships/hyperlink" Target="http://www.mec.es/universidades/mcd/index.html" TargetMode="External"/><Relationship Id="rId23" Type="http://schemas.openxmlformats.org/officeDocument/2006/relationships/hyperlink" Target="http://www.mec.es/universidades/pru/index.html" TargetMode="External"/><Relationship Id="rId28" Type="http://schemas.openxmlformats.org/officeDocument/2006/relationships/hyperlink" Target="http://www.mec.es/universidades/mad/index.html" TargetMode="External"/><Relationship Id="rId36" Type="http://schemas.openxmlformats.org/officeDocument/2006/relationships/hyperlink" Target="http://www.mec.es/universidades/ep/index.html" TargetMode="External"/><Relationship Id="rId10" Type="http://schemas.openxmlformats.org/officeDocument/2006/relationships/hyperlink" Target="http://www.becasfaro.net/" TargetMode="External"/><Relationship Id="rId19" Type="http://schemas.openxmlformats.org/officeDocument/2006/relationships/hyperlink" Target="http://www.mec.es/universidades/argo/index.html" TargetMode="External"/><Relationship Id="rId31" Type="http://schemas.openxmlformats.org/officeDocument/2006/relationships/hyperlink" Target="http://www.mec.es/universidades/bme/index.html" TargetMode="External"/><Relationship Id="rId44" Type="http://schemas.openxmlformats.org/officeDocument/2006/relationships/image" Target="../media/image4.png"/><Relationship Id="rId4" Type="http://schemas.openxmlformats.org/officeDocument/2006/relationships/hyperlink" Target="http://www.mec.es/universidades/ji/index.html" TargetMode="External"/><Relationship Id="rId9" Type="http://schemas.openxmlformats.org/officeDocument/2006/relationships/hyperlink" Target="http://www.mec.es/educa/ccuniv/erasmus/index.html" TargetMode="External"/><Relationship Id="rId14" Type="http://schemas.openxmlformats.org/officeDocument/2006/relationships/hyperlink" Target="http://www.mec.es/universidades/amb/index.html" TargetMode="External"/><Relationship Id="rId22" Type="http://schemas.openxmlformats.org/officeDocument/2006/relationships/hyperlink" Target="http://www.mec.es/universidades/aae/index.html" TargetMode="External"/><Relationship Id="rId27" Type="http://schemas.openxmlformats.org/officeDocument/2006/relationships/hyperlink" Target="http://www.mec.es/universidades/mpd/index.html" TargetMode="External"/><Relationship Id="rId30" Type="http://schemas.openxmlformats.org/officeDocument/2006/relationships/hyperlink" Target="http://www.mec.es/universidades/mam/index.html" TargetMode="External"/><Relationship Id="rId35" Type="http://schemas.openxmlformats.org/officeDocument/2006/relationships/hyperlink" Target="http://www.integrants.es/" TargetMode="External"/><Relationship Id="rId4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1550" y="1268413"/>
            <a:ext cx="7924800" cy="1554162"/>
          </a:xfrm>
          <a:prstGeom prst="rect">
            <a:avLst/>
          </a:prstGeom>
          <a:gradFill rotWithShape="0">
            <a:gsLst>
              <a:gs pos="0">
                <a:srgbClr val="FFCC00">
                  <a:gamma/>
                  <a:tint val="27843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rgbClr val="4B382F"/>
                </a:solidFill>
                <a:latin typeface="Arial" pitchFamily="34" charset="0"/>
              </a:rPr>
              <a:t>Políticas de formación y esquemas de financiamiento de Recursos Humanos en investigación en España</a:t>
            </a:r>
            <a:endParaRPr lang="es-ES" sz="2800" b="1">
              <a:solidFill>
                <a:srgbClr val="4B382F"/>
              </a:solidFill>
              <a:latin typeface="Arial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19325" y="3686175"/>
            <a:ext cx="54737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2800" b="1">
                <a:solidFill>
                  <a:srgbClr val="3C2D26"/>
                </a:solidFill>
                <a:latin typeface="Arial" pitchFamily="34" charset="0"/>
              </a:rPr>
              <a:t>Dr. Luis Sanz Menéndez</a:t>
            </a:r>
          </a:p>
          <a:p>
            <a:pPr algn="ctr"/>
            <a:r>
              <a:rPr lang="es-ES" sz="2000" b="1">
                <a:solidFill>
                  <a:srgbClr val="3C2D26"/>
                </a:solidFill>
                <a:latin typeface="Arial" pitchFamily="34" charset="0"/>
              </a:rPr>
              <a:t>Diálogo Regional de Política, BID-CONICYT,</a:t>
            </a:r>
          </a:p>
          <a:p>
            <a:pPr algn="ctr"/>
            <a:r>
              <a:rPr lang="es-ES" sz="2000" b="1">
                <a:solidFill>
                  <a:srgbClr val="3C2D26"/>
                </a:solidFill>
                <a:latin typeface="Arial" pitchFamily="34" charset="0"/>
              </a:rPr>
              <a:t>Santiago de Chile, 15-16 Noviembre 2007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Las transformaciones recientes de las políticas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La ciencia y la tecnología, la investigación y la innovación han pasado a ocupar un papel esencial en la política económica y de reformas (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Programa Nacional de Reformas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).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La Iniciativa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Ingenio 2010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como mecanismo de canalización de nuevas disponibilidades presupuestarias, con dos actuaciones en RRHH (Torres Quevedo e I3).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La institucionalización e integración de las nuevas iniciativas en el marco legal del “Plan Nacional”, con una visión a medio plazo (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ENCYT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).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Dictámenes externos (OCDE) como palanca de apoyo de cambio de enfoque.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PN I+D+I 2008-20011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Se inscribe dentro del marco de referencia de la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Estrategia Nacional de Ciencia y Tecnología (ENCyT)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cuyo escenario a 2015 presenta los siguientes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principios básicos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.</a:t>
            </a:r>
          </a:p>
          <a:p>
            <a:pPr marL="609600" indent="-609600"/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Poner la actividades de I+D+I al servicio de la ciudadanía, del bienestar social y de un desarrollo sostenible.</a:t>
            </a:r>
          </a:p>
          <a:p>
            <a:pPr marL="609600" indent="-609600">
              <a:lnSpc>
                <a:spcPct val="80000"/>
              </a:lnSpc>
              <a:buFontTx/>
              <a:buAutoNum type="romanUcPeriod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Constituirse en un factor de mejora de la competitividad empresarial.</a:t>
            </a:r>
          </a:p>
          <a:p>
            <a:pPr marL="609600" indent="-609600">
              <a:lnSpc>
                <a:spcPct val="80000"/>
              </a:lnSpc>
              <a:buFontTx/>
              <a:buAutoNum type="romanUcPeriod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Elemento esencial para la generación de conocimiento.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PN I+D+I 2008-20011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Se estructura en cuatro grandes áreas relacionadas con los objetivos del Plan y ligadas a programas instrumentales:</a:t>
            </a:r>
          </a:p>
          <a:p>
            <a:pPr marL="609600" indent="-609600"/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lnSpc>
                <a:spcPct val="1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Generación de conocimiento y capacidades.</a:t>
            </a:r>
          </a:p>
          <a:p>
            <a:pPr marL="609600" indent="-609600">
              <a:lnSpc>
                <a:spcPct val="1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Fomento de la cooperación en I+D.</a:t>
            </a:r>
          </a:p>
          <a:p>
            <a:pPr marL="609600" indent="-609600">
              <a:lnSpc>
                <a:spcPct val="1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Desarrollo e innovación tecnológica sectorial.</a:t>
            </a:r>
          </a:p>
          <a:p>
            <a:pPr marL="609600" indent="-609600">
              <a:lnSpc>
                <a:spcPct val="180000"/>
              </a:lnSpc>
              <a:buFontTx/>
              <a:buAutoNum type="romanU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Acciones estratégicas.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PN I+D+I 2008-20011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Contempla un conjunto de instrumentos agrupados en seis Líneas Instrumentales de Actuación (LIA):</a:t>
            </a:r>
          </a:p>
          <a:p>
            <a:pPr marL="609600" indent="-609600"/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b="1" i="1">
                <a:solidFill>
                  <a:schemeClr val="tx2"/>
                </a:solidFill>
                <a:latin typeface="Arial" pitchFamily="34" charset="0"/>
              </a:rPr>
              <a:t>Recursos Humanos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Proyectos de I+D+I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Fortalecimiento institucional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Infraestructuras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Utilización del conocimiento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s-ES" i="1">
                <a:solidFill>
                  <a:srgbClr val="333333"/>
                </a:solidFill>
                <a:latin typeface="Arial" pitchFamily="34" charset="0"/>
              </a:rPr>
              <a:t>Articulación e internacionalización del sistema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295400" y="1295400"/>
          <a:ext cx="7450138" cy="5334000"/>
        </p:xfrm>
        <a:graphic>
          <a:graphicData uri="http://schemas.openxmlformats.org/presentationml/2006/ole">
            <p:oleObj spid="_x0000_s33794" name="Documento" r:id="rId3" imgW="5987880" imgH="4643640" progId="Word.Document.8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600200" y="273050"/>
            <a:ext cx="7391400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s-ES" sz="2700" b="1">
                <a:solidFill>
                  <a:srgbClr val="663300"/>
                </a:solidFill>
                <a:latin typeface="Arial" pitchFamily="34" charset="0"/>
              </a:rPr>
              <a:t>Plan Nacional de I+D+I 2008-2011</a:t>
            </a:r>
          </a:p>
          <a:p>
            <a:pPr marL="457200" indent="-457200" algn="ctr"/>
            <a:r>
              <a:rPr lang="es-ES" sz="2700" b="1">
                <a:solidFill>
                  <a:srgbClr val="663300"/>
                </a:solidFill>
                <a:latin typeface="Arial" pitchFamily="34" charset="0"/>
              </a:rPr>
              <a:t>Líneas instrumentales y Programas Nacionales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981200" y="273050"/>
            <a:ext cx="6700838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s-ES" sz="2700" b="1">
                <a:solidFill>
                  <a:srgbClr val="663300"/>
                </a:solidFill>
                <a:latin typeface="Arial" pitchFamily="34" charset="0"/>
              </a:rPr>
              <a:t>Recursos humanos en la investigación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14400" y="2946400"/>
            <a:ext cx="4191000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u="sng">
                <a:solidFill>
                  <a:srgbClr val="474239"/>
                </a:solidFill>
                <a:latin typeface="Arial" pitchFamily="34" charset="0"/>
              </a:rPr>
              <a:t>Problemas estructurales</a:t>
            </a:r>
            <a:br>
              <a:rPr lang="es-ES" sz="2000" u="sng">
                <a:solidFill>
                  <a:srgbClr val="474239"/>
                </a:solidFill>
                <a:latin typeface="Arial" pitchFamily="34" charset="0"/>
              </a:rPr>
            </a:br>
            <a:endParaRPr lang="es-ES" sz="2000" u="sng">
              <a:solidFill>
                <a:srgbClr val="474239"/>
              </a:solidFill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Escasa atracción de los jóvenes</a:t>
            </a:r>
          </a:p>
          <a:p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por la investigación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Incertidumbre profesional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Necesidad de una evaluación rigurosa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Envejecimiento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Escasa absorción sector privado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Rígida organización del sistema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34000" y="2946400"/>
            <a:ext cx="3657600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000" u="sng">
                <a:solidFill>
                  <a:srgbClr val="474239"/>
                </a:solidFill>
                <a:latin typeface="Arial" pitchFamily="34" charset="0"/>
              </a:rPr>
              <a:t>Propuestas de Actuación</a:t>
            </a:r>
          </a:p>
          <a:p>
            <a:endParaRPr lang="es-ES" sz="2000" u="sng">
              <a:solidFill>
                <a:srgbClr val="474239"/>
              </a:solidFill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Incentivar entrada al sistema de jóvenes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Medidas salariales que estimulen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Movilidad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Financiación</a:t>
            </a:r>
          </a:p>
          <a:p>
            <a:pPr>
              <a:buFontTx/>
              <a:buChar char="-"/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 Creación de una trayectoria profesional en I+D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90600" y="16764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solidFill>
                  <a:srgbClr val="474239"/>
                </a:solidFill>
                <a:latin typeface="Arial" pitchFamily="34" charset="0"/>
              </a:rPr>
              <a:t>Para alcanzar los retos de Lisboa, España debe incrementar cualitativa y cuantitativamente los recursos humanos dedicados a I+D</a:t>
            </a:r>
            <a:endParaRPr lang="es-ES">
              <a:solidFill>
                <a:srgbClr val="474239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133600" y="304800"/>
            <a:ext cx="6700838" cy="1143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_tradnl" b="1">
                <a:solidFill>
                  <a:schemeClr val="tx2"/>
                </a:solidFill>
                <a:latin typeface="Arial" pitchFamily="34" charset="0"/>
              </a:rPr>
              <a:t>LINEA INSTRUMENTAL DE ACTUACIÓN DE RRHH</a:t>
            </a:r>
            <a:endParaRPr lang="es-ES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752600" y="2209800"/>
            <a:ext cx="61690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3200">
                <a:solidFill>
                  <a:srgbClr val="474239"/>
                </a:solidFill>
                <a:latin typeface="Arial" pitchFamily="34" charset="0"/>
              </a:rPr>
              <a:t> Programas Nacionales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>
                <a:solidFill>
                  <a:srgbClr val="474239"/>
                </a:solidFill>
                <a:latin typeface="Arial" pitchFamily="34" charset="0"/>
              </a:rPr>
              <a:t>Formación		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>
                <a:solidFill>
                  <a:srgbClr val="474239"/>
                </a:solidFill>
                <a:latin typeface="Arial" pitchFamily="34" charset="0"/>
              </a:rPr>
              <a:t>Movilidad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>
                <a:solidFill>
                  <a:srgbClr val="474239"/>
                </a:solidFill>
                <a:latin typeface="Arial" pitchFamily="34" charset="0"/>
              </a:rPr>
              <a:t>Contratación e Incorporación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195513" y="692150"/>
            <a:ext cx="6248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tx2"/>
                </a:solidFill>
                <a:latin typeface="Arial Narrow" pitchFamily="34" charset="0"/>
              </a:rPr>
              <a:t>LINEA INSTRUMENTAL DE ACTUACIÓN DE RRHH</a:t>
            </a:r>
            <a:endParaRPr lang="es-ES" b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8153400" cy="2151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Orden de Bases (OB): </a:t>
            </a: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Establece las bases reguladoras de las actuaciones que se desarrollen dentro de esta Línea instrumental, y que se desarrollan a través de los siguientes Programas Nacionales: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Programa Nacional de Formación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Programa Nacional de Movilidad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Programa Nacional de Contratación e Incorporación</a:t>
            </a:r>
            <a:endParaRPr lang="es-ES_tradnl" sz="18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62000" y="3717925"/>
            <a:ext cx="8153400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Las actuaciones que se financien al amparo de esta Orden se enmarcan dentro de alguna de las siguientes áreas: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Generación de Conocimientos y de Capacidades Científicas y Tecnológicas</a:t>
            </a:r>
            <a:r>
              <a:rPr lang="es-ES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s-ES_tradnl" sz="180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Acciones Estratégicas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62000" y="5241925"/>
            <a:ext cx="81534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s-ES" sz="18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 efectos de regulación, la OB se plantea de modo flexible, delimitando los mínimos necesarios en base a la legislación, y trasladando a las convocatorias de los Programas Nacionales la definición de los instrumentos específicos. Así se permite redefinir las convocatorias anualmente y/o convocar nuevas actuaciones.</a:t>
            </a:r>
            <a:endParaRPr lang="es-ES_tradnl" sz="180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0" y="914400"/>
            <a:ext cx="6248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tx2"/>
                </a:solidFill>
                <a:latin typeface="Arial Narrow" pitchFamily="34" charset="0"/>
              </a:rPr>
              <a:t>CONVOCATORIA DEL PN FORMACIÓN</a:t>
            </a:r>
            <a:endParaRPr lang="es-ES" b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8153400" cy="1325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800">
                <a:solidFill>
                  <a:schemeClr val="tx2"/>
                </a:solidFill>
                <a:latin typeface="Arial Narrow" pitchFamily="34" charset="0"/>
              </a:rPr>
              <a:t> Objetivo: Ga</a:t>
            </a:r>
            <a:r>
              <a:rPr lang="es-ES" sz="180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rantizar el aumento en la producción de recursos humanos altamente cualificados para asegurar la disponibilidad de investigadores, tecnólogos y personal técnico de apoyo.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80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 Ministerios gestores: Ministerio de Educación y Ciencia (DGI, DGU, INIA, CSIC)</a:t>
            </a:r>
            <a:endParaRPr lang="es-ES_tradnl" sz="180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1371600" y="3387725"/>
          <a:ext cx="7086600" cy="2327275"/>
        </p:xfrm>
        <a:graphic>
          <a:graphicData uri="http://schemas.openxmlformats.org/presentationml/2006/ole">
            <p:oleObj spid="_x0000_s50182" name="Hoja de cálculo" r:id="rId3" imgW="6309665" imgH="2286244" progId="Excel.Sheet.8">
              <p:embed/>
            </p:oleObj>
          </a:graphicData>
        </a:graphic>
      </p:graphicFrame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038600" y="419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B2B2B2"/>
                </a:solidFill>
                <a:latin typeface="Arial Narrow" pitchFamily="34" charset="0"/>
              </a:rPr>
              <a:t>BORRADOR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917575"/>
            <a:ext cx="8077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tx2"/>
                </a:solidFill>
                <a:latin typeface="Arial Narrow" pitchFamily="34" charset="0"/>
              </a:rPr>
              <a:t>CONVOCATORIA DEL PN CONTRATACIÓN E INCORPORACIÓN</a:t>
            </a:r>
            <a:endParaRPr lang="es-ES" b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8153400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1600">
                <a:solidFill>
                  <a:schemeClr val="tx2"/>
                </a:solidFill>
                <a:latin typeface="Arial Narrow" pitchFamily="34" charset="0"/>
              </a:rPr>
              <a:t> Objetivo: </a:t>
            </a:r>
            <a:r>
              <a:rPr lang="es-ES" sz="16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promover el aumento de los recursos humanos dedicados a I+D e innovación en España, tanto en los organismos de investigación como en las empresas de cara a su estabilización</a:t>
            </a:r>
            <a:r>
              <a:rPr lang="es-ES" sz="160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60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 Ministerios gestores: Ministerio de Educación y Ciencia (DGI, INIA, CSIC)</a:t>
            </a:r>
            <a:endParaRPr lang="es-ES_tradnl" sz="160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524000" y="2514600"/>
          <a:ext cx="6553200" cy="3932238"/>
        </p:xfrm>
        <a:graphic>
          <a:graphicData uri="http://schemas.openxmlformats.org/presentationml/2006/ole">
            <p:oleObj spid="_x0000_s51206" name="Hoja de cálculo" r:id="rId3" imgW="6309665" imgH="2987528" progId="Excel.Sheet.8">
              <p:embed/>
            </p:oleObj>
          </a:graphicData>
        </a:graphic>
      </p:graphicFrame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038600" y="419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B2B2B2"/>
                </a:solidFill>
                <a:latin typeface="Arial Narrow" pitchFamily="34" charset="0"/>
              </a:rPr>
              <a:t>BORRADOR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ChangeArrowheads="1"/>
          </p:cNvSpPr>
          <p:nvPr/>
        </p:nvSpPr>
        <p:spPr bwMode="auto">
          <a:xfrm>
            <a:off x="1979613" y="304800"/>
            <a:ext cx="6702425" cy="11795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Formación de RRHH en ciencia y tecnología y  políticas de RRHH para la investigación e innovación</a:t>
            </a:r>
          </a:p>
        </p:txBody>
      </p:sp>
      <p:sp>
        <p:nvSpPr>
          <p:cNvPr id="37891" name="Text Box 1027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Existe una política general de apoyo a la formación y estudios superiores con múltiples instrumentos, desde ayudas a fondo perdido y préstamos. 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También hay un régimen de tasas universitarias reducidas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En los 80s y 90s se produjo una expansión extraordinaria de la escuelas de ingeniería, fruto de presiones reformistas, como marco para facilitar estas  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Así pues, lo específico con las políticas de capital humano, han venido siendo las políticas de Recursos Humanos para la investigación.</a:t>
            </a:r>
          </a:p>
          <a:p>
            <a:pPr marL="609600" indent="-609600"/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627313" y="765175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CONVOCATORIA DEL PN MOVILIDAD</a:t>
            </a:r>
            <a:endParaRPr lang="es-ES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827088" y="1292225"/>
            <a:ext cx="8004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1600">
                <a:solidFill>
                  <a:schemeClr val="tx2"/>
                </a:solidFill>
                <a:latin typeface="Arial Narrow" pitchFamily="34" charset="0"/>
              </a:rPr>
              <a:t>Objetivo: mejorar la capacidad, la competitividad y la internacionalización de los grupos de I+D+i españoles, que les permita participar en los avances científicos y académicos en una sociedad basada en el conocimiento.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827088" y="2062163"/>
            <a:ext cx="5256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s-ES" sz="1600">
                <a:latin typeface="Arial Narrow" pitchFamily="34" charset="0"/>
              </a:rPr>
              <a:t>Ministerios gestores: Ministerio de Educación y Ciencia (DGU)</a:t>
            </a:r>
          </a:p>
        </p:txBody>
      </p:sp>
      <p:graphicFrame>
        <p:nvGraphicFramePr>
          <p:cNvPr id="52291" name="Group 67"/>
          <p:cNvGraphicFramePr>
            <a:graphicFrameLocks noGrp="1"/>
          </p:cNvGraphicFramePr>
          <p:nvPr/>
        </p:nvGraphicFramePr>
        <p:xfrm>
          <a:off x="1219200" y="2638425"/>
          <a:ext cx="7162800" cy="3998913"/>
        </p:xfrm>
        <a:graphic>
          <a:graphicData uri="http://schemas.openxmlformats.org/drawingml/2006/table">
            <a:tbl>
              <a:tblPr/>
              <a:tblGrid>
                <a:gridCol w="4286250"/>
                <a:gridCol w="1276350"/>
                <a:gridCol w="16002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CONVOCANTE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CALENDARIO PROVISIONAL PRESENTACIÓN SOLICITUDES 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 de estancias de profesores e investigadores españoles en centros extranjeros 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MEC (DGU)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enero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 para profesores e investigadores extranjeros en régimen de año sabático en centros españoles. 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MEC (DGU)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enero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 José Castillejo.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MEC (DGU)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febrero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 de ayudas para Investigación posdoctoral en centros extranjeros, incluidas MEC/Fullbright y Cátedras Príncipe de Asturias. 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MEC (DGU)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marzo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Subprograma de ayudas para Investigación posdoctoral de jóvenes extranjeros en centros españoles.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MEC (DGU)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enero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92" name="Text Box 68"/>
          <p:cNvSpPr txBox="1">
            <a:spLocks noChangeArrowheads="1"/>
          </p:cNvSpPr>
          <p:nvPr/>
        </p:nvSpPr>
        <p:spPr bwMode="auto">
          <a:xfrm>
            <a:off x="4038600" y="4419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B2B2B2"/>
                </a:solidFill>
                <a:latin typeface="Arial Narrow" pitchFamily="34" charset="0"/>
              </a:rPr>
              <a:t>BORRADOR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Un poco de historia de las políticas de RRHH en CyT (I)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Objetivos cambiantes en el foco de las políticas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: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80s. Preocupación por la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producción de RRHH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en CyT. Respuesta programas de formación –FPI. 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90s. Preocupación por la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inserción de los RRHH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en CyT especialmente en empresas y sector privado. Respuesta Acción IDE. 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00s. Preocupación por la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mejora de la calidad, excelencia y por la estabilización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de los RRHH en el sector público investigador (universidades y Centros Públicos de Investigación). Respuesta Programa RyC.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05s. Preocupación por la movilidad. Respuesta: Programas y regulación.</a:t>
            </a:r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Un poco de historia de las políticas de RRHH en CyT (II)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Diversificación de los modelos de intervención para las políticas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:</a:t>
            </a:r>
          </a:p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80s-90s. Foco exclusivo en los individuos. Becas para la formación de doctores.</a:t>
            </a:r>
          </a:p>
          <a:p>
            <a:pPr marL="609600" indent="-609600">
              <a:buFontTx/>
              <a:buChar char="•"/>
            </a:pPr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90s-00s. Ampliación de los enfoques a las organizaciones: Subsidios a empresas, universidades y centros de investigación para la contratación/estabilización de doctores.</a:t>
            </a:r>
          </a:p>
          <a:p>
            <a:pPr marL="609600" indent="-609600">
              <a:buFontTx/>
              <a:buChar char="•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Un poco de historia de las políticas de RRHH en CyT (III)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Evolución de las Relaciones Gobierno – Organizaciones de Investigación: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Aumento de la delegación en los actores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:</a:t>
            </a:r>
          </a:p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80s. El Gobierno de España único actor financiador.</a:t>
            </a:r>
          </a:p>
          <a:p>
            <a:pPr marL="609600" indent="-609600">
              <a:buFontTx/>
              <a:buChar char="•"/>
            </a:pPr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90s. Creciente papel de las Autoridades Regionales (Comunidades Autónomas).</a:t>
            </a:r>
          </a:p>
          <a:p>
            <a:pPr marL="609600" indent="-609600">
              <a:buFontTx/>
              <a:buChar char="•"/>
            </a:pPr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00s. Los Centros de Investigación y Universidades comienzan a desarrollar actividades propias.</a:t>
            </a:r>
          </a:p>
          <a:p>
            <a:pPr marL="609600" indent="-609600">
              <a:buFontTx/>
              <a:buChar char="•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Un poco de historia de las políticas de RRHH en CyT (IV)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Creciente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regulación como complemento de la financiación de RRHH en CyT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, como parte de la política:</a:t>
            </a:r>
          </a:p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80s-90s. Becas para individuos, que deben adaptarse a los entornos en los que se incorporan.</a:t>
            </a:r>
          </a:p>
          <a:p>
            <a:pPr marL="609600" indent="-609600">
              <a:buFontTx/>
              <a:buChar char="•"/>
            </a:pPr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00s. Las políticas de RRHH en CyT comienzan a incorporar recomendaciones y condiciones de otorgamiento de las ayudas. Aumento de los derechos. Desarrollo del “Estatuto del Becario”. 2003 y 2006 (Estatuto del Personal Investigador en Formación, sistema 2+2).</a:t>
            </a:r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981200" y="304800"/>
            <a:ext cx="6700838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/>
          <a:p>
            <a:pPr marL="457200" indent="-457200" algn="ctr"/>
            <a:r>
              <a:rPr lang="es-ES" sz="2800" b="1">
                <a:solidFill>
                  <a:srgbClr val="663300"/>
                </a:solidFill>
                <a:latin typeface="Arial" pitchFamily="34" charset="0"/>
              </a:rPr>
              <a:t>Un poco de historia de las políticas de RRHH en CyT (V)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57250" y="1549400"/>
            <a:ext cx="8134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Creciente preocupación por la c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oordinación de las actuaciones públicas y la transparencia hacia los ciudadanos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:</a:t>
            </a:r>
          </a:p>
          <a:p>
            <a:pPr marL="609600" indent="-609600"/>
            <a:r>
              <a:rPr lang="es-ES">
                <a:solidFill>
                  <a:srgbClr val="333333"/>
                </a:solidFill>
                <a:latin typeface="Arial" pitchFamily="34" charset="0"/>
              </a:rPr>
              <a:t>	</a:t>
            </a: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La multiplicación de iniciativas y enfoques ha llevado a una cierta </a:t>
            </a:r>
            <a:r>
              <a:rPr lang="es-ES" b="1">
                <a:solidFill>
                  <a:srgbClr val="333333"/>
                </a:solidFill>
                <a:latin typeface="Arial" pitchFamily="34" charset="0"/>
              </a:rPr>
              <a:t>fragmentación de las actuaciones</a:t>
            </a:r>
            <a:r>
              <a:rPr lang="es-ES">
                <a:solidFill>
                  <a:srgbClr val="333333"/>
                </a:solidFill>
                <a:latin typeface="Arial" pitchFamily="34" charset="0"/>
              </a:rPr>
              <a:t> de esta política de RRHH, aunque siempre ha sido una dimensión de la política general de CTI, con objetivos solapados e incluso contradictorios.</a:t>
            </a:r>
          </a:p>
          <a:p>
            <a:pPr marL="609600" indent="-609600">
              <a:buFontTx/>
              <a:buChar char="•"/>
            </a:pPr>
            <a:endParaRPr lang="es-ES">
              <a:solidFill>
                <a:srgbClr val="333333"/>
              </a:solidFill>
              <a:latin typeface="Arial" pitchFamily="34" charset="0"/>
            </a:endParaRPr>
          </a:p>
          <a:p>
            <a:pPr marL="609600" indent="-609600">
              <a:buFontTx/>
              <a:buChar char="•"/>
            </a:pPr>
            <a:r>
              <a:rPr lang="es-ES">
                <a:solidFill>
                  <a:srgbClr val="333333"/>
                </a:solidFill>
                <a:latin typeface="Arial" pitchFamily="34" charset="0"/>
              </a:rPr>
              <a:t>El crecimiento del número  de organismos gestionando las ayudas dificulta las decisiones de los clientes.</a:t>
            </a:r>
            <a:endParaRPr lang="es-ES" i="1">
              <a:solidFill>
                <a:srgbClr val="333333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Group 2"/>
          <p:cNvGraphicFramePr>
            <a:graphicFrameLocks noGrp="1"/>
          </p:cNvGraphicFramePr>
          <p:nvPr/>
        </p:nvGraphicFramePr>
        <p:xfrm>
          <a:off x="0" y="0"/>
          <a:ext cx="10609263" cy="1293813"/>
        </p:xfrm>
        <a:graphic>
          <a:graphicData uri="http://schemas.openxmlformats.org/drawingml/2006/table">
            <a:tbl>
              <a:tblPr/>
              <a:tblGrid>
                <a:gridCol w="1465263"/>
                <a:gridCol w="91440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hlinkClick r:id="rId2"/>
                        </a:rPr>
                        <a:t>  </a:t>
                      </a:r>
                      <a:r>
                        <a:rPr kumimoji="0" lang="es-E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hlinkClick r:id="rId3"/>
                        </a:rPr>
                        <a:t>  </a:t>
                      </a:r>
                      <a:r>
                        <a:rPr kumimoji="0" lang="es-E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042988" y="1087438"/>
            <a:ext cx="63373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s-ES" sz="2000" b="1">
                <a:solidFill>
                  <a:srgbClr val="3B4A78"/>
                </a:solidFill>
                <a:latin typeface="Arial" pitchFamily="34" charset="0"/>
                <a:cs typeface="Arial" pitchFamily="34" charset="0"/>
              </a:rPr>
              <a:t>Recursos Humanos en Investigacion y Desarrollo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4" tooltip="Programa Ramón y Cajal"/>
              </a:rPr>
              <a:t>Programa Ramón y Cajal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5" tooltip="Programa Juan de la Cierva"/>
              </a:rPr>
              <a:t>Programa Juan de la Cierva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6" tooltip="Programa Torres Quevedo"/>
              </a:rPr>
              <a:t>Programa Torres Quevedo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7" tooltip="Ayudas Personal Técnico de Apoyo"/>
              </a:rPr>
              <a:t>Ayudas para Personal Técnico de Apoyo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8" tooltip="Programa Marco - Movilidad"/>
              </a:rPr>
              <a:t>Programa Marco - Movilidad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9" tooltip="Programa I3"/>
              </a:rPr>
              <a:t>Programa I3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0" tooltip="Acciones Integradas"/>
              </a:rPr>
              <a:t>Acciones Integradas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1" tooltip="Premios Nacionales de Investigación"/>
              </a:rPr>
              <a:t>Premios Nacionales de Investigación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2" tooltip="Becas FPI"/>
              </a:rPr>
              <a:t>Becas FPI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3" tooltip="Becas FPU y otras Becas de Universidades"/>
              </a:rPr>
              <a:t>Becas FPU y otras Becas de Universidades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4" tooltip="Programa Euryi"/>
              </a:rPr>
              <a:t>Programa Euryi</a:t>
            </a:r>
            <a:r>
              <a:rPr lang="es-ES" sz="1600" b="1"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1600" b="1">
                <a:latin typeface="Verdana" pitchFamily="34" charset="0"/>
                <a:hlinkClick r:id="rId15" tooltip="Becas de especialización en organismos internacionales"/>
              </a:rPr>
              <a:t>Becas de especialización en organismos internacionales</a:t>
            </a:r>
            <a:r>
              <a:rPr lang="es-ES" sz="1600">
                <a:latin typeface="Verdana" pitchFamily="34" charset="0"/>
              </a:rPr>
              <a:t> </a:t>
            </a:r>
          </a:p>
          <a:p>
            <a:pPr algn="just" eaLnBrk="0" hangingPunct="0"/>
            <a:r>
              <a:rPr lang="es-ES" sz="16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eaLnBrk="0" hangingPunct="0"/>
            <a:endParaRPr lang="es-ES" sz="1600">
              <a:solidFill>
                <a:srgbClr val="333333"/>
              </a:solidFill>
              <a:latin typeface="Verdana" pitchFamily="34" charset="0"/>
            </a:endParaRPr>
          </a:p>
        </p:txBody>
      </p:sp>
      <p:pic>
        <p:nvPicPr>
          <p:cNvPr id="70667" name="Picture 11" descr="Ministerio de Educación y Ciencia">
            <a:hlinkClick r:id="rId2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4938" y="46038"/>
            <a:ext cx="1952625" cy="523875"/>
          </a:xfrm>
          <a:prstGeom prst="rect">
            <a:avLst/>
          </a:prstGeom>
          <a:noFill/>
        </p:spPr>
      </p:pic>
      <p:pic>
        <p:nvPicPr>
          <p:cNvPr id="70668" name="Picture 12" descr="Ciencia y Tecnología">
            <a:hlinkClick r:id="rId3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51050" y="136525"/>
            <a:ext cx="6265863" cy="52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Group 2"/>
          <p:cNvGraphicFramePr>
            <a:graphicFrameLocks noGrp="1"/>
          </p:cNvGraphicFramePr>
          <p:nvPr/>
        </p:nvGraphicFramePr>
        <p:xfrm>
          <a:off x="0" y="0"/>
          <a:ext cx="10609263" cy="1235075"/>
        </p:xfrm>
        <a:graphic>
          <a:graphicData uri="http://schemas.openxmlformats.org/drawingml/2006/table">
            <a:tbl>
              <a:tblPr/>
              <a:tblGrid>
                <a:gridCol w="1465263"/>
                <a:gridCol w="91440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hlinkClick r:id="rId2"/>
                        </a:rPr>
                        <a:t>  </a:t>
                      </a:r>
                      <a:r>
                        <a:rPr kumimoji="0" lang="es-E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4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hlinkClick r:id="rId3"/>
                        </a:rPr>
                        <a:t>  </a:t>
                      </a:r>
                      <a:r>
                        <a:rPr kumimoji="0" lang="es-ES" sz="3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692275" y="809625"/>
            <a:ext cx="4392613" cy="589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es-ES" sz="1200" b="1">
                <a:solidFill>
                  <a:srgbClr val="3B4A78"/>
                </a:solidFill>
                <a:latin typeface="Arial" pitchFamily="34" charset="0"/>
                <a:cs typeface="Arial" pitchFamily="34" charset="0"/>
              </a:rPr>
              <a:t>Convocatorias</a:t>
            </a:r>
          </a:p>
          <a:p>
            <a:pPr eaLnBrk="0" hangingPunct="0"/>
            <a:endParaRPr lang="es-ES" sz="900" b="1">
              <a:solidFill>
                <a:srgbClr val="3B4A78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s-ES" sz="900" b="1">
                <a:solidFill>
                  <a:srgbClr val="3B4A78"/>
                </a:solidFill>
                <a:latin typeface="Arial" pitchFamily="34" charset="0"/>
                <a:cs typeface="Arial" pitchFamily="34" charset="0"/>
              </a:rPr>
              <a:t>Estudiantes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4"/>
              </a:rPr>
              <a:t>Jovenes Investigadores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5"/>
              </a:rPr>
              <a:t>Certamen Arquímedes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6"/>
              </a:rPr>
              <a:t>Becas Séneca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7"/>
              </a:rPr>
              <a:t>Aula de Verano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8"/>
              </a:rPr>
              <a:t>Préstamos a estudiantes de 1º y 2º ciclo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9"/>
              </a:rPr>
              <a:t>Becas Erasmus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0"/>
              </a:rPr>
              <a:t>Becas FARO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eaLnBrk="0" hangingPunct="0"/>
            <a:endParaRPr lang="es-ES" sz="900" b="1">
              <a:solidFill>
                <a:srgbClr val="3B4A78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s-ES" sz="900" b="1">
                <a:solidFill>
                  <a:srgbClr val="3B4A78"/>
                </a:solidFill>
                <a:latin typeface="Arial" pitchFamily="34" charset="0"/>
                <a:cs typeface="Arial" pitchFamily="34" charset="0"/>
              </a:rPr>
              <a:t>Entidades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1"/>
              </a:rPr>
              <a:t>Subvenciones para la adaptación al EEES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2"/>
              </a:rPr>
              <a:t>Gestión de préstamos a estudiantes de 1º y 2º ciclo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3"/>
              </a:rPr>
              <a:t>Certificado de Calidad de Bibliotecas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4"/>
              </a:rPr>
              <a:t>Mejora de los servicios de biblioteca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5"/>
              </a:rPr>
              <a:t>Mención Calidad Doctorado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6"/>
              </a:rPr>
              <a:t>Ayudas para Programas de Doctorado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7"/>
              </a:rPr>
              <a:t>Aportaciones complementarias Erasmus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8"/>
              </a:rPr>
              <a:t>Programa Erasmus Mundus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19"/>
              </a:rPr>
              <a:t>Gestión Becas ARGO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0"/>
              </a:rPr>
              <a:t>Gestión Becas FARO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1"/>
              </a:rPr>
              <a:t>Gestión becas INTEGRANTS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2"/>
              </a:rPr>
              <a:t>Ayudas a asociaciones de estudiantes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eaLnBrk="0" hangingPunct="0"/>
            <a:endParaRPr lang="es-ES" sz="900" b="1">
              <a:solidFill>
                <a:srgbClr val="3B4A78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s-ES" sz="900" b="1">
                <a:solidFill>
                  <a:srgbClr val="3B4A78"/>
                </a:solidFill>
                <a:latin typeface="Arial" pitchFamily="34" charset="0"/>
                <a:cs typeface="Arial" pitchFamily="34" charset="0"/>
              </a:rPr>
              <a:t>Titulados, doctores y profesores universitarios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3"/>
              </a:rPr>
              <a:t>Préstamos renta universidad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4"/>
              </a:rPr>
              <a:t>Becas FPU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5"/>
              </a:rPr>
              <a:t>Becas Postdoctorales, incluidas becas Fulbright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6"/>
              </a:rPr>
              <a:t>Movilidad: Sabáticos y Profesores en el extranjero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7"/>
              </a:rPr>
              <a:t>Movilidad de profesores en programas de doctorado con mención de calidad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8"/>
              </a:rPr>
              <a:t>Movilidad de alumnos en programas de doctorado con mención de calidad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29"/>
              </a:rPr>
              <a:t>Movilidad de profesores visitantes en másteres oficiales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0"/>
              </a:rPr>
              <a:t>Movilidad de alumnos en másteres oficiales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1"/>
              </a:rPr>
              <a:t>Becas Master universidades EEUU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2"/>
              </a:rPr>
              <a:t>Becas pre. y posdoctorales universidades EEUU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3"/>
              </a:rPr>
              <a:t>Ayudas para la cooperación interuniversitaria con Brasil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4"/>
              </a:rPr>
              <a:t>Programa José Castillejo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5"/>
              </a:rPr>
              <a:t>Becas INTEGRANTS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6"/>
              </a:rPr>
              <a:t>Evaluación del profesorado contratado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7"/>
              </a:rPr>
              <a:t>Convocatoria sexenios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8"/>
              </a:rPr>
              <a:t>Estudios y Análisis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39"/>
              </a:rPr>
              <a:t>Becas ARGO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40"/>
              </a:rPr>
              <a:t>Escuela Blas Cabrera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41"/>
              </a:rPr>
              <a:t>Catedra Príncipe de Asturias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es-ES" sz="800">
                <a:solidFill>
                  <a:srgbClr val="333333"/>
                </a:solidFill>
                <a:latin typeface="Verdana" pitchFamily="34" charset="0"/>
                <a:hlinkClick r:id="rId42"/>
              </a:rPr>
              <a:t>Homologación de títulos extranjeros de especialidades médicas</a:t>
            </a:r>
            <a:r>
              <a:rPr lang="es-ES" sz="800">
                <a:solidFill>
                  <a:srgbClr val="333333"/>
                </a:solidFill>
                <a:latin typeface="Verdana" pitchFamily="34" charset="0"/>
              </a:rPr>
              <a:t> </a:t>
            </a:r>
          </a:p>
          <a:p>
            <a:pPr eaLnBrk="0" hangingPunct="0"/>
            <a:endParaRPr lang="es-ES" sz="800">
              <a:solidFill>
                <a:srgbClr val="333333"/>
              </a:solidFill>
              <a:latin typeface="Verdana" pitchFamily="34" charset="0"/>
            </a:endParaRPr>
          </a:p>
        </p:txBody>
      </p:sp>
      <p:pic>
        <p:nvPicPr>
          <p:cNvPr id="68619" name="Picture 11" descr="Ministerio de Educación y Ciencia">
            <a:hlinkClick r:id="rId2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134938" y="44450"/>
            <a:ext cx="1952625" cy="500063"/>
          </a:xfrm>
          <a:prstGeom prst="rect">
            <a:avLst/>
          </a:prstGeom>
          <a:noFill/>
        </p:spPr>
      </p:pic>
      <p:pic>
        <p:nvPicPr>
          <p:cNvPr id="68620" name="Picture 12" descr="Universidades">
            <a:hlinkClick r:id="rId3"/>
          </p:cNvPr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2124075" y="0"/>
            <a:ext cx="5381625" cy="50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1104</Words>
  <Application>Microsoft Office PowerPoint</Application>
  <PresentationFormat>On-screen Show (4:3)</PresentationFormat>
  <Paragraphs>198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Times New Roman</vt:lpstr>
      <vt:lpstr>Arial</vt:lpstr>
      <vt:lpstr>Arial Unicode MS</vt:lpstr>
      <vt:lpstr>Verdana</vt:lpstr>
      <vt:lpstr>Wingdings</vt:lpstr>
      <vt:lpstr>Arial Narrow</vt:lpstr>
      <vt:lpstr>Diseño predeterminado</vt:lpstr>
      <vt:lpstr>Documento de Microsoft Word</vt:lpstr>
      <vt:lpstr>Hoja de cálculo de Microsoft Excel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josel.andujar</dc:creator>
  <cp:lastModifiedBy>anarod</cp:lastModifiedBy>
  <cp:revision>86</cp:revision>
  <dcterms:created xsi:type="dcterms:W3CDTF">2005-09-28T14:20:32Z</dcterms:created>
  <dcterms:modified xsi:type="dcterms:W3CDTF">2010-07-12T02:06:21Z</dcterms:modified>
</cp:coreProperties>
</file>