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0" r:id="rId1"/>
  </p:sldMasterIdLst>
  <p:notesMasterIdLst>
    <p:notesMasterId r:id="rId42"/>
  </p:notesMasterIdLst>
  <p:handoutMasterIdLst>
    <p:handoutMasterId r:id="rId43"/>
  </p:handoutMasterIdLst>
  <p:sldIdLst>
    <p:sldId id="400" r:id="rId2"/>
    <p:sldId id="485" r:id="rId3"/>
    <p:sldId id="401" r:id="rId4"/>
    <p:sldId id="402" r:id="rId5"/>
    <p:sldId id="405" r:id="rId6"/>
    <p:sldId id="406" r:id="rId7"/>
    <p:sldId id="407" r:id="rId8"/>
    <p:sldId id="408" r:id="rId9"/>
    <p:sldId id="409" r:id="rId10"/>
    <p:sldId id="415" r:id="rId11"/>
    <p:sldId id="418" r:id="rId12"/>
    <p:sldId id="419" r:id="rId13"/>
    <p:sldId id="413" r:id="rId14"/>
    <p:sldId id="414" r:id="rId15"/>
    <p:sldId id="421" r:id="rId16"/>
    <p:sldId id="440" r:id="rId17"/>
    <p:sldId id="486" r:id="rId18"/>
    <p:sldId id="422" r:id="rId19"/>
    <p:sldId id="439" r:id="rId20"/>
    <p:sldId id="487" r:id="rId21"/>
    <p:sldId id="467" r:id="rId22"/>
    <p:sldId id="470" r:id="rId23"/>
    <p:sldId id="471" r:id="rId24"/>
    <p:sldId id="473" r:id="rId25"/>
    <p:sldId id="474" r:id="rId26"/>
    <p:sldId id="482" r:id="rId27"/>
    <p:sldId id="488" r:id="rId28"/>
    <p:sldId id="489" r:id="rId29"/>
    <p:sldId id="490" r:id="rId30"/>
    <p:sldId id="491" r:id="rId31"/>
    <p:sldId id="492" r:id="rId32"/>
    <p:sldId id="493" r:id="rId33"/>
    <p:sldId id="484" r:id="rId34"/>
    <p:sldId id="475" r:id="rId35"/>
    <p:sldId id="476" r:id="rId36"/>
    <p:sldId id="477" r:id="rId37"/>
    <p:sldId id="478" r:id="rId38"/>
    <p:sldId id="479" r:id="rId39"/>
    <p:sldId id="480" r:id="rId40"/>
    <p:sldId id="481" r:id="rId41"/>
  </p:sldIdLst>
  <p:sldSz cx="9144000" cy="6858000" type="screen4x3"/>
  <p:notesSz cx="6858000" cy="9144000"/>
  <p:embeddedFontLst>
    <p:embeddedFont>
      <p:font typeface="Tahoma" pitchFamily="34" charset="0"/>
      <p:regular r:id="rId44"/>
      <p:bold r:id="rId45"/>
    </p:embeddedFont>
    <p:embeddedFont>
      <p:font typeface="Comic Sans MS" pitchFamily="66" charset="0"/>
      <p:regular r:id="rId46"/>
      <p:bold r:id="rId47"/>
    </p:embeddedFont>
    <p:embeddedFont>
      <p:font typeface="Brush Script MT" pitchFamily="66" charset="0"/>
      <p:italic r:id="rId48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>
        <p:scale>
          <a:sx n="75" d="100"/>
          <a:sy n="75" d="100"/>
        </p:scale>
        <p:origin x="-2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4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s-E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es-E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s-E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03CA5E9B-F7B4-4D8C-BC4A-338193DF3E0E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s-EC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es-EC"/>
          </a:p>
        </p:txBody>
      </p:sp>
      <p:sp>
        <p:nvSpPr>
          <p:cNvPr id="911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modificar el estilo de texto del patrón</a:t>
            </a:r>
          </a:p>
          <a:p>
            <a:pPr lvl="1"/>
            <a:r>
              <a:rPr lang="es-EC" smtClean="0"/>
              <a:t>Segundo nivel</a:t>
            </a:r>
          </a:p>
          <a:p>
            <a:pPr lvl="2"/>
            <a:r>
              <a:rPr lang="es-EC" smtClean="0"/>
              <a:t>Tercer nivel</a:t>
            </a:r>
          </a:p>
          <a:p>
            <a:pPr lvl="3"/>
            <a:r>
              <a:rPr lang="es-EC" smtClean="0"/>
              <a:t>Cuarto nivel</a:t>
            </a:r>
          </a:p>
          <a:p>
            <a:pPr lvl="4"/>
            <a:r>
              <a:rPr lang="es-EC" smtClean="0"/>
              <a:t>Quinto nivel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s-EC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2BBC812B-94E3-4F27-A88C-9DC56232C85E}" type="slidenum">
              <a:rPr lang="es-EC"/>
              <a:pPr/>
              <a:t>‹#›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0155A-7852-480E-BC9E-E762D28FC5F5}" type="slidenum">
              <a:rPr lang="es-EC"/>
              <a:pPr/>
              <a:t>37</a:t>
            </a:fld>
            <a:endParaRPr lang="es-EC"/>
          </a:p>
        </p:txBody>
      </p:sp>
      <p:sp>
        <p:nvSpPr>
          <p:cNvPr id="384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 </a:t>
            </a: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854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854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4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5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855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5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5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s-EC"/>
              <a:t>Haga clic para cambiar el estilo de título	</a:t>
            </a:r>
          </a:p>
        </p:txBody>
      </p:sp>
      <p:sp>
        <p:nvSpPr>
          <p:cNvPr id="1085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C"/>
              <a:t>Haga clic para modificar el estilo de subtítulo del patrón</a:t>
            </a:r>
          </a:p>
        </p:txBody>
      </p:sp>
      <p:sp>
        <p:nvSpPr>
          <p:cNvPr id="10855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C"/>
          </a:p>
        </p:txBody>
      </p:sp>
      <p:sp>
        <p:nvSpPr>
          <p:cNvPr id="10855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C"/>
          </a:p>
        </p:txBody>
      </p:sp>
      <p:sp>
        <p:nvSpPr>
          <p:cNvPr id="10856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72F51EF-E063-409E-B139-85F20F8A7DAF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E1D1E-33F5-4C55-B88D-C7CE8662CEB8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AB6A6-AF67-476A-BA0E-B7F8C421D9B9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E94905-7C98-49C9-AC84-1143984BE428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41661B-9DE1-4C31-A022-B84F1484388C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D8DDDE-EDDB-4652-83FF-ABED0907B959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FE917-37F9-45AE-B143-6E6FDA4DCBC2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3EE2B-2569-4047-9C37-5CF2A734DE26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A7A66-8B7A-4C2F-A34F-3541C72BE0B5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772BC-D9D8-4018-B7D3-529091178290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FBF95-9164-4CF5-B01B-21E7C910F610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C8F5-C875-41B8-9382-7145AC9785CD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3CF8D-94A7-428D-924A-09F6B52DE206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F4ED9-8B87-4A3E-B126-A4E493483BD5}" type="slidenum">
              <a:rPr lang="es-EC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C" sz="2400"/>
          </a:p>
        </p:txBody>
      </p:sp>
      <p:sp>
        <p:nvSpPr>
          <p:cNvPr id="1075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cambiar el estilo de título	</a:t>
            </a:r>
          </a:p>
        </p:txBody>
      </p:sp>
      <p:sp>
        <p:nvSpPr>
          <p:cNvPr id="1075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modificar el estilo de texto del patrón</a:t>
            </a:r>
          </a:p>
          <a:p>
            <a:pPr lvl="1"/>
            <a:r>
              <a:rPr lang="es-EC" smtClean="0"/>
              <a:t>Segundo nivel</a:t>
            </a:r>
          </a:p>
          <a:p>
            <a:pPr lvl="2"/>
            <a:r>
              <a:rPr lang="es-EC" smtClean="0"/>
              <a:t>Tercer nivel</a:t>
            </a:r>
          </a:p>
          <a:p>
            <a:pPr lvl="3"/>
            <a:r>
              <a:rPr lang="es-EC" smtClean="0"/>
              <a:t>Cuarto nivel</a:t>
            </a:r>
          </a:p>
          <a:p>
            <a:pPr lvl="4"/>
            <a:r>
              <a:rPr lang="es-EC" smtClean="0"/>
              <a:t>Quinto nivel</a:t>
            </a:r>
          </a:p>
        </p:txBody>
      </p:sp>
      <p:sp>
        <p:nvSpPr>
          <p:cNvPr id="1075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C"/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C"/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BFBA1D-5328-450D-B892-4CCE0BD74505}" type="slidenum">
              <a:rPr lang="es-EC"/>
              <a:pPr/>
              <a:t>‹#›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LINKS/Desarrollo%20Agropecuario.ppt" TargetMode="External"/><Relationship Id="rId2" Type="http://schemas.openxmlformats.org/officeDocument/2006/relationships/hyperlink" Target="LINKS/Posicionamiento%20de%20Atuntaqui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LINKS/Fortalecimiento%20del%20tejido%20social.ppt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LINKS/F&#225;brica%20Imbabura.ppt" TargetMode="External"/><Relationship Id="rId2" Type="http://schemas.openxmlformats.org/officeDocument/2006/relationships/hyperlink" Target="LINKS/Territorio%20libre%20de%20analfabetismo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7616825" cy="187166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PLANIFICACIÓN ESTRATÉGICA PARTICIPATIVA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MUNICIPIO DE ANTONIO ANTE (ATUNTAQUI)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s-ES" b="1">
              <a:solidFill>
                <a:srgbClr val="000099"/>
              </a:solidFill>
            </a:endParaRPr>
          </a:p>
        </p:txBody>
      </p:sp>
      <p:pic>
        <p:nvPicPr>
          <p:cNvPr id="284678" name="Picture 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4221163"/>
            <a:ext cx="3168650" cy="208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693738"/>
            <a:ext cx="7921625" cy="10795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COBERTURA DE SERVICIOS BÁSICOS A NIVEL GENERAL DEL CANTÓN</a:t>
            </a:r>
            <a:endParaRPr lang="es-ES" b="1">
              <a:solidFill>
                <a:srgbClr val="000099"/>
              </a:solidFill>
            </a:endParaRPr>
          </a:p>
        </p:txBody>
      </p:sp>
      <p:sp>
        <p:nvSpPr>
          <p:cNvPr id="300038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1547813" y="2492375"/>
            <a:ext cx="6337300" cy="28146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MX" sz="2800" b="1"/>
              <a:t>Agua potable   			80,77% </a:t>
            </a:r>
          </a:p>
          <a:p>
            <a:pPr>
              <a:buFont typeface="Wingdings" pitchFamily="2" charset="2"/>
              <a:buNone/>
            </a:pPr>
            <a:r>
              <a:rPr lang="es-MX" sz="2800" b="1"/>
              <a:t>Alcantarillado    		56,80%</a:t>
            </a:r>
          </a:p>
          <a:p>
            <a:pPr>
              <a:buFont typeface="Wingdings" pitchFamily="2" charset="2"/>
              <a:buNone/>
            </a:pPr>
            <a:r>
              <a:rPr lang="es-MX" sz="2800" b="1"/>
              <a:t>Energía Eléctrica  		98,00%</a:t>
            </a:r>
          </a:p>
          <a:p>
            <a:pPr>
              <a:buFont typeface="Wingdings" pitchFamily="2" charset="2"/>
              <a:buNone/>
            </a:pPr>
            <a:r>
              <a:rPr lang="es-MX" sz="2800" b="1"/>
              <a:t>Teléfonos  			40,00%</a:t>
            </a:r>
          </a:p>
          <a:p>
            <a:pPr>
              <a:buFont typeface="Wingdings" pitchFamily="2" charset="2"/>
              <a:buNone/>
            </a:pPr>
            <a:r>
              <a:rPr lang="es-MX" sz="2800" b="1"/>
              <a:t>Recolección de basura  	70,00%</a:t>
            </a:r>
            <a:endParaRPr lang="es-ES" sz="2800" b="1"/>
          </a:p>
        </p:txBody>
      </p:sp>
      <p:pic>
        <p:nvPicPr>
          <p:cNvPr id="300040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1863" y="5648325"/>
            <a:ext cx="1779587" cy="116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549275"/>
            <a:ext cx="6335713" cy="10080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POBLACIÓN  ECONÓMICAMENTE  ACTIVA</a:t>
            </a:r>
            <a:endParaRPr lang="es-ES" b="1">
              <a:solidFill>
                <a:srgbClr val="000099"/>
              </a:solidFill>
            </a:endParaRPr>
          </a:p>
        </p:txBody>
      </p:sp>
      <p:sp>
        <p:nvSpPr>
          <p:cNvPr id="303109" name="Text Box 5"/>
          <p:cNvSpPr txBox="1">
            <a:spLocks noChangeArrowheads="1"/>
          </p:cNvSpPr>
          <p:nvPr/>
        </p:nvSpPr>
        <p:spPr bwMode="auto">
          <a:xfrm>
            <a:off x="684213" y="1484313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8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s-ES" sz="1800">
                <a:solidFill>
                  <a:schemeClr val="tx2"/>
                </a:solidFill>
                <a:latin typeface="Arial" pitchFamily="34" charset="0"/>
              </a:rPr>
            </a:br>
            <a:endParaRPr lang="es-ES" sz="1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3110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506413" y="2052638"/>
            <a:ext cx="8137525" cy="3384550"/>
          </a:xfrm>
        </p:spPr>
        <p:txBody>
          <a:bodyPr/>
          <a:lstStyle/>
          <a:p>
            <a:r>
              <a:rPr lang="es-MX" sz="2800" b="1"/>
              <a:t>40%  DE LA POBLACIÓN DE ANTONIO ANTE  ES ECONÓMICAMENTE ACTIVA</a:t>
            </a:r>
          </a:p>
          <a:p>
            <a:endParaRPr lang="es-MX" sz="2800" b="1"/>
          </a:p>
          <a:p>
            <a:r>
              <a:rPr lang="es-MX" sz="2400" b="1"/>
              <a:t>SECTOR  AGRÍCOLA :  2.812 PERSONAS   19,81%</a:t>
            </a:r>
          </a:p>
          <a:p>
            <a:r>
              <a:rPr lang="es-MX" sz="2400" b="1"/>
              <a:t>MANUFACTURA:   3. 803 PERSONAS          26,79%</a:t>
            </a:r>
          </a:p>
          <a:p>
            <a:r>
              <a:rPr lang="es-MX" sz="2400" b="1"/>
              <a:t>COMERCIO  :    2.149 PERSONAS               15,14%</a:t>
            </a:r>
          </a:p>
          <a:p>
            <a:r>
              <a:rPr lang="es-MX" sz="2400" b="1"/>
              <a:t>SERVICIOS:      2.065 PERSONAS               14,59%</a:t>
            </a:r>
            <a:endParaRPr lang="es-ES" sz="2400" b="1"/>
          </a:p>
        </p:txBody>
      </p:sp>
      <p:pic>
        <p:nvPicPr>
          <p:cNvPr id="303112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372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4938" y="765175"/>
            <a:ext cx="6407150" cy="863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¿EN QUÉ TRABAJA LA GENTE DE ANTONIO ANTE?</a:t>
            </a:r>
            <a:endParaRPr lang="es-ES" b="1">
              <a:solidFill>
                <a:srgbClr val="000099"/>
              </a:solidFill>
            </a:endParaRP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684213" y="1484313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8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s-ES" sz="1800">
                <a:solidFill>
                  <a:schemeClr val="tx2"/>
                </a:solidFill>
                <a:latin typeface="Arial" pitchFamily="34" charset="0"/>
              </a:rPr>
            </a:br>
            <a:endParaRPr lang="es-ES" sz="180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304134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773238"/>
            <a:ext cx="7416800" cy="4435475"/>
          </a:xfrm>
          <a:noFill/>
          <a:ln/>
        </p:spPr>
      </p:pic>
      <p:pic>
        <p:nvPicPr>
          <p:cNvPr id="304136" name="Picture 8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59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2700338" y="2636838"/>
            <a:ext cx="1295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7988" name="Picture 4" descr="atuntaq"/>
          <p:cNvPicPr>
            <a:picLocks noChangeAspect="1" noChangeArrowheads="1"/>
          </p:cNvPicPr>
          <p:nvPr/>
        </p:nvPicPr>
        <p:blipFill>
          <a:blip r:embed="rId2" cstate="print"/>
          <a:srcRect t="8163" b="10204"/>
          <a:stretch>
            <a:fillRect/>
          </a:stretch>
        </p:blipFill>
        <p:spPr bwMode="auto">
          <a:xfrm>
            <a:off x="0" y="0"/>
            <a:ext cx="8686800" cy="6858000"/>
          </a:xfrm>
          <a:prstGeom prst="rect">
            <a:avLst/>
          </a:prstGeom>
          <a:noFill/>
        </p:spPr>
      </p:pic>
      <p:sp>
        <p:nvSpPr>
          <p:cNvPr id="297989" name="Oval 5"/>
          <p:cNvSpPr>
            <a:spLocks noChangeArrowheads="1"/>
          </p:cNvSpPr>
          <p:nvPr/>
        </p:nvSpPr>
        <p:spPr bwMode="auto">
          <a:xfrm>
            <a:off x="533400" y="0"/>
            <a:ext cx="6629400" cy="2209800"/>
          </a:xfrm>
          <a:prstGeom prst="ellipse">
            <a:avLst/>
          </a:prstGeom>
          <a:gradFill rotWithShape="1">
            <a:gsLst>
              <a:gs pos="0">
                <a:srgbClr val="FCA2C2">
                  <a:alpha val="11000"/>
                </a:srgbClr>
              </a:gs>
              <a:gs pos="100000">
                <a:srgbClr val="FCA2C2">
                  <a:gamma/>
                  <a:shade val="46275"/>
                  <a:invGamma/>
                  <a:alpha val="14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1800">
                <a:latin typeface="Arial" pitchFamily="34" charset="0"/>
              </a:rPr>
              <a:t>Sector Económico Productivo</a:t>
            </a:r>
          </a:p>
        </p:txBody>
      </p:sp>
      <p:sp>
        <p:nvSpPr>
          <p:cNvPr id="297990" name="Oval 6"/>
          <p:cNvSpPr>
            <a:spLocks noChangeArrowheads="1"/>
          </p:cNvSpPr>
          <p:nvPr/>
        </p:nvSpPr>
        <p:spPr bwMode="auto">
          <a:xfrm>
            <a:off x="2971800" y="3886200"/>
            <a:ext cx="4038600" cy="2819400"/>
          </a:xfrm>
          <a:prstGeom prst="ellipse">
            <a:avLst/>
          </a:prstGeom>
          <a:gradFill rotWithShape="1">
            <a:gsLst>
              <a:gs pos="0">
                <a:schemeClr val="folHlink">
                  <a:alpha val="20000"/>
                </a:schemeClr>
              </a:gs>
              <a:gs pos="100000">
                <a:schemeClr val="folHlink">
                  <a:gamma/>
                  <a:shade val="46275"/>
                  <a:invGamma/>
                  <a:alpha val="2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1800">
                <a:latin typeface="Arial" pitchFamily="34" charset="0"/>
              </a:rPr>
              <a:t>Educativas, Deportivas y Culturales</a:t>
            </a:r>
          </a:p>
        </p:txBody>
      </p:sp>
      <p:sp>
        <p:nvSpPr>
          <p:cNvPr id="297991" name="Oval 7"/>
          <p:cNvSpPr>
            <a:spLocks noChangeArrowheads="1"/>
          </p:cNvSpPr>
          <p:nvPr/>
        </p:nvSpPr>
        <p:spPr bwMode="auto">
          <a:xfrm>
            <a:off x="6934200" y="2057400"/>
            <a:ext cx="1752600" cy="3581400"/>
          </a:xfrm>
          <a:prstGeom prst="ellipse">
            <a:avLst/>
          </a:prstGeom>
          <a:gradFill rotWithShape="1">
            <a:gsLst>
              <a:gs pos="0">
                <a:schemeClr val="bg2">
                  <a:alpha val="20000"/>
                </a:schemeClr>
              </a:gs>
              <a:gs pos="100000">
                <a:schemeClr val="bg2">
                  <a:gamma/>
                  <a:shade val="46275"/>
                  <a:invGamma/>
                  <a:alpha val="2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1800">
                <a:latin typeface="Arial" pitchFamily="34" charset="0"/>
              </a:rPr>
              <a:t>De Salud</a:t>
            </a:r>
          </a:p>
          <a:p>
            <a:pPr algn="ctr"/>
            <a:r>
              <a:rPr lang="es-CL" sz="1800">
                <a:latin typeface="Arial" pitchFamily="34" charset="0"/>
              </a:rPr>
              <a:t> Gobierno y </a:t>
            </a:r>
          </a:p>
          <a:p>
            <a:pPr algn="ctr"/>
            <a:r>
              <a:rPr lang="es-CL" sz="1800">
                <a:latin typeface="Arial" pitchFamily="34" charset="0"/>
              </a:rPr>
              <a:t>Policía</a:t>
            </a:r>
          </a:p>
        </p:txBody>
      </p:sp>
      <p:sp>
        <p:nvSpPr>
          <p:cNvPr id="297992" name="Oval 8"/>
          <p:cNvSpPr>
            <a:spLocks noChangeArrowheads="1"/>
          </p:cNvSpPr>
          <p:nvPr/>
        </p:nvSpPr>
        <p:spPr bwMode="auto">
          <a:xfrm>
            <a:off x="533400" y="2667000"/>
            <a:ext cx="2209800" cy="3886200"/>
          </a:xfrm>
          <a:prstGeom prst="ellipse">
            <a:avLst/>
          </a:prstGeom>
          <a:gradFill rotWithShape="1">
            <a:gsLst>
              <a:gs pos="0">
                <a:schemeClr val="accent1">
                  <a:alpha val="25999"/>
                </a:schemeClr>
              </a:gs>
              <a:gs pos="100000">
                <a:schemeClr val="accent1">
                  <a:gamma/>
                  <a:shade val="46275"/>
                  <a:invGamma/>
                  <a:alpha val="2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1800">
                <a:latin typeface="Arial" pitchFamily="34" charset="0"/>
              </a:rPr>
              <a:t>Parroquiales</a:t>
            </a:r>
          </a:p>
          <a:p>
            <a:pPr algn="ctr"/>
            <a:r>
              <a:rPr lang="es-CL" sz="1800">
                <a:latin typeface="Arial" pitchFamily="34" charset="0"/>
              </a:rPr>
              <a:t>Barriales y </a:t>
            </a:r>
          </a:p>
          <a:p>
            <a:pPr algn="ctr"/>
            <a:r>
              <a:rPr lang="es-CL" sz="1800">
                <a:latin typeface="Arial" pitchFamily="34" charset="0"/>
              </a:rPr>
              <a:t>Comunidades</a:t>
            </a:r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2771775" y="2708275"/>
            <a:ext cx="15843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GMAA</a:t>
            </a:r>
          </a:p>
        </p:txBody>
      </p:sp>
      <p:pic>
        <p:nvPicPr>
          <p:cNvPr id="297995" name="Picture 11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5910263"/>
            <a:ext cx="1439862" cy="947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 animBg="1"/>
      <p:bldP spid="297990" grpId="0" animBg="1"/>
      <p:bldP spid="297991" grpId="0" animBg="1"/>
      <p:bldP spid="2979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9400" y="476250"/>
            <a:ext cx="6335713" cy="100806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s-MX" b="1">
                <a:solidFill>
                  <a:srgbClr val="000099"/>
                </a:solidFill>
              </a:rPr>
              <a:t>INSTITUCIONES CON MAYOR GRADO DE INTERRELACIÓN</a:t>
            </a:r>
            <a:endParaRPr lang="es-ES" b="1">
              <a:solidFill>
                <a:srgbClr val="000099"/>
              </a:solidFill>
            </a:endParaRP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684213" y="1484313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8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s-ES" sz="1800">
                <a:solidFill>
                  <a:schemeClr val="tx2"/>
                </a:solidFill>
                <a:latin typeface="Arial" pitchFamily="34" charset="0"/>
              </a:rPr>
            </a:br>
            <a:endParaRPr lang="es-ES" sz="1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99014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971550" y="2371725"/>
            <a:ext cx="7272338" cy="3073400"/>
          </a:xfrm>
        </p:spPr>
        <p:txBody>
          <a:bodyPr/>
          <a:lstStyle/>
          <a:p>
            <a:pPr algn="just"/>
            <a:r>
              <a:rPr lang="es-ES" sz="2800"/>
              <a:t>GOBIERNO MUNICIPAL DE ANTONIO ANTE-GMAA</a:t>
            </a:r>
          </a:p>
          <a:p>
            <a:pPr algn="just"/>
            <a:r>
              <a:rPr lang="es-ES" sz="2800"/>
              <a:t>CAMARA DE COMERCIO</a:t>
            </a:r>
          </a:p>
          <a:p>
            <a:pPr algn="just"/>
            <a:r>
              <a:rPr lang="es-ES" sz="2800"/>
              <a:t>JUNTAS PARROQUIALES</a:t>
            </a:r>
          </a:p>
          <a:p>
            <a:pPr algn="just"/>
            <a:r>
              <a:rPr lang="es-ES" sz="2800"/>
              <a:t>COMUNIDADES</a:t>
            </a:r>
          </a:p>
          <a:p>
            <a:pPr algn="just"/>
            <a:r>
              <a:rPr lang="es-ES" sz="2800"/>
              <a:t>LIGA DEPORTIVA CANTONAL</a:t>
            </a:r>
          </a:p>
        </p:txBody>
      </p:sp>
      <p:pic>
        <p:nvPicPr>
          <p:cNvPr id="299016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40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836613"/>
            <a:ext cx="7848600" cy="86201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>
                <a:solidFill>
                  <a:srgbClr val="000099"/>
                </a:solidFill>
              </a:rPr>
              <a:t>SITUACION DEL MUNICIPIO DE ANTONIO ANTE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>
                <a:solidFill>
                  <a:srgbClr val="000099"/>
                </a:solidFill>
              </a:rPr>
              <a:t>  ENERO DEL 2005</a:t>
            </a:r>
            <a:endParaRPr lang="es-ES" sz="2400" b="1">
              <a:solidFill>
                <a:srgbClr val="000099"/>
              </a:solidFill>
            </a:endParaRP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684213" y="1484313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8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s-ES" sz="1800">
                <a:solidFill>
                  <a:schemeClr val="tx2"/>
                </a:solidFill>
                <a:latin typeface="Arial" pitchFamily="34" charset="0"/>
              </a:rPr>
            </a:br>
            <a:endParaRPr lang="es-ES" sz="1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611188" y="2420938"/>
            <a:ext cx="8137525" cy="2808287"/>
          </a:xfrm>
        </p:spPr>
        <p:txBody>
          <a:bodyPr/>
          <a:lstStyle/>
          <a:p>
            <a:r>
              <a:rPr lang="es-MX" sz="2800" b="1"/>
              <a:t>Tradicionalista y clientelar</a:t>
            </a:r>
          </a:p>
          <a:p>
            <a:r>
              <a:rPr lang="es-MX" sz="2400" b="1"/>
              <a:t>Plan de desarrollo 1999 con 500 pg, 2000 proyectos, no publicado, no conocía Concejo.</a:t>
            </a:r>
          </a:p>
          <a:p>
            <a:r>
              <a:rPr lang="es-MX" sz="2400" b="1"/>
              <a:t>Presupuesto no participativo.</a:t>
            </a:r>
          </a:p>
          <a:p>
            <a:r>
              <a:rPr lang="es-MX" sz="2400" b="1"/>
              <a:t>Problema de servicios básicos, relleno sanitario, </a:t>
            </a:r>
          </a:p>
          <a:p>
            <a:r>
              <a:rPr lang="es-MX" sz="2400" b="1"/>
              <a:t>Escasa organización social.</a:t>
            </a:r>
          </a:p>
          <a:p>
            <a:pPr>
              <a:buFont typeface="Wingdings" pitchFamily="2" charset="2"/>
              <a:buNone/>
            </a:pPr>
            <a:endParaRPr lang="es-ES" sz="2400" b="1"/>
          </a:p>
        </p:txBody>
      </p:sp>
      <p:pic>
        <p:nvPicPr>
          <p:cNvPr id="323592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5988" y="5651500"/>
            <a:ext cx="1779587" cy="116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836613"/>
            <a:ext cx="7469188" cy="792162"/>
          </a:xfrm>
        </p:spPr>
        <p:txBody>
          <a:bodyPr/>
          <a:lstStyle/>
          <a:p>
            <a:pPr algn="ctr"/>
            <a:r>
              <a:rPr lang="es-ES" sz="4000"/>
              <a:t>LIDERAZGO Y PLANIFICACIÓN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162175"/>
            <a:ext cx="7772400" cy="3067050"/>
          </a:xfrm>
        </p:spPr>
        <p:txBody>
          <a:bodyPr/>
          <a:lstStyle/>
          <a:p>
            <a:r>
              <a:rPr lang="es-MX"/>
              <a:t>Sostenibilidad al desarrollo económico</a:t>
            </a:r>
            <a:endParaRPr lang="es-ES"/>
          </a:p>
          <a:p>
            <a:r>
              <a:rPr lang="es-ES"/>
              <a:t>Articulación: Competitividad Territorial</a:t>
            </a:r>
          </a:p>
          <a:p>
            <a:r>
              <a:rPr lang="es-ES"/>
              <a:t>Reconocimiento de potencialidades</a:t>
            </a:r>
          </a:p>
          <a:p>
            <a:r>
              <a:rPr lang="es-MX"/>
              <a:t>Desarrollo humano, integral, incluyente</a:t>
            </a:r>
            <a:endParaRPr lang="es-ES"/>
          </a:p>
          <a:p>
            <a:r>
              <a:rPr lang="es-MX"/>
              <a:t>Social, ambiental, cultural</a:t>
            </a:r>
            <a:endParaRPr lang="es-ES"/>
          </a:p>
        </p:txBody>
      </p:sp>
      <p:pic>
        <p:nvPicPr>
          <p:cNvPr id="343045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13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7685087" cy="792162"/>
          </a:xfrm>
        </p:spPr>
        <p:txBody>
          <a:bodyPr/>
          <a:lstStyle/>
          <a:p>
            <a:r>
              <a:rPr lang="es-MX" sz="4000"/>
              <a:t>ROL DEL GOBIERNO MUNICIPAL</a:t>
            </a:r>
            <a:endParaRPr lang="es-ES" sz="400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621337" cy="3067050"/>
          </a:xfrm>
        </p:spPr>
        <p:txBody>
          <a:bodyPr/>
          <a:lstStyle/>
          <a:p>
            <a:r>
              <a:rPr lang="es-MX"/>
              <a:t>Impulsador del desarrollo</a:t>
            </a:r>
            <a:endParaRPr lang="es-ES"/>
          </a:p>
          <a:p>
            <a:r>
              <a:rPr lang="es-MX"/>
              <a:t>Gobierno local</a:t>
            </a:r>
            <a:endParaRPr lang="es-ES"/>
          </a:p>
          <a:p>
            <a:r>
              <a:rPr lang="es-MX"/>
              <a:t>Estabilidad política</a:t>
            </a:r>
            <a:endParaRPr lang="es-ES"/>
          </a:p>
          <a:p>
            <a:r>
              <a:rPr lang="es-MX"/>
              <a:t>Credibilidad</a:t>
            </a:r>
            <a:endParaRPr lang="es-ES"/>
          </a:p>
          <a:p>
            <a:r>
              <a:rPr lang="es-MX"/>
              <a:t>Democracia real</a:t>
            </a:r>
            <a:endParaRPr lang="es-ES"/>
          </a:p>
        </p:txBody>
      </p:sp>
      <p:pic>
        <p:nvPicPr>
          <p:cNvPr id="396293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13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7485063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sz="5000" b="1">
                <a:solidFill>
                  <a:schemeClr val="tx2"/>
                </a:solidFill>
              </a:rPr>
              <a:t>II</a:t>
            </a:r>
          </a:p>
          <a:p>
            <a:pPr algn="ctr">
              <a:buFont typeface="Wingdings" pitchFamily="2" charset="2"/>
              <a:buNone/>
            </a:pPr>
            <a:r>
              <a:rPr lang="es-MX" sz="5000" b="1">
                <a:solidFill>
                  <a:schemeClr val="tx2"/>
                </a:solidFill>
              </a:rPr>
              <a:t>PROPUESTA</a:t>
            </a:r>
            <a:endParaRPr lang="es-ES" sz="5000" b="1">
              <a:solidFill>
                <a:schemeClr val="tx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s-MX" sz="5000" b="1">
                <a:solidFill>
                  <a:schemeClr val="tx2"/>
                </a:solidFill>
              </a:rPr>
              <a:t>DEL NUEVO MODELO DE GESTIÓN</a:t>
            </a:r>
            <a:endParaRPr lang="es-ES" sz="5000" b="1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s-ES" sz="50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s-ES"/>
          </a:p>
        </p:txBody>
      </p:sp>
      <p:pic>
        <p:nvPicPr>
          <p:cNvPr id="324613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5175"/>
            <a:ext cx="6661150" cy="768350"/>
          </a:xfrm>
        </p:spPr>
        <p:txBody>
          <a:bodyPr/>
          <a:lstStyle/>
          <a:p>
            <a:pPr algn="ctr"/>
            <a:r>
              <a:rPr lang="es-ES"/>
              <a:t>EJES DE LA PROPUESTA: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05050"/>
            <a:ext cx="4757737" cy="1987550"/>
          </a:xfrm>
        </p:spPr>
        <p:txBody>
          <a:bodyPr/>
          <a:lstStyle/>
          <a:p>
            <a:r>
              <a:rPr lang="es-MX"/>
              <a:t>Desarrollo humano</a:t>
            </a:r>
            <a:endParaRPr lang="es-ES"/>
          </a:p>
          <a:p>
            <a:r>
              <a:rPr lang="es-MX"/>
              <a:t>Participación</a:t>
            </a:r>
            <a:endParaRPr lang="es-ES"/>
          </a:p>
          <a:p>
            <a:r>
              <a:rPr lang="es-MX"/>
              <a:t>Transparencia</a:t>
            </a:r>
            <a:endParaRPr lang="es-ES"/>
          </a:p>
        </p:txBody>
      </p:sp>
      <p:pic>
        <p:nvPicPr>
          <p:cNvPr id="342021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8325"/>
            <a:ext cx="1779587" cy="1169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557962" cy="29241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6900">
                <a:solidFill>
                  <a:schemeClr val="tx2"/>
                </a:solidFill>
              </a:rPr>
              <a:t>I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sz="3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6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ANTECEDENTES</a:t>
            </a:r>
            <a:endParaRPr lang="es-ES" sz="69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9526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6463" y="564356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181850" cy="814387"/>
          </a:xfrm>
        </p:spPr>
        <p:txBody>
          <a:bodyPr/>
          <a:lstStyle/>
          <a:p>
            <a:pPr algn="ctr"/>
            <a:r>
              <a:rPr lang="es-ES"/>
              <a:t>ACTIVIDADES INICIALES: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557962" cy="3498850"/>
          </a:xfrm>
        </p:spPr>
        <p:txBody>
          <a:bodyPr/>
          <a:lstStyle/>
          <a:p>
            <a:r>
              <a:rPr lang="es-ES"/>
              <a:t>Incremento de capacidades institucionales</a:t>
            </a:r>
          </a:p>
          <a:p>
            <a:r>
              <a:rPr lang="es-ES"/>
              <a:t>Socialización de la propuesta</a:t>
            </a:r>
          </a:p>
          <a:p>
            <a:r>
              <a:rPr lang="es-ES"/>
              <a:t>Apoyo técnico y financiero </a:t>
            </a:r>
          </a:p>
          <a:p>
            <a:r>
              <a:rPr lang="es-ES"/>
              <a:t>Capacitación de líderes locales</a:t>
            </a:r>
          </a:p>
          <a:p>
            <a:r>
              <a:rPr lang="es-ES"/>
              <a:t>Fortalecimiento del tejido social</a:t>
            </a:r>
          </a:p>
        </p:txBody>
      </p:sp>
      <p:pic>
        <p:nvPicPr>
          <p:cNvPr id="397317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626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2017713"/>
            <a:ext cx="7710488" cy="33559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sz="5000">
                <a:solidFill>
                  <a:schemeClr val="tx2"/>
                </a:solidFill>
              </a:rPr>
              <a:t>III </a:t>
            </a:r>
          </a:p>
          <a:p>
            <a:pPr algn="ctr">
              <a:buFont typeface="Wingdings" pitchFamily="2" charset="2"/>
              <a:buNone/>
            </a:pPr>
            <a:r>
              <a:rPr lang="es-ES" sz="5000">
                <a:solidFill>
                  <a:schemeClr val="tx2"/>
                </a:solidFill>
              </a:rPr>
              <a:t>PLAN ESTRATÉGICO DE DESARROLLO CANTONAL DE ANTONIO ANTE</a:t>
            </a:r>
          </a:p>
        </p:txBody>
      </p:sp>
      <p:pic>
        <p:nvPicPr>
          <p:cNvPr id="371716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786" name="Picture 2" descr="LogoEncue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8763" y="71438"/>
            <a:ext cx="3429000" cy="1676400"/>
          </a:xfrm>
          <a:prstGeom prst="rect">
            <a:avLst/>
          </a:prstGeom>
          <a:noFill/>
        </p:spPr>
      </p:pic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70075"/>
            <a:ext cx="8229600" cy="40068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600" b="1" u="sng"/>
              <a:t>Encuentro Cantonal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MX" sz="1000" b="1" u="sng"/>
          </a:p>
          <a:p>
            <a:pPr algn="just">
              <a:lnSpc>
                <a:spcPct val="80000"/>
              </a:lnSpc>
            </a:pPr>
            <a:r>
              <a:rPr lang="es-MX" sz="2000"/>
              <a:t>Este Plan Estratégico Cantonal se estructuró sobre la base de sugerencias, aportes y acuerdos de los talleres y las 13 mesas de trabajo que configuraron los espacios interactivos del Encuentro distribuidas en 5 ejes temáticos.</a:t>
            </a:r>
          </a:p>
          <a:p>
            <a:pPr algn="just">
              <a:lnSpc>
                <a:spcPct val="80000"/>
              </a:lnSpc>
            </a:pPr>
            <a:r>
              <a:rPr lang="es-MX" sz="2000"/>
              <a:t>Es un espacio participativo para construir entre todos el cantón que queremos en los próximos 10 años.</a:t>
            </a:r>
          </a:p>
          <a:p>
            <a:pPr algn="just">
              <a:lnSpc>
                <a:spcPct val="80000"/>
              </a:lnSpc>
            </a:pPr>
            <a:r>
              <a:rPr lang="es-MX" sz="2000"/>
              <a:t>El Encuentro del 22 de Octubre de 2005, contó con la participación de más de 350 representantes de organizaciones e instituciones anteñas y en él se tuvo la oportunidad de intercambiar ideas, reflexionar sobre los problemas más importantes de nuestra comunidad y decidir alternativas de soluciones.</a:t>
            </a:r>
          </a:p>
          <a:p>
            <a:pPr algn="just">
              <a:lnSpc>
                <a:spcPct val="80000"/>
              </a:lnSpc>
            </a:pPr>
            <a:r>
              <a:rPr lang="es-MX" sz="2000"/>
              <a:t>Invitamos a los anteños y anteñas a avanzar cada día juntos en la construcción de este plan.|</a:t>
            </a:r>
            <a:endParaRPr lang="es-ES" sz="2000"/>
          </a:p>
        </p:txBody>
      </p:sp>
      <p:pic>
        <p:nvPicPr>
          <p:cNvPr id="374788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1388" y="56626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Text Box 2"/>
          <p:cNvSpPr txBox="1">
            <a:spLocks noChangeArrowheads="1"/>
          </p:cNvSpPr>
          <p:nvPr/>
        </p:nvSpPr>
        <p:spPr bwMode="auto">
          <a:xfrm>
            <a:off x="1050925" y="1712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pitchFamily="34" charset="0"/>
            </a:endParaRPr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250825" y="2030413"/>
            <a:ext cx="8713788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“En diez años seremos un cantón competitivo, centro regional de producción y comercialización, posicionado nacional e internacionalmente en los sectores: textil, agropecuario, turístico, gastronómico, artesanal y cultural.</a:t>
            </a:r>
          </a:p>
          <a:p>
            <a:pPr algn="just"/>
            <a:endParaRPr lang="es-MX" sz="1400" b="1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Tendremos un desarrollo productivo basado en calidad, grupos asociativos y servicios de apoyo. Suficientes fuentes de trabajo que permitan una mejor distribución de la riqueza y bienestar de sus habitantes. </a:t>
            </a:r>
          </a:p>
          <a:p>
            <a:pPr algn="just"/>
            <a:endParaRPr lang="es-MX" sz="1400" b="1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Seremos un cantón saludable, libre de discriminación y analfabetismo, comprometido con la calidad de la educación, con infraestructura básica de amplia cobertura y ordenado territorialmente. </a:t>
            </a:r>
          </a:p>
          <a:p>
            <a:pPr algn="just"/>
            <a:endParaRPr lang="es-MX" sz="1400" b="1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Vemos a Antonio Ante como un cantón intercultural, respetuoso y solidario, basado en principios de identidad, tradición y equidad de género y generación. Con niños y niñas  protagonistas,  respetados y formados con afecto. </a:t>
            </a:r>
          </a:p>
          <a:p>
            <a:pPr algn="just"/>
            <a:endParaRPr lang="es-MX" sz="1400" b="1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Haremos un cantón sin corrupción, </a:t>
            </a:r>
            <a:r>
              <a:rPr lang="es-MX" sz="1400" b="1">
                <a:latin typeface="Arial" pitchFamily="34" charset="0"/>
              </a:rPr>
              <a:t>transparente, democrático y equitativo,</a:t>
            </a:r>
            <a:r>
              <a:rPr lang="es-MX" sz="1400">
                <a:latin typeface="Arial" pitchFamily="34" charset="0"/>
              </a:rPr>
              <a:t> </a:t>
            </a:r>
            <a:r>
              <a:rPr lang="es-MX" sz="1400" b="1">
                <a:latin typeface="Arial" pitchFamily="34" charset="0"/>
                <a:cs typeface="Times New Roman" pitchFamily="18" charset="0"/>
              </a:rPr>
              <a:t>dirigido por líderes preparadas/os y honestas/os, con una comunidad participativa y comprometida.</a:t>
            </a:r>
          </a:p>
          <a:p>
            <a:pPr algn="just"/>
            <a:endParaRPr lang="es-MX" sz="1000" b="1"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es-MX" sz="1400" b="1">
                <a:latin typeface="Arial" pitchFamily="34" charset="0"/>
                <a:cs typeface="Times New Roman" pitchFamily="18" charset="0"/>
              </a:rPr>
              <a:t>Seremos una comunidad que respete la naturaleza, mantenga un cantón limpio sin contaminación; preserve la belleza de nuestro paisaje y vigile el uso racional de  los recursos naturales, especialmente del agua, garantizando el ambiente para las generaciones futuras.</a:t>
            </a:r>
            <a:r>
              <a:rPr lang="es-ES" sz="1400" b="1">
                <a:latin typeface="Arial" pitchFamily="34" charset="0"/>
                <a:cs typeface="Times New Roman" pitchFamily="18" charset="0"/>
              </a:rPr>
              <a:t> </a:t>
            </a:r>
            <a:r>
              <a:rPr lang="es-MX" sz="1400" b="1">
                <a:latin typeface="Arial" pitchFamily="34" charset="0"/>
                <a:cs typeface="Times New Roman" pitchFamily="18" charset="0"/>
              </a:rPr>
              <a:t>Orgullosos de ser anteños y anteñas.” </a:t>
            </a:r>
            <a:endParaRPr lang="es-ES" sz="14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75812" name="Rectangle 4"/>
          <p:cNvSpPr>
            <a:spLocks noGrp="1" noChangeArrowheads="1"/>
          </p:cNvSpPr>
          <p:nvPr>
            <p:ph type="title"/>
          </p:nvPr>
        </p:nvSpPr>
        <p:spPr>
          <a:xfrm>
            <a:off x="2052638" y="476250"/>
            <a:ext cx="5543550" cy="1008063"/>
          </a:xfrm>
          <a:noFill/>
          <a:ln/>
        </p:spPr>
        <p:txBody>
          <a:bodyPr anchor="ctr"/>
          <a:lstStyle/>
          <a:p>
            <a:pPr algn="ctr"/>
            <a:r>
              <a:rPr lang="en-US" sz="3400" b="1"/>
              <a:t>Visión del Cantón </a:t>
            </a:r>
            <a:br>
              <a:rPr lang="en-US" sz="3400" b="1"/>
            </a:br>
            <a:r>
              <a:rPr lang="en-US" sz="3400" b="1"/>
              <a:t>Antonio 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Oval 2"/>
          <p:cNvSpPr>
            <a:spLocks noChangeArrowheads="1"/>
          </p:cNvSpPr>
          <p:nvPr/>
        </p:nvSpPr>
        <p:spPr bwMode="auto">
          <a:xfrm>
            <a:off x="3276600" y="1196975"/>
            <a:ext cx="172878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Eje</a:t>
            </a:r>
          </a:p>
          <a:p>
            <a:pPr algn="ctr"/>
            <a:r>
              <a:rPr lang="es-MX" sz="1800">
                <a:latin typeface="Arial" pitchFamily="34" charset="0"/>
              </a:rPr>
              <a:t>Económico</a:t>
            </a:r>
          </a:p>
          <a:p>
            <a:pPr algn="ctr"/>
            <a:r>
              <a:rPr lang="es-MX" sz="1800">
                <a:latin typeface="Arial" pitchFamily="34" charset="0"/>
              </a:rPr>
              <a:t>Productivo</a:t>
            </a:r>
            <a:endParaRPr lang="es-ES" sz="1800">
              <a:latin typeface="Arial" pitchFamily="34" charset="0"/>
            </a:endParaRPr>
          </a:p>
        </p:txBody>
      </p:sp>
      <p:sp>
        <p:nvSpPr>
          <p:cNvPr id="377859" name="Oval 3"/>
          <p:cNvSpPr>
            <a:spLocks noChangeArrowheads="1"/>
          </p:cNvSpPr>
          <p:nvPr/>
        </p:nvSpPr>
        <p:spPr bwMode="auto">
          <a:xfrm>
            <a:off x="5508625" y="2779713"/>
            <a:ext cx="1728788" cy="11525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Eje</a:t>
            </a:r>
          </a:p>
          <a:p>
            <a:pPr algn="ctr"/>
            <a:r>
              <a:rPr lang="es-MX" sz="1800">
                <a:latin typeface="Arial" pitchFamily="34" charset="0"/>
              </a:rPr>
              <a:t>Social y de</a:t>
            </a:r>
          </a:p>
          <a:p>
            <a:pPr algn="ctr"/>
            <a:r>
              <a:rPr lang="es-MX" sz="1800">
                <a:latin typeface="Arial" pitchFamily="34" charset="0"/>
              </a:rPr>
              <a:t>Servicios</a:t>
            </a:r>
            <a:endParaRPr lang="es-ES" sz="1800">
              <a:latin typeface="Arial" pitchFamily="34" charset="0"/>
            </a:endParaRPr>
          </a:p>
        </p:txBody>
      </p:sp>
      <p:sp>
        <p:nvSpPr>
          <p:cNvPr id="377860" name="Oval 4"/>
          <p:cNvSpPr>
            <a:spLocks noChangeArrowheads="1"/>
          </p:cNvSpPr>
          <p:nvPr/>
        </p:nvSpPr>
        <p:spPr bwMode="auto">
          <a:xfrm>
            <a:off x="4572000" y="4652963"/>
            <a:ext cx="1728788" cy="1152525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>
                <a:latin typeface="Arial" pitchFamily="34" charset="0"/>
              </a:rPr>
              <a:t>Eje de</a:t>
            </a:r>
          </a:p>
          <a:p>
            <a:pPr algn="ctr"/>
            <a:r>
              <a:rPr lang="es-MX">
                <a:latin typeface="Arial" pitchFamily="34" charset="0"/>
              </a:rPr>
              <a:t>Identidad,</a:t>
            </a:r>
          </a:p>
          <a:p>
            <a:pPr algn="ctr"/>
            <a:r>
              <a:rPr lang="es-MX">
                <a:latin typeface="Arial" pitchFamily="34" charset="0"/>
              </a:rPr>
              <a:t>Culturas y</a:t>
            </a:r>
          </a:p>
          <a:p>
            <a:pPr algn="ctr"/>
            <a:r>
              <a:rPr lang="es-MX">
                <a:latin typeface="Arial" pitchFamily="34" charset="0"/>
              </a:rPr>
              <a:t>Deporte</a:t>
            </a:r>
            <a:endParaRPr lang="es-ES">
              <a:latin typeface="Arial" pitchFamily="34" charset="0"/>
            </a:endParaRPr>
          </a:p>
        </p:txBody>
      </p:sp>
      <p:sp>
        <p:nvSpPr>
          <p:cNvPr id="377861" name="Oval 5"/>
          <p:cNvSpPr>
            <a:spLocks noChangeArrowheads="1"/>
          </p:cNvSpPr>
          <p:nvPr/>
        </p:nvSpPr>
        <p:spPr bwMode="auto">
          <a:xfrm>
            <a:off x="1835150" y="4652963"/>
            <a:ext cx="1728788" cy="11525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Eje</a:t>
            </a:r>
          </a:p>
          <a:p>
            <a:pPr algn="ctr"/>
            <a:r>
              <a:rPr lang="es-MX" sz="1800">
                <a:latin typeface="Arial" pitchFamily="34" charset="0"/>
              </a:rPr>
              <a:t>Ambiental</a:t>
            </a:r>
            <a:endParaRPr lang="es-ES" sz="1800">
              <a:latin typeface="Arial" pitchFamily="34" charset="0"/>
            </a:endParaRPr>
          </a:p>
        </p:txBody>
      </p:sp>
      <p:sp>
        <p:nvSpPr>
          <p:cNvPr id="377862" name="Oval 6"/>
          <p:cNvSpPr>
            <a:spLocks noChangeArrowheads="1"/>
          </p:cNvSpPr>
          <p:nvPr/>
        </p:nvSpPr>
        <p:spPr bwMode="auto">
          <a:xfrm>
            <a:off x="827088" y="2636838"/>
            <a:ext cx="1874837" cy="1295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>
                <a:latin typeface="Arial" pitchFamily="34" charset="0"/>
              </a:rPr>
              <a:t>Eje de</a:t>
            </a:r>
          </a:p>
          <a:p>
            <a:pPr algn="ctr"/>
            <a:r>
              <a:rPr lang="es-MX">
                <a:latin typeface="Arial" pitchFamily="34" charset="0"/>
              </a:rPr>
              <a:t>Organización, </a:t>
            </a:r>
          </a:p>
          <a:p>
            <a:pPr algn="ctr"/>
            <a:r>
              <a:rPr lang="es-MX">
                <a:latin typeface="Arial" pitchFamily="34" charset="0"/>
              </a:rPr>
              <a:t>Participación y</a:t>
            </a:r>
          </a:p>
          <a:p>
            <a:pPr algn="ctr"/>
            <a:r>
              <a:rPr lang="es-MX">
                <a:latin typeface="Arial" pitchFamily="34" charset="0"/>
              </a:rPr>
              <a:t>Transparencia</a:t>
            </a:r>
            <a:endParaRPr lang="es-ES">
              <a:latin typeface="Arial" pitchFamily="34" charset="0"/>
            </a:endParaRPr>
          </a:p>
        </p:txBody>
      </p:sp>
      <p:sp>
        <p:nvSpPr>
          <p:cNvPr id="377863" name="Oval 7"/>
          <p:cNvSpPr>
            <a:spLocks noChangeArrowheads="1"/>
          </p:cNvSpPr>
          <p:nvPr/>
        </p:nvSpPr>
        <p:spPr bwMode="auto">
          <a:xfrm>
            <a:off x="2268538" y="836613"/>
            <a:ext cx="863600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Textil y</a:t>
            </a:r>
          </a:p>
          <a:p>
            <a:pPr algn="ctr"/>
            <a:r>
              <a:rPr lang="es-MX" sz="1200">
                <a:latin typeface="Arial" pitchFamily="34" charset="0"/>
              </a:rPr>
              <a:t>Artesanal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4" name="Oval 8"/>
          <p:cNvSpPr>
            <a:spLocks noChangeArrowheads="1"/>
          </p:cNvSpPr>
          <p:nvPr/>
        </p:nvSpPr>
        <p:spPr bwMode="auto">
          <a:xfrm>
            <a:off x="3132138" y="333375"/>
            <a:ext cx="863600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Educación</a:t>
            </a:r>
          </a:p>
          <a:p>
            <a:pPr algn="ctr"/>
            <a:r>
              <a:rPr lang="es-MX" sz="1200">
                <a:latin typeface="Arial" pitchFamily="34" charset="0"/>
              </a:rPr>
              <a:t>Técnica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5" name="Oval 9"/>
          <p:cNvSpPr>
            <a:spLocks noChangeArrowheads="1"/>
          </p:cNvSpPr>
          <p:nvPr/>
        </p:nvSpPr>
        <p:spPr bwMode="auto">
          <a:xfrm>
            <a:off x="4140200" y="333375"/>
            <a:ext cx="863600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Turismo</a:t>
            </a:r>
          </a:p>
          <a:p>
            <a:pPr algn="ctr"/>
            <a:r>
              <a:rPr lang="es-MX" sz="1200">
                <a:latin typeface="Arial" pitchFamily="34" charset="0"/>
              </a:rPr>
              <a:t>Transporte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6" name="Oval 10"/>
          <p:cNvSpPr>
            <a:spLocks noChangeArrowheads="1"/>
          </p:cNvSpPr>
          <p:nvPr/>
        </p:nvSpPr>
        <p:spPr bwMode="auto">
          <a:xfrm>
            <a:off x="4860925" y="836613"/>
            <a:ext cx="100647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Agropecuaria</a:t>
            </a:r>
          </a:p>
          <a:p>
            <a:pPr algn="ctr"/>
            <a:r>
              <a:rPr lang="es-MX" sz="1200">
                <a:latin typeface="Arial" pitchFamily="34" charset="0"/>
              </a:rPr>
              <a:t>y Mercados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7" name="Oval 11"/>
          <p:cNvSpPr>
            <a:spLocks noChangeArrowheads="1"/>
          </p:cNvSpPr>
          <p:nvPr/>
        </p:nvSpPr>
        <p:spPr bwMode="auto">
          <a:xfrm>
            <a:off x="7235825" y="3498850"/>
            <a:ext cx="936625" cy="7191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Adolescencia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8" name="Oval 12"/>
          <p:cNvSpPr>
            <a:spLocks noChangeArrowheads="1"/>
          </p:cNvSpPr>
          <p:nvPr/>
        </p:nvSpPr>
        <p:spPr bwMode="auto">
          <a:xfrm>
            <a:off x="6875463" y="2058988"/>
            <a:ext cx="863600" cy="7191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Educación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69" name="Oval 13"/>
          <p:cNvSpPr>
            <a:spLocks noChangeArrowheads="1"/>
          </p:cNvSpPr>
          <p:nvPr/>
        </p:nvSpPr>
        <p:spPr bwMode="auto">
          <a:xfrm>
            <a:off x="5795963" y="1843088"/>
            <a:ext cx="1008062" cy="7191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Salud</a:t>
            </a:r>
          </a:p>
          <a:p>
            <a:pPr algn="ctr"/>
            <a:r>
              <a:rPr lang="es-MX" sz="1200">
                <a:latin typeface="Arial" pitchFamily="34" charset="0"/>
              </a:rPr>
              <a:t>Comunicación</a:t>
            </a:r>
          </a:p>
          <a:p>
            <a:pPr algn="ctr"/>
            <a:r>
              <a:rPr lang="es-MX" sz="1200">
                <a:latin typeface="Arial" pitchFamily="34" charset="0"/>
              </a:rPr>
              <a:t>Servicios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70" name="Oval 14"/>
          <p:cNvSpPr>
            <a:spLocks noChangeArrowheads="1"/>
          </p:cNvSpPr>
          <p:nvPr/>
        </p:nvSpPr>
        <p:spPr bwMode="auto">
          <a:xfrm>
            <a:off x="7380288" y="2706688"/>
            <a:ext cx="863600" cy="7191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</a:rPr>
              <a:t>Niñez</a:t>
            </a:r>
            <a:endParaRPr lang="es-ES" sz="1400">
              <a:latin typeface="Arial" pitchFamily="34" charset="0"/>
            </a:endParaRPr>
          </a:p>
        </p:txBody>
      </p:sp>
      <p:sp>
        <p:nvSpPr>
          <p:cNvPr id="377871" name="Oval 15"/>
          <p:cNvSpPr>
            <a:spLocks noChangeArrowheads="1"/>
          </p:cNvSpPr>
          <p:nvPr/>
        </p:nvSpPr>
        <p:spPr bwMode="auto">
          <a:xfrm>
            <a:off x="6443663" y="4076700"/>
            <a:ext cx="936625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Mujer, </a:t>
            </a:r>
          </a:p>
          <a:p>
            <a:pPr algn="ctr"/>
            <a:r>
              <a:rPr lang="es-MX" sz="1200">
                <a:latin typeface="Arial" pitchFamily="34" charset="0"/>
              </a:rPr>
              <a:t>Equidad y </a:t>
            </a:r>
          </a:p>
          <a:p>
            <a:pPr algn="ctr"/>
            <a:r>
              <a:rPr lang="es-MX" sz="1200">
                <a:latin typeface="Arial" pitchFamily="34" charset="0"/>
              </a:rPr>
              <a:t>Derechos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77872" name="Oval 16"/>
          <p:cNvSpPr>
            <a:spLocks noChangeArrowheads="1"/>
          </p:cNvSpPr>
          <p:nvPr/>
        </p:nvSpPr>
        <p:spPr bwMode="auto">
          <a:xfrm>
            <a:off x="5722938" y="5876925"/>
            <a:ext cx="863600" cy="719138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</a:rPr>
              <a:t>Deporte</a:t>
            </a:r>
            <a:endParaRPr lang="es-ES" sz="1400">
              <a:latin typeface="Arial" pitchFamily="34" charset="0"/>
            </a:endParaRPr>
          </a:p>
        </p:txBody>
      </p:sp>
      <p:sp>
        <p:nvSpPr>
          <p:cNvPr id="377873" name="Oval 17"/>
          <p:cNvSpPr>
            <a:spLocks noChangeArrowheads="1"/>
          </p:cNvSpPr>
          <p:nvPr/>
        </p:nvSpPr>
        <p:spPr bwMode="auto">
          <a:xfrm>
            <a:off x="4356100" y="5876925"/>
            <a:ext cx="863600" cy="719138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</a:rPr>
              <a:t>Identidad</a:t>
            </a:r>
          </a:p>
          <a:p>
            <a:pPr algn="ctr"/>
            <a:r>
              <a:rPr lang="es-MX" sz="1400">
                <a:latin typeface="Arial" pitchFamily="34" charset="0"/>
              </a:rPr>
              <a:t>Culturas</a:t>
            </a:r>
            <a:endParaRPr lang="es-ES" sz="1400">
              <a:latin typeface="Arial" pitchFamily="34" charset="0"/>
            </a:endParaRPr>
          </a:p>
        </p:txBody>
      </p:sp>
      <p:sp>
        <p:nvSpPr>
          <p:cNvPr id="377874" name="Oval 18"/>
          <p:cNvSpPr>
            <a:spLocks noChangeArrowheads="1"/>
          </p:cNvSpPr>
          <p:nvPr/>
        </p:nvSpPr>
        <p:spPr bwMode="auto">
          <a:xfrm>
            <a:off x="3059113" y="2852738"/>
            <a:ext cx="2087562" cy="165735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Plan </a:t>
            </a:r>
          </a:p>
          <a:p>
            <a:pPr algn="ctr"/>
            <a:r>
              <a:rPr lang="es-MX" sz="1800">
                <a:latin typeface="Arial" pitchFamily="34" charset="0"/>
              </a:rPr>
              <a:t>Estratégico</a:t>
            </a:r>
          </a:p>
          <a:p>
            <a:pPr algn="ctr"/>
            <a:r>
              <a:rPr lang="es-MX" sz="1800">
                <a:latin typeface="Arial" pitchFamily="34" charset="0"/>
              </a:rPr>
              <a:t>de Desarrollo</a:t>
            </a:r>
          </a:p>
          <a:p>
            <a:pPr algn="ctr"/>
            <a:endParaRPr lang="es-ES" sz="1800">
              <a:latin typeface="Arial" pitchFamily="34" charset="0"/>
            </a:endParaRPr>
          </a:p>
        </p:txBody>
      </p:sp>
      <p:cxnSp>
        <p:nvCxnSpPr>
          <p:cNvPr id="377875" name="AutoShape 19"/>
          <p:cNvCxnSpPr>
            <a:cxnSpLocks noChangeShapeType="1"/>
            <a:stCxn id="377874" idx="2"/>
            <a:endCxn id="377862" idx="6"/>
          </p:cNvCxnSpPr>
          <p:nvPr/>
        </p:nvCxnSpPr>
        <p:spPr bwMode="auto">
          <a:xfrm rot="10800000">
            <a:off x="2701925" y="3284538"/>
            <a:ext cx="342900" cy="396875"/>
          </a:xfrm>
          <a:prstGeom prst="curvedConnector3">
            <a:avLst>
              <a:gd name="adj1" fmla="val 4814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76" name="AutoShape 20"/>
          <p:cNvCxnSpPr>
            <a:cxnSpLocks noChangeShapeType="1"/>
            <a:stCxn id="377874" idx="0"/>
            <a:endCxn id="377858" idx="4"/>
          </p:cNvCxnSpPr>
          <p:nvPr/>
        </p:nvCxnSpPr>
        <p:spPr bwMode="auto">
          <a:xfrm rot="16200000">
            <a:off x="3878263" y="2574925"/>
            <a:ext cx="488950" cy="38100"/>
          </a:xfrm>
          <a:prstGeom prst="curvedConnector3">
            <a:avLst>
              <a:gd name="adj1" fmla="val 48375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77" name="AutoShape 21"/>
          <p:cNvCxnSpPr>
            <a:cxnSpLocks noChangeShapeType="1"/>
            <a:stCxn id="377874" idx="6"/>
            <a:endCxn id="377859" idx="2"/>
          </p:cNvCxnSpPr>
          <p:nvPr/>
        </p:nvCxnSpPr>
        <p:spPr bwMode="auto">
          <a:xfrm flipV="1">
            <a:off x="5160963" y="3355975"/>
            <a:ext cx="347662" cy="325438"/>
          </a:xfrm>
          <a:prstGeom prst="curvedConnector3">
            <a:avLst>
              <a:gd name="adj1" fmla="val 47491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78" name="AutoShape 22"/>
          <p:cNvCxnSpPr>
            <a:cxnSpLocks noChangeShapeType="1"/>
            <a:stCxn id="377874" idx="3"/>
            <a:endCxn id="377861" idx="0"/>
          </p:cNvCxnSpPr>
          <p:nvPr/>
        </p:nvCxnSpPr>
        <p:spPr bwMode="auto">
          <a:xfrm rot="5400000">
            <a:off x="2847181" y="4134645"/>
            <a:ext cx="371475" cy="665162"/>
          </a:xfrm>
          <a:prstGeom prst="curvedConnector3">
            <a:avLst>
              <a:gd name="adj1" fmla="val 8076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79" name="AutoShape 23"/>
          <p:cNvCxnSpPr>
            <a:cxnSpLocks noChangeShapeType="1"/>
            <a:stCxn id="377860" idx="0"/>
            <a:endCxn id="377874" idx="5"/>
          </p:cNvCxnSpPr>
          <p:nvPr/>
        </p:nvCxnSpPr>
        <p:spPr bwMode="auto">
          <a:xfrm rot="5400000" flipH="1">
            <a:off x="4953000" y="4168776"/>
            <a:ext cx="371475" cy="596900"/>
          </a:xfrm>
          <a:prstGeom prst="curvedConnector3">
            <a:avLst>
              <a:gd name="adj1" fmla="val 19231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0" name="AutoShape 24"/>
          <p:cNvCxnSpPr>
            <a:cxnSpLocks noChangeShapeType="1"/>
            <a:stCxn id="377858" idx="1"/>
            <a:endCxn id="377864" idx="4"/>
          </p:cNvCxnSpPr>
          <p:nvPr/>
        </p:nvCxnSpPr>
        <p:spPr bwMode="auto">
          <a:xfrm rot="16200000">
            <a:off x="3390107" y="1191419"/>
            <a:ext cx="312737" cy="34925"/>
          </a:xfrm>
          <a:prstGeom prst="curvedConnector3">
            <a:avLst>
              <a:gd name="adj1" fmla="val 7715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1" name="AutoShape 25"/>
          <p:cNvCxnSpPr>
            <a:cxnSpLocks noChangeShapeType="1"/>
            <a:stCxn id="377858" idx="0"/>
            <a:endCxn id="377865" idx="3"/>
          </p:cNvCxnSpPr>
          <p:nvPr/>
        </p:nvCxnSpPr>
        <p:spPr bwMode="auto">
          <a:xfrm rot="16200000">
            <a:off x="4079875" y="1009651"/>
            <a:ext cx="249237" cy="125412"/>
          </a:xfrm>
          <a:prstGeom prst="curvedConnector3">
            <a:avLst>
              <a:gd name="adj1" fmla="val 29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2" name="AutoShape 26"/>
          <p:cNvCxnSpPr>
            <a:cxnSpLocks noChangeShapeType="1"/>
            <a:stCxn id="377866" idx="4"/>
            <a:endCxn id="377858" idx="6"/>
          </p:cNvCxnSpPr>
          <p:nvPr/>
        </p:nvCxnSpPr>
        <p:spPr bwMode="auto">
          <a:xfrm rot="5400000">
            <a:off x="5076826" y="1485900"/>
            <a:ext cx="215900" cy="358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3" name="AutoShape 27"/>
          <p:cNvCxnSpPr>
            <a:cxnSpLocks noChangeShapeType="1"/>
            <a:stCxn id="377858" idx="2"/>
            <a:endCxn id="377863" idx="5"/>
          </p:cNvCxnSpPr>
          <p:nvPr/>
        </p:nvCxnSpPr>
        <p:spPr bwMode="auto">
          <a:xfrm rot="10800000">
            <a:off x="3005138" y="1450975"/>
            <a:ext cx="271462" cy="3222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4" name="AutoShape 28"/>
          <p:cNvCxnSpPr>
            <a:cxnSpLocks noChangeShapeType="1"/>
            <a:stCxn id="377859" idx="1"/>
            <a:endCxn id="377869" idx="3"/>
          </p:cNvCxnSpPr>
          <p:nvPr/>
        </p:nvCxnSpPr>
        <p:spPr bwMode="auto">
          <a:xfrm rot="16200000">
            <a:off x="5607050" y="2611438"/>
            <a:ext cx="490538" cy="182562"/>
          </a:xfrm>
          <a:prstGeom prst="curvedConnector3">
            <a:avLst>
              <a:gd name="adj1" fmla="val 5663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5" name="AutoShape 29"/>
          <p:cNvCxnSpPr>
            <a:cxnSpLocks noChangeShapeType="1"/>
            <a:stCxn id="377859" idx="6"/>
            <a:endCxn id="377870" idx="2"/>
          </p:cNvCxnSpPr>
          <p:nvPr/>
        </p:nvCxnSpPr>
        <p:spPr bwMode="auto">
          <a:xfrm flipV="1">
            <a:off x="7237413" y="3067050"/>
            <a:ext cx="142875" cy="288925"/>
          </a:xfrm>
          <a:prstGeom prst="curved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6" name="AutoShape 30"/>
          <p:cNvCxnSpPr>
            <a:cxnSpLocks noChangeShapeType="1"/>
            <a:stCxn id="377859" idx="7"/>
            <a:endCxn id="377868" idx="2"/>
          </p:cNvCxnSpPr>
          <p:nvPr/>
        </p:nvCxnSpPr>
        <p:spPr bwMode="auto">
          <a:xfrm rot="5400000" flipH="1">
            <a:off x="6665913" y="2628900"/>
            <a:ext cx="528638" cy="109537"/>
          </a:xfrm>
          <a:prstGeom prst="curvedConnector4">
            <a:avLst>
              <a:gd name="adj1" fmla="val 32134"/>
              <a:gd name="adj2" fmla="val 30869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7" name="AutoShape 31"/>
          <p:cNvCxnSpPr>
            <a:cxnSpLocks noChangeShapeType="1"/>
            <a:stCxn id="377859" idx="6"/>
            <a:endCxn id="377867" idx="1"/>
          </p:cNvCxnSpPr>
          <p:nvPr/>
        </p:nvCxnSpPr>
        <p:spPr bwMode="auto">
          <a:xfrm>
            <a:off x="7237413" y="3355975"/>
            <a:ext cx="134937" cy="2476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8" name="AutoShape 32"/>
          <p:cNvCxnSpPr>
            <a:cxnSpLocks noChangeShapeType="1"/>
            <a:stCxn id="377871" idx="1"/>
            <a:endCxn id="377859" idx="5"/>
          </p:cNvCxnSpPr>
          <p:nvPr/>
        </p:nvCxnSpPr>
        <p:spPr bwMode="auto">
          <a:xfrm rot="16200000">
            <a:off x="6568281" y="3775870"/>
            <a:ext cx="428625" cy="404812"/>
          </a:xfrm>
          <a:prstGeom prst="curvedConnector3">
            <a:avLst>
              <a:gd name="adj1" fmla="val 437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89" name="AutoShape 33"/>
          <p:cNvCxnSpPr>
            <a:cxnSpLocks noChangeShapeType="1"/>
            <a:stCxn id="377873" idx="7"/>
            <a:endCxn id="377860" idx="3"/>
          </p:cNvCxnSpPr>
          <p:nvPr/>
        </p:nvCxnSpPr>
        <p:spPr bwMode="auto">
          <a:xfrm rot="5400000" flipH="1">
            <a:off x="4786313" y="5675313"/>
            <a:ext cx="344487" cy="268287"/>
          </a:xfrm>
          <a:prstGeom prst="curvedConnector3">
            <a:avLst>
              <a:gd name="adj1" fmla="val 4055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77890" name="AutoShape 34"/>
          <p:cNvCxnSpPr>
            <a:cxnSpLocks noChangeShapeType="1"/>
            <a:stCxn id="377872" idx="1"/>
            <a:endCxn id="377860" idx="5"/>
          </p:cNvCxnSpPr>
          <p:nvPr/>
        </p:nvCxnSpPr>
        <p:spPr bwMode="auto">
          <a:xfrm rot="16200000">
            <a:off x="5776913" y="5710238"/>
            <a:ext cx="344487" cy="198437"/>
          </a:xfrm>
          <a:prstGeom prst="curvedConnector3">
            <a:avLst>
              <a:gd name="adj1" fmla="val 4055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pic>
        <p:nvPicPr>
          <p:cNvPr id="377891" name="Picture 35"/>
          <p:cNvPicPr>
            <a:picLocks noChangeAspect="1" noChangeArrowheads="1"/>
          </p:cNvPicPr>
          <p:nvPr/>
        </p:nvPicPr>
        <p:blipFill>
          <a:blip r:embed="rId2" cstate="print"/>
          <a:srcRect l="12000" r="8400"/>
          <a:stretch>
            <a:fillRect/>
          </a:stretch>
        </p:blipFill>
        <p:spPr bwMode="auto">
          <a:xfrm>
            <a:off x="7416800" y="5826125"/>
            <a:ext cx="1727200" cy="1031875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78885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9913"/>
            <a:ext cx="1779587" cy="1169987"/>
          </a:xfrm>
          <a:prstGeom prst="rect">
            <a:avLst/>
          </a:prstGeom>
          <a:noFill/>
        </p:spPr>
      </p:pic>
      <p:grpSp>
        <p:nvGrpSpPr>
          <p:cNvPr id="378963" name="Group 83"/>
          <p:cNvGrpSpPr>
            <a:grpSpLocks/>
          </p:cNvGrpSpPr>
          <p:nvPr/>
        </p:nvGrpSpPr>
        <p:grpSpPr bwMode="auto">
          <a:xfrm>
            <a:off x="1368425" y="476250"/>
            <a:ext cx="6156325" cy="6022975"/>
            <a:chOff x="862" y="300"/>
            <a:chExt cx="3878" cy="3794"/>
          </a:xfrm>
        </p:grpSpPr>
        <p:sp>
          <p:nvSpPr>
            <p:cNvPr id="378887" name="AutoShape 7"/>
            <p:cNvSpPr>
              <a:spLocks noChangeAspect="1" noChangeArrowheads="1" noTextEdit="1"/>
            </p:cNvSpPr>
            <p:nvPr/>
          </p:nvSpPr>
          <p:spPr bwMode="auto">
            <a:xfrm>
              <a:off x="862" y="300"/>
              <a:ext cx="3878" cy="3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89" name="Oval 9"/>
            <p:cNvSpPr>
              <a:spLocks noChangeArrowheads="1"/>
            </p:cNvSpPr>
            <p:nvPr/>
          </p:nvSpPr>
          <p:spPr bwMode="auto">
            <a:xfrm>
              <a:off x="2488" y="2236"/>
              <a:ext cx="1831" cy="1832"/>
            </a:xfrm>
            <a:prstGeom prst="ellipse">
              <a:avLst/>
            </a:prstGeom>
            <a:solidFill>
              <a:srgbClr val="FFE0C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0" name="Oval 10"/>
            <p:cNvSpPr>
              <a:spLocks noChangeArrowheads="1"/>
            </p:cNvSpPr>
            <p:nvPr/>
          </p:nvSpPr>
          <p:spPr bwMode="auto">
            <a:xfrm>
              <a:off x="2884" y="1021"/>
              <a:ext cx="1830" cy="1833"/>
            </a:xfrm>
            <a:prstGeom prst="ellipse">
              <a:avLst/>
            </a:prstGeom>
            <a:solidFill>
              <a:srgbClr val="FFFFA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1" name="Oval 11"/>
            <p:cNvSpPr>
              <a:spLocks noChangeArrowheads="1"/>
            </p:cNvSpPr>
            <p:nvPr/>
          </p:nvSpPr>
          <p:spPr bwMode="auto">
            <a:xfrm>
              <a:off x="1903" y="326"/>
              <a:ext cx="1831" cy="1832"/>
            </a:xfrm>
            <a:prstGeom prst="ellipse">
              <a:avLst/>
            </a:prstGeom>
            <a:solidFill>
              <a:srgbClr val="A0FFA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2" name="Oval 12"/>
            <p:cNvSpPr>
              <a:spLocks noChangeArrowheads="1"/>
            </p:cNvSpPr>
            <p:nvPr/>
          </p:nvSpPr>
          <p:spPr bwMode="auto">
            <a:xfrm>
              <a:off x="888" y="1083"/>
              <a:ext cx="1830" cy="1832"/>
            </a:xfrm>
            <a:prstGeom prst="ellipse">
              <a:avLst/>
            </a:prstGeom>
            <a:solidFill>
              <a:srgbClr val="A0A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3" name="Oval 13"/>
            <p:cNvSpPr>
              <a:spLocks noChangeArrowheads="1"/>
            </p:cNvSpPr>
            <p:nvPr/>
          </p:nvSpPr>
          <p:spPr bwMode="auto">
            <a:xfrm>
              <a:off x="1273" y="2217"/>
              <a:ext cx="1831" cy="1832"/>
            </a:xfrm>
            <a:prstGeom prst="ellipse">
              <a:avLst/>
            </a:prstGeom>
            <a:solidFill>
              <a:srgbClr val="FFE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4" name="Oval 14"/>
            <p:cNvSpPr>
              <a:spLocks noChangeArrowheads="1"/>
            </p:cNvSpPr>
            <p:nvPr/>
          </p:nvSpPr>
          <p:spPr bwMode="auto">
            <a:xfrm>
              <a:off x="2032" y="658"/>
              <a:ext cx="509" cy="509"/>
            </a:xfrm>
            <a:prstGeom prst="ellipse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5" name="Rectangle 15"/>
            <p:cNvSpPr>
              <a:spLocks noChangeArrowheads="1"/>
            </p:cNvSpPr>
            <p:nvPr/>
          </p:nvSpPr>
          <p:spPr bwMode="auto">
            <a:xfrm>
              <a:off x="2170" y="833"/>
              <a:ext cx="181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Textil</a:t>
              </a:r>
              <a:endParaRPr lang="es-ES"/>
            </a:p>
          </p:txBody>
        </p:sp>
        <p:sp>
          <p:nvSpPr>
            <p:cNvPr id="378896" name="Rectangle 16"/>
            <p:cNvSpPr>
              <a:spLocks noChangeArrowheads="1"/>
            </p:cNvSpPr>
            <p:nvPr/>
          </p:nvSpPr>
          <p:spPr bwMode="auto">
            <a:xfrm>
              <a:off x="2365" y="833"/>
              <a:ext cx="3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897" name="Rectangle 17"/>
            <p:cNvSpPr>
              <a:spLocks noChangeArrowheads="1"/>
            </p:cNvSpPr>
            <p:nvPr/>
          </p:nvSpPr>
          <p:spPr bwMode="auto">
            <a:xfrm>
              <a:off x="2132" y="914"/>
              <a:ext cx="30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Artesanal</a:t>
              </a:r>
              <a:endParaRPr lang="es-ES"/>
            </a:p>
          </p:txBody>
        </p:sp>
        <p:sp>
          <p:nvSpPr>
            <p:cNvPr id="378898" name="Oval 18"/>
            <p:cNvSpPr>
              <a:spLocks noChangeArrowheads="1"/>
            </p:cNvSpPr>
            <p:nvPr/>
          </p:nvSpPr>
          <p:spPr bwMode="auto">
            <a:xfrm>
              <a:off x="3116" y="697"/>
              <a:ext cx="508" cy="508"/>
            </a:xfrm>
            <a:prstGeom prst="ellipse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9" name="Rectangle 19"/>
            <p:cNvSpPr>
              <a:spLocks noChangeArrowheads="1"/>
            </p:cNvSpPr>
            <p:nvPr/>
          </p:nvSpPr>
          <p:spPr bwMode="auto">
            <a:xfrm>
              <a:off x="3234" y="830"/>
              <a:ext cx="230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Agrope</a:t>
              </a:r>
              <a:endParaRPr lang="es-ES"/>
            </a:p>
          </p:txBody>
        </p:sp>
        <p:sp>
          <p:nvSpPr>
            <p:cNvPr id="378900" name="Rectangle 20"/>
            <p:cNvSpPr>
              <a:spLocks noChangeArrowheads="1"/>
            </p:cNvSpPr>
            <p:nvPr/>
          </p:nvSpPr>
          <p:spPr bwMode="auto">
            <a:xfrm>
              <a:off x="3477" y="830"/>
              <a:ext cx="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-</a:t>
              </a:r>
              <a:endParaRPr lang="es-ES"/>
            </a:p>
          </p:txBody>
        </p:sp>
        <p:sp>
          <p:nvSpPr>
            <p:cNvPr id="378901" name="Rectangle 21"/>
            <p:cNvSpPr>
              <a:spLocks noChangeArrowheads="1"/>
            </p:cNvSpPr>
            <p:nvPr/>
          </p:nvSpPr>
          <p:spPr bwMode="auto">
            <a:xfrm>
              <a:off x="3244" y="911"/>
              <a:ext cx="19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cuaria</a:t>
              </a:r>
              <a:endParaRPr lang="es-ES"/>
            </a:p>
          </p:txBody>
        </p:sp>
        <p:sp>
          <p:nvSpPr>
            <p:cNvPr id="378902" name="Rectangle 22"/>
            <p:cNvSpPr>
              <a:spLocks noChangeArrowheads="1"/>
            </p:cNvSpPr>
            <p:nvPr/>
          </p:nvSpPr>
          <p:spPr bwMode="auto">
            <a:xfrm>
              <a:off x="3458" y="911"/>
              <a:ext cx="3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03" name="Rectangle 23"/>
            <p:cNvSpPr>
              <a:spLocks noChangeArrowheads="1"/>
            </p:cNvSpPr>
            <p:nvPr/>
          </p:nvSpPr>
          <p:spPr bwMode="auto">
            <a:xfrm>
              <a:off x="3213" y="992"/>
              <a:ext cx="30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Mercados</a:t>
              </a:r>
              <a:endParaRPr lang="es-ES"/>
            </a:p>
          </p:txBody>
        </p:sp>
        <p:sp>
          <p:nvSpPr>
            <p:cNvPr id="378904" name="Oval 24"/>
            <p:cNvSpPr>
              <a:spLocks noChangeArrowheads="1"/>
            </p:cNvSpPr>
            <p:nvPr/>
          </p:nvSpPr>
          <p:spPr bwMode="auto">
            <a:xfrm>
              <a:off x="2366" y="405"/>
              <a:ext cx="509" cy="509"/>
            </a:xfrm>
            <a:prstGeom prst="ellipse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05" name="Rectangle 25"/>
            <p:cNvSpPr>
              <a:spLocks noChangeArrowheads="1"/>
            </p:cNvSpPr>
            <p:nvPr/>
          </p:nvSpPr>
          <p:spPr bwMode="auto">
            <a:xfrm>
              <a:off x="2454" y="579"/>
              <a:ext cx="32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Educación</a:t>
              </a:r>
              <a:endParaRPr lang="es-ES"/>
            </a:p>
          </p:txBody>
        </p:sp>
        <p:sp>
          <p:nvSpPr>
            <p:cNvPr id="378906" name="Rectangle 26"/>
            <p:cNvSpPr>
              <a:spLocks noChangeArrowheads="1"/>
            </p:cNvSpPr>
            <p:nvPr/>
          </p:nvSpPr>
          <p:spPr bwMode="auto">
            <a:xfrm>
              <a:off x="2499" y="660"/>
              <a:ext cx="243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Técnica</a:t>
              </a:r>
              <a:endParaRPr lang="es-ES"/>
            </a:p>
          </p:txBody>
        </p:sp>
        <p:sp>
          <p:nvSpPr>
            <p:cNvPr id="378907" name="Oval 27"/>
            <p:cNvSpPr>
              <a:spLocks noChangeArrowheads="1"/>
            </p:cNvSpPr>
            <p:nvPr/>
          </p:nvSpPr>
          <p:spPr bwMode="auto">
            <a:xfrm>
              <a:off x="2789" y="401"/>
              <a:ext cx="509" cy="509"/>
            </a:xfrm>
            <a:prstGeom prst="ellipse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08" name="Rectangle 28"/>
            <p:cNvSpPr>
              <a:spLocks noChangeArrowheads="1"/>
            </p:cNvSpPr>
            <p:nvPr/>
          </p:nvSpPr>
          <p:spPr bwMode="auto">
            <a:xfrm>
              <a:off x="2896" y="535"/>
              <a:ext cx="233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Tusimo</a:t>
              </a:r>
              <a:endParaRPr lang="es-ES"/>
            </a:p>
          </p:txBody>
        </p:sp>
        <p:sp>
          <p:nvSpPr>
            <p:cNvPr id="378909" name="Rectangle 29"/>
            <p:cNvSpPr>
              <a:spLocks noChangeArrowheads="1"/>
            </p:cNvSpPr>
            <p:nvPr/>
          </p:nvSpPr>
          <p:spPr bwMode="auto">
            <a:xfrm>
              <a:off x="3153" y="535"/>
              <a:ext cx="3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10" name="Rectangle 30"/>
            <p:cNvSpPr>
              <a:spLocks noChangeArrowheads="1"/>
            </p:cNvSpPr>
            <p:nvPr/>
          </p:nvSpPr>
          <p:spPr bwMode="auto">
            <a:xfrm>
              <a:off x="2936" y="616"/>
              <a:ext cx="20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Trans-</a:t>
              </a:r>
              <a:endParaRPr lang="es-ES"/>
            </a:p>
          </p:txBody>
        </p:sp>
        <p:sp>
          <p:nvSpPr>
            <p:cNvPr id="378911" name="Rectangle 31"/>
            <p:cNvSpPr>
              <a:spLocks noChangeArrowheads="1"/>
            </p:cNvSpPr>
            <p:nvPr/>
          </p:nvSpPr>
          <p:spPr bwMode="auto">
            <a:xfrm>
              <a:off x="2953" y="697"/>
              <a:ext cx="173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porte</a:t>
              </a:r>
              <a:endParaRPr lang="es-ES"/>
            </a:p>
          </p:txBody>
        </p:sp>
        <p:sp>
          <p:nvSpPr>
            <p:cNvPr id="378912" name="Oval 32"/>
            <p:cNvSpPr>
              <a:spLocks noChangeArrowheads="1"/>
            </p:cNvSpPr>
            <p:nvPr/>
          </p:nvSpPr>
          <p:spPr bwMode="auto">
            <a:xfrm>
              <a:off x="1352" y="2657"/>
              <a:ext cx="505" cy="505"/>
            </a:xfrm>
            <a:prstGeom prst="ellipse">
              <a:avLst/>
            </a:prstGeom>
            <a:solidFill>
              <a:srgbClr val="FF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13" name="Rectangle 33"/>
            <p:cNvSpPr>
              <a:spLocks noChangeArrowheads="1"/>
            </p:cNvSpPr>
            <p:nvPr/>
          </p:nvSpPr>
          <p:spPr bwMode="auto">
            <a:xfrm>
              <a:off x="1523" y="2761"/>
              <a:ext cx="179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Salud</a:t>
              </a:r>
              <a:endParaRPr lang="es-ES"/>
            </a:p>
          </p:txBody>
        </p:sp>
        <p:sp>
          <p:nvSpPr>
            <p:cNvPr id="378914" name="Rectangle 34"/>
            <p:cNvSpPr>
              <a:spLocks noChangeArrowheads="1"/>
            </p:cNvSpPr>
            <p:nvPr/>
          </p:nvSpPr>
          <p:spPr bwMode="auto">
            <a:xfrm>
              <a:off x="1447" y="2837"/>
              <a:ext cx="31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Comunica</a:t>
              </a:r>
              <a:endParaRPr lang="es-ES"/>
            </a:p>
          </p:txBody>
        </p:sp>
        <p:sp>
          <p:nvSpPr>
            <p:cNvPr id="378915" name="Rectangle 35"/>
            <p:cNvSpPr>
              <a:spLocks noChangeArrowheads="1"/>
            </p:cNvSpPr>
            <p:nvPr/>
          </p:nvSpPr>
          <p:spPr bwMode="auto">
            <a:xfrm>
              <a:off x="1737" y="2837"/>
              <a:ext cx="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-</a:t>
              </a:r>
              <a:endParaRPr lang="es-ES"/>
            </a:p>
          </p:txBody>
        </p:sp>
        <p:sp>
          <p:nvSpPr>
            <p:cNvPr id="378916" name="Rectangle 36"/>
            <p:cNvSpPr>
              <a:spLocks noChangeArrowheads="1"/>
            </p:cNvSpPr>
            <p:nvPr/>
          </p:nvSpPr>
          <p:spPr bwMode="auto">
            <a:xfrm>
              <a:off x="1516" y="2913"/>
              <a:ext cx="134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ción</a:t>
              </a:r>
              <a:endParaRPr lang="es-ES"/>
            </a:p>
          </p:txBody>
        </p:sp>
        <p:sp>
          <p:nvSpPr>
            <p:cNvPr id="378917" name="Rectangle 37"/>
            <p:cNvSpPr>
              <a:spLocks noChangeArrowheads="1"/>
            </p:cNvSpPr>
            <p:nvPr/>
          </p:nvSpPr>
          <p:spPr bwMode="auto">
            <a:xfrm>
              <a:off x="1658" y="2913"/>
              <a:ext cx="3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18" name="Rectangle 38"/>
            <p:cNvSpPr>
              <a:spLocks noChangeArrowheads="1"/>
            </p:cNvSpPr>
            <p:nvPr/>
          </p:nvSpPr>
          <p:spPr bwMode="auto">
            <a:xfrm>
              <a:off x="1468" y="2989"/>
              <a:ext cx="289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Servicios</a:t>
              </a:r>
              <a:endParaRPr lang="es-ES"/>
            </a:p>
          </p:txBody>
        </p:sp>
        <p:sp>
          <p:nvSpPr>
            <p:cNvPr id="378919" name="Oval 39"/>
            <p:cNvSpPr>
              <a:spLocks noChangeArrowheads="1"/>
            </p:cNvSpPr>
            <p:nvPr/>
          </p:nvSpPr>
          <p:spPr bwMode="auto">
            <a:xfrm>
              <a:off x="1355" y="3097"/>
              <a:ext cx="508" cy="509"/>
            </a:xfrm>
            <a:prstGeom prst="ellipse">
              <a:avLst/>
            </a:prstGeom>
            <a:solidFill>
              <a:srgbClr val="FF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0" name="Rectangle 40"/>
            <p:cNvSpPr>
              <a:spLocks noChangeArrowheads="1"/>
            </p:cNvSpPr>
            <p:nvPr/>
          </p:nvSpPr>
          <p:spPr bwMode="auto">
            <a:xfrm>
              <a:off x="1443" y="3312"/>
              <a:ext cx="32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Educación</a:t>
              </a:r>
              <a:endParaRPr lang="es-ES"/>
            </a:p>
          </p:txBody>
        </p:sp>
        <p:sp>
          <p:nvSpPr>
            <p:cNvPr id="378921" name="Oval 41"/>
            <p:cNvSpPr>
              <a:spLocks noChangeArrowheads="1"/>
            </p:cNvSpPr>
            <p:nvPr/>
          </p:nvSpPr>
          <p:spPr bwMode="auto">
            <a:xfrm>
              <a:off x="1602" y="3402"/>
              <a:ext cx="509" cy="509"/>
            </a:xfrm>
            <a:prstGeom prst="ellipse">
              <a:avLst/>
            </a:prstGeom>
            <a:solidFill>
              <a:srgbClr val="FF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2" name="Rectangle 42"/>
            <p:cNvSpPr>
              <a:spLocks noChangeArrowheads="1"/>
            </p:cNvSpPr>
            <p:nvPr/>
          </p:nvSpPr>
          <p:spPr bwMode="auto">
            <a:xfrm>
              <a:off x="1766" y="3617"/>
              <a:ext cx="181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Niñez</a:t>
              </a:r>
              <a:endParaRPr lang="es-ES"/>
            </a:p>
          </p:txBody>
        </p:sp>
        <p:sp>
          <p:nvSpPr>
            <p:cNvPr id="378923" name="Oval 43"/>
            <p:cNvSpPr>
              <a:spLocks noChangeArrowheads="1"/>
            </p:cNvSpPr>
            <p:nvPr/>
          </p:nvSpPr>
          <p:spPr bwMode="auto">
            <a:xfrm>
              <a:off x="3720" y="3131"/>
              <a:ext cx="509" cy="508"/>
            </a:xfrm>
            <a:prstGeom prst="ellipse">
              <a:avLst/>
            </a:prstGeom>
            <a:solidFill>
              <a:srgbClr val="FFC08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4" name="Rectangle 44"/>
            <p:cNvSpPr>
              <a:spLocks noChangeArrowheads="1"/>
            </p:cNvSpPr>
            <p:nvPr/>
          </p:nvSpPr>
          <p:spPr bwMode="auto">
            <a:xfrm>
              <a:off x="3813" y="3305"/>
              <a:ext cx="314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Identidad</a:t>
              </a:r>
              <a:endParaRPr lang="es-ES"/>
            </a:p>
          </p:txBody>
        </p:sp>
        <p:sp>
          <p:nvSpPr>
            <p:cNvPr id="378925" name="Rectangle 45"/>
            <p:cNvSpPr>
              <a:spLocks noChangeArrowheads="1"/>
            </p:cNvSpPr>
            <p:nvPr/>
          </p:nvSpPr>
          <p:spPr bwMode="auto">
            <a:xfrm>
              <a:off x="3846" y="3386"/>
              <a:ext cx="25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Cultural</a:t>
              </a:r>
              <a:endParaRPr lang="es-ES"/>
            </a:p>
          </p:txBody>
        </p:sp>
        <p:sp>
          <p:nvSpPr>
            <p:cNvPr id="378926" name="Oval 46"/>
            <p:cNvSpPr>
              <a:spLocks noChangeArrowheads="1"/>
            </p:cNvSpPr>
            <p:nvPr/>
          </p:nvSpPr>
          <p:spPr bwMode="auto">
            <a:xfrm>
              <a:off x="3416" y="3455"/>
              <a:ext cx="508" cy="508"/>
            </a:xfrm>
            <a:prstGeom prst="ellipse">
              <a:avLst/>
            </a:prstGeom>
            <a:solidFill>
              <a:srgbClr val="FFC08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7" name="Rectangle 47"/>
            <p:cNvSpPr>
              <a:spLocks noChangeArrowheads="1"/>
            </p:cNvSpPr>
            <p:nvPr/>
          </p:nvSpPr>
          <p:spPr bwMode="auto">
            <a:xfrm>
              <a:off x="3520" y="3669"/>
              <a:ext cx="29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Deportes</a:t>
              </a:r>
              <a:endParaRPr lang="es-ES"/>
            </a:p>
          </p:txBody>
        </p:sp>
        <p:sp>
          <p:nvSpPr>
            <p:cNvPr id="378928" name="Oval 48"/>
            <p:cNvSpPr>
              <a:spLocks noChangeArrowheads="1"/>
            </p:cNvSpPr>
            <p:nvPr/>
          </p:nvSpPr>
          <p:spPr bwMode="auto">
            <a:xfrm>
              <a:off x="1967" y="3506"/>
              <a:ext cx="508" cy="509"/>
            </a:xfrm>
            <a:prstGeom prst="ellipse">
              <a:avLst/>
            </a:prstGeom>
            <a:solidFill>
              <a:srgbClr val="FF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9" name="Rectangle 49"/>
            <p:cNvSpPr>
              <a:spLocks noChangeArrowheads="1"/>
            </p:cNvSpPr>
            <p:nvPr/>
          </p:nvSpPr>
          <p:spPr bwMode="auto">
            <a:xfrm>
              <a:off x="2097" y="3680"/>
              <a:ext cx="214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Adoles</a:t>
              </a:r>
              <a:endParaRPr lang="es-ES"/>
            </a:p>
          </p:txBody>
        </p:sp>
        <p:sp>
          <p:nvSpPr>
            <p:cNvPr id="378930" name="Rectangle 50"/>
            <p:cNvSpPr>
              <a:spLocks noChangeArrowheads="1"/>
            </p:cNvSpPr>
            <p:nvPr/>
          </p:nvSpPr>
          <p:spPr bwMode="auto">
            <a:xfrm>
              <a:off x="2316" y="3680"/>
              <a:ext cx="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-</a:t>
              </a:r>
              <a:endParaRPr lang="es-ES"/>
            </a:p>
          </p:txBody>
        </p:sp>
        <p:sp>
          <p:nvSpPr>
            <p:cNvPr id="378931" name="Rectangle 51"/>
            <p:cNvSpPr>
              <a:spLocks noChangeArrowheads="1"/>
            </p:cNvSpPr>
            <p:nvPr/>
          </p:nvSpPr>
          <p:spPr bwMode="auto">
            <a:xfrm>
              <a:off x="2121" y="3761"/>
              <a:ext cx="204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cencia</a:t>
              </a:r>
              <a:endParaRPr lang="es-ES"/>
            </a:p>
          </p:txBody>
        </p:sp>
        <p:sp>
          <p:nvSpPr>
            <p:cNvPr id="378932" name="Oval 52"/>
            <p:cNvSpPr>
              <a:spLocks noChangeArrowheads="1"/>
            </p:cNvSpPr>
            <p:nvPr/>
          </p:nvSpPr>
          <p:spPr bwMode="auto">
            <a:xfrm>
              <a:off x="2364" y="3340"/>
              <a:ext cx="508" cy="509"/>
            </a:xfrm>
            <a:prstGeom prst="ellipse">
              <a:avLst/>
            </a:prstGeom>
            <a:solidFill>
              <a:srgbClr val="FF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33" name="Rectangle 53"/>
            <p:cNvSpPr>
              <a:spLocks noChangeArrowheads="1"/>
            </p:cNvSpPr>
            <p:nvPr/>
          </p:nvSpPr>
          <p:spPr bwMode="auto">
            <a:xfrm>
              <a:off x="2456" y="3514"/>
              <a:ext cx="25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Equidad</a:t>
              </a:r>
              <a:endParaRPr lang="es-ES"/>
            </a:p>
          </p:txBody>
        </p:sp>
        <p:sp>
          <p:nvSpPr>
            <p:cNvPr id="378934" name="Rectangle 54"/>
            <p:cNvSpPr>
              <a:spLocks noChangeArrowheads="1"/>
            </p:cNvSpPr>
            <p:nvPr/>
          </p:nvSpPr>
          <p:spPr bwMode="auto">
            <a:xfrm>
              <a:off x="2742" y="3514"/>
              <a:ext cx="3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35" name="Rectangle 55"/>
            <p:cNvSpPr>
              <a:spLocks noChangeArrowheads="1"/>
            </p:cNvSpPr>
            <p:nvPr/>
          </p:nvSpPr>
          <p:spPr bwMode="auto">
            <a:xfrm>
              <a:off x="2468" y="3595"/>
              <a:ext cx="29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derechos</a:t>
              </a:r>
              <a:endParaRPr lang="es-ES"/>
            </a:p>
          </p:txBody>
        </p:sp>
        <p:sp>
          <p:nvSpPr>
            <p:cNvPr id="378936" name="Oval 56"/>
            <p:cNvSpPr>
              <a:spLocks noChangeArrowheads="1"/>
            </p:cNvSpPr>
            <p:nvPr/>
          </p:nvSpPr>
          <p:spPr bwMode="auto">
            <a:xfrm>
              <a:off x="1007" y="1544"/>
              <a:ext cx="508" cy="508"/>
            </a:xfrm>
            <a:prstGeom prst="ellipse">
              <a:avLst/>
            </a:prstGeom>
            <a:solidFill>
              <a:srgbClr val="0000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37" name="Rectangle 57"/>
            <p:cNvSpPr>
              <a:spLocks noChangeArrowheads="1"/>
            </p:cNvSpPr>
            <p:nvPr/>
          </p:nvSpPr>
          <p:spPr bwMode="auto">
            <a:xfrm>
              <a:off x="1137" y="1718"/>
              <a:ext cx="21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Organi</a:t>
              </a:r>
              <a:endParaRPr lang="es-ES"/>
            </a:p>
          </p:txBody>
        </p:sp>
        <p:sp>
          <p:nvSpPr>
            <p:cNvPr id="378938" name="Rectangle 58"/>
            <p:cNvSpPr>
              <a:spLocks noChangeArrowheads="1"/>
            </p:cNvSpPr>
            <p:nvPr/>
          </p:nvSpPr>
          <p:spPr bwMode="auto">
            <a:xfrm>
              <a:off x="1356" y="1718"/>
              <a:ext cx="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-</a:t>
              </a:r>
              <a:endParaRPr lang="es-ES"/>
            </a:p>
          </p:txBody>
        </p:sp>
        <p:sp>
          <p:nvSpPr>
            <p:cNvPr id="378939" name="Rectangle 59"/>
            <p:cNvSpPr>
              <a:spLocks noChangeArrowheads="1"/>
            </p:cNvSpPr>
            <p:nvPr/>
          </p:nvSpPr>
          <p:spPr bwMode="auto">
            <a:xfrm>
              <a:off x="1159" y="1799"/>
              <a:ext cx="20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zación</a:t>
              </a:r>
              <a:endParaRPr lang="es-ES"/>
            </a:p>
          </p:txBody>
        </p:sp>
        <p:sp>
          <p:nvSpPr>
            <p:cNvPr id="378940" name="Oval 60"/>
            <p:cNvSpPr>
              <a:spLocks noChangeArrowheads="1"/>
            </p:cNvSpPr>
            <p:nvPr/>
          </p:nvSpPr>
          <p:spPr bwMode="auto">
            <a:xfrm>
              <a:off x="4106" y="1549"/>
              <a:ext cx="508" cy="509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1" name="Rectangle 61"/>
            <p:cNvSpPr>
              <a:spLocks noChangeArrowheads="1"/>
            </p:cNvSpPr>
            <p:nvPr/>
          </p:nvSpPr>
          <p:spPr bwMode="auto">
            <a:xfrm>
              <a:off x="4203" y="1764"/>
              <a:ext cx="30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</a:rPr>
                <a:t>Ambiente</a:t>
              </a:r>
              <a:endParaRPr lang="es-ES"/>
            </a:p>
          </p:txBody>
        </p:sp>
        <p:sp>
          <p:nvSpPr>
            <p:cNvPr id="378942" name="Rectangle 62"/>
            <p:cNvSpPr>
              <a:spLocks noChangeArrowheads="1"/>
            </p:cNvSpPr>
            <p:nvPr/>
          </p:nvSpPr>
          <p:spPr bwMode="auto">
            <a:xfrm>
              <a:off x="2528" y="1537"/>
              <a:ext cx="73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3" name="Rectangle 63"/>
            <p:cNvSpPr>
              <a:spLocks noChangeArrowheads="1"/>
            </p:cNvSpPr>
            <p:nvPr/>
          </p:nvSpPr>
          <p:spPr bwMode="auto">
            <a:xfrm>
              <a:off x="2565" y="1298"/>
              <a:ext cx="5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8000"/>
                  </a:solidFill>
                </a:rPr>
                <a:t>ECONOMÍA</a:t>
              </a:r>
              <a:endParaRPr lang="es-ES"/>
            </a:p>
          </p:txBody>
        </p:sp>
        <p:sp>
          <p:nvSpPr>
            <p:cNvPr id="378944" name="Rectangle 64"/>
            <p:cNvSpPr>
              <a:spLocks noChangeArrowheads="1"/>
            </p:cNvSpPr>
            <p:nvPr/>
          </p:nvSpPr>
          <p:spPr bwMode="auto">
            <a:xfrm>
              <a:off x="3218" y="1298"/>
              <a:ext cx="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8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45" name="Rectangle 65"/>
            <p:cNvSpPr>
              <a:spLocks noChangeArrowheads="1"/>
            </p:cNvSpPr>
            <p:nvPr/>
          </p:nvSpPr>
          <p:spPr bwMode="auto">
            <a:xfrm>
              <a:off x="2606" y="1434"/>
              <a:ext cx="72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8000"/>
                  </a:solidFill>
                </a:rPr>
                <a:t>PRODUCCIÓN</a:t>
              </a:r>
              <a:endParaRPr lang="es-ES"/>
            </a:p>
          </p:txBody>
        </p:sp>
        <p:sp>
          <p:nvSpPr>
            <p:cNvPr id="378946" name="Rectangle 66"/>
            <p:cNvSpPr>
              <a:spLocks noChangeArrowheads="1"/>
            </p:cNvSpPr>
            <p:nvPr/>
          </p:nvSpPr>
          <p:spPr bwMode="auto">
            <a:xfrm>
              <a:off x="3353" y="2123"/>
              <a:ext cx="634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7" name="Rectangle 67"/>
            <p:cNvSpPr>
              <a:spLocks noChangeArrowheads="1"/>
            </p:cNvSpPr>
            <p:nvPr/>
          </p:nvSpPr>
          <p:spPr bwMode="auto">
            <a:xfrm>
              <a:off x="3353" y="2122"/>
              <a:ext cx="6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EA7500"/>
                  </a:solidFill>
                </a:rPr>
                <a:t>AMBIENTAL</a:t>
              </a:r>
              <a:endParaRPr lang="es-ES"/>
            </a:p>
          </p:txBody>
        </p:sp>
        <p:sp>
          <p:nvSpPr>
            <p:cNvPr id="378948" name="Rectangle 68"/>
            <p:cNvSpPr>
              <a:spLocks noChangeArrowheads="1"/>
            </p:cNvSpPr>
            <p:nvPr/>
          </p:nvSpPr>
          <p:spPr bwMode="auto">
            <a:xfrm>
              <a:off x="3123" y="2761"/>
              <a:ext cx="629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9" name="Rectangle 69"/>
            <p:cNvSpPr>
              <a:spLocks noChangeArrowheads="1"/>
            </p:cNvSpPr>
            <p:nvPr/>
          </p:nvSpPr>
          <p:spPr bwMode="auto">
            <a:xfrm>
              <a:off x="3123" y="2851"/>
              <a:ext cx="61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C00000"/>
                  </a:solidFill>
                </a:rPr>
                <a:t>IDENTIDAD</a:t>
              </a:r>
              <a:endParaRPr lang="es-ES"/>
            </a:p>
          </p:txBody>
        </p:sp>
        <p:sp>
          <p:nvSpPr>
            <p:cNvPr id="378950" name="Rectangle 70"/>
            <p:cNvSpPr>
              <a:spLocks noChangeArrowheads="1"/>
            </p:cNvSpPr>
            <p:nvPr/>
          </p:nvSpPr>
          <p:spPr bwMode="auto">
            <a:xfrm>
              <a:off x="3139" y="2988"/>
              <a:ext cx="4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C00000"/>
                  </a:solidFill>
                </a:rPr>
                <a:t>CULTURA</a:t>
              </a:r>
              <a:endParaRPr lang="es-ES"/>
            </a:p>
          </p:txBody>
        </p:sp>
        <p:sp>
          <p:nvSpPr>
            <p:cNvPr id="378951" name="Rectangle 71"/>
            <p:cNvSpPr>
              <a:spLocks noChangeArrowheads="1"/>
            </p:cNvSpPr>
            <p:nvPr/>
          </p:nvSpPr>
          <p:spPr bwMode="auto">
            <a:xfrm>
              <a:off x="3663" y="2988"/>
              <a:ext cx="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C00000"/>
                  </a:solidFill>
                </a:rPr>
                <a:t>Y</a:t>
              </a:r>
              <a:endParaRPr lang="es-ES"/>
            </a:p>
          </p:txBody>
        </p:sp>
        <p:sp>
          <p:nvSpPr>
            <p:cNvPr id="378952" name="Rectangle 72"/>
            <p:cNvSpPr>
              <a:spLocks noChangeArrowheads="1"/>
            </p:cNvSpPr>
            <p:nvPr/>
          </p:nvSpPr>
          <p:spPr bwMode="auto">
            <a:xfrm>
              <a:off x="3154" y="3124"/>
              <a:ext cx="56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C00000"/>
                  </a:solidFill>
                </a:rPr>
                <a:t>DEPORTES</a:t>
              </a:r>
              <a:endParaRPr lang="es-ES"/>
            </a:p>
          </p:txBody>
        </p:sp>
        <p:sp>
          <p:nvSpPr>
            <p:cNvPr id="378953" name="Rectangle 73"/>
            <p:cNvSpPr>
              <a:spLocks noChangeArrowheads="1"/>
            </p:cNvSpPr>
            <p:nvPr/>
          </p:nvSpPr>
          <p:spPr bwMode="auto">
            <a:xfrm>
              <a:off x="2033" y="2632"/>
              <a:ext cx="781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4" name="Rectangle 74"/>
            <p:cNvSpPr>
              <a:spLocks noChangeArrowheads="1"/>
            </p:cNvSpPr>
            <p:nvPr/>
          </p:nvSpPr>
          <p:spPr bwMode="auto">
            <a:xfrm>
              <a:off x="2171" y="2631"/>
              <a:ext cx="39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BB00BB"/>
                  </a:solidFill>
                </a:rPr>
                <a:t>SOCIAL</a:t>
              </a:r>
              <a:endParaRPr lang="es-ES"/>
            </a:p>
          </p:txBody>
        </p:sp>
        <p:sp>
          <p:nvSpPr>
            <p:cNvPr id="378955" name="Rectangle 75"/>
            <p:cNvSpPr>
              <a:spLocks noChangeArrowheads="1"/>
            </p:cNvSpPr>
            <p:nvPr/>
          </p:nvSpPr>
          <p:spPr bwMode="auto">
            <a:xfrm>
              <a:off x="2604" y="2631"/>
              <a:ext cx="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BB00BB"/>
                  </a:solidFill>
                </a:rPr>
                <a:t>Y</a:t>
              </a:r>
              <a:endParaRPr lang="es-ES"/>
            </a:p>
          </p:txBody>
        </p:sp>
        <p:sp>
          <p:nvSpPr>
            <p:cNvPr id="378956" name="Rectangle 76"/>
            <p:cNvSpPr>
              <a:spLocks noChangeArrowheads="1"/>
            </p:cNvSpPr>
            <p:nvPr/>
          </p:nvSpPr>
          <p:spPr bwMode="auto">
            <a:xfrm>
              <a:off x="2033" y="2760"/>
              <a:ext cx="14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BB00BB"/>
                  </a:solidFill>
                </a:rPr>
                <a:t>DE</a:t>
              </a:r>
              <a:endParaRPr lang="es-ES"/>
            </a:p>
          </p:txBody>
        </p:sp>
        <p:sp>
          <p:nvSpPr>
            <p:cNvPr id="378957" name="Rectangle 77"/>
            <p:cNvSpPr>
              <a:spLocks noChangeArrowheads="1"/>
            </p:cNvSpPr>
            <p:nvPr/>
          </p:nvSpPr>
          <p:spPr bwMode="auto">
            <a:xfrm>
              <a:off x="2209" y="2760"/>
              <a:ext cx="59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BB00BB"/>
                  </a:solidFill>
                </a:rPr>
                <a:t>SERVICIOS</a:t>
              </a:r>
              <a:endParaRPr lang="es-ES"/>
            </a:p>
          </p:txBody>
        </p:sp>
        <p:sp>
          <p:nvSpPr>
            <p:cNvPr id="378958" name="Rectangle 78"/>
            <p:cNvSpPr>
              <a:spLocks noChangeArrowheads="1"/>
            </p:cNvSpPr>
            <p:nvPr/>
          </p:nvSpPr>
          <p:spPr bwMode="auto">
            <a:xfrm>
              <a:off x="1531" y="1781"/>
              <a:ext cx="977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9" name="Rectangle 79"/>
            <p:cNvSpPr>
              <a:spLocks noChangeArrowheads="1"/>
            </p:cNvSpPr>
            <p:nvPr/>
          </p:nvSpPr>
          <p:spPr bwMode="auto">
            <a:xfrm>
              <a:off x="1624" y="1779"/>
              <a:ext cx="84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00C0"/>
                  </a:solidFill>
                </a:rPr>
                <a:t>ORGANIZACIÓN</a:t>
              </a:r>
              <a:endParaRPr lang="es-ES"/>
            </a:p>
          </p:txBody>
        </p:sp>
        <p:sp>
          <p:nvSpPr>
            <p:cNvPr id="378960" name="Rectangle 80"/>
            <p:cNvSpPr>
              <a:spLocks noChangeArrowheads="1"/>
            </p:cNvSpPr>
            <p:nvPr/>
          </p:nvSpPr>
          <p:spPr bwMode="auto">
            <a:xfrm>
              <a:off x="1531" y="1908"/>
              <a:ext cx="86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00C0"/>
                  </a:solidFill>
                </a:rPr>
                <a:t>PARTICIPACIÓN</a:t>
              </a:r>
              <a:endParaRPr lang="es-ES"/>
            </a:p>
          </p:txBody>
        </p:sp>
        <p:sp>
          <p:nvSpPr>
            <p:cNvPr id="378961" name="Rectangle 81"/>
            <p:cNvSpPr>
              <a:spLocks noChangeArrowheads="1"/>
            </p:cNvSpPr>
            <p:nvPr/>
          </p:nvSpPr>
          <p:spPr bwMode="auto">
            <a:xfrm>
              <a:off x="2436" y="1908"/>
              <a:ext cx="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00C0"/>
                  </a:solidFill>
                </a:rPr>
                <a:t>Y</a:t>
              </a:r>
              <a:endParaRPr lang="es-ES"/>
            </a:p>
          </p:txBody>
        </p:sp>
        <p:sp>
          <p:nvSpPr>
            <p:cNvPr id="378962" name="Rectangle 82"/>
            <p:cNvSpPr>
              <a:spLocks noChangeArrowheads="1"/>
            </p:cNvSpPr>
            <p:nvPr/>
          </p:nvSpPr>
          <p:spPr bwMode="auto">
            <a:xfrm>
              <a:off x="1562" y="2037"/>
              <a:ext cx="90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300" b="1">
                  <a:solidFill>
                    <a:srgbClr val="0000C0"/>
                  </a:solidFill>
                </a:rPr>
                <a:t>TRANSPARENCIA</a:t>
              </a:r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132013"/>
            <a:ext cx="8229600" cy="37449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MX" sz="1700"/>
              <a:t>Ejecutar el Plan de manera sistemática, conformando los equipos de trabajo de actores y funcionarios municipales para  gestionar los proyectos prioritarios identificados en cada mesa de acuerdo a las líneas estratégicas.</a:t>
            </a:r>
          </a:p>
          <a:p>
            <a:pPr algn="just">
              <a:lnSpc>
                <a:spcPct val="80000"/>
              </a:lnSpc>
            </a:pPr>
            <a:r>
              <a:rPr lang="es-MX" sz="1700"/>
              <a:t>Articular desde las instancias municipales las relaciones entre mesas con el fin de armonizar proyectos complementarios y reforzar la capacidad para desarrollar y gestionar proyectos de interés compartido.</a:t>
            </a:r>
          </a:p>
          <a:p>
            <a:pPr algn="just">
              <a:lnSpc>
                <a:spcPct val="80000"/>
              </a:lnSpc>
            </a:pPr>
            <a:r>
              <a:rPr lang="es-MX" sz="1700"/>
              <a:t>Gestionar colectivamente los recursos técnicos y financieros para la ejecución de los proyectos del plan.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MX" sz="17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1700" b="1"/>
              <a:t>La gestión del Plan Estratégico de Desarrollo es un compromiso de todos y todas.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MX" sz="17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000" b="1">
                <a:solidFill>
                  <a:srgbClr val="FF3300"/>
                </a:solidFill>
                <a:latin typeface="Comic Sans MS" pitchFamily="66" charset="0"/>
              </a:rPr>
              <a:t>Cada día avanzamos</a:t>
            </a:r>
          </a:p>
          <a:p>
            <a:pPr>
              <a:lnSpc>
                <a:spcPct val="80000"/>
              </a:lnSpc>
            </a:pPr>
            <a:endParaRPr lang="es-ES" sz="1700" b="1">
              <a:solidFill>
                <a:srgbClr val="FF3300"/>
              </a:solidFill>
            </a:endParaRPr>
          </a:p>
        </p:txBody>
      </p:sp>
      <p:sp>
        <p:nvSpPr>
          <p:cNvPr id="388099" name="Oval 3"/>
          <p:cNvSpPr>
            <a:spLocks noChangeArrowheads="1"/>
          </p:cNvSpPr>
          <p:nvPr/>
        </p:nvSpPr>
        <p:spPr bwMode="auto">
          <a:xfrm>
            <a:off x="3132138" y="260350"/>
            <a:ext cx="2663825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2400" b="1">
                <a:latin typeface="Arial" pitchFamily="34" charset="0"/>
              </a:rPr>
              <a:t>Compromisos y</a:t>
            </a:r>
          </a:p>
          <a:p>
            <a:pPr algn="ctr"/>
            <a:r>
              <a:rPr lang="es-MX" sz="2400" b="1">
                <a:latin typeface="Arial" pitchFamily="34" charset="0"/>
              </a:rPr>
              <a:t>Desafíos </a:t>
            </a:r>
            <a:endParaRPr lang="es-ES" sz="2400" b="1">
              <a:latin typeface="Arial" pitchFamily="34" charset="0"/>
            </a:endParaRPr>
          </a:p>
        </p:txBody>
      </p:sp>
      <p:pic>
        <p:nvPicPr>
          <p:cNvPr id="388102" name="Picture 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8" y="404813"/>
            <a:ext cx="6734175" cy="1271587"/>
          </a:xfrm>
        </p:spPr>
        <p:txBody>
          <a:bodyPr/>
          <a:lstStyle/>
          <a:p>
            <a:pPr algn="ctr"/>
            <a:r>
              <a:rPr lang="es-ES" sz="3800"/>
              <a:t>COMITÉ CÍVICO DE </a:t>
            </a:r>
            <a:br>
              <a:rPr lang="es-ES" sz="3800"/>
            </a:br>
            <a:r>
              <a:rPr lang="es-ES" sz="3800"/>
              <a:t>DESARROLLO CANTONAL: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89150"/>
            <a:ext cx="7772400" cy="3427413"/>
          </a:xfrm>
        </p:spPr>
        <p:txBody>
          <a:bodyPr/>
          <a:lstStyle/>
          <a:p>
            <a:pPr algn="just"/>
            <a:r>
              <a:rPr lang="es-MX"/>
              <a:t>15 representantes: alcalde, concejo, juntas, barrios, ejes, comunidades indígenas, secretaría técnica.</a:t>
            </a:r>
            <a:endParaRPr lang="es-ES"/>
          </a:p>
          <a:p>
            <a:pPr algn="just"/>
            <a:r>
              <a:rPr lang="es-ES"/>
              <a:t>Seguimiento al plan </a:t>
            </a:r>
          </a:p>
          <a:p>
            <a:pPr algn="just"/>
            <a:r>
              <a:rPr lang="es-MX"/>
              <a:t>Apoyo a gestiones y decisiones</a:t>
            </a:r>
            <a:endParaRPr lang="es-ES"/>
          </a:p>
          <a:p>
            <a:pPr algn="just"/>
            <a:r>
              <a:rPr lang="es-MX"/>
              <a:t>Viabilizar resoluciones</a:t>
            </a:r>
            <a:endParaRPr lang="es-ES"/>
          </a:p>
        </p:txBody>
      </p:sp>
      <p:pic>
        <p:nvPicPr>
          <p:cNvPr id="398341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1388" y="56372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20713"/>
            <a:ext cx="8081962" cy="742950"/>
          </a:xfrm>
        </p:spPr>
        <p:txBody>
          <a:bodyPr/>
          <a:lstStyle/>
          <a:p>
            <a:pPr algn="ctr"/>
            <a:r>
              <a:rPr lang="es-ES" sz="3800"/>
              <a:t>SEGUNDO ENCUENTRO CANTONAL: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17713"/>
            <a:ext cx="7772400" cy="3427412"/>
          </a:xfrm>
        </p:spPr>
        <p:txBody>
          <a:bodyPr/>
          <a:lstStyle/>
          <a:p>
            <a:r>
              <a:rPr lang="es-MX"/>
              <a:t>1 de diciembre del 2006</a:t>
            </a:r>
            <a:endParaRPr lang="es-ES"/>
          </a:p>
          <a:p>
            <a:r>
              <a:rPr lang="es-ES"/>
              <a:t>Reuniones de las mesas </a:t>
            </a:r>
          </a:p>
          <a:p>
            <a:r>
              <a:rPr lang="es-MX"/>
              <a:t>Rendición de cuentas</a:t>
            </a:r>
            <a:endParaRPr lang="es-ES"/>
          </a:p>
          <a:p>
            <a:r>
              <a:rPr lang="es-MX"/>
              <a:t>Próximo encuentro en 2 años</a:t>
            </a:r>
          </a:p>
          <a:p>
            <a:r>
              <a:rPr lang="es-MX"/>
              <a:t>Presidido por representante sociedad civil</a:t>
            </a:r>
            <a:endParaRPr lang="es-ES"/>
          </a:p>
        </p:txBody>
      </p:sp>
      <p:pic>
        <p:nvPicPr>
          <p:cNvPr id="399365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6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20713"/>
            <a:ext cx="7343775" cy="814387"/>
          </a:xfrm>
        </p:spPr>
        <p:txBody>
          <a:bodyPr/>
          <a:lstStyle/>
          <a:p>
            <a:pPr algn="ctr"/>
            <a:r>
              <a:rPr lang="es-ES" sz="3800"/>
              <a:t>PRESUPUESTO PARTICIPATIVO: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17713"/>
            <a:ext cx="7772400" cy="2419350"/>
          </a:xfrm>
        </p:spPr>
        <p:txBody>
          <a:bodyPr/>
          <a:lstStyle/>
          <a:p>
            <a:r>
              <a:rPr lang="es-MX"/>
              <a:t>En función del plan de desarrollo</a:t>
            </a:r>
            <a:endParaRPr lang="es-ES"/>
          </a:p>
          <a:p>
            <a:r>
              <a:rPr lang="es-ES"/>
              <a:t>Asambleas parroquiales</a:t>
            </a:r>
          </a:p>
          <a:p>
            <a:r>
              <a:rPr lang="es-MX"/>
              <a:t>Juntas y barrios son enlace</a:t>
            </a:r>
            <a:endParaRPr lang="es-ES"/>
          </a:p>
          <a:p>
            <a:r>
              <a:rPr lang="es-MX"/>
              <a:t>Priorización democrática y técnica</a:t>
            </a:r>
            <a:endParaRPr lang="es-ES"/>
          </a:p>
        </p:txBody>
      </p:sp>
      <p:pic>
        <p:nvPicPr>
          <p:cNvPr id="400389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59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5981700"/>
          </a:xfrm>
          <a:prstGeom prst="rect">
            <a:avLst/>
          </a:prstGeom>
          <a:noFill/>
        </p:spPr>
      </p:pic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0" y="26035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>
                <a:solidFill>
                  <a:srgbClr val="000099"/>
                </a:solidFill>
                <a:latin typeface="Times New Roman" pitchFamily="18" charset="0"/>
              </a:rPr>
              <a:t>UBICACIÓN GEOGRÁFICA DEL CANTÓN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938" y="692150"/>
            <a:ext cx="6480175" cy="742950"/>
          </a:xfrm>
        </p:spPr>
        <p:txBody>
          <a:bodyPr/>
          <a:lstStyle/>
          <a:p>
            <a:pPr algn="ctr"/>
            <a:r>
              <a:rPr lang="es-ES" sz="4000"/>
              <a:t>PROBLEMAS Y RETOS: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17713"/>
            <a:ext cx="7772400" cy="3859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800"/>
              <a:t>Debilidad del comité de desarrollo (civil)</a:t>
            </a:r>
            <a:endParaRPr lang="es-ES" sz="2800"/>
          </a:p>
          <a:p>
            <a:pPr>
              <a:lnSpc>
                <a:spcPct val="80000"/>
              </a:lnSpc>
            </a:pPr>
            <a:r>
              <a:rPr lang="es-MX" sz="2800"/>
              <a:t>Impaciencia en la ejecución del plan</a:t>
            </a:r>
            <a:endParaRPr lang="es-ES" sz="2800"/>
          </a:p>
          <a:p>
            <a:pPr>
              <a:lnSpc>
                <a:spcPct val="80000"/>
              </a:lnSpc>
            </a:pPr>
            <a:r>
              <a:rPr lang="es-MX" sz="2800"/>
              <a:t>Paternalismo</a:t>
            </a:r>
            <a:endParaRPr lang="es-ES" sz="2800"/>
          </a:p>
          <a:p>
            <a:pPr>
              <a:lnSpc>
                <a:spcPct val="80000"/>
              </a:lnSpc>
            </a:pPr>
            <a:r>
              <a:rPr lang="es-MX" sz="2800"/>
              <a:t>Capacitación e información</a:t>
            </a:r>
          </a:p>
          <a:p>
            <a:pPr>
              <a:lnSpc>
                <a:spcPct val="80000"/>
              </a:lnSpc>
            </a:pPr>
            <a:r>
              <a:rPr lang="es-MX" sz="2800"/>
              <a:t>Cooperación nacional e internacional</a:t>
            </a:r>
          </a:p>
          <a:p>
            <a:pPr>
              <a:lnSpc>
                <a:spcPct val="80000"/>
              </a:lnSpc>
            </a:pPr>
            <a:r>
              <a:rPr lang="es-MX" sz="2800"/>
              <a:t>Financiamiento</a:t>
            </a:r>
          </a:p>
          <a:p>
            <a:pPr>
              <a:lnSpc>
                <a:spcPct val="80000"/>
              </a:lnSpc>
            </a:pPr>
            <a:r>
              <a:rPr lang="es-MX" sz="2800"/>
              <a:t>Articulación de la planificación</a:t>
            </a:r>
          </a:p>
          <a:p>
            <a:pPr>
              <a:lnSpc>
                <a:spcPct val="80000"/>
              </a:lnSpc>
            </a:pPr>
            <a:r>
              <a:rPr lang="es-MX" sz="2800"/>
              <a:t>Estabilidad política</a:t>
            </a:r>
          </a:p>
          <a:p>
            <a:pPr>
              <a:lnSpc>
                <a:spcPct val="80000"/>
              </a:lnSpc>
            </a:pPr>
            <a:r>
              <a:rPr lang="es-MX" sz="2800"/>
              <a:t>Mancomunidades</a:t>
            </a:r>
            <a:endParaRPr lang="es-ES" sz="2800"/>
          </a:p>
        </p:txBody>
      </p:sp>
      <p:pic>
        <p:nvPicPr>
          <p:cNvPr id="401413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5988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692150"/>
            <a:ext cx="6335713" cy="742950"/>
          </a:xfrm>
        </p:spPr>
        <p:txBody>
          <a:bodyPr/>
          <a:lstStyle/>
          <a:p>
            <a:pPr algn="ctr"/>
            <a:r>
              <a:rPr lang="es-ES" sz="4000"/>
              <a:t>AVANCES EN EL PLAN: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17713"/>
            <a:ext cx="7566025" cy="3859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400"/>
              <a:t>Planes parroquiales articulados</a:t>
            </a:r>
            <a:endParaRPr lang="es-ES" sz="2400"/>
          </a:p>
          <a:p>
            <a:pPr>
              <a:lnSpc>
                <a:spcPct val="80000"/>
              </a:lnSpc>
            </a:pPr>
            <a:r>
              <a:rPr lang="es-MX" sz="2400"/>
              <a:t>Incremento del presupuesto: respaldo social y político</a:t>
            </a:r>
            <a:endParaRPr lang="es-ES" sz="2400"/>
          </a:p>
          <a:p>
            <a:pPr>
              <a:lnSpc>
                <a:spcPct val="80000"/>
              </a:lnSpc>
            </a:pPr>
            <a:r>
              <a:rPr lang="es-MX" sz="2400">
                <a:hlinkClick r:id="rId2" action="ppaction://hlinkpres?slideindex=1&amp;slidetitle="/>
              </a:rPr>
              <a:t>Posicionamiento de Atuntaqui</a:t>
            </a:r>
            <a:endParaRPr lang="es-ES" sz="2400"/>
          </a:p>
          <a:p>
            <a:pPr>
              <a:lnSpc>
                <a:spcPct val="80000"/>
              </a:lnSpc>
            </a:pPr>
            <a:r>
              <a:rPr lang="es-MX" sz="2400"/>
              <a:t>Bajo desempleo: crecimiento económico</a:t>
            </a:r>
          </a:p>
          <a:p>
            <a:pPr>
              <a:lnSpc>
                <a:spcPct val="80000"/>
              </a:lnSpc>
            </a:pPr>
            <a:r>
              <a:rPr lang="es-MX" sz="2400"/>
              <a:t>Dinamización de otros sectores</a:t>
            </a:r>
          </a:p>
          <a:p>
            <a:pPr>
              <a:lnSpc>
                <a:spcPct val="80000"/>
              </a:lnSpc>
            </a:pPr>
            <a:r>
              <a:rPr lang="es-MX" sz="2400">
                <a:hlinkClick r:id="rId3" action="ppaction://hlinkpres?slideindex=1&amp;slidetitle="/>
              </a:rPr>
              <a:t>Desarrollo agropecuario</a:t>
            </a:r>
            <a:r>
              <a:rPr lang="es-MX" sz="2400"/>
              <a:t> (cluster)</a:t>
            </a:r>
          </a:p>
          <a:p>
            <a:pPr>
              <a:lnSpc>
                <a:spcPct val="80000"/>
              </a:lnSpc>
            </a:pPr>
            <a:r>
              <a:rPr lang="es-MX" sz="2400">
                <a:hlinkClick r:id="rId4" action="ppaction://hlinkpres?slideindex=1&amp;slidetitle="/>
              </a:rPr>
              <a:t>Fortalecimiento del tejido social</a:t>
            </a:r>
            <a:endParaRPr lang="es-MX" sz="2400"/>
          </a:p>
          <a:p>
            <a:pPr>
              <a:lnSpc>
                <a:spcPct val="80000"/>
              </a:lnSpc>
            </a:pPr>
            <a:r>
              <a:rPr lang="es-MX" sz="2400"/>
              <a:t>Concejo de la niñez y adolescencia</a:t>
            </a:r>
          </a:p>
          <a:p>
            <a:pPr>
              <a:lnSpc>
                <a:spcPct val="80000"/>
              </a:lnSpc>
            </a:pPr>
            <a:r>
              <a:rPr lang="es-MX" sz="2400"/>
              <a:t>Plan maestro de agua potable</a:t>
            </a:r>
            <a:endParaRPr lang="es-ES" sz="2400"/>
          </a:p>
        </p:txBody>
      </p:sp>
      <p:pic>
        <p:nvPicPr>
          <p:cNvPr id="402437" name="Picture 5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65988" y="56372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20713"/>
            <a:ext cx="6769100" cy="742950"/>
          </a:xfrm>
        </p:spPr>
        <p:txBody>
          <a:bodyPr/>
          <a:lstStyle/>
          <a:p>
            <a:pPr algn="ctr"/>
            <a:r>
              <a:rPr lang="es-ES" sz="4000"/>
              <a:t>AVANCES EN EL PLAN: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r>
              <a:rPr lang="es-MX" sz="2800">
                <a:solidFill>
                  <a:srgbClr val="FF3300"/>
                </a:solidFill>
                <a:hlinkClick r:id="rId2" action="ppaction://hlinkpres?slideindex=1&amp;slidetitle="/>
              </a:rPr>
              <a:t>Territorio libre de analfabetismo</a:t>
            </a:r>
            <a:r>
              <a:rPr lang="es-MX" sz="2800">
                <a:hlinkClick r:id="rId2" action="ppaction://hlinkpres?slideindex=1&amp;slidetitle="/>
              </a:rPr>
              <a:t> </a:t>
            </a:r>
            <a:r>
              <a:rPr lang="es-MX" sz="2800"/>
              <a:t>(10 mun.)</a:t>
            </a:r>
            <a:endParaRPr lang="es-ES" sz="2800"/>
          </a:p>
          <a:p>
            <a:r>
              <a:rPr lang="es-MX" sz="2800"/>
              <a:t>13 centros de desarrollo infantil</a:t>
            </a:r>
            <a:endParaRPr lang="es-ES" sz="2800"/>
          </a:p>
          <a:p>
            <a:r>
              <a:rPr lang="es-MX" sz="2800"/>
              <a:t>Reforestación y protección vertientes</a:t>
            </a:r>
            <a:endParaRPr lang="es-ES" sz="2800"/>
          </a:p>
          <a:p>
            <a:r>
              <a:rPr lang="es-MX" sz="2800"/>
              <a:t>Tratamiento desechos sólidos (8 mun.)</a:t>
            </a:r>
          </a:p>
          <a:p>
            <a:r>
              <a:rPr lang="es-MX" sz="2800"/>
              <a:t>Renovación urbana en todas las parroquias</a:t>
            </a:r>
          </a:p>
          <a:p>
            <a:r>
              <a:rPr lang="es-MX" sz="2800"/>
              <a:t>Vialidad</a:t>
            </a:r>
          </a:p>
          <a:p>
            <a:r>
              <a:rPr lang="es-MX" sz="2800">
                <a:hlinkClick r:id="rId3" action="ppaction://hlinkpres?slideindex=1&amp;slidetitle="/>
              </a:rPr>
              <a:t>Museo Fábrica Imbabura </a:t>
            </a:r>
            <a:r>
              <a:rPr lang="es-MX" sz="2800"/>
              <a:t>(Patrimonio Cultural del Ecuador, comodato)</a:t>
            </a:r>
            <a:endParaRPr lang="es-ES" sz="2800"/>
          </a:p>
        </p:txBody>
      </p:sp>
      <p:pic>
        <p:nvPicPr>
          <p:cNvPr id="403461" name="Picture 5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5640388"/>
            <a:ext cx="1779588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17713"/>
            <a:ext cx="87757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4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ush Script MT" pitchFamily="66" charset="0"/>
              </a:rPr>
              <a:t>Cada día Avanzamos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b="1">
              <a:effectLst>
                <a:outerShdw blurRad="38100" dist="38100" dir="2700000" algn="tl">
                  <a:srgbClr val="C0C0C0"/>
                </a:outerShdw>
              </a:effectLst>
              <a:latin typeface="Brush Script MT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GOBIERNO MUNICIPAL DE ANTONIO ANTE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ES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b="1">
                <a:solidFill>
                  <a:schemeClr val="tx2"/>
                </a:solidFill>
              </a:rPr>
              <a:t>Richard Calderón Saltos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b="1">
                <a:solidFill>
                  <a:schemeClr val="tx2"/>
                </a:solidFill>
              </a:rPr>
              <a:t>Alcalde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Octubre 2007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/>
          </a:p>
        </p:txBody>
      </p:sp>
      <p:pic>
        <p:nvPicPr>
          <p:cNvPr id="39424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8213" y="56499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29600" cy="2519362"/>
          </a:xfrm>
          <a:solidFill>
            <a:srgbClr val="FFFF99"/>
          </a:solidFill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s-MX" sz="1000"/>
          </a:p>
          <a:p>
            <a:pPr algn="ctr">
              <a:buFont typeface="Wingdings" pitchFamily="2" charset="2"/>
              <a:buNone/>
            </a:pPr>
            <a:r>
              <a:rPr lang="es-MX" sz="2800"/>
              <a:t>RESUMEN DEL PLAN ESTRATEGICO DE DESARROLLO</a:t>
            </a:r>
          </a:p>
          <a:p>
            <a:pPr algn="ctr">
              <a:buFont typeface="Wingdings" pitchFamily="2" charset="2"/>
              <a:buNone/>
            </a:pPr>
            <a:r>
              <a:rPr lang="es-MX" sz="2800">
                <a:latin typeface="Comic Sans MS" pitchFamily="66" charset="0"/>
              </a:rPr>
              <a:t>“</a:t>
            </a:r>
            <a:r>
              <a:rPr lang="es-MX" sz="2800">
                <a:latin typeface="Brush Script MT" pitchFamily="66" charset="0"/>
              </a:rPr>
              <a:t>Cada día avanzamos</a:t>
            </a:r>
            <a:r>
              <a:rPr lang="es-MX" sz="2800">
                <a:latin typeface="Comic Sans MS" pitchFamily="66" charset="0"/>
              </a:rPr>
              <a:t>”</a:t>
            </a:r>
          </a:p>
          <a:p>
            <a:pPr algn="ctr">
              <a:buFont typeface="Wingdings" pitchFamily="2" charset="2"/>
              <a:buNone/>
            </a:pPr>
            <a:r>
              <a:rPr lang="es-MX" sz="2800"/>
              <a:t>Ejes temáticos, líneas estratégicas y proyectos</a:t>
            </a:r>
          </a:p>
          <a:p>
            <a:pPr>
              <a:buFont typeface="Wingdings" pitchFamily="2" charset="2"/>
              <a:buNone/>
            </a:pPr>
            <a:endParaRPr lang="es-MX"/>
          </a:p>
        </p:txBody>
      </p:sp>
      <p:pic>
        <p:nvPicPr>
          <p:cNvPr id="37990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8213" y="5637213"/>
            <a:ext cx="1779587" cy="116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976" name="Group 48"/>
          <p:cNvGrpSpPr>
            <a:grpSpLocks/>
          </p:cNvGrpSpPr>
          <p:nvPr/>
        </p:nvGrpSpPr>
        <p:grpSpPr bwMode="auto">
          <a:xfrm>
            <a:off x="323850" y="476250"/>
            <a:ext cx="8569325" cy="6272213"/>
            <a:chOff x="113" y="119"/>
            <a:chExt cx="5398" cy="3951"/>
          </a:xfrm>
        </p:grpSpPr>
        <p:sp>
          <p:nvSpPr>
            <p:cNvPr id="380930" name="Oval 2"/>
            <p:cNvSpPr>
              <a:spLocks noChangeArrowheads="1"/>
            </p:cNvSpPr>
            <p:nvPr/>
          </p:nvSpPr>
          <p:spPr bwMode="auto">
            <a:xfrm>
              <a:off x="2200" y="119"/>
              <a:ext cx="1089" cy="72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800">
                  <a:latin typeface="Arial" pitchFamily="34" charset="0"/>
                </a:rPr>
                <a:t>Eje</a:t>
              </a:r>
            </a:p>
            <a:p>
              <a:pPr algn="ctr"/>
              <a:r>
                <a:rPr lang="es-MX" sz="1800">
                  <a:latin typeface="Arial" pitchFamily="34" charset="0"/>
                </a:rPr>
                <a:t>Económico</a:t>
              </a:r>
            </a:p>
            <a:p>
              <a:pPr algn="ctr"/>
              <a:r>
                <a:rPr lang="es-MX" sz="1800">
                  <a:latin typeface="Arial" pitchFamily="34" charset="0"/>
                </a:rPr>
                <a:t>Productivo</a:t>
              </a:r>
              <a:endParaRPr lang="es-ES" sz="1800">
                <a:latin typeface="Arial" pitchFamily="34" charset="0"/>
              </a:endParaRPr>
            </a:p>
          </p:txBody>
        </p:sp>
        <p:sp>
          <p:nvSpPr>
            <p:cNvPr id="380931" name="Oval 3"/>
            <p:cNvSpPr>
              <a:spLocks noChangeArrowheads="1"/>
            </p:cNvSpPr>
            <p:nvPr/>
          </p:nvSpPr>
          <p:spPr bwMode="auto">
            <a:xfrm>
              <a:off x="476" y="890"/>
              <a:ext cx="544" cy="45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300">
                  <a:latin typeface="Arial" pitchFamily="34" charset="0"/>
                </a:rPr>
                <a:t>Textil y</a:t>
              </a:r>
            </a:p>
            <a:p>
              <a:pPr algn="ctr"/>
              <a:r>
                <a:rPr lang="es-MX" sz="1300">
                  <a:latin typeface="Arial" pitchFamily="34" charset="0"/>
                </a:rPr>
                <a:t>Artesanal</a:t>
              </a:r>
              <a:endParaRPr lang="es-ES" sz="1300">
                <a:latin typeface="Arial" pitchFamily="34" charset="0"/>
              </a:endParaRPr>
            </a:p>
          </p:txBody>
        </p:sp>
        <p:sp>
          <p:nvSpPr>
            <p:cNvPr id="380932" name="Oval 4"/>
            <p:cNvSpPr>
              <a:spLocks noChangeArrowheads="1"/>
            </p:cNvSpPr>
            <p:nvPr/>
          </p:nvSpPr>
          <p:spPr bwMode="auto">
            <a:xfrm>
              <a:off x="1655" y="1253"/>
              <a:ext cx="544" cy="45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200">
                  <a:latin typeface="Arial" pitchFamily="34" charset="0"/>
                </a:rPr>
                <a:t>Educación</a:t>
              </a:r>
            </a:p>
            <a:p>
              <a:pPr algn="ctr"/>
              <a:r>
                <a:rPr lang="es-MX" sz="1200">
                  <a:latin typeface="Arial" pitchFamily="34" charset="0"/>
                </a:rPr>
                <a:t>Técnica</a:t>
              </a:r>
              <a:endParaRPr lang="es-ES" sz="1200">
                <a:latin typeface="Arial" pitchFamily="34" charset="0"/>
              </a:endParaRPr>
            </a:p>
          </p:txBody>
        </p:sp>
        <p:sp>
          <p:nvSpPr>
            <p:cNvPr id="380933" name="Oval 5"/>
            <p:cNvSpPr>
              <a:spLocks noChangeArrowheads="1"/>
            </p:cNvSpPr>
            <p:nvPr/>
          </p:nvSpPr>
          <p:spPr bwMode="auto">
            <a:xfrm>
              <a:off x="2971" y="1117"/>
              <a:ext cx="544" cy="45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200">
                  <a:latin typeface="Arial" pitchFamily="34" charset="0"/>
                </a:rPr>
                <a:t>Turismo</a:t>
              </a:r>
            </a:p>
            <a:p>
              <a:pPr algn="ctr"/>
              <a:r>
                <a:rPr lang="es-MX" sz="1200">
                  <a:latin typeface="Arial" pitchFamily="34" charset="0"/>
                </a:rPr>
                <a:t>Transporte</a:t>
              </a:r>
              <a:endParaRPr lang="es-ES" sz="1200">
                <a:latin typeface="Arial" pitchFamily="34" charset="0"/>
              </a:endParaRPr>
            </a:p>
          </p:txBody>
        </p:sp>
        <p:cxnSp>
          <p:nvCxnSpPr>
            <p:cNvPr id="380934" name="AutoShape 6"/>
            <p:cNvCxnSpPr>
              <a:cxnSpLocks noChangeShapeType="1"/>
              <a:stCxn id="380930" idx="3"/>
              <a:endCxn id="380932" idx="0"/>
            </p:cNvCxnSpPr>
            <p:nvPr/>
          </p:nvCxnSpPr>
          <p:spPr bwMode="auto">
            <a:xfrm rot="5400000">
              <a:off x="1886" y="780"/>
              <a:ext cx="514" cy="432"/>
            </a:xfrm>
            <a:prstGeom prst="curvedConnector3">
              <a:avLst>
                <a:gd name="adj1" fmla="val 6031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380935" name="AutoShape 7"/>
            <p:cNvCxnSpPr>
              <a:cxnSpLocks noChangeShapeType="1"/>
              <a:stCxn id="380930" idx="5"/>
              <a:endCxn id="380933" idx="0"/>
            </p:cNvCxnSpPr>
            <p:nvPr/>
          </p:nvCxnSpPr>
          <p:spPr bwMode="auto">
            <a:xfrm rot="16200000" flipH="1">
              <a:off x="2998" y="871"/>
              <a:ext cx="378" cy="113"/>
            </a:xfrm>
            <a:prstGeom prst="curvedConnector3">
              <a:avLst>
                <a:gd name="adj1" fmla="val 64023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380936" name="AutoShape 8"/>
            <p:cNvCxnSpPr>
              <a:cxnSpLocks noChangeShapeType="1"/>
              <a:stCxn id="380938" idx="0"/>
              <a:endCxn id="380930" idx="6"/>
            </p:cNvCxnSpPr>
            <p:nvPr/>
          </p:nvCxnSpPr>
          <p:spPr bwMode="auto">
            <a:xfrm rot="5400000" flipH="1">
              <a:off x="3844" y="-73"/>
              <a:ext cx="363" cy="14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80937" name="AutoShape 9"/>
            <p:cNvCxnSpPr>
              <a:cxnSpLocks noChangeShapeType="1"/>
              <a:stCxn id="380930" idx="2"/>
              <a:endCxn id="380931" idx="0"/>
            </p:cNvCxnSpPr>
            <p:nvPr/>
          </p:nvCxnSpPr>
          <p:spPr bwMode="auto">
            <a:xfrm rot="10800000" flipV="1">
              <a:off x="748" y="482"/>
              <a:ext cx="1452" cy="40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380938" name="Oval 10"/>
            <p:cNvSpPr>
              <a:spLocks noChangeArrowheads="1"/>
            </p:cNvSpPr>
            <p:nvPr/>
          </p:nvSpPr>
          <p:spPr bwMode="auto">
            <a:xfrm>
              <a:off x="4468" y="845"/>
              <a:ext cx="589" cy="49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100">
                  <a:latin typeface="Arial" pitchFamily="34" charset="0"/>
                </a:rPr>
                <a:t>Agropecuaria</a:t>
              </a:r>
            </a:p>
            <a:p>
              <a:pPr algn="ctr"/>
              <a:r>
                <a:rPr lang="es-MX" sz="1100">
                  <a:latin typeface="Arial" pitchFamily="34" charset="0"/>
                </a:rPr>
                <a:t>Y Mercados</a:t>
              </a:r>
              <a:endParaRPr lang="es-ES" sz="1100">
                <a:latin typeface="Arial" pitchFamily="34" charset="0"/>
              </a:endParaRPr>
            </a:p>
          </p:txBody>
        </p:sp>
        <p:sp>
          <p:nvSpPr>
            <p:cNvPr id="380939" name="Text Box 11"/>
            <p:cNvSpPr txBox="1">
              <a:spLocks noChangeArrowheads="1"/>
            </p:cNvSpPr>
            <p:nvPr/>
          </p:nvSpPr>
          <p:spPr bwMode="auto">
            <a:xfrm>
              <a:off x="204" y="1389"/>
              <a:ext cx="998" cy="52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MX" sz="800" b="1">
                  <a:latin typeface="Arial" pitchFamily="34" charset="0"/>
                </a:rPr>
                <a:t>Líneas estratégicas</a:t>
              </a:r>
              <a:endParaRPr lang="es-ES" sz="800" b="1">
                <a:latin typeface="Arial" pitchFamily="34" charset="0"/>
              </a:endParaRPr>
            </a:p>
            <a:p>
              <a:pPr>
                <a:buFontTx/>
                <a:buChar char="•"/>
              </a:pPr>
              <a:r>
                <a:rPr lang="es-ES" sz="800">
                  <a:latin typeface="Arial" pitchFamily="34" charset="0"/>
                </a:rPr>
                <a:t>Promover asociatividad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Promover servicios de apoyo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Adecuación curricular a realidad productiva 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Promoción territorial</a:t>
              </a:r>
              <a:endParaRPr lang="es-ES" sz="800">
                <a:latin typeface="Arial" pitchFamily="34" charset="0"/>
              </a:endParaRPr>
            </a:p>
          </p:txBody>
        </p:sp>
        <p:sp>
          <p:nvSpPr>
            <p:cNvPr id="380940" name="Text Box 12"/>
            <p:cNvSpPr txBox="1">
              <a:spLocks noChangeArrowheads="1"/>
            </p:cNvSpPr>
            <p:nvPr/>
          </p:nvSpPr>
          <p:spPr bwMode="auto">
            <a:xfrm>
              <a:off x="113" y="2160"/>
              <a:ext cx="1180" cy="129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MX" sz="800" b="1">
                  <a:latin typeface="Arial" pitchFamily="34" charset="0"/>
                </a:rPr>
                <a:t>Proyectos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Apoyo al asociativismo y a la formación de redes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Centro de Servicios al sector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Programas de Capacitación en creatividad, innovación y diseño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Creación de la Agencia de Desarrollo Económico-Productivo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Programa de Capacitación en espíritu emprendedor y habilidades gerenciales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Convenio para programas de apoyo crediticio 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Fábrica Imbabura museo textil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Proyecto “Marca Ciudad”	</a:t>
              </a:r>
              <a:endParaRPr lang="es-ES" sz="800">
                <a:latin typeface="Arial" pitchFamily="34" charset="0"/>
              </a:endParaRPr>
            </a:p>
          </p:txBody>
        </p:sp>
        <p:sp>
          <p:nvSpPr>
            <p:cNvPr id="380941" name="Text Box 13"/>
            <p:cNvSpPr txBox="1">
              <a:spLocks noChangeArrowheads="1"/>
            </p:cNvSpPr>
            <p:nvPr/>
          </p:nvSpPr>
          <p:spPr bwMode="auto">
            <a:xfrm>
              <a:off x="1383" y="2614"/>
              <a:ext cx="1134" cy="1059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MX" sz="800" b="1">
                  <a:latin typeface="Arial" pitchFamily="34" charset="0"/>
                </a:rPr>
                <a:t>Proyectos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Programas de capacitación a docentes en tecnologías textiles y en metodologías de enseñanza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Programa de pasantías, intercambios y facilitación de ambientes productivos</a:t>
              </a: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Investigación sobre producción textil y </a:t>
              </a:r>
              <a:r>
                <a:rPr lang="es-ES" sz="800">
                  <a:latin typeface="Arial" pitchFamily="34" charset="0"/>
                </a:rPr>
                <a:t>necesidades de los sectores productivos</a:t>
              </a:r>
              <a:endParaRPr lang="es-MX" sz="800">
                <a:latin typeface="Arial" pitchFamily="34" charset="0"/>
              </a:endParaRPr>
            </a:p>
            <a:p>
              <a:pPr>
                <a:buFontTx/>
                <a:buChar char="•"/>
              </a:pPr>
              <a:r>
                <a:rPr lang="es-MX" sz="800">
                  <a:latin typeface="Arial" pitchFamily="34" charset="0"/>
                </a:rPr>
                <a:t>Programa de actualización del pénsum de las entidades educativas.</a:t>
              </a:r>
              <a:endParaRPr lang="es-ES" sz="800">
                <a:latin typeface="Arial" pitchFamily="34" charset="0"/>
              </a:endParaRPr>
            </a:p>
          </p:txBody>
        </p:sp>
        <p:sp>
          <p:nvSpPr>
            <p:cNvPr id="380943" name="Rectangle 15"/>
            <p:cNvSpPr>
              <a:spLocks noChangeArrowheads="1"/>
            </p:cNvSpPr>
            <p:nvPr/>
          </p:nvSpPr>
          <p:spPr bwMode="auto">
            <a:xfrm>
              <a:off x="1383" y="1752"/>
              <a:ext cx="1089" cy="67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fontAlgn="b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 b="1">
                  <a:cs typeface="Arial" pitchFamily="34" charset="0"/>
                </a:rPr>
                <a:t>Líneas estratégicas</a:t>
              </a:r>
            </a:p>
            <a:p>
              <a:pPr fontAlgn="b">
                <a:buClr>
                  <a:schemeClr val="folHlink"/>
                </a:buClr>
                <a:buSzPct val="60000"/>
                <a:buFont typeface="Wingdings" pitchFamily="2" charset="2"/>
                <a:buChar char="n"/>
              </a:pPr>
              <a:r>
                <a:rPr lang="es-ES" sz="800">
                  <a:cs typeface="Arial" pitchFamily="34" charset="0"/>
                </a:rPr>
                <a:t>Promover adecuación curricular a necesidades productivas</a:t>
              </a:r>
              <a:r>
                <a:rPr lang="es-MX" sz="800">
                  <a:cs typeface="Arial" pitchFamily="34" charset="0"/>
                </a:rPr>
                <a:t> </a:t>
              </a:r>
            </a:p>
            <a:p>
              <a:pPr fontAlgn="b">
                <a:buClr>
                  <a:schemeClr val="folHlink"/>
                </a:buClr>
                <a:buSzPct val="60000"/>
                <a:buFont typeface="Wingdings" pitchFamily="2" charset="2"/>
                <a:buChar char="n"/>
              </a:pPr>
              <a:r>
                <a:rPr lang="es-MX" sz="800">
                  <a:cs typeface="Arial" pitchFamily="34" charset="0"/>
                </a:rPr>
                <a:t>Articular educación con sector productivo</a:t>
              </a:r>
              <a:endParaRPr lang="es-ES" sz="800"/>
            </a:p>
            <a:p>
              <a:pPr fontAlgn="b">
                <a:buClr>
                  <a:schemeClr val="folHlink"/>
                </a:buClr>
                <a:buSzPct val="60000"/>
                <a:buFont typeface="Wingdings" pitchFamily="2" charset="2"/>
                <a:buChar char="n"/>
              </a:pPr>
              <a:r>
                <a:rPr lang="es-ES" sz="800">
                  <a:cs typeface="Arial" pitchFamily="34" charset="0"/>
                </a:rPr>
                <a:t>Comprometer a empresarios en los procesos de educación productiva</a:t>
              </a:r>
            </a:p>
          </p:txBody>
        </p:sp>
        <p:sp>
          <p:nvSpPr>
            <p:cNvPr id="380944" name="Line 16"/>
            <p:cNvSpPr>
              <a:spLocks noChangeShapeType="1"/>
            </p:cNvSpPr>
            <p:nvPr/>
          </p:nvSpPr>
          <p:spPr bwMode="auto">
            <a:xfrm>
              <a:off x="1383" y="1752"/>
              <a:ext cx="108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45" name="Line 17"/>
            <p:cNvSpPr>
              <a:spLocks noChangeShapeType="1"/>
            </p:cNvSpPr>
            <p:nvPr/>
          </p:nvSpPr>
          <p:spPr bwMode="auto">
            <a:xfrm>
              <a:off x="1383" y="2425"/>
              <a:ext cx="108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46" name="Line 18"/>
            <p:cNvSpPr>
              <a:spLocks noChangeShapeType="1"/>
            </p:cNvSpPr>
            <p:nvPr/>
          </p:nvSpPr>
          <p:spPr bwMode="auto">
            <a:xfrm>
              <a:off x="1383" y="1752"/>
              <a:ext cx="0" cy="67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47" name="Line 19"/>
            <p:cNvSpPr>
              <a:spLocks noChangeShapeType="1"/>
            </p:cNvSpPr>
            <p:nvPr/>
          </p:nvSpPr>
          <p:spPr bwMode="auto">
            <a:xfrm>
              <a:off x="2472" y="1752"/>
              <a:ext cx="0" cy="673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48" name="Text Box 20"/>
            <p:cNvSpPr txBox="1">
              <a:spLocks noChangeArrowheads="1"/>
            </p:cNvSpPr>
            <p:nvPr/>
          </p:nvSpPr>
          <p:spPr bwMode="auto">
            <a:xfrm>
              <a:off x="2699" y="1616"/>
              <a:ext cx="1089" cy="82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MX" sz="800" b="1">
                  <a:latin typeface="Arial" pitchFamily="34" charset="0"/>
                </a:rPr>
                <a:t>Líneas estratégicas</a:t>
              </a:r>
              <a:endParaRPr lang="es-ES" sz="800" b="1">
                <a:latin typeface="Arial" pitchFamily="34" charset="0"/>
              </a:endParaRPr>
            </a:p>
            <a:p>
              <a:pPr>
                <a:buFontTx/>
                <a:buChar char="•"/>
              </a:pPr>
              <a:r>
                <a:rPr lang="es-ES" sz="800">
                  <a:latin typeface="Arial" pitchFamily="34" charset="0"/>
                </a:rPr>
                <a:t>Impulsar la calidad de los servicios turísticos</a:t>
              </a:r>
            </a:p>
            <a:p>
              <a:pPr>
                <a:buFontTx/>
                <a:buChar char="•"/>
              </a:pPr>
              <a:r>
                <a:rPr lang="es-ES" sz="800">
                  <a:latin typeface="Arial" pitchFamily="34" charset="0"/>
                </a:rPr>
                <a:t>Articular los productos de Antonio Ante en la oferta turística regional, con una adecuada promoción territorial</a:t>
              </a:r>
            </a:p>
            <a:p>
              <a:pPr>
                <a:buFontTx/>
                <a:buChar char="•"/>
              </a:pPr>
              <a:r>
                <a:rPr lang="es-ES" sz="800">
                  <a:latin typeface="Arial" pitchFamily="34" charset="0"/>
                </a:rPr>
                <a:t>Recuperar manifestaciones culturales del cantón con fines turísticos</a:t>
              </a:r>
            </a:p>
          </p:txBody>
        </p:sp>
        <p:sp>
          <p:nvSpPr>
            <p:cNvPr id="380950" name="Rectangle 22"/>
            <p:cNvSpPr>
              <a:spLocks noChangeArrowheads="1"/>
            </p:cNvSpPr>
            <p:nvPr/>
          </p:nvSpPr>
          <p:spPr bwMode="auto">
            <a:xfrm>
              <a:off x="2699" y="2704"/>
              <a:ext cx="1270" cy="1366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 b="1">
                  <a:cs typeface="Arial" pitchFamily="34" charset="0"/>
                </a:rPr>
                <a:t>Proyectos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Capítulo Cantonal de la Cámara de Turismo en AA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>
                  <a:cs typeface="Arial" pitchFamily="34" charset="0"/>
                </a:rPr>
                <a:t>Creación del Comité Cantonal de Turismo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Implementación de Oficina de Información Turística ITUR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Programas de Capacitación  en temas de calidad a prestadores de servicios turísticos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/>
                <a:t>Convenio para programas de apoyo crediticio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/>
                <a:t>Campañas permanentes de promoción con identidad cantonal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>
                  <a:cs typeface="Arial" pitchFamily="34" charset="0"/>
                </a:rPr>
                <a:t>Diseño y promoción de rutas turísticas</a:t>
              </a:r>
              <a:endParaRPr lang="es-ES" sz="800">
                <a:cs typeface="Arial" pitchFamily="34" charset="0"/>
              </a:endParaRP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Señalización turística cantonal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/>
                <a:t>Fábrica Imbabura -Museo Textil</a:t>
              </a:r>
              <a:endParaRPr lang="es-ES" sz="800"/>
            </a:p>
          </p:txBody>
        </p:sp>
        <p:sp>
          <p:nvSpPr>
            <p:cNvPr id="380951" name="Line 23"/>
            <p:cNvSpPr>
              <a:spLocks noChangeShapeType="1"/>
            </p:cNvSpPr>
            <p:nvPr/>
          </p:nvSpPr>
          <p:spPr bwMode="auto">
            <a:xfrm>
              <a:off x="2699" y="2704"/>
              <a:ext cx="127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52" name="Line 24"/>
            <p:cNvSpPr>
              <a:spLocks noChangeShapeType="1"/>
            </p:cNvSpPr>
            <p:nvPr/>
          </p:nvSpPr>
          <p:spPr bwMode="auto">
            <a:xfrm>
              <a:off x="2699" y="4070"/>
              <a:ext cx="1270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53" name="Line 25"/>
            <p:cNvSpPr>
              <a:spLocks noChangeShapeType="1"/>
            </p:cNvSpPr>
            <p:nvPr/>
          </p:nvSpPr>
          <p:spPr bwMode="auto">
            <a:xfrm>
              <a:off x="2699" y="2704"/>
              <a:ext cx="0" cy="136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54" name="Line 26"/>
            <p:cNvSpPr>
              <a:spLocks noChangeShapeType="1"/>
            </p:cNvSpPr>
            <p:nvPr/>
          </p:nvSpPr>
          <p:spPr bwMode="auto">
            <a:xfrm>
              <a:off x="3969" y="2704"/>
              <a:ext cx="0" cy="136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55" name="AutoShape 27"/>
            <p:cNvSpPr>
              <a:spLocks noChangeArrowheads="1"/>
            </p:cNvSpPr>
            <p:nvPr/>
          </p:nvSpPr>
          <p:spPr bwMode="auto">
            <a:xfrm>
              <a:off x="5103" y="2704"/>
              <a:ext cx="318" cy="9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57" name="Rectangle 29"/>
            <p:cNvSpPr>
              <a:spLocks noChangeArrowheads="1"/>
            </p:cNvSpPr>
            <p:nvPr/>
          </p:nvSpPr>
          <p:spPr bwMode="auto">
            <a:xfrm>
              <a:off x="4014" y="1389"/>
              <a:ext cx="1475" cy="90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800" b="1"/>
                <a:t>Líneas estratégicas</a:t>
              </a:r>
              <a:endParaRPr lang="es-ES" sz="800">
                <a:cs typeface="Arial" pitchFamily="34" charset="0"/>
              </a:endParaRP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Promover el manejo sustentable del agro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Desarrollar instrumentos para el manejo adecuado del agua de riego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Promover el mejoramiento de la calidad de productos y el fortalecimiento de la agricultura orgánica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Fortalecer mecanismos de apoyo a la producción y comercialización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Impulsar la cultura de la cooperación y la asociación.</a:t>
              </a:r>
            </a:p>
          </p:txBody>
        </p:sp>
        <p:sp>
          <p:nvSpPr>
            <p:cNvPr id="380958" name="Line 30"/>
            <p:cNvSpPr>
              <a:spLocks noChangeShapeType="1"/>
            </p:cNvSpPr>
            <p:nvPr/>
          </p:nvSpPr>
          <p:spPr bwMode="auto">
            <a:xfrm>
              <a:off x="4014" y="1389"/>
              <a:ext cx="147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59" name="Line 31"/>
            <p:cNvSpPr>
              <a:spLocks noChangeShapeType="1"/>
            </p:cNvSpPr>
            <p:nvPr/>
          </p:nvSpPr>
          <p:spPr bwMode="auto">
            <a:xfrm>
              <a:off x="4014" y="2293"/>
              <a:ext cx="147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0" name="Line 32"/>
            <p:cNvSpPr>
              <a:spLocks noChangeShapeType="1"/>
            </p:cNvSpPr>
            <p:nvPr/>
          </p:nvSpPr>
          <p:spPr bwMode="auto">
            <a:xfrm>
              <a:off x="4014" y="1389"/>
              <a:ext cx="0" cy="90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1" name="Line 33"/>
            <p:cNvSpPr>
              <a:spLocks noChangeShapeType="1"/>
            </p:cNvSpPr>
            <p:nvPr/>
          </p:nvSpPr>
          <p:spPr bwMode="auto">
            <a:xfrm>
              <a:off x="5489" y="1389"/>
              <a:ext cx="0" cy="90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3" name="Rectangle 35"/>
            <p:cNvSpPr>
              <a:spLocks noChangeArrowheads="1"/>
            </p:cNvSpPr>
            <p:nvPr/>
          </p:nvSpPr>
          <p:spPr bwMode="auto">
            <a:xfrm>
              <a:off x="4105" y="2523"/>
              <a:ext cx="1406" cy="1366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 b="1">
                  <a:cs typeface="Arial" pitchFamily="34" charset="0"/>
                </a:rPr>
                <a:t>Proyectos</a:t>
              </a:r>
              <a:r>
                <a:rPr lang="es-ES" sz="800">
                  <a:cs typeface="Arial" pitchFamily="34" charset="0"/>
                </a:rPr>
                <a:t> 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Ejecución del Proyecto Pesillo-Imbabura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Estudio de vertientes, preservación de acuíferas y declaración de áreas protegidas.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Descontaminación de aguas servidas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Revestimientos de acequias existentes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Proyecto regional de apoyo integral para la planificación y diversificación de actividades agropecuarias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Proyecto para estudio de suelos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Programas de capacitación del recurso humano agropecuario</a:t>
              </a:r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Proyectos de Investigación y Desarrollo</a:t>
              </a:r>
              <a:endParaRPr lang="es-ES" sz="800"/>
            </a:p>
            <a:p>
              <a:pPr marL="342900" indent="-342900" fontAlgn="t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ES" sz="800">
                  <a:cs typeface="Arial" pitchFamily="34" charset="0"/>
                </a:rPr>
                <a:t>Programa de concientización ambiental y buena utilización de fertilizantes y agroquímicos</a:t>
              </a:r>
              <a:endParaRPr lang="es-ES" sz="800"/>
            </a:p>
          </p:txBody>
        </p:sp>
        <p:sp>
          <p:nvSpPr>
            <p:cNvPr id="380964" name="Line 36"/>
            <p:cNvSpPr>
              <a:spLocks noChangeShapeType="1"/>
            </p:cNvSpPr>
            <p:nvPr/>
          </p:nvSpPr>
          <p:spPr bwMode="auto">
            <a:xfrm>
              <a:off x="4105" y="2523"/>
              <a:ext cx="1406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5" name="Line 37"/>
            <p:cNvSpPr>
              <a:spLocks noChangeShapeType="1"/>
            </p:cNvSpPr>
            <p:nvPr/>
          </p:nvSpPr>
          <p:spPr bwMode="auto">
            <a:xfrm>
              <a:off x="4105" y="3889"/>
              <a:ext cx="1406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6" name="Line 38"/>
            <p:cNvSpPr>
              <a:spLocks noChangeShapeType="1"/>
            </p:cNvSpPr>
            <p:nvPr/>
          </p:nvSpPr>
          <p:spPr bwMode="auto">
            <a:xfrm>
              <a:off x="4105" y="2523"/>
              <a:ext cx="0" cy="136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7" name="Line 39"/>
            <p:cNvSpPr>
              <a:spLocks noChangeShapeType="1"/>
            </p:cNvSpPr>
            <p:nvPr/>
          </p:nvSpPr>
          <p:spPr bwMode="auto">
            <a:xfrm>
              <a:off x="5511" y="2523"/>
              <a:ext cx="0" cy="136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68" name="AutoShape 40"/>
            <p:cNvSpPr>
              <a:spLocks noChangeArrowheads="1"/>
            </p:cNvSpPr>
            <p:nvPr/>
          </p:nvSpPr>
          <p:spPr bwMode="auto">
            <a:xfrm>
              <a:off x="3107" y="2523"/>
              <a:ext cx="318" cy="9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69" name="AutoShape 41"/>
            <p:cNvSpPr>
              <a:spLocks noChangeArrowheads="1"/>
            </p:cNvSpPr>
            <p:nvPr/>
          </p:nvSpPr>
          <p:spPr bwMode="auto">
            <a:xfrm>
              <a:off x="521" y="1979"/>
              <a:ext cx="318" cy="9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70" name="AutoShape 42"/>
            <p:cNvSpPr>
              <a:spLocks noChangeArrowheads="1"/>
            </p:cNvSpPr>
            <p:nvPr/>
          </p:nvSpPr>
          <p:spPr bwMode="auto">
            <a:xfrm>
              <a:off x="1746" y="2478"/>
              <a:ext cx="318" cy="9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71" name="AutoShape 43"/>
            <p:cNvSpPr>
              <a:spLocks noChangeArrowheads="1"/>
            </p:cNvSpPr>
            <p:nvPr/>
          </p:nvSpPr>
          <p:spPr bwMode="auto">
            <a:xfrm>
              <a:off x="4649" y="2341"/>
              <a:ext cx="318" cy="9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6" name="AutoShape 4"/>
          <p:cNvSpPr>
            <a:spLocks noChangeArrowheads="1"/>
          </p:cNvSpPr>
          <p:nvPr/>
        </p:nvSpPr>
        <p:spPr bwMode="auto">
          <a:xfrm>
            <a:off x="1979613" y="3500438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7" name="AutoShape 5"/>
          <p:cNvSpPr>
            <a:spLocks noChangeArrowheads="1"/>
          </p:cNvSpPr>
          <p:nvPr/>
        </p:nvSpPr>
        <p:spPr bwMode="auto">
          <a:xfrm>
            <a:off x="6588125" y="3429000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1991" name="Group 39"/>
          <p:cNvGrpSpPr>
            <a:grpSpLocks/>
          </p:cNvGrpSpPr>
          <p:nvPr/>
        </p:nvGrpSpPr>
        <p:grpSpPr bwMode="auto">
          <a:xfrm>
            <a:off x="1547813" y="188913"/>
            <a:ext cx="6119812" cy="1511300"/>
            <a:chOff x="1111" y="119"/>
            <a:chExt cx="3356" cy="952"/>
          </a:xfrm>
        </p:grpSpPr>
        <p:cxnSp>
          <p:nvCxnSpPr>
            <p:cNvPr id="381954" name="AutoShape 2"/>
            <p:cNvCxnSpPr>
              <a:cxnSpLocks noChangeShapeType="1"/>
              <a:stCxn id="381958" idx="6"/>
              <a:endCxn id="381959" idx="2"/>
            </p:cNvCxnSpPr>
            <p:nvPr/>
          </p:nvCxnSpPr>
          <p:spPr bwMode="auto">
            <a:xfrm>
              <a:off x="3289" y="482"/>
              <a:ext cx="634" cy="363"/>
            </a:xfrm>
            <a:prstGeom prst="curvedConnector3">
              <a:avLst>
                <a:gd name="adj1" fmla="val 49843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381955" name="AutoShape 3"/>
            <p:cNvCxnSpPr>
              <a:cxnSpLocks noChangeShapeType="1"/>
              <a:stCxn id="381958" idx="2"/>
              <a:endCxn id="381960" idx="6"/>
            </p:cNvCxnSpPr>
            <p:nvPr/>
          </p:nvCxnSpPr>
          <p:spPr bwMode="auto">
            <a:xfrm rot="10800000" flipV="1">
              <a:off x="1746" y="482"/>
              <a:ext cx="454" cy="36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381958" name="Oval 6"/>
            <p:cNvSpPr>
              <a:spLocks noChangeArrowheads="1"/>
            </p:cNvSpPr>
            <p:nvPr/>
          </p:nvSpPr>
          <p:spPr bwMode="auto">
            <a:xfrm>
              <a:off x="2200" y="119"/>
              <a:ext cx="1089" cy="72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800">
                  <a:latin typeface="Arial" pitchFamily="34" charset="0"/>
                </a:rPr>
                <a:t>Eje</a:t>
              </a:r>
            </a:p>
            <a:p>
              <a:pPr algn="ctr"/>
              <a:r>
                <a:rPr lang="es-MX" sz="1800">
                  <a:latin typeface="Arial" pitchFamily="34" charset="0"/>
                </a:rPr>
                <a:t>Social y de</a:t>
              </a:r>
            </a:p>
            <a:p>
              <a:pPr algn="ctr"/>
              <a:r>
                <a:rPr lang="es-MX" sz="1800">
                  <a:latin typeface="Arial" pitchFamily="34" charset="0"/>
                </a:rPr>
                <a:t>Servicios</a:t>
              </a:r>
            </a:p>
            <a:p>
              <a:pPr algn="ctr"/>
              <a:r>
                <a:rPr lang="es-MX" sz="1800">
                  <a:latin typeface="Arial" pitchFamily="34" charset="0"/>
                </a:rPr>
                <a:t>(1)</a:t>
              </a:r>
              <a:endParaRPr lang="es-ES" sz="1800">
                <a:latin typeface="Arial" pitchFamily="34" charset="0"/>
              </a:endParaRPr>
            </a:p>
          </p:txBody>
        </p:sp>
        <p:sp>
          <p:nvSpPr>
            <p:cNvPr id="381959" name="Oval 7"/>
            <p:cNvSpPr>
              <a:spLocks noChangeArrowheads="1"/>
            </p:cNvSpPr>
            <p:nvPr/>
          </p:nvSpPr>
          <p:spPr bwMode="auto">
            <a:xfrm>
              <a:off x="3923" y="618"/>
              <a:ext cx="544" cy="45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400">
                  <a:latin typeface="Arial" pitchFamily="34" charset="0"/>
                </a:rPr>
                <a:t>Educación</a:t>
              </a:r>
              <a:endParaRPr lang="es-ES" sz="1400">
                <a:latin typeface="Arial" pitchFamily="34" charset="0"/>
              </a:endParaRPr>
            </a:p>
          </p:txBody>
        </p:sp>
        <p:sp>
          <p:nvSpPr>
            <p:cNvPr id="381960" name="Oval 8"/>
            <p:cNvSpPr>
              <a:spLocks noChangeArrowheads="1"/>
            </p:cNvSpPr>
            <p:nvPr/>
          </p:nvSpPr>
          <p:spPr bwMode="auto">
            <a:xfrm>
              <a:off x="1111" y="618"/>
              <a:ext cx="635" cy="45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200">
                  <a:latin typeface="Arial" pitchFamily="34" charset="0"/>
                </a:rPr>
                <a:t>Salud</a:t>
              </a:r>
            </a:p>
            <a:p>
              <a:pPr algn="ctr"/>
              <a:r>
                <a:rPr lang="es-MX" sz="1200">
                  <a:latin typeface="Arial" pitchFamily="34" charset="0"/>
                </a:rPr>
                <a:t>Comunicación</a:t>
              </a:r>
            </a:p>
            <a:p>
              <a:pPr algn="ctr"/>
              <a:r>
                <a:rPr lang="es-MX" sz="1200">
                  <a:latin typeface="Arial" pitchFamily="34" charset="0"/>
                </a:rPr>
                <a:t>Servicios</a:t>
              </a:r>
              <a:endParaRPr lang="es-ES" sz="1200">
                <a:latin typeface="Arial" pitchFamily="34" charset="0"/>
              </a:endParaRPr>
            </a:p>
          </p:txBody>
        </p:sp>
      </p:grpSp>
      <p:graphicFrame>
        <p:nvGraphicFramePr>
          <p:cNvPr id="381961" name="Group 9"/>
          <p:cNvGraphicFramePr>
            <a:graphicFrameLocks noGrp="1"/>
          </p:cNvGraphicFramePr>
          <p:nvPr/>
        </p:nvGraphicFramePr>
        <p:xfrm>
          <a:off x="468313" y="1844675"/>
          <a:ext cx="3779837" cy="1309688"/>
        </p:xfrm>
        <a:graphic>
          <a:graphicData uri="http://schemas.openxmlformats.org/drawingml/2006/table">
            <a:tbl>
              <a:tblPr/>
              <a:tblGrid>
                <a:gridCol w="3779837"/>
              </a:tblGrid>
              <a:tr h="7921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Salud integral para todos</a:t>
                      </a:r>
                    </a:p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. Plan maestro de alcantarillado y agua potable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Mejoramiento de servicios básicos en salud con calidad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proyectos de salud integral para ampliar la cobertura, con autogestión y sostenibles</a:t>
                      </a: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la capacitación en salud y la prevención en salud comunitaria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1990" name="Group 38"/>
          <p:cNvGraphicFramePr>
            <a:graphicFrameLocks noGrp="1"/>
          </p:cNvGraphicFramePr>
          <p:nvPr/>
        </p:nvGraphicFramePr>
        <p:xfrm>
          <a:off x="468313" y="3789363"/>
          <a:ext cx="3816350" cy="2617787"/>
        </p:xfrm>
        <a:graphic>
          <a:graphicData uri="http://schemas.openxmlformats.org/drawingml/2006/table">
            <a:tbl>
              <a:tblPr/>
              <a:tblGrid>
                <a:gridCol w="3816350"/>
              </a:tblGrid>
              <a:tr h="1412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Proyectos</a:t>
                      </a: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Recuperación de cuencas de agua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Proyectos de estimulación adecuada a niños y niñas de 0 a 5 años en las parroquias del cantón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Atención a madres embarazadas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del Consejo Cantonal de Salud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Seguimiento al cumplimiento de la Ley de Maternidad Gratuita y Atención a la Infancia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Atención a las personas discapacitadas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de salud sexual, reproductivo y valores en Instituciones educativas.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Implementación de transporte de emergencias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de las Brigadas Médicas en Salud Pública Comunitaria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Gestión de recursos para ejecutar el plan maestro de agua potable y alcantarillado</a:t>
                      </a: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1973" name="Group 21"/>
          <p:cNvGraphicFramePr>
            <a:graphicFrameLocks noGrp="1"/>
          </p:cNvGraphicFramePr>
          <p:nvPr/>
        </p:nvGraphicFramePr>
        <p:xfrm>
          <a:off x="4716463" y="1844675"/>
          <a:ext cx="4032250" cy="1462088"/>
        </p:xfrm>
        <a:graphic>
          <a:graphicData uri="http://schemas.openxmlformats.org/drawingml/2006/table">
            <a:tbl>
              <a:tblPr/>
              <a:tblGrid>
                <a:gridCol w="4032250"/>
              </a:tblGrid>
              <a:tr h="1368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Erradicar el analfabetismo</a:t>
                      </a: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la incorporación de niños y jóvenes al sistema educativo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Estimular la participación ciudadana en la gestión de la  educación local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la implementación de currículos regionales y desarrollo de nuevas tecnologías educativas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un modelo educativo acorde con las necesidades del cantón y a</a:t>
                      </a: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poyar sistemas de educación alternativa.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1979" name="Group 27"/>
          <p:cNvGraphicFramePr>
            <a:graphicFrameLocks noGrp="1"/>
          </p:cNvGraphicFramePr>
          <p:nvPr/>
        </p:nvGraphicFramePr>
        <p:xfrm>
          <a:off x="4716463" y="3789363"/>
          <a:ext cx="4032250" cy="2681287"/>
        </p:xfrm>
        <a:graphic>
          <a:graphicData uri="http://schemas.openxmlformats.org/drawingml/2006/table">
            <a:tbl>
              <a:tblPr/>
              <a:tblGrid>
                <a:gridCol w="4032250"/>
              </a:tblGrid>
              <a:tr h="120332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Proyectos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de alfabetización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Ejecución del Proyecto “Aventura de la Vida”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Expansión del Proyecto “AINNA” 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Campañas de difusión del código de la niñez y adolescencia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de aulas virtuales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Programas para Formación Ciudadana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de Formación Microempresarial para sectores desprotegidos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Servicio de Educación Pre-escolar en los Centros de Desarrollo Infantil en el sector Urbano – Marginal.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Fortalecimiento del Proyecto “Creciendo con Nuestros Hijos”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de becas para acceso y retención en educación primaria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Fortalecimiento de la Genioteka como un Centro de Desarrollo de la niñez, adolescencia y juventud.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Escuela de Formación de Líderes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Pasantías en el sector industrial y productivo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2978" name="AutoShape 2"/>
          <p:cNvCxnSpPr>
            <a:cxnSpLocks noChangeShapeType="1"/>
            <a:stCxn id="382982" idx="4"/>
            <a:endCxn id="382983" idx="2"/>
          </p:cNvCxnSpPr>
          <p:nvPr/>
        </p:nvCxnSpPr>
        <p:spPr bwMode="auto">
          <a:xfrm rot="5400000">
            <a:off x="3907631" y="1574007"/>
            <a:ext cx="682625" cy="217488"/>
          </a:xfrm>
          <a:prstGeom prst="curvedConnector4">
            <a:avLst>
              <a:gd name="adj1" fmla="val 26278"/>
              <a:gd name="adj2" fmla="val 205111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382979" name="AutoShape 3"/>
          <p:cNvCxnSpPr>
            <a:cxnSpLocks noChangeShapeType="1"/>
            <a:stCxn id="382986" idx="0"/>
            <a:endCxn id="382982" idx="6"/>
          </p:cNvCxnSpPr>
          <p:nvPr/>
        </p:nvCxnSpPr>
        <p:spPr bwMode="auto">
          <a:xfrm rot="5400000" flipH="1">
            <a:off x="6049169" y="-62706"/>
            <a:ext cx="863600" cy="2519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82980" name="AutoShape 4"/>
          <p:cNvSpPr>
            <a:spLocks noChangeArrowheads="1"/>
          </p:cNvSpPr>
          <p:nvPr/>
        </p:nvSpPr>
        <p:spPr bwMode="auto">
          <a:xfrm>
            <a:off x="7308850" y="4365625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1" name="AutoShape 5"/>
          <p:cNvSpPr>
            <a:spLocks noChangeArrowheads="1"/>
          </p:cNvSpPr>
          <p:nvPr/>
        </p:nvSpPr>
        <p:spPr bwMode="auto">
          <a:xfrm>
            <a:off x="4284663" y="3975100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2" name="Oval 6"/>
          <p:cNvSpPr>
            <a:spLocks noChangeArrowheads="1"/>
          </p:cNvSpPr>
          <p:nvPr/>
        </p:nvSpPr>
        <p:spPr bwMode="auto">
          <a:xfrm>
            <a:off x="3492500" y="188913"/>
            <a:ext cx="1728788" cy="11525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Eje</a:t>
            </a:r>
          </a:p>
          <a:p>
            <a:pPr algn="ctr"/>
            <a:r>
              <a:rPr lang="es-MX" sz="1800">
                <a:latin typeface="Arial" pitchFamily="34" charset="0"/>
              </a:rPr>
              <a:t>Social y de</a:t>
            </a:r>
          </a:p>
          <a:p>
            <a:pPr algn="ctr"/>
            <a:r>
              <a:rPr lang="es-MX" sz="1800">
                <a:latin typeface="Arial" pitchFamily="34" charset="0"/>
              </a:rPr>
              <a:t>Servicios</a:t>
            </a:r>
          </a:p>
          <a:p>
            <a:pPr algn="ctr"/>
            <a:r>
              <a:rPr lang="es-MX" sz="1800">
                <a:latin typeface="Arial" pitchFamily="34" charset="0"/>
              </a:rPr>
              <a:t>(2)</a:t>
            </a:r>
            <a:endParaRPr lang="es-ES" sz="1800">
              <a:latin typeface="Arial" pitchFamily="34" charset="0"/>
            </a:endParaRPr>
          </a:p>
        </p:txBody>
      </p:sp>
      <p:sp>
        <p:nvSpPr>
          <p:cNvPr id="382983" name="Oval 7"/>
          <p:cNvSpPr>
            <a:spLocks noChangeArrowheads="1"/>
          </p:cNvSpPr>
          <p:nvPr/>
        </p:nvSpPr>
        <p:spPr bwMode="auto">
          <a:xfrm>
            <a:off x="4140200" y="1700213"/>
            <a:ext cx="936625" cy="6477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Adolescencia</a:t>
            </a:r>
          </a:p>
          <a:p>
            <a:pPr algn="ctr"/>
            <a:r>
              <a:rPr lang="es-MX" sz="1200">
                <a:latin typeface="Arial" pitchFamily="34" charset="0"/>
              </a:rPr>
              <a:t>juventud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382984" name="Oval 8"/>
          <p:cNvSpPr>
            <a:spLocks noChangeArrowheads="1"/>
          </p:cNvSpPr>
          <p:nvPr/>
        </p:nvSpPr>
        <p:spPr bwMode="auto">
          <a:xfrm>
            <a:off x="971550" y="1628775"/>
            <a:ext cx="863600" cy="7191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</a:rPr>
              <a:t>Niñez</a:t>
            </a:r>
            <a:endParaRPr lang="es-ES" sz="1400">
              <a:latin typeface="Arial" pitchFamily="34" charset="0"/>
            </a:endParaRPr>
          </a:p>
        </p:txBody>
      </p:sp>
      <p:cxnSp>
        <p:nvCxnSpPr>
          <p:cNvPr id="382985" name="AutoShape 9"/>
          <p:cNvCxnSpPr>
            <a:cxnSpLocks noChangeShapeType="1"/>
            <a:stCxn id="382984" idx="0"/>
            <a:endCxn id="382982" idx="2"/>
          </p:cNvCxnSpPr>
          <p:nvPr/>
        </p:nvCxnSpPr>
        <p:spPr bwMode="auto">
          <a:xfrm rot="16200000">
            <a:off x="2016125" y="152400"/>
            <a:ext cx="863600" cy="20891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82986" name="Oval 10"/>
          <p:cNvSpPr>
            <a:spLocks noChangeArrowheads="1"/>
          </p:cNvSpPr>
          <p:nvPr/>
        </p:nvSpPr>
        <p:spPr bwMode="auto">
          <a:xfrm>
            <a:off x="7308850" y="1628775"/>
            <a:ext cx="863600" cy="7191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>
                <a:latin typeface="Arial" pitchFamily="34" charset="0"/>
              </a:rPr>
              <a:t>Mujer,</a:t>
            </a:r>
          </a:p>
          <a:p>
            <a:pPr algn="ctr"/>
            <a:r>
              <a:rPr lang="es-MX" sz="1200">
                <a:latin typeface="Arial" pitchFamily="34" charset="0"/>
              </a:rPr>
              <a:t>Equidad y</a:t>
            </a:r>
          </a:p>
          <a:p>
            <a:pPr algn="ctr"/>
            <a:r>
              <a:rPr lang="es-MX" sz="1200">
                <a:latin typeface="Arial" pitchFamily="34" charset="0"/>
              </a:rPr>
              <a:t>Derechos</a:t>
            </a:r>
            <a:endParaRPr lang="es-ES" sz="1200">
              <a:latin typeface="Arial" pitchFamily="34" charset="0"/>
            </a:endParaRPr>
          </a:p>
        </p:txBody>
      </p:sp>
      <p:graphicFrame>
        <p:nvGraphicFramePr>
          <p:cNvPr id="382987" name="Group 11"/>
          <p:cNvGraphicFramePr>
            <a:graphicFrameLocks noGrp="1"/>
          </p:cNvGraphicFramePr>
          <p:nvPr/>
        </p:nvGraphicFramePr>
        <p:xfrm>
          <a:off x="6227763" y="2422525"/>
          <a:ext cx="2700337" cy="1919288"/>
        </p:xfrm>
        <a:graphic>
          <a:graphicData uri="http://schemas.openxmlformats.org/drawingml/2006/table">
            <a:tbl>
              <a:tblPr/>
              <a:tblGrid>
                <a:gridCol w="2700337"/>
              </a:tblGrid>
              <a:tr h="715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Fortalecer la participación femenina en los procesos de desarrollo local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Apoyar procesos y experiencias de organización  de género y capital social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Apoyar esfuerzos de capacitación productiva para la mujer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Impulsar los procesos de difusión de derechos, en especial de las normas que amparan a las mujeres y grupos vulnerables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2993" name="Group 17"/>
          <p:cNvGraphicFramePr>
            <a:graphicFrameLocks noGrp="1"/>
          </p:cNvGraphicFramePr>
          <p:nvPr/>
        </p:nvGraphicFramePr>
        <p:xfrm>
          <a:off x="6227763" y="4581525"/>
          <a:ext cx="2700337" cy="2224088"/>
        </p:xfrm>
        <a:graphic>
          <a:graphicData uri="http://schemas.openxmlformats.org/drawingml/2006/table">
            <a:tbl>
              <a:tblPr/>
              <a:tblGrid>
                <a:gridCol w="2700337"/>
              </a:tblGrid>
              <a:tr h="142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Proyectos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Formar organizaciones femeninas e intercambiar experiencias con otras realidades.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Capacitación en temas participativos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Capacitación técnica para la producción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y gestión de Centros de Desarrollo Infantil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Gestión de micro créditos para mujeres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de formación y organización de la Unión de Mujeres del Cantón Antonio Ante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de difusión de derechos y responsabilidades.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2999" name="AutoShape 23"/>
          <p:cNvSpPr>
            <a:spLocks noChangeArrowheads="1"/>
          </p:cNvSpPr>
          <p:nvPr/>
        </p:nvSpPr>
        <p:spPr bwMode="auto">
          <a:xfrm>
            <a:off x="1258888" y="3716338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3000" name="Group 24"/>
          <p:cNvGraphicFramePr>
            <a:graphicFrameLocks noGrp="1"/>
          </p:cNvGraphicFramePr>
          <p:nvPr/>
        </p:nvGraphicFramePr>
        <p:xfrm>
          <a:off x="179388" y="3933825"/>
          <a:ext cx="2744787" cy="2071688"/>
        </p:xfrm>
        <a:graphic>
          <a:graphicData uri="http://schemas.openxmlformats.org/drawingml/2006/table">
            <a:tbl>
              <a:tblPr/>
              <a:tblGrid>
                <a:gridCol w="2744787"/>
              </a:tblGrid>
              <a:tr h="1254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Proyectos</a:t>
                      </a: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Fortalecimiento del Servicio de Educación Preescolar en los Centros de Desarrollo Infantil, sector Urbano – marginal.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Cumplimiento del código de la niñez y adolescencia.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Participación, organización y capacitación de niñas y niños.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Atención en emergencias y desastres.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Cumplimiento de necesidades básicas.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Instituciones de denuncia de violación de los derechos (exigir nuestros derechos).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3006" name="Text Box 30"/>
          <p:cNvSpPr txBox="1">
            <a:spLocks noChangeArrowheads="1"/>
          </p:cNvSpPr>
          <p:nvPr/>
        </p:nvSpPr>
        <p:spPr bwMode="auto">
          <a:xfrm>
            <a:off x="2333625" y="3906838"/>
            <a:ext cx="166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000">
              <a:latin typeface="Arial" pitchFamily="34" charset="0"/>
            </a:endParaRPr>
          </a:p>
        </p:txBody>
      </p:sp>
      <p:sp>
        <p:nvSpPr>
          <p:cNvPr id="383007" name="Text Box 31"/>
          <p:cNvSpPr txBox="1">
            <a:spLocks noChangeArrowheads="1"/>
          </p:cNvSpPr>
          <p:nvPr/>
        </p:nvSpPr>
        <p:spPr bwMode="auto">
          <a:xfrm>
            <a:off x="179388" y="2420938"/>
            <a:ext cx="2736850" cy="1158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000" b="1">
                <a:latin typeface="Arial" pitchFamily="34" charset="0"/>
              </a:rPr>
              <a:t>Líneas estratégicas</a:t>
            </a:r>
            <a:r>
              <a:rPr lang="es-ES" sz="1000">
                <a:latin typeface="Arial" pitchFamily="34" charset="0"/>
              </a:rPr>
              <a:t> </a:t>
            </a:r>
          </a:p>
          <a:p>
            <a:r>
              <a:rPr lang="es-ES" sz="1000">
                <a:latin typeface="Arial" pitchFamily="34" charset="0"/>
              </a:rPr>
              <a:t>De manera general las niñas </a:t>
            </a:r>
          </a:p>
          <a:p>
            <a:r>
              <a:rPr lang="es-ES" sz="1000">
                <a:latin typeface="Arial" pitchFamily="34" charset="0"/>
              </a:rPr>
              <a:t>y los niños requieren que se</a:t>
            </a:r>
          </a:p>
          <a:p>
            <a:r>
              <a:rPr lang="es-ES" sz="1000">
                <a:latin typeface="Arial" pitchFamily="34" charset="0"/>
              </a:rPr>
              <a:t> sigan las políticas de Protección Integral (Art. 193) establecidas</a:t>
            </a:r>
          </a:p>
          <a:p>
            <a:r>
              <a:rPr lang="es-ES" sz="1000">
                <a:latin typeface="Arial" pitchFamily="34" charset="0"/>
              </a:rPr>
              <a:t> en el Código de la Niñez</a:t>
            </a:r>
          </a:p>
          <a:p>
            <a:r>
              <a:rPr lang="es-ES" sz="1000">
                <a:latin typeface="Arial" pitchFamily="34" charset="0"/>
              </a:rPr>
              <a:t> y Adolescencia</a:t>
            </a:r>
          </a:p>
        </p:txBody>
      </p:sp>
      <p:sp>
        <p:nvSpPr>
          <p:cNvPr id="383008" name="Rectangle 32"/>
          <p:cNvSpPr>
            <a:spLocks noChangeArrowheads="1"/>
          </p:cNvSpPr>
          <p:nvPr/>
        </p:nvSpPr>
        <p:spPr bwMode="auto">
          <a:xfrm>
            <a:off x="3276600" y="2392363"/>
            <a:ext cx="2506663" cy="15065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 b="1"/>
              <a:t>Líneas estratégicas</a:t>
            </a:r>
            <a:endParaRPr lang="es-MX" sz="1000"/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/>
              <a:t>Estimular y promover la organización y la participación juvenil en la vida ciudadana</a:t>
            </a: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/>
              <a:t>Promover la educación en salud preventiva y sexualidad en los adolescentes y jóvenes</a:t>
            </a: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/>
              <a:t>Fortalecer el respeto a los derechos de los niños, adolescentes y jóvenes</a:t>
            </a:r>
            <a:endParaRPr lang="es-ES_tradnl" sz="1000"/>
          </a:p>
        </p:txBody>
      </p:sp>
      <p:sp>
        <p:nvSpPr>
          <p:cNvPr id="383009" name="Rectangle 33"/>
          <p:cNvSpPr>
            <a:spLocks noChangeArrowheads="1"/>
          </p:cNvSpPr>
          <p:nvPr/>
        </p:nvSpPr>
        <p:spPr bwMode="auto">
          <a:xfrm>
            <a:off x="3132138" y="4192588"/>
            <a:ext cx="2879725" cy="26654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 b="1"/>
              <a:t>Proyectos</a:t>
            </a:r>
            <a:endParaRPr lang="es-ES_tradnl" sz="10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000">
                <a:cs typeface="Arial" pitchFamily="34" charset="0"/>
              </a:rPr>
              <a:t>Crear un centro de atención al adolescente y la familia</a:t>
            </a:r>
            <a:endParaRPr lang="es-ES" sz="10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_tradnl" sz="1000"/>
              <a:t>Construir un espacio para la defensa e información del código de la niñez y la adolescencia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000">
                <a:cs typeface="Arial" pitchFamily="34" charset="0"/>
              </a:rPr>
              <a:t>Gestionar se establezca la materia de sexualidad dentro de los colegios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000">
                <a:cs typeface="Arial" pitchFamily="34" charset="0"/>
              </a:rPr>
              <a:t>Restituir la materia de cívica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000">
                <a:cs typeface="Arial" pitchFamily="34" charset="0"/>
              </a:rPr>
              <a:t>Centro de salud para adolescentes </a:t>
            </a:r>
          </a:p>
          <a:p>
            <a:pPr marL="342900" indent="-342900" fontAlgn="t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000">
                <a:cs typeface="Arial" pitchFamily="34" charset="0"/>
              </a:rPr>
              <a:t>Promover espacios de intercambio para los adolescentes y jóvenes en diferentes áreas y su participación entre los barrios y parroquias.</a:t>
            </a:r>
          </a:p>
          <a:p>
            <a:pPr marL="342900" indent="-342900" fontAlgn="t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MX" sz="1000">
                <a:cs typeface="Arial" pitchFamily="34" charset="0"/>
              </a:rPr>
              <a:t>Establecer instancias juveniles para cultura y protección ambiental</a:t>
            </a:r>
            <a:endParaRPr lang="es-ES_tradnl" sz="100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060" name="Group 36"/>
          <p:cNvGrpSpPr>
            <a:grpSpLocks/>
          </p:cNvGrpSpPr>
          <p:nvPr/>
        </p:nvGrpSpPr>
        <p:grpSpPr bwMode="auto">
          <a:xfrm>
            <a:off x="1619250" y="188913"/>
            <a:ext cx="6192838" cy="2014537"/>
            <a:chOff x="1020" y="119"/>
            <a:chExt cx="3311" cy="1269"/>
          </a:xfrm>
        </p:grpSpPr>
        <p:sp>
          <p:nvSpPr>
            <p:cNvPr id="385026" name="Oval 2"/>
            <p:cNvSpPr>
              <a:spLocks noChangeArrowheads="1"/>
            </p:cNvSpPr>
            <p:nvPr/>
          </p:nvSpPr>
          <p:spPr bwMode="auto">
            <a:xfrm>
              <a:off x="2064" y="119"/>
              <a:ext cx="1089" cy="72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>
                  <a:latin typeface="Arial" pitchFamily="34" charset="0"/>
                </a:rPr>
                <a:t>Eje de</a:t>
              </a:r>
            </a:p>
            <a:p>
              <a:pPr algn="ctr"/>
              <a:r>
                <a:rPr lang="es-MX">
                  <a:latin typeface="Arial" pitchFamily="34" charset="0"/>
                </a:rPr>
                <a:t>Identidad,</a:t>
              </a:r>
            </a:p>
            <a:p>
              <a:pPr algn="ctr"/>
              <a:r>
                <a:rPr lang="es-MX">
                  <a:latin typeface="Arial" pitchFamily="34" charset="0"/>
                </a:rPr>
                <a:t>Culturas y</a:t>
              </a:r>
            </a:p>
            <a:p>
              <a:pPr algn="ctr"/>
              <a:r>
                <a:rPr lang="es-MX">
                  <a:latin typeface="Arial" pitchFamily="34" charset="0"/>
                </a:rPr>
                <a:t>Deporte</a:t>
              </a:r>
              <a:endParaRPr lang="es-ES">
                <a:latin typeface="Arial" pitchFamily="34" charset="0"/>
              </a:endParaRPr>
            </a:p>
          </p:txBody>
        </p:sp>
        <p:sp>
          <p:nvSpPr>
            <p:cNvPr id="385027" name="Oval 3"/>
            <p:cNvSpPr>
              <a:spLocks noChangeArrowheads="1"/>
            </p:cNvSpPr>
            <p:nvPr/>
          </p:nvSpPr>
          <p:spPr bwMode="auto">
            <a:xfrm>
              <a:off x="3787" y="935"/>
              <a:ext cx="544" cy="453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400">
                  <a:latin typeface="Arial" pitchFamily="34" charset="0"/>
                </a:rPr>
                <a:t>Deporte</a:t>
              </a:r>
              <a:endParaRPr lang="es-ES" sz="1400">
                <a:latin typeface="Arial" pitchFamily="34" charset="0"/>
              </a:endParaRPr>
            </a:p>
          </p:txBody>
        </p:sp>
        <p:sp>
          <p:nvSpPr>
            <p:cNvPr id="385028" name="Oval 4"/>
            <p:cNvSpPr>
              <a:spLocks noChangeArrowheads="1"/>
            </p:cNvSpPr>
            <p:nvPr/>
          </p:nvSpPr>
          <p:spPr bwMode="auto">
            <a:xfrm>
              <a:off x="1020" y="935"/>
              <a:ext cx="635" cy="453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1400">
                  <a:latin typeface="Arial" pitchFamily="34" charset="0"/>
                </a:rPr>
                <a:t>Identidad</a:t>
              </a:r>
            </a:p>
            <a:p>
              <a:pPr algn="ctr"/>
              <a:r>
                <a:rPr lang="es-MX" sz="1400">
                  <a:latin typeface="Arial" pitchFamily="34" charset="0"/>
                </a:rPr>
                <a:t>y Culturas</a:t>
              </a:r>
              <a:endParaRPr lang="es-ES" sz="1400">
                <a:latin typeface="Arial" pitchFamily="34" charset="0"/>
              </a:endParaRPr>
            </a:p>
          </p:txBody>
        </p:sp>
        <p:cxnSp>
          <p:nvCxnSpPr>
            <p:cNvPr id="385029" name="AutoShape 5"/>
            <p:cNvCxnSpPr>
              <a:cxnSpLocks noChangeShapeType="1"/>
              <a:stCxn id="385028" idx="7"/>
              <a:endCxn id="385026" idx="3"/>
            </p:cNvCxnSpPr>
            <p:nvPr/>
          </p:nvCxnSpPr>
          <p:spPr bwMode="auto">
            <a:xfrm rot="16200000">
              <a:off x="1762" y="539"/>
              <a:ext cx="262" cy="661"/>
            </a:xfrm>
            <a:prstGeom prst="curvedConnector3">
              <a:avLst>
                <a:gd name="adj1" fmla="val 42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85030" name="AutoShape 6"/>
            <p:cNvCxnSpPr>
              <a:cxnSpLocks noChangeShapeType="1"/>
              <a:stCxn id="385027" idx="1"/>
              <a:endCxn id="385026" idx="5"/>
            </p:cNvCxnSpPr>
            <p:nvPr/>
          </p:nvCxnSpPr>
          <p:spPr bwMode="auto">
            <a:xfrm rot="5400000" flipH="1">
              <a:off x="3300" y="433"/>
              <a:ext cx="262" cy="873"/>
            </a:xfrm>
            <a:prstGeom prst="curvedConnector3">
              <a:avLst>
                <a:gd name="adj1" fmla="val 42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385031" name="AutoShape 7"/>
          <p:cNvSpPr>
            <a:spLocks noChangeArrowheads="1"/>
          </p:cNvSpPr>
          <p:nvPr/>
        </p:nvSpPr>
        <p:spPr bwMode="auto">
          <a:xfrm>
            <a:off x="2122488" y="2565400"/>
            <a:ext cx="234950" cy="1047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5032" name="Group 8"/>
          <p:cNvGraphicFramePr>
            <a:graphicFrameLocks noGrp="1"/>
          </p:cNvGraphicFramePr>
          <p:nvPr/>
        </p:nvGraphicFramePr>
        <p:xfrm>
          <a:off x="395288" y="2276475"/>
          <a:ext cx="3816350" cy="1614488"/>
        </p:xfrm>
        <a:graphic>
          <a:graphicData uri="http://schemas.openxmlformats.org/drawingml/2006/table">
            <a:tbl>
              <a:tblPr/>
              <a:tblGrid>
                <a:gridCol w="3816350"/>
              </a:tblGrid>
              <a:tr h="1008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Definir políticas culturales mediante procesos participativos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Planificación consensuada de eventos pluriculturales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Incorporar en el sistema educativo elementos de nuestra identidad cantonal.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el inventario, rescate y valoración de los patrimonios culturales tangibles e intangibles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la difusión de la identidad y culturas anteñas a nivel nacional e internacional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5038" name="Group 14"/>
          <p:cNvGraphicFramePr>
            <a:graphicFrameLocks noGrp="1"/>
          </p:cNvGraphicFramePr>
          <p:nvPr/>
        </p:nvGraphicFramePr>
        <p:xfrm>
          <a:off x="395288" y="4365625"/>
          <a:ext cx="3816350" cy="1766888"/>
        </p:xfrm>
        <a:graphic>
          <a:graphicData uri="http://schemas.openxmlformats.org/drawingml/2006/table">
            <a:tbl>
              <a:tblPr/>
              <a:tblGrid>
                <a:gridCol w="3816350"/>
              </a:tblGrid>
              <a:tr h="10080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Proyectos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Habilitación de un espacio para el desarrollo de actividades culturales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Desarrollo de material didáctico cultural e incorporarlo al sistema curricular 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Museo textil Fábrica Imbabura</a:t>
                      </a: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Paila Tola</a:t>
                      </a: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Patrimonio Intangible 31 de Diciembre</a:t>
                      </a: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Apoyo y promoción de Fiestas Tradicionales Indígenas</a:t>
                      </a:r>
                    </a:p>
                    <a:p>
                      <a:pPr marL="533400" marR="0" lvl="0" indent="-5334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Apoyo y promoción de Fiestas Tradicionales Parroquiales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5044" name="AutoShape 20"/>
          <p:cNvSpPr>
            <a:spLocks noChangeArrowheads="1"/>
          </p:cNvSpPr>
          <p:nvPr/>
        </p:nvSpPr>
        <p:spPr bwMode="auto">
          <a:xfrm>
            <a:off x="1906588" y="4076700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5045" name="Group 21"/>
          <p:cNvGraphicFramePr>
            <a:graphicFrameLocks noGrp="1"/>
          </p:cNvGraphicFramePr>
          <p:nvPr/>
        </p:nvGraphicFramePr>
        <p:xfrm>
          <a:off x="4859338" y="2297113"/>
          <a:ext cx="3816350" cy="852487"/>
        </p:xfrm>
        <a:graphic>
          <a:graphicData uri="http://schemas.openxmlformats.org/drawingml/2006/table">
            <a:tbl>
              <a:tblPr/>
              <a:tblGrid>
                <a:gridCol w="3816350"/>
              </a:tblGrid>
              <a:tr h="504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Fortalecer la participación del gobierno municipal en la promoción de las actividades deportivas y recreacionales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Fortalecer la coordinación interinstitucional para la masificación del deporte cantonal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5051" name="Group 27"/>
          <p:cNvGraphicFramePr>
            <a:graphicFrameLocks noGrp="1"/>
          </p:cNvGraphicFramePr>
          <p:nvPr/>
        </p:nvGraphicFramePr>
        <p:xfrm>
          <a:off x="4930775" y="3789363"/>
          <a:ext cx="3744913" cy="1766887"/>
        </p:xfrm>
        <a:graphic>
          <a:graphicData uri="http://schemas.openxmlformats.org/drawingml/2006/table">
            <a:tbl>
              <a:tblPr/>
              <a:tblGrid>
                <a:gridCol w="3744913"/>
              </a:tblGrid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Proyectos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de obras deportivas por resultados específicos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Juegos deportivos con las parroquias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Deporte integral a discapacitados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de incentivos y reconocimientos a competencias deportivas parroquiales, interbarriales e intercolegiales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Programa e incentivos a deportistas destacados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Vinculación de la empresa privada a la promoción del deporte cantonal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de espacios deportivos para la tercera edad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5057" name="AutoShape 33"/>
          <p:cNvSpPr>
            <a:spLocks noChangeArrowheads="1"/>
          </p:cNvSpPr>
          <p:nvPr/>
        </p:nvSpPr>
        <p:spPr bwMode="auto">
          <a:xfrm>
            <a:off x="6659563" y="3376613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Oval 2"/>
          <p:cNvSpPr>
            <a:spLocks noChangeArrowheads="1"/>
          </p:cNvSpPr>
          <p:nvPr/>
        </p:nvSpPr>
        <p:spPr bwMode="auto">
          <a:xfrm>
            <a:off x="3563938" y="333375"/>
            <a:ext cx="2087562" cy="11525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800">
                <a:latin typeface="Arial" pitchFamily="34" charset="0"/>
              </a:rPr>
              <a:t>Eje</a:t>
            </a:r>
          </a:p>
          <a:p>
            <a:pPr algn="ctr"/>
            <a:r>
              <a:rPr lang="es-MX" sz="1800">
                <a:latin typeface="Arial" pitchFamily="34" charset="0"/>
              </a:rPr>
              <a:t>Ambiental</a:t>
            </a:r>
            <a:endParaRPr lang="es-ES" sz="1800">
              <a:latin typeface="Arial" pitchFamily="34" charset="0"/>
            </a:endParaRPr>
          </a:p>
        </p:txBody>
      </p:sp>
      <p:graphicFrame>
        <p:nvGraphicFramePr>
          <p:cNvPr id="386051" name="Group 3"/>
          <p:cNvGraphicFramePr>
            <a:graphicFrameLocks noGrp="1"/>
          </p:cNvGraphicFramePr>
          <p:nvPr/>
        </p:nvGraphicFramePr>
        <p:xfrm>
          <a:off x="827088" y="3859213"/>
          <a:ext cx="7416800" cy="1946275"/>
        </p:xfrm>
        <a:graphic>
          <a:graphicData uri="http://schemas.openxmlformats.org/drawingml/2006/table">
            <a:tbl>
              <a:tblPr/>
              <a:tblGrid>
                <a:gridCol w="7416800"/>
              </a:tblGrid>
              <a:tr h="1512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Proyectos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Propuesta de creación de la Dirección de Gestión Ambiental por medio de ordenanza municipal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Manejo integral de los residuos sólidos (Convenio Municipio-MIDUVI) 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Construcción de las plantas de compostaje, reciclaje y relleno sanitario en el terreno adquirido para tal fin (Convenio Municipio-Fundación Natura)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Construcción de las plantas de tratamiento de aguas residuales 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Conservación del bosque y reforestación para protección del agua y suelo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Educación ambiental para la protección de los recursos naturales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Proyecto de manejo agroecológico de fincas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Creación del Fondo Ambiental 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6057" name="AutoShape 9"/>
          <p:cNvSpPr>
            <a:spLocks noChangeArrowheads="1"/>
          </p:cNvSpPr>
          <p:nvPr/>
        </p:nvSpPr>
        <p:spPr bwMode="auto">
          <a:xfrm>
            <a:off x="4211638" y="3165475"/>
            <a:ext cx="504825" cy="3603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6058" name="Group 10"/>
          <p:cNvGraphicFramePr>
            <a:graphicFrameLocks noGrp="1"/>
          </p:cNvGraphicFramePr>
          <p:nvPr/>
        </p:nvGraphicFramePr>
        <p:xfrm>
          <a:off x="1547813" y="1916113"/>
          <a:ext cx="6048375" cy="1068387"/>
        </p:xfrm>
        <a:graphic>
          <a:graphicData uri="http://schemas.openxmlformats.org/drawingml/2006/table">
            <a:tbl>
              <a:tblPr/>
              <a:tblGrid>
                <a:gridCol w="6048375"/>
              </a:tblGrid>
              <a:tr h="1068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Líneas estratégicas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Fortalecer la institucionalidad y asumir competencias para la gestión ambiental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la educación ambiental para la protección de los recursos naturales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Promover el manejo Integral de los desechos sólidos y líquidos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Impulsar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la protección de las fuentes de agua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endParaRPr lang="es-ES" sz="7200" b="1">
              <a:solidFill>
                <a:srgbClr val="000099"/>
              </a:solidFill>
            </a:endParaRPr>
          </a:p>
        </p:txBody>
      </p:sp>
      <p:pic>
        <p:nvPicPr>
          <p:cNvPr id="286725" name="Picture 5" descr="ANTONIO ANTE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3575" y="1844675"/>
            <a:ext cx="5348288" cy="4854575"/>
          </a:xfrm>
          <a:noFill/>
          <a:ln/>
        </p:spPr>
      </p:pic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00563" y="404813"/>
            <a:ext cx="4535487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SUPERFICIE CANTONAL: 83.10km2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ALTITUD MEDIA: 2360 m.s.n-m.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TEMPERATURA MEDIA:  15,40 °C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Cabecera Cantonal.  ATUNTAQUI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Parroquias Urbanas: ATUNTAQUI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                                    ANDRADE MARIN</a:t>
            </a:r>
          </a:p>
          <a:p>
            <a:endParaRPr lang="es-MX" sz="1800" b="1">
              <a:solidFill>
                <a:srgbClr val="000099"/>
              </a:solidFill>
              <a:latin typeface="Arial" pitchFamily="34" charset="0"/>
            </a:endParaRPr>
          </a:p>
          <a:p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Parroquias Rurales : IMBAYA</a:t>
            </a:r>
          </a:p>
          <a:p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                                    CHALTURA</a:t>
            </a:r>
          </a:p>
          <a:p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                                    NATABUELA</a:t>
            </a:r>
          </a:p>
          <a:p>
            <a:r>
              <a:rPr lang="es-MX" sz="1800" b="1">
                <a:solidFill>
                  <a:srgbClr val="000099"/>
                </a:solidFill>
                <a:latin typeface="Arial" pitchFamily="34" charset="0"/>
              </a:rPr>
              <a:t>                                    SAN ROQUE</a:t>
            </a:r>
            <a:endParaRPr lang="es-ES" sz="1800" b="1">
              <a:solidFill>
                <a:srgbClr val="000099"/>
              </a:solidFill>
              <a:latin typeface="Arial" pitchFamily="34" charset="0"/>
            </a:endParaRPr>
          </a:p>
        </p:txBody>
      </p:sp>
      <p:pic>
        <p:nvPicPr>
          <p:cNvPr id="286727" name="Picture 7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6438" y="5511800"/>
            <a:ext cx="1979612" cy="130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074" name="Group 2"/>
          <p:cNvGraphicFramePr>
            <a:graphicFrameLocks noGrp="1"/>
          </p:cNvGraphicFramePr>
          <p:nvPr/>
        </p:nvGraphicFramePr>
        <p:xfrm>
          <a:off x="1116013" y="1628775"/>
          <a:ext cx="7058025" cy="2586038"/>
        </p:xfrm>
        <a:graphic>
          <a:graphicData uri="http://schemas.openxmlformats.org/drawingml/2006/table">
            <a:tbl>
              <a:tblPr/>
              <a:tblGrid>
                <a:gridCol w="7058025"/>
              </a:tblGrid>
              <a:tr h="1347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Líneas estratégicas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Crear mecanismos de comunicación interinstitucional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Fortalecer los convenios interinstitucionales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Impulsar procesos de asociatividad pública y privada para fortalecer el tejido organizativo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Elaborar el presupuesto municipal en forma participativa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ACUERDOS DEL ENCUENTRO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Es  necesario que la cogestión de Antonio Ante sea sociedad civil y sociedad política (Estado)</a:t>
                      </a: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Que uno de los espacios de participación sea el Encuentro Cantonal</a:t>
                      </a: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Que exista una  comisión en donde se dinamice la participación y  la cogestión:</a:t>
                      </a:r>
                    </a:p>
                    <a:p>
                      <a:pPr marL="742950" marR="0" lvl="1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4 Juntas Parroquiales Rurales, 1 Junta Patriótica (Andrade Marín), 1 CCIA, 1 Federación de Barrios, 2 Municipalidad (Alcalde y Concejal) y 4 representantes de mesas.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7080" name="Group 8"/>
          <p:cNvGraphicFramePr>
            <a:graphicFrameLocks noGrp="1"/>
          </p:cNvGraphicFramePr>
          <p:nvPr/>
        </p:nvGraphicFramePr>
        <p:xfrm>
          <a:off x="323850" y="4508500"/>
          <a:ext cx="8362950" cy="2128838"/>
        </p:xfrm>
        <a:graphic>
          <a:graphicData uri="http://schemas.openxmlformats.org/drawingml/2006/table">
            <a:tbl>
              <a:tblPr/>
              <a:tblGrid>
                <a:gridCol w="8362950"/>
              </a:tblGrid>
              <a:tr h="165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Proyectos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Desarrollar un Sistema de Información Estadístico sobre indicadores: económico, textil, turístico, gastronómico, agropecuario y social  (Salud, educación y pobreza).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Promoción y Difusión del Plan Institucional de la Municipalidad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Elaboración, Promoción y Ejecución del Plan Estratégico de Desarrollo Cantonal (Cada día avanzamos)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Fortalecimiento de Relaciones interinstitucionales del Cantón (SEGURIDAD)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Institucionalización de mecanismos de diálogo y participación ciudadana en el Municipio.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Diagnóstico del tejido social.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Escuela de Formación de Líderes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Participación ciudadana a través de gobiernos estudiantiles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Consolidar el trabajo de todas las mesas y su articulación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87086" name="AutoShape 14"/>
          <p:cNvSpPr>
            <a:spLocks noChangeArrowheads="1"/>
          </p:cNvSpPr>
          <p:nvPr/>
        </p:nvSpPr>
        <p:spPr bwMode="auto">
          <a:xfrm>
            <a:off x="4284663" y="4149725"/>
            <a:ext cx="504825" cy="1428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7" name="Oval 15"/>
          <p:cNvSpPr>
            <a:spLocks noChangeArrowheads="1"/>
          </p:cNvSpPr>
          <p:nvPr/>
        </p:nvSpPr>
        <p:spPr bwMode="auto">
          <a:xfrm>
            <a:off x="3348038" y="188913"/>
            <a:ext cx="2519362" cy="1296987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700">
                <a:latin typeface="Arial" pitchFamily="34" charset="0"/>
              </a:rPr>
              <a:t>Eje de</a:t>
            </a:r>
          </a:p>
          <a:p>
            <a:pPr algn="ctr"/>
            <a:r>
              <a:rPr lang="es-MX" sz="1700">
                <a:latin typeface="Arial" pitchFamily="34" charset="0"/>
              </a:rPr>
              <a:t>Organización,</a:t>
            </a:r>
          </a:p>
          <a:p>
            <a:pPr algn="ctr"/>
            <a:r>
              <a:rPr lang="es-MX" sz="1700">
                <a:latin typeface="Arial" pitchFamily="34" charset="0"/>
              </a:rPr>
              <a:t>Participación y</a:t>
            </a:r>
          </a:p>
          <a:p>
            <a:pPr algn="ctr"/>
            <a:r>
              <a:rPr lang="es-MX" sz="1700">
                <a:latin typeface="Arial" pitchFamily="34" charset="0"/>
              </a:rPr>
              <a:t>Transparencia</a:t>
            </a:r>
            <a:endParaRPr lang="es-ES" sz="17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1116013" y="915988"/>
            <a:ext cx="7559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b="1">
                <a:solidFill>
                  <a:srgbClr val="000099"/>
                </a:solidFill>
                <a:latin typeface="Arial" pitchFamily="34" charset="0"/>
              </a:rPr>
              <a:t>POBLACIÓN :    36.147 habitantes</a:t>
            </a:r>
            <a:endParaRPr lang="es-ES" sz="3600" b="1">
              <a:solidFill>
                <a:srgbClr val="000099"/>
              </a:solidFill>
              <a:latin typeface="Arial" pitchFamily="34" charset="0"/>
            </a:endParaRPr>
          </a:p>
        </p:txBody>
      </p:sp>
      <p:pic>
        <p:nvPicPr>
          <p:cNvPr id="289798" name="Picture 6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773238"/>
            <a:ext cx="7740650" cy="4487862"/>
          </a:xfrm>
          <a:noFill/>
          <a:ln/>
        </p:spPr>
      </p:pic>
      <p:pic>
        <p:nvPicPr>
          <p:cNvPr id="289799" name="Picture 7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6438" y="5516563"/>
            <a:ext cx="1979612" cy="130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819" name="Picture 3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53425" y="5572125"/>
            <a:ext cx="790575" cy="1285875"/>
          </a:xfrm>
          <a:noFill/>
          <a:ln/>
        </p:spPr>
      </p:pic>
      <p:sp>
        <p:nvSpPr>
          <p:cNvPr id="290820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</p:txBody>
      </p:sp>
      <p:sp>
        <p:nvSpPr>
          <p:cNvPr id="290821" name="Text Box 5"/>
          <p:cNvSpPr txBox="1">
            <a:spLocks noChangeArrowheads="1"/>
          </p:cNvSpPr>
          <p:nvPr/>
        </p:nvSpPr>
        <p:spPr bwMode="auto">
          <a:xfrm>
            <a:off x="1114425" y="765175"/>
            <a:ext cx="734536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200" b="1">
                <a:solidFill>
                  <a:srgbClr val="000099"/>
                </a:solidFill>
                <a:latin typeface="Arial" pitchFamily="34" charset="0"/>
              </a:rPr>
              <a:t>POBLACIÓN :        36.147 habitantes</a:t>
            </a:r>
            <a:endParaRPr lang="es-ES" sz="3200" b="1">
              <a:solidFill>
                <a:srgbClr val="000099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000099"/>
                </a:solidFill>
                <a:latin typeface="Arial" pitchFamily="34" charset="0"/>
              </a:rPr>
              <a:t>Censo 2001</a:t>
            </a:r>
          </a:p>
          <a:p>
            <a:pPr>
              <a:spcBef>
                <a:spcPct val="50000"/>
              </a:spcBef>
            </a:pPr>
            <a:r>
              <a:rPr lang="es-ES" sz="3200" b="1">
                <a:solidFill>
                  <a:srgbClr val="000099"/>
                </a:solidFill>
                <a:latin typeface="Arial" pitchFamily="34" charset="0"/>
              </a:rPr>
              <a:t>POBLACION   	40.520 habitantes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000099"/>
                </a:solidFill>
                <a:latin typeface="Arial" pitchFamily="34" charset="0"/>
              </a:rPr>
              <a:t>Proyección 2007</a:t>
            </a:r>
          </a:p>
        </p:txBody>
      </p:sp>
      <p:pic>
        <p:nvPicPr>
          <p:cNvPr id="2908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875" y="1854200"/>
            <a:ext cx="9245600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0824" name="Picture 8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488" y="5300663"/>
            <a:ext cx="2124075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4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1258888" y="931863"/>
            <a:ext cx="75596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500" b="1">
                <a:solidFill>
                  <a:srgbClr val="000099"/>
                </a:solidFill>
                <a:latin typeface="Arial" pitchFamily="34" charset="0"/>
              </a:rPr>
              <a:t>POBLACIÓN :    36.147 habitantes</a:t>
            </a:r>
            <a:endParaRPr lang="es-ES" sz="3500" b="1">
              <a:solidFill>
                <a:srgbClr val="000099"/>
              </a:solidFill>
              <a:latin typeface="Arial" pitchFamily="34" charset="0"/>
            </a:endParaRPr>
          </a:p>
        </p:txBody>
      </p:sp>
      <p:graphicFrame>
        <p:nvGraphicFramePr>
          <p:cNvPr id="291846" name="Object 6"/>
          <p:cNvGraphicFramePr>
            <a:graphicFrameLocks noChangeAspect="1"/>
          </p:cNvGraphicFramePr>
          <p:nvPr/>
        </p:nvGraphicFramePr>
        <p:xfrm>
          <a:off x="1692275" y="1773238"/>
          <a:ext cx="5246688" cy="3929062"/>
        </p:xfrm>
        <a:graphic>
          <a:graphicData uri="http://schemas.openxmlformats.org/presentationml/2006/ole">
            <p:oleObj spid="_x0000_s291846" name="Gráfico" r:id="rId3" imgW="4962390" imgH="3714750" progId="Excel.Chart.8">
              <p:embed/>
            </p:oleObj>
          </a:graphicData>
        </a:graphic>
      </p:graphicFrame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2843213" y="5661025"/>
            <a:ext cx="40322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latin typeface="Arial" pitchFamily="34" charset="0"/>
              </a:rPr>
              <a:t>POBLACIÓN  JOVEN  </a:t>
            </a:r>
          </a:p>
          <a:p>
            <a:pPr>
              <a:spcBef>
                <a:spcPct val="50000"/>
              </a:spcBef>
            </a:pPr>
            <a:r>
              <a:rPr lang="es-MX" sz="1800" b="1">
                <a:latin typeface="Arial" pitchFamily="34" charset="0"/>
              </a:rPr>
              <a:t>60% TIENE MENOS DE 30 AÑOS</a:t>
            </a:r>
            <a:endParaRPr lang="es-ES" sz="1800" b="1">
              <a:latin typeface="Arial" pitchFamily="34" charset="0"/>
            </a:endParaRPr>
          </a:p>
        </p:txBody>
      </p:sp>
      <p:pic>
        <p:nvPicPr>
          <p:cNvPr id="291849" name="Picture 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6463" y="5661025"/>
            <a:ext cx="1779587" cy="116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140325" y="2017713"/>
            <a:ext cx="3814763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s-MX" sz="1800" b="1">
              <a:solidFill>
                <a:srgbClr val="000099"/>
              </a:solidFill>
            </a:endParaRPr>
          </a:p>
        </p:txBody>
      </p:sp>
      <p:sp>
        <p:nvSpPr>
          <p:cNvPr id="292869" name="Text Box 5"/>
          <p:cNvSpPr txBox="1">
            <a:spLocks noChangeArrowheads="1"/>
          </p:cNvSpPr>
          <p:nvPr/>
        </p:nvSpPr>
        <p:spPr bwMode="auto">
          <a:xfrm>
            <a:off x="1258888" y="620713"/>
            <a:ext cx="75596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500" b="1">
                <a:solidFill>
                  <a:srgbClr val="000099"/>
                </a:solidFill>
                <a:latin typeface="Arial" pitchFamily="34" charset="0"/>
              </a:rPr>
              <a:t>POBLACIÓN:    36.147 habitantes</a:t>
            </a:r>
            <a:endParaRPr lang="es-ES" sz="3500" b="1">
              <a:solidFill>
                <a:srgbClr val="000099"/>
              </a:solidFill>
              <a:latin typeface="Arial" pitchFamily="34" charset="0"/>
            </a:endParaRPr>
          </a:p>
        </p:txBody>
      </p:sp>
      <p:graphicFrame>
        <p:nvGraphicFramePr>
          <p:cNvPr id="292870" name="Object 6"/>
          <p:cNvGraphicFramePr>
            <a:graphicFrameLocks noChangeAspect="1"/>
          </p:cNvGraphicFramePr>
          <p:nvPr/>
        </p:nvGraphicFramePr>
        <p:xfrm>
          <a:off x="1258888" y="1484313"/>
          <a:ext cx="7435850" cy="4718050"/>
        </p:xfrm>
        <a:graphic>
          <a:graphicData uri="http://schemas.openxmlformats.org/presentationml/2006/ole">
            <p:oleObj spid="_x0000_s292870" name="Gráfico" r:id="rId3" imgW="8105851" imgH="4714951" progId="Excel.Chart.8">
              <p:embed/>
            </p:oleObj>
          </a:graphicData>
        </a:graphic>
      </p:graphicFrame>
      <p:sp>
        <p:nvSpPr>
          <p:cNvPr id="292871" name="Text Box 7"/>
          <p:cNvSpPr txBox="1">
            <a:spLocks noChangeArrowheads="1"/>
          </p:cNvSpPr>
          <p:nvPr/>
        </p:nvSpPr>
        <p:spPr bwMode="auto">
          <a:xfrm>
            <a:off x="2916238" y="5876925"/>
            <a:ext cx="3529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latin typeface="Arial" pitchFamily="34" charset="0"/>
              </a:rPr>
              <a:t>CRECIMIENTO  IMPORTANE EN LA ÚLTIMA DECADA</a:t>
            </a:r>
            <a:endParaRPr lang="es-ES" sz="1800" b="1">
              <a:latin typeface="Arial" pitchFamily="34" charset="0"/>
            </a:endParaRPr>
          </a:p>
        </p:txBody>
      </p:sp>
      <p:pic>
        <p:nvPicPr>
          <p:cNvPr id="292873" name="Picture 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1725" y="5805488"/>
            <a:ext cx="1563688" cy="102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836613"/>
            <a:ext cx="7489825" cy="4525962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s-MX" sz="3600" b="1">
                <a:solidFill>
                  <a:srgbClr val="000099"/>
                </a:solidFill>
              </a:rPr>
              <a:t>RESPECTO A LA PROVINCIA</a:t>
            </a:r>
            <a:endParaRPr lang="es-ES" sz="3600" b="1">
              <a:solidFill>
                <a:srgbClr val="000099"/>
              </a:solidFill>
            </a:endParaRPr>
          </a:p>
        </p:txBody>
      </p:sp>
      <p:graphicFrame>
        <p:nvGraphicFramePr>
          <p:cNvPr id="29389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900113" y="803275"/>
          <a:ext cx="7200900" cy="5389563"/>
        </p:xfrm>
        <a:graphic>
          <a:graphicData uri="http://schemas.openxmlformats.org/presentationml/2006/ole">
            <p:oleObj spid="_x0000_s293893" name="Gráfico" r:id="rId3" imgW="4962390" imgH="3714750" progId="Excel.Chart.8">
              <p:embed/>
            </p:oleObj>
          </a:graphicData>
        </a:graphic>
      </p:graphicFrame>
      <p:sp>
        <p:nvSpPr>
          <p:cNvPr id="293894" name="Text Box 6"/>
          <p:cNvSpPr txBox="1">
            <a:spLocks noChangeArrowheads="1"/>
          </p:cNvSpPr>
          <p:nvPr/>
        </p:nvSpPr>
        <p:spPr bwMode="auto">
          <a:xfrm>
            <a:off x="250825" y="5053013"/>
            <a:ext cx="74168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latin typeface="Arial" pitchFamily="34" charset="0"/>
              </a:rPr>
              <a:t>ANTONIO ANTE  REPRESENTA EL 10% DE LA POBLACIÓN PROVINCIAL</a:t>
            </a:r>
          </a:p>
          <a:p>
            <a:pPr>
              <a:spcBef>
                <a:spcPct val="50000"/>
              </a:spcBef>
            </a:pPr>
            <a:r>
              <a:rPr lang="es-MX" sz="1800" b="1">
                <a:latin typeface="Arial" pitchFamily="34" charset="0"/>
              </a:rPr>
              <a:t>SOMOS EL CANTÓN  CON MAYOR DENSIDAD POBLACIONAL:  456 HABITANTES POR Km2</a:t>
            </a:r>
            <a:endParaRPr lang="es-ES" sz="1800" b="1">
              <a:latin typeface="Arial" pitchFamily="34" charset="0"/>
            </a:endParaRPr>
          </a:p>
        </p:txBody>
      </p:sp>
      <p:pic>
        <p:nvPicPr>
          <p:cNvPr id="293896" name="Picture 8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5661025"/>
            <a:ext cx="1779588" cy="116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zclas">
  <a:themeElements>
    <a:clrScheme name="Mezcla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ezcl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zcla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1958</TotalTime>
  <Words>2694</Words>
  <Application>Microsoft Office PowerPoint</Application>
  <PresentationFormat>On-screen Show (4:3)</PresentationFormat>
  <Paragraphs>503</Paragraphs>
  <Slides>40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Tahoma</vt:lpstr>
      <vt:lpstr>Wingdings</vt:lpstr>
      <vt:lpstr>Times New Roman</vt:lpstr>
      <vt:lpstr>Comic Sans MS</vt:lpstr>
      <vt:lpstr>Brush Script MT</vt:lpstr>
      <vt:lpstr>Mezclas</vt:lpstr>
      <vt:lpstr>Gráfico de Microsoft Excel</vt:lpstr>
      <vt:lpstr>Gráfico de Microsoft Office Excel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LIDERAZGO Y PLANIFICACIÓN</vt:lpstr>
      <vt:lpstr>ROL DEL GOBIERNO MUNICIPAL</vt:lpstr>
      <vt:lpstr>Slide 18</vt:lpstr>
      <vt:lpstr>EJES DE LA PROPUESTA:</vt:lpstr>
      <vt:lpstr>ACTIVIDADES INICIALES:</vt:lpstr>
      <vt:lpstr>Slide 21</vt:lpstr>
      <vt:lpstr>Slide 22</vt:lpstr>
      <vt:lpstr>Visión del Cantón  Antonio Ante</vt:lpstr>
      <vt:lpstr>Slide 24</vt:lpstr>
      <vt:lpstr>Slide 25</vt:lpstr>
      <vt:lpstr>Slide 26</vt:lpstr>
      <vt:lpstr>COMITÉ CÍVICO DE  DESARROLLO CANTONAL:</vt:lpstr>
      <vt:lpstr>SEGUNDO ENCUENTRO CANTONAL:</vt:lpstr>
      <vt:lpstr>PRESUPUESTO PARTICIPATIVO:</vt:lpstr>
      <vt:lpstr>PROBLEMAS Y RETOS:</vt:lpstr>
      <vt:lpstr>AVANCES EN EL PLAN:</vt:lpstr>
      <vt:lpstr>AVANCES EN EL PLAN: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>PUBLICA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dinámica poblacional</dc:title>
  <dc:creator>COLEGIO ABELARDO MONCAYO</dc:creator>
  <cp:lastModifiedBy>anarod</cp:lastModifiedBy>
  <cp:revision>103</cp:revision>
  <dcterms:created xsi:type="dcterms:W3CDTF">2004-08-21T20:26:08Z</dcterms:created>
  <dcterms:modified xsi:type="dcterms:W3CDTF">2010-07-12T02:11:05Z</dcterms:modified>
</cp:coreProperties>
</file>