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66" r:id="rId2"/>
    <p:sldMasterId id="2147483668" r:id="rId3"/>
    <p:sldMasterId id="2147483664" r:id="rId4"/>
  </p:sldMasterIdLst>
  <p:notesMasterIdLst>
    <p:notesMasterId r:id="rId25"/>
  </p:notesMasterIdLst>
  <p:handoutMasterIdLst>
    <p:handoutMasterId r:id="rId26"/>
  </p:handoutMasterIdLst>
  <p:sldIdLst>
    <p:sldId id="283" r:id="rId5"/>
    <p:sldId id="257" r:id="rId6"/>
    <p:sldId id="258" r:id="rId7"/>
    <p:sldId id="301" r:id="rId8"/>
    <p:sldId id="259" r:id="rId9"/>
    <p:sldId id="272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303" r:id="rId23"/>
    <p:sldId id="300" r:id="rId24"/>
  </p:sldIdLst>
  <p:sldSz cx="9144000" cy="6858000" type="screen4x3"/>
  <p:notesSz cx="6858000" cy="9107488"/>
  <p:embeddedFontLst>
    <p:embeddedFont>
      <p:font typeface="Wingdings 3" pitchFamily="18" charset="2"/>
      <p:regular r:id="rId27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28C"/>
    <a:srgbClr val="356E8D"/>
    <a:srgbClr val="5F5F5F"/>
    <a:srgbClr val="B1D1E1"/>
    <a:srgbClr val="E0E0E0"/>
    <a:srgbClr val="80B4CE"/>
    <a:srgbClr val="488AC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9" autoAdjust="0"/>
    <p:restoredTop sz="93856" autoAdjust="0"/>
  </p:normalViewPr>
  <p:slideViewPr>
    <p:cSldViewPr snapToGrid="0">
      <p:cViewPr varScale="1">
        <p:scale>
          <a:sx n="64" d="100"/>
          <a:sy n="64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font" Target="fonts/font1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6E64BA8-0BFD-457D-BA6F-2FB6BF692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0938" y="682625"/>
            <a:ext cx="4556125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774609D-762F-4791-8551-F6BECA8E9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6CA00-9DB9-40FF-A2CE-01F3BC183203}" type="slidenum">
              <a:rPr lang="en-US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67430-5A47-4DF6-B4F6-CAAE0553F243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089B8-61D6-4324-831D-49B07EFB3F6F}" type="slidenum">
              <a:rPr lang="en-US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05555-A48D-4452-97CA-D83E17D272E9}" type="slidenum">
              <a:rPr lang="en-US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21303-54B1-46E8-A33A-851FF1959705}" type="slidenum">
              <a:rPr lang="en-US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10003-8780-47D9-B00C-BE1EA3E08A23}" type="slidenum">
              <a:rPr lang="en-US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35B2E-8853-46D8-B7B7-0712FA5DB6DF}" type="slidenum">
              <a:rPr lang="en-US">
                <a:latin typeface="Arial" pitchFamily="34" charset="0"/>
              </a:rPr>
              <a:pPr/>
              <a:t>15</a:t>
            </a:fld>
            <a:endParaRPr lang="en-US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304E5-F32C-4C2F-9E01-FD540F2A502E}" type="slidenum">
              <a:rPr lang="en-US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42DAD2-225D-404A-86E8-1C6C61F865A6}" type="slidenum">
              <a:rPr lang="en-US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B11D3C-2433-4A99-B8D7-445599AF3A82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17B855-5AED-4FDD-8EAA-87A435D5AE1C}" type="slidenum">
              <a:rPr lang="en-US" sz="1200"/>
              <a:pPr algn="r"/>
              <a:t>19</a:t>
            </a:fld>
            <a:endParaRPr lang="en-US" sz="1200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788CF-8E6C-4ADD-95F2-3ECF0D45E964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85A3EA-CE9E-4945-821C-5AFAECF244BC}" type="slidenum">
              <a:rPr lang="en-US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66C2FF-9C40-49E6-95DF-45529B1EA9B3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9D8A94-1341-4D14-8ED8-52E9F02714EC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380B2-6E8B-433B-9B3E-DBBE4F39BB28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80A0C-EB08-4ECC-BAD5-0A3EAD039112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9634C-6F64-4332-8703-C0CF25F7558F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DAF88-EE09-42B8-AE47-700214474A4D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9244B1-4D01-4897-8853-BAB2F200EC06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0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2E5F78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5" name="Oval 31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5098B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7AA53A-4C7C-4884-9F1A-C4D281959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255E7-3D79-41B9-B583-7EDE3B2F9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0563D-F80E-47E1-B638-051858898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2E5F78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5098B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F7DFCE-F4CB-42DC-8B8E-D6DB9C9FA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3A8D7-54FF-4DA3-95F2-30C53BD35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AC67-B56E-4F27-BA50-F48D93DD3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DC633-65B0-4B0C-96EF-6BF845C8C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94483-3868-4CAF-9027-627178EF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24471-141C-4F58-B728-4CDA6DA2C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98C94-1409-4286-979F-5E5236951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49A07-FB9B-48D3-AA69-2DEE5A341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F56D5-203F-429B-93EC-3FD00303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8FCDA-553B-46C9-9157-3619C5163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43A60-A741-41F6-B83B-AD370CE8F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1830-D162-4A35-8AEB-4773A9126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solidFill>
            <a:srgbClr val="306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488A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80B4C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EEE918-9AD9-4255-A36F-9737273ED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F3B89-340E-4959-AFCB-87FBC9149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34AE7-0ACD-43BA-BEBF-A727DD595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281F2-213F-4D48-9C8E-0F7B3076B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28E51-EE03-456F-B7F8-D6D886887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06957-1AF1-4AE6-AD33-FC38AE293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80D95-032C-4C71-AFF7-7D916CD07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43F46-F042-4C15-9A90-5DAFD20D9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05848-9736-4052-8452-5A0E4B871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B9CF-C744-4759-A0DC-6820421E0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3CA95-F0AC-4E52-B77C-2013C48FA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3289A-CAE6-4FBA-83C5-EF2047084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solidFill>
            <a:srgbClr val="306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488A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80B4C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9CFCF4-E1AA-4BDF-B064-27A372C2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2E31-7EA0-4F53-8E3F-D64B91A2A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0D7B3-58F2-4386-9466-338B6B7BB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34099-1A3E-4DC1-A2F3-FA8F99177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AA776-3899-4BF8-BBA0-B684C7AD8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E39D-71C5-4611-A17E-02700D00F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4D1DB-80EC-4590-9762-C47C0C8B6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C3A3-3D2D-421A-B88E-3574EFDF5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7BF43-F297-4CEF-AD7C-1A294296A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FDC05-0A29-41F5-9EF5-EDB7592D9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691EF-45B2-44C3-B0F3-F247A6204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3B08-D5BC-4761-A17F-441BA58E1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A1251-1CAE-4F8A-AA44-0C62FB7D0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333D2-BDCF-48D5-A866-EEC903BD5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3FC3A-7EA9-4717-AEA8-B3B66715F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CDC20-D41A-4859-814E-DA154BCAC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BC693-8420-46E1-8FC8-24C5C76D3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BBB8679D-327E-49F9-B8DD-C0E3B7E20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grpSp>
        <p:nvGrpSpPr>
          <p:cNvPr id="1032" name="Group 22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40968" name="Oval 8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40969" name="Oval 9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40970" name="Oval 10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eaLnBrk="0" fontAlgn="base" hangingPunct="0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009F04CC-E10C-4295-91D7-96E3355E0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101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171017" name="Oval 9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171018" name="Oval 10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171019" name="Oval 11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eaLnBrk="0" fontAlgn="base" hangingPunct="0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E24AB5EA-246E-47D6-9546-C093F7BA2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173065" name="Oval 9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173066" name="Oval 10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173067" name="Oval 11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eaLnBrk="0" fontAlgn="base" hangingPunct="0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E6F7C9C6-CC03-48A8-A1E3-0B9FAD32D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113673" name="Oval 9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113674" name="Oval 10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  <p:sp>
          <p:nvSpPr>
            <p:cNvPr id="113675" name="Oval 11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eaLnBrk="0" fontAlgn="base" hangingPunct="0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5813" y="1314450"/>
            <a:ext cx="6816725" cy="1752600"/>
          </a:xfrm>
        </p:spPr>
        <p:txBody>
          <a:bodyPr/>
          <a:lstStyle/>
          <a:p>
            <a:pPr eaLnBrk="1" hangingPunct="1"/>
            <a:r>
              <a:rPr lang="es-ES" smtClean="0"/>
              <a:t>Plan de Acción </a:t>
            </a:r>
            <a:br>
              <a:rPr lang="es-ES" smtClean="0"/>
            </a:br>
            <a:r>
              <a:rPr lang="es-ES" smtClean="0"/>
              <a:t>en materia de </a:t>
            </a:r>
            <a:br>
              <a:rPr lang="es-ES" smtClean="0"/>
            </a:br>
            <a:r>
              <a:rPr lang="es-ES" smtClean="0"/>
              <a:t>Propiedad Intelectual</a:t>
            </a:r>
            <a:endParaRPr 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019300" y="5011738"/>
            <a:ext cx="669766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_tradnl" sz="2000" b="1">
                <a:solidFill>
                  <a:srgbClr val="488AC0"/>
                </a:solidFill>
              </a:rPr>
              <a:t>Diálogo Nacional sobre Ayuda para el Comercio</a:t>
            </a:r>
          </a:p>
          <a:p>
            <a:pPr algn="l"/>
            <a:r>
              <a:rPr lang="es-ES_tradnl">
                <a:solidFill>
                  <a:srgbClr val="80B4CE"/>
                </a:solidFill>
              </a:rPr>
              <a:t>Pedro Roffe &amp; Luis Mariano Genovesi</a:t>
            </a:r>
            <a:endParaRPr lang="en-US">
              <a:solidFill>
                <a:srgbClr val="80B4CE"/>
              </a:solidFill>
            </a:endParaRPr>
          </a:p>
          <a:p>
            <a:pPr algn="l"/>
            <a:r>
              <a:rPr lang="es-ES_tradnl">
                <a:solidFill>
                  <a:schemeClr val="folHlink"/>
                </a:solidFill>
              </a:rPr>
              <a:t>Lima, 03 de marzo de 2009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901825" y="5067300"/>
            <a:ext cx="0" cy="81121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Plan de Acción - </a:t>
            </a:r>
            <a:r>
              <a:rPr lang="es-ES" smtClean="0">
                <a:solidFill>
                  <a:srgbClr val="488AC0"/>
                </a:solidFill>
              </a:rPr>
              <a:t>Detalles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6700" y="19050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mtClean="0"/>
              <a:t>Desarrolla los 4 objetivos estratégicos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y las tareas específicas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es-ES" sz="1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mtClean="0"/>
              <a:t>Se formulan 60 recomendaciones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Tienen su fuente principal en elaboraciones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sz="2200" smtClean="0"/>
              <a:t>	de las instituciones competentes peruanas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s-ES" sz="1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mtClean="0"/>
              <a:t>Detalla para cada tarea específica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Objetivos específicos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Principales agentes de implementación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Costo estimativo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s-E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Plan de Acción - </a:t>
            </a:r>
            <a:r>
              <a:rPr lang="es-ES" smtClean="0">
                <a:solidFill>
                  <a:srgbClr val="488AC0"/>
                </a:solidFill>
              </a:rPr>
              <a:t>Detalles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6700" y="19050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mtClean="0"/>
              <a:t>36/60 recomendaciones se hacen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bajo el </a:t>
            </a:r>
            <a:r>
              <a:rPr lang="es-ES" smtClean="0">
                <a:solidFill>
                  <a:srgbClr val="488AC0"/>
                </a:solidFill>
              </a:rPr>
              <a:t>Primer Objetivo</a:t>
            </a:r>
            <a:r>
              <a:rPr lang="es-ES" smtClean="0"/>
              <a:t> estratégico,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incluyendo un análisis detallado de la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situación normativa peruana frente a los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desafíos que plantea el APC.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Plan de Acción - </a:t>
            </a:r>
            <a:r>
              <a:rPr lang="es-ES" smtClean="0">
                <a:solidFill>
                  <a:srgbClr val="488AC0"/>
                </a:solidFill>
              </a:rPr>
              <a:t>Detalles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6700" y="19050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mtClean="0"/>
              <a:t>Recomendaciones bajo el </a:t>
            </a:r>
            <a:r>
              <a:rPr lang="es-ES" smtClean="0">
                <a:solidFill>
                  <a:srgbClr val="488AC0"/>
                </a:solidFill>
              </a:rPr>
              <a:t>Primer Objetivo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incluyen tareas relacionadas: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Tratados internacionales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Patentes de invención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Protección de datos de prueba presentados para la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sz="2200" smtClean="0"/>
              <a:t>	aprobación de productos farmacéuticos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Derechos de autor y derechos conexos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Marcas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Indicaciones geográficas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Agricultura y PI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Políticas sobre competencia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200" smtClean="0"/>
              <a:t>Consolidación de textos legales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Plan de Acción - </a:t>
            </a:r>
            <a:r>
              <a:rPr lang="es-ES" smtClean="0">
                <a:solidFill>
                  <a:srgbClr val="488AC0"/>
                </a:solidFill>
              </a:rPr>
              <a:t>Detalles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6700" y="19050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mtClean="0"/>
              <a:t>Número de recomendaciones bajo el </a:t>
            </a:r>
            <a:r>
              <a:rPr lang="es-ES" smtClean="0">
                <a:solidFill>
                  <a:srgbClr val="488AC0"/>
                </a:solidFill>
              </a:rPr>
              <a:t>Primer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>
                <a:solidFill>
                  <a:srgbClr val="488AC0"/>
                </a:solidFill>
              </a:rPr>
              <a:t>	Objetivo</a:t>
            </a:r>
            <a:r>
              <a:rPr lang="es-ES" smtClean="0"/>
              <a:t> no puede ocultar otras necesidades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importantes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es-ES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200" smtClean="0"/>
              <a:t>Particularmente en cuestiones de observancia,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200" smtClean="0"/>
              <a:t>	reforzamiento institucional y apoyo al sistema de 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200" smtClean="0"/>
              <a:t>	innovación peruano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Ejemplos de tareas recomendadas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6700" y="19050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mtClean="0">
                <a:solidFill>
                  <a:srgbClr val="488AC0"/>
                </a:solidFill>
              </a:rPr>
              <a:t>Primer Objetivo:</a:t>
            </a:r>
            <a:r>
              <a:rPr lang="es-ES" smtClean="0"/>
              <a:t> perfeccionar la normativa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existente ofreciendo transparencia y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seguridad jurídica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s-ES" sz="2200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200" smtClean="0"/>
              <a:t>Ejemplo: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endParaRPr lang="es-ES" sz="2200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200" smtClean="0"/>
              <a:t>Implementación de sistema de presentación 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200" smtClean="0"/>
              <a:t>	electrónica de solicitudes de signos distintivos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Ejemplos de tareas recomendadas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6700" y="19050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mtClean="0">
                <a:solidFill>
                  <a:srgbClr val="488AC0"/>
                </a:solidFill>
              </a:rPr>
              <a:t>Segundo Objetivo:</a:t>
            </a:r>
            <a:r>
              <a:rPr lang="es-ES" smtClean="0"/>
              <a:t> asegurar la eficiencia y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eficacia de los sistemas de observancia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endParaRPr lang="es-ES" sz="2200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200" smtClean="0"/>
              <a:t>Ejemplo: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endParaRPr lang="es-ES" sz="2200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200" smtClean="0"/>
              <a:t>Creación de un Comité Técnico para coordinar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200" smtClean="0"/>
              <a:t>	acciones antipiratería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endParaRPr lang="es-E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Ejemplos de tareas recomendadas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6700" y="1905000"/>
            <a:ext cx="7607300" cy="4773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mtClean="0">
                <a:solidFill>
                  <a:srgbClr val="488AC0"/>
                </a:solidFill>
              </a:rPr>
              <a:t>Tercer Objetivo:</a:t>
            </a:r>
            <a:r>
              <a:rPr lang="es-ES" smtClean="0"/>
              <a:t> reforzar los mecanismos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institucionales y su coherencia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s-ES" sz="2200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200" smtClean="0"/>
              <a:t>Ejemplo: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endParaRPr lang="es-ES" sz="2200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200" smtClean="0"/>
              <a:t>Fortalecimiento de MINCETUR para facilitar 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200" smtClean="0"/>
              <a:t>	implementación de acuerdos de libre comercio en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200" smtClean="0"/>
              <a:t>	coordinación con instituciones responsables de la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200" smtClean="0"/>
              <a:t>	protección y observancia de los DPI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endParaRPr lang="es-E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Ejemplos de tareas recomendadas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6700" y="1905000"/>
            <a:ext cx="76073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mtClean="0">
                <a:solidFill>
                  <a:srgbClr val="488AC0"/>
                </a:solidFill>
              </a:rPr>
              <a:t>Cuarto Objetivo:</a:t>
            </a:r>
            <a:r>
              <a:rPr lang="es-ES" smtClean="0"/>
              <a:t> promover la innovación y la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creatividad nacional fomentando una cultura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alrededor de los valores de la PI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s-ES" sz="2200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000" smtClean="0"/>
              <a:t>Ejemplo: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endParaRPr lang="es-ES" sz="2000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000" smtClean="0"/>
              <a:t>Estudio sobre modalidades de comercialización de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000" smtClean="0"/>
              <a:t>	resultados de la I+D en instituciones públicas: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s-ES" sz="2000" smtClean="0"/>
              <a:t>	relaciones entidades de investigación-sector productivo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endParaRPr lang="es-E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En breve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6700" y="1905000"/>
            <a:ext cx="7010400" cy="4114800"/>
          </a:xfrm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</a:pPr>
            <a:r>
              <a:rPr lang="es-ES_tradnl" smtClean="0"/>
              <a:t>El Plan de Acción debería asegurar:</a:t>
            </a:r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es-ES_tradnl" smtClean="0"/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z="2200" smtClean="0">
                <a:solidFill>
                  <a:srgbClr val="3C7D9E"/>
                </a:solidFill>
              </a:rPr>
              <a:t>1.</a:t>
            </a:r>
            <a:r>
              <a:rPr lang="es-ES_tradnl" sz="2200" smtClean="0"/>
              <a:t>	</a:t>
            </a:r>
            <a:r>
              <a:rPr lang="es-ES_tradnl" sz="2000" smtClean="0"/>
              <a:t>La aplicación de buena fe de los compromisos asumidos </a:t>
            </a:r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z="2000" smtClean="0"/>
              <a:t>	en el APC y la legislación dictada a su consecuencia, </a:t>
            </a:r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z="2000" smtClean="0"/>
              <a:t>	lo que debería redundar en mejores niveles de observancia.</a:t>
            </a:r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endParaRPr lang="es-ES_tradnl" sz="2000" smtClean="0"/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z="2200" smtClean="0">
                <a:solidFill>
                  <a:srgbClr val="3C7D9E"/>
                </a:solidFill>
              </a:rPr>
              <a:t>2.</a:t>
            </a:r>
            <a:r>
              <a:rPr lang="es-ES_tradnl" sz="2200" smtClean="0"/>
              <a:t>	</a:t>
            </a:r>
            <a:r>
              <a:rPr lang="es-ES_tradnl" sz="2000" smtClean="0"/>
              <a:t>Aprovechar al máximo las flexibilidades del APC de</a:t>
            </a:r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z="2000" smtClean="0"/>
              <a:t>	manera de promover la innovación peruana en sectores</a:t>
            </a:r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z="2000" smtClean="0"/>
              <a:t>	estratégicos, la protección de la salud pública y la nutrición </a:t>
            </a:r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z="2000" smtClean="0"/>
              <a:t>	de la población, la difusión del conocimiento y el acceso </a:t>
            </a:r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z="2000" smtClean="0"/>
              <a:t>	a los bienes culturales.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En breve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36700" y="1905000"/>
            <a:ext cx="7010400" cy="4114800"/>
          </a:xfrm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</a:pPr>
            <a:r>
              <a:rPr lang="es-ES_tradnl" smtClean="0"/>
              <a:t>Un propósito sostenido del Plan es la </a:t>
            </a:r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mtClean="0"/>
              <a:t>	búsqueda continua de los mecanismos y </a:t>
            </a:r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mtClean="0"/>
              <a:t>	formas de cómo asegurar para el Perú el </a:t>
            </a:r>
          </a:p>
          <a:p>
            <a:pPr marL="495300" indent="-495300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mtClean="0"/>
              <a:t>	mejor aprovechamiento del APC.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Tarea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36700" y="19050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mtClean="0"/>
              <a:t>Elaboración de propuesta de estrategia 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plan de acción para implementar y obtener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el máximo beneficio de las disposiciones 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materia de derechos de Propiedad Intelectual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(DPI) en el Acuerdo de Promoción Comercial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" smtClean="0"/>
              <a:t>	(APC) con EE.UU.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5813" y="1314450"/>
            <a:ext cx="6816725" cy="1752600"/>
          </a:xfrm>
        </p:spPr>
        <p:txBody>
          <a:bodyPr/>
          <a:lstStyle/>
          <a:p>
            <a:pPr eaLnBrk="1" hangingPunct="1"/>
            <a:r>
              <a:rPr lang="es-ES" smtClean="0"/>
              <a:t>Plan de Acción </a:t>
            </a:r>
            <a:br>
              <a:rPr lang="es-ES" smtClean="0"/>
            </a:br>
            <a:r>
              <a:rPr lang="es-ES" smtClean="0"/>
              <a:t>en materia de </a:t>
            </a:r>
            <a:br>
              <a:rPr lang="es-ES" smtClean="0"/>
            </a:br>
            <a:r>
              <a:rPr lang="es-ES" smtClean="0"/>
              <a:t>Propiedad Intelectual</a:t>
            </a:r>
            <a:endParaRPr lang="en-US" smtClean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019300" y="5011738"/>
            <a:ext cx="669766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_tradnl" sz="2000" b="1">
                <a:solidFill>
                  <a:srgbClr val="488AC0"/>
                </a:solidFill>
              </a:rPr>
              <a:t>Diálogo Nacional sobre Ayuda para el Comercio</a:t>
            </a:r>
          </a:p>
          <a:p>
            <a:pPr algn="l"/>
            <a:r>
              <a:rPr lang="es-ES_tradnl">
                <a:solidFill>
                  <a:srgbClr val="80B4CE"/>
                </a:solidFill>
              </a:rPr>
              <a:t>Pedro Roffe &amp; Luis Mariano Genovesi</a:t>
            </a:r>
            <a:endParaRPr lang="en-US">
              <a:solidFill>
                <a:srgbClr val="80B4CE"/>
              </a:solidFill>
            </a:endParaRPr>
          </a:p>
          <a:p>
            <a:pPr algn="l"/>
            <a:r>
              <a:rPr lang="es-ES_tradnl">
                <a:solidFill>
                  <a:schemeClr val="folHlink"/>
                </a:solidFill>
              </a:rPr>
              <a:t>Lima, 03 de marzo de 2009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901825" y="5067300"/>
            <a:ext cx="0" cy="81121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solidFill>
            <a:srgbClr val="30628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488A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_tradnl" sz="2400">
              <a:latin typeface="Times New Roman" pitchFamily="18" charset="0"/>
            </a:endParaRP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80B4C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_tradnl" sz="2400">
              <a:latin typeface="Times New Roman" pitchFamily="18" charset="0"/>
            </a:endParaRP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_tradnl" sz="2400">
              <a:latin typeface="Times New Roman" pitchFamily="18" charset="0"/>
            </a:endParaRP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ES_tradnl" smtClean="0">
                <a:solidFill>
                  <a:schemeClr val="bg1"/>
                </a:solidFill>
              </a:rPr>
              <a:t>Muchas gracias.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Plan de Acción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36700" y="19050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_tradnl" smtClean="0"/>
              <a:t>Fruto de consultas y entrevistas en Lima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mtClean="0"/>
              <a:t>	con instituciones y actores en materias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es-ES_tradnl" smtClean="0"/>
              <a:t>	relacionadas con la Propiedad Intelectual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Hoja de Ruta / Propuesta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447800" y="1943100"/>
            <a:ext cx="6985000" cy="658813"/>
          </a:xfrm>
          <a:prstGeom prst="flowChartAlternateProcess">
            <a:avLst/>
          </a:prstGeom>
          <a:solidFill>
            <a:srgbClr val="30628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2200">
                <a:solidFill>
                  <a:schemeClr val="bg1"/>
                </a:solidFill>
              </a:rPr>
              <a:t>Objetivo Principal de la Estrategia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473200" y="3186113"/>
            <a:ext cx="1679575" cy="798512"/>
          </a:xfrm>
          <a:prstGeom prst="flowChartAlternateProcess">
            <a:avLst/>
          </a:prstGeom>
          <a:solidFill>
            <a:srgbClr val="488AC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>
                <a:solidFill>
                  <a:schemeClr val="bg1"/>
                </a:solidFill>
              </a:rPr>
              <a:t>Objetivo </a:t>
            </a:r>
          </a:p>
          <a:p>
            <a:r>
              <a:rPr lang="es-ES_tradnl">
                <a:solidFill>
                  <a:schemeClr val="bg1"/>
                </a:solidFill>
              </a:rPr>
              <a:t>Estratégico 1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227388" y="3178175"/>
            <a:ext cx="1679575" cy="798513"/>
          </a:xfrm>
          <a:prstGeom prst="flowChartAlternateProcess">
            <a:avLst/>
          </a:prstGeom>
          <a:solidFill>
            <a:srgbClr val="488AC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>
                <a:solidFill>
                  <a:schemeClr val="bg1"/>
                </a:solidFill>
              </a:rPr>
              <a:t>Objetivo </a:t>
            </a:r>
          </a:p>
          <a:p>
            <a:r>
              <a:rPr lang="es-ES_tradnl">
                <a:solidFill>
                  <a:schemeClr val="bg1"/>
                </a:solidFill>
              </a:rPr>
              <a:t>Estratégico 2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986338" y="3170238"/>
            <a:ext cx="1679575" cy="798512"/>
          </a:xfrm>
          <a:prstGeom prst="flowChartAlternateProcess">
            <a:avLst/>
          </a:prstGeom>
          <a:solidFill>
            <a:srgbClr val="488AC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>
                <a:solidFill>
                  <a:schemeClr val="bg1"/>
                </a:solidFill>
              </a:rPr>
              <a:t>Objetivo </a:t>
            </a:r>
          </a:p>
          <a:p>
            <a:r>
              <a:rPr lang="es-ES_tradnl">
                <a:solidFill>
                  <a:schemeClr val="bg1"/>
                </a:solidFill>
              </a:rPr>
              <a:t>Estratégico 3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754813" y="3162300"/>
            <a:ext cx="1679575" cy="798513"/>
          </a:xfrm>
          <a:prstGeom prst="flowChartAlternateProcess">
            <a:avLst/>
          </a:prstGeom>
          <a:solidFill>
            <a:srgbClr val="488AC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>
                <a:solidFill>
                  <a:schemeClr val="bg1"/>
                </a:solidFill>
              </a:rPr>
              <a:t>Objetivo </a:t>
            </a:r>
          </a:p>
          <a:p>
            <a:r>
              <a:rPr lang="es-ES_tradnl">
                <a:solidFill>
                  <a:schemeClr val="bg1"/>
                </a:solidFill>
              </a:rPr>
              <a:t>Estratégico 4</a:t>
            </a:r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1443038" y="4551363"/>
            <a:ext cx="403225" cy="1128712"/>
            <a:chOff x="993" y="2685"/>
            <a:chExt cx="254" cy="711"/>
          </a:xfrm>
        </p:grpSpPr>
        <p:sp>
          <p:nvSpPr>
            <p:cNvPr id="12372" name="AutoShape 9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73" name="Text Box 10"/>
            <p:cNvSpPr txBox="1">
              <a:spLocks noChangeArrowheads="1"/>
            </p:cNvSpPr>
            <p:nvPr/>
          </p:nvSpPr>
          <p:spPr bwMode="auto">
            <a:xfrm rot="-5400000">
              <a:off x="869" y="2917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297" name="Group 11"/>
          <p:cNvGrpSpPr>
            <a:grpSpLocks/>
          </p:cNvGrpSpPr>
          <p:nvPr/>
        </p:nvGrpSpPr>
        <p:grpSpPr bwMode="auto">
          <a:xfrm>
            <a:off x="1881188" y="4556125"/>
            <a:ext cx="403225" cy="1128713"/>
            <a:chOff x="993" y="2685"/>
            <a:chExt cx="254" cy="711"/>
          </a:xfrm>
        </p:grpSpPr>
        <p:sp>
          <p:nvSpPr>
            <p:cNvPr id="12370" name="AutoShape 12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71" name="Text Box 13"/>
            <p:cNvSpPr txBox="1">
              <a:spLocks noChangeArrowheads="1"/>
            </p:cNvSpPr>
            <p:nvPr/>
          </p:nvSpPr>
          <p:spPr bwMode="auto">
            <a:xfrm rot="-5400000">
              <a:off x="870" y="2916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298" name="Group 14"/>
          <p:cNvGrpSpPr>
            <a:grpSpLocks/>
          </p:cNvGrpSpPr>
          <p:nvPr/>
        </p:nvGrpSpPr>
        <p:grpSpPr bwMode="auto">
          <a:xfrm>
            <a:off x="2325688" y="4545013"/>
            <a:ext cx="403225" cy="1128712"/>
            <a:chOff x="993" y="2685"/>
            <a:chExt cx="254" cy="711"/>
          </a:xfrm>
        </p:grpSpPr>
        <p:sp>
          <p:nvSpPr>
            <p:cNvPr id="12368" name="AutoShape 15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69" name="Text Box 16"/>
            <p:cNvSpPr txBox="1">
              <a:spLocks noChangeArrowheads="1"/>
            </p:cNvSpPr>
            <p:nvPr/>
          </p:nvSpPr>
          <p:spPr bwMode="auto">
            <a:xfrm rot="-5400000">
              <a:off x="870" y="2916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299" name="Group 17"/>
          <p:cNvGrpSpPr>
            <a:grpSpLocks/>
          </p:cNvGrpSpPr>
          <p:nvPr/>
        </p:nvGrpSpPr>
        <p:grpSpPr bwMode="auto">
          <a:xfrm>
            <a:off x="2763838" y="4549775"/>
            <a:ext cx="403225" cy="1128713"/>
            <a:chOff x="993" y="2685"/>
            <a:chExt cx="254" cy="711"/>
          </a:xfrm>
        </p:grpSpPr>
        <p:sp>
          <p:nvSpPr>
            <p:cNvPr id="12366" name="AutoShape 18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67" name="Text Box 19"/>
            <p:cNvSpPr txBox="1">
              <a:spLocks noChangeArrowheads="1"/>
            </p:cNvSpPr>
            <p:nvPr/>
          </p:nvSpPr>
          <p:spPr bwMode="auto">
            <a:xfrm rot="-5400000">
              <a:off x="870" y="2916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300" name="Group 20"/>
          <p:cNvGrpSpPr>
            <a:grpSpLocks/>
          </p:cNvGrpSpPr>
          <p:nvPr/>
        </p:nvGrpSpPr>
        <p:grpSpPr bwMode="auto">
          <a:xfrm>
            <a:off x="3225800" y="4545013"/>
            <a:ext cx="403225" cy="1128712"/>
            <a:chOff x="993" y="2685"/>
            <a:chExt cx="254" cy="711"/>
          </a:xfrm>
        </p:grpSpPr>
        <p:sp>
          <p:nvSpPr>
            <p:cNvPr id="12364" name="AutoShape 21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65" name="Text Box 22"/>
            <p:cNvSpPr txBox="1">
              <a:spLocks noChangeArrowheads="1"/>
            </p:cNvSpPr>
            <p:nvPr/>
          </p:nvSpPr>
          <p:spPr bwMode="auto">
            <a:xfrm rot="-5400000">
              <a:off x="870" y="2916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301" name="Group 23"/>
          <p:cNvGrpSpPr>
            <a:grpSpLocks/>
          </p:cNvGrpSpPr>
          <p:nvPr/>
        </p:nvGrpSpPr>
        <p:grpSpPr bwMode="auto">
          <a:xfrm>
            <a:off x="3663950" y="4549775"/>
            <a:ext cx="403225" cy="1128713"/>
            <a:chOff x="993" y="2685"/>
            <a:chExt cx="254" cy="711"/>
          </a:xfrm>
        </p:grpSpPr>
        <p:sp>
          <p:nvSpPr>
            <p:cNvPr id="12362" name="AutoShape 24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63" name="Text Box 25"/>
            <p:cNvSpPr txBox="1">
              <a:spLocks noChangeArrowheads="1"/>
            </p:cNvSpPr>
            <p:nvPr/>
          </p:nvSpPr>
          <p:spPr bwMode="auto">
            <a:xfrm rot="-5400000">
              <a:off x="870" y="2916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302" name="Group 26"/>
          <p:cNvGrpSpPr>
            <a:grpSpLocks/>
          </p:cNvGrpSpPr>
          <p:nvPr/>
        </p:nvGrpSpPr>
        <p:grpSpPr bwMode="auto">
          <a:xfrm>
            <a:off x="4108450" y="4538663"/>
            <a:ext cx="403225" cy="1128712"/>
            <a:chOff x="993" y="2685"/>
            <a:chExt cx="254" cy="711"/>
          </a:xfrm>
        </p:grpSpPr>
        <p:sp>
          <p:nvSpPr>
            <p:cNvPr id="12360" name="AutoShape 27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61" name="Text Box 28"/>
            <p:cNvSpPr txBox="1">
              <a:spLocks noChangeArrowheads="1"/>
            </p:cNvSpPr>
            <p:nvPr/>
          </p:nvSpPr>
          <p:spPr bwMode="auto">
            <a:xfrm rot="-5400000">
              <a:off x="870" y="2916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303" name="Group 29"/>
          <p:cNvGrpSpPr>
            <a:grpSpLocks/>
          </p:cNvGrpSpPr>
          <p:nvPr/>
        </p:nvGrpSpPr>
        <p:grpSpPr bwMode="auto">
          <a:xfrm>
            <a:off x="4546600" y="4543425"/>
            <a:ext cx="403225" cy="1128713"/>
            <a:chOff x="993" y="2685"/>
            <a:chExt cx="254" cy="711"/>
          </a:xfrm>
        </p:grpSpPr>
        <p:sp>
          <p:nvSpPr>
            <p:cNvPr id="12358" name="AutoShape 30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59" name="Text Box 31"/>
            <p:cNvSpPr txBox="1">
              <a:spLocks noChangeArrowheads="1"/>
            </p:cNvSpPr>
            <p:nvPr/>
          </p:nvSpPr>
          <p:spPr bwMode="auto">
            <a:xfrm rot="-5400000">
              <a:off x="870" y="2916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304" name="Group 32"/>
          <p:cNvGrpSpPr>
            <a:grpSpLocks/>
          </p:cNvGrpSpPr>
          <p:nvPr/>
        </p:nvGrpSpPr>
        <p:grpSpPr bwMode="auto">
          <a:xfrm>
            <a:off x="4997450" y="4538663"/>
            <a:ext cx="403225" cy="1128712"/>
            <a:chOff x="993" y="2685"/>
            <a:chExt cx="254" cy="711"/>
          </a:xfrm>
        </p:grpSpPr>
        <p:sp>
          <p:nvSpPr>
            <p:cNvPr id="12356" name="AutoShape 33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57" name="Text Box 34"/>
            <p:cNvSpPr txBox="1">
              <a:spLocks noChangeArrowheads="1"/>
            </p:cNvSpPr>
            <p:nvPr/>
          </p:nvSpPr>
          <p:spPr bwMode="auto">
            <a:xfrm rot="-5400000">
              <a:off x="870" y="2916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305" name="Group 35"/>
          <p:cNvGrpSpPr>
            <a:grpSpLocks/>
          </p:cNvGrpSpPr>
          <p:nvPr/>
        </p:nvGrpSpPr>
        <p:grpSpPr bwMode="auto">
          <a:xfrm>
            <a:off x="5435600" y="4543425"/>
            <a:ext cx="403225" cy="1128713"/>
            <a:chOff x="993" y="2685"/>
            <a:chExt cx="254" cy="711"/>
          </a:xfrm>
        </p:grpSpPr>
        <p:sp>
          <p:nvSpPr>
            <p:cNvPr id="12354" name="AutoShape 36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55" name="Text Box 37"/>
            <p:cNvSpPr txBox="1">
              <a:spLocks noChangeArrowheads="1"/>
            </p:cNvSpPr>
            <p:nvPr/>
          </p:nvSpPr>
          <p:spPr bwMode="auto">
            <a:xfrm rot="-5400000">
              <a:off x="870" y="2916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306" name="Group 38"/>
          <p:cNvGrpSpPr>
            <a:grpSpLocks/>
          </p:cNvGrpSpPr>
          <p:nvPr/>
        </p:nvGrpSpPr>
        <p:grpSpPr bwMode="auto">
          <a:xfrm>
            <a:off x="5880100" y="4532313"/>
            <a:ext cx="403225" cy="1128712"/>
            <a:chOff x="993" y="2685"/>
            <a:chExt cx="254" cy="711"/>
          </a:xfrm>
        </p:grpSpPr>
        <p:sp>
          <p:nvSpPr>
            <p:cNvPr id="12352" name="AutoShape 39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53" name="Text Box 40"/>
            <p:cNvSpPr txBox="1">
              <a:spLocks noChangeArrowheads="1"/>
            </p:cNvSpPr>
            <p:nvPr/>
          </p:nvSpPr>
          <p:spPr bwMode="auto">
            <a:xfrm rot="-5400000">
              <a:off x="870" y="2916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307" name="Group 41"/>
          <p:cNvGrpSpPr>
            <a:grpSpLocks/>
          </p:cNvGrpSpPr>
          <p:nvPr/>
        </p:nvGrpSpPr>
        <p:grpSpPr bwMode="auto">
          <a:xfrm>
            <a:off x="6318250" y="4537075"/>
            <a:ext cx="403225" cy="1128713"/>
            <a:chOff x="993" y="2685"/>
            <a:chExt cx="254" cy="711"/>
          </a:xfrm>
        </p:grpSpPr>
        <p:sp>
          <p:nvSpPr>
            <p:cNvPr id="12350" name="AutoShape 42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51" name="Text Box 43"/>
            <p:cNvSpPr txBox="1">
              <a:spLocks noChangeArrowheads="1"/>
            </p:cNvSpPr>
            <p:nvPr/>
          </p:nvSpPr>
          <p:spPr bwMode="auto">
            <a:xfrm rot="-5400000">
              <a:off x="870" y="2917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sp>
        <p:nvSpPr>
          <p:cNvPr id="12308" name="Line 44"/>
          <p:cNvSpPr>
            <a:spLocks noChangeShapeType="1"/>
          </p:cNvSpPr>
          <p:nvPr/>
        </p:nvSpPr>
        <p:spPr bwMode="auto">
          <a:xfrm>
            <a:off x="1663700" y="4046538"/>
            <a:ext cx="0" cy="4238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45"/>
          <p:cNvSpPr>
            <a:spLocks noChangeShapeType="1"/>
          </p:cNvSpPr>
          <p:nvPr/>
        </p:nvSpPr>
        <p:spPr bwMode="auto">
          <a:xfrm>
            <a:off x="2112963" y="4046538"/>
            <a:ext cx="0" cy="422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46"/>
          <p:cNvSpPr>
            <a:spLocks noChangeShapeType="1"/>
          </p:cNvSpPr>
          <p:nvPr/>
        </p:nvSpPr>
        <p:spPr bwMode="auto">
          <a:xfrm>
            <a:off x="2535238" y="4043363"/>
            <a:ext cx="0" cy="4238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Line 47"/>
          <p:cNvSpPr>
            <a:spLocks noChangeShapeType="1"/>
          </p:cNvSpPr>
          <p:nvPr/>
        </p:nvSpPr>
        <p:spPr bwMode="auto">
          <a:xfrm>
            <a:off x="2973388" y="4052888"/>
            <a:ext cx="0" cy="4238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48"/>
          <p:cNvSpPr>
            <a:spLocks noChangeShapeType="1"/>
          </p:cNvSpPr>
          <p:nvPr/>
        </p:nvSpPr>
        <p:spPr bwMode="auto">
          <a:xfrm>
            <a:off x="3446463" y="4033838"/>
            <a:ext cx="0" cy="422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49"/>
          <p:cNvSpPr>
            <a:spLocks noChangeShapeType="1"/>
          </p:cNvSpPr>
          <p:nvPr/>
        </p:nvSpPr>
        <p:spPr bwMode="auto">
          <a:xfrm>
            <a:off x="3895725" y="4043363"/>
            <a:ext cx="0" cy="4238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Line 50"/>
          <p:cNvSpPr>
            <a:spLocks noChangeShapeType="1"/>
          </p:cNvSpPr>
          <p:nvPr/>
        </p:nvSpPr>
        <p:spPr bwMode="auto">
          <a:xfrm>
            <a:off x="4318000" y="4030663"/>
            <a:ext cx="0" cy="422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51"/>
          <p:cNvSpPr>
            <a:spLocks noChangeShapeType="1"/>
          </p:cNvSpPr>
          <p:nvPr/>
        </p:nvSpPr>
        <p:spPr bwMode="auto">
          <a:xfrm>
            <a:off x="4756150" y="4040188"/>
            <a:ext cx="0" cy="4238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Line 52"/>
          <p:cNvSpPr>
            <a:spLocks noChangeShapeType="1"/>
          </p:cNvSpPr>
          <p:nvPr/>
        </p:nvSpPr>
        <p:spPr bwMode="auto">
          <a:xfrm>
            <a:off x="5218113" y="4019550"/>
            <a:ext cx="0" cy="4238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53"/>
          <p:cNvSpPr>
            <a:spLocks noChangeShapeType="1"/>
          </p:cNvSpPr>
          <p:nvPr/>
        </p:nvSpPr>
        <p:spPr bwMode="auto">
          <a:xfrm>
            <a:off x="5667375" y="4019550"/>
            <a:ext cx="0" cy="422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54"/>
          <p:cNvSpPr>
            <a:spLocks noChangeShapeType="1"/>
          </p:cNvSpPr>
          <p:nvPr/>
        </p:nvSpPr>
        <p:spPr bwMode="auto">
          <a:xfrm>
            <a:off x="6089650" y="4016375"/>
            <a:ext cx="0" cy="4238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55"/>
          <p:cNvSpPr>
            <a:spLocks noChangeShapeType="1"/>
          </p:cNvSpPr>
          <p:nvPr/>
        </p:nvSpPr>
        <p:spPr bwMode="auto">
          <a:xfrm>
            <a:off x="6527800" y="4016375"/>
            <a:ext cx="0" cy="422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Line 56"/>
          <p:cNvSpPr>
            <a:spLocks noChangeShapeType="1"/>
          </p:cNvSpPr>
          <p:nvPr/>
        </p:nvSpPr>
        <p:spPr bwMode="auto">
          <a:xfrm>
            <a:off x="6989763" y="3995738"/>
            <a:ext cx="0" cy="4238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Line 57"/>
          <p:cNvSpPr>
            <a:spLocks noChangeShapeType="1"/>
          </p:cNvSpPr>
          <p:nvPr/>
        </p:nvSpPr>
        <p:spPr bwMode="auto">
          <a:xfrm>
            <a:off x="7439025" y="4005263"/>
            <a:ext cx="0" cy="4238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Line 58"/>
          <p:cNvSpPr>
            <a:spLocks noChangeShapeType="1"/>
          </p:cNvSpPr>
          <p:nvPr/>
        </p:nvSpPr>
        <p:spPr bwMode="auto">
          <a:xfrm>
            <a:off x="7861300" y="4014788"/>
            <a:ext cx="0" cy="422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Line 59"/>
          <p:cNvSpPr>
            <a:spLocks noChangeShapeType="1"/>
          </p:cNvSpPr>
          <p:nvPr/>
        </p:nvSpPr>
        <p:spPr bwMode="auto">
          <a:xfrm>
            <a:off x="8299450" y="4013200"/>
            <a:ext cx="0" cy="4238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24" name="Group 60"/>
          <p:cNvGrpSpPr>
            <a:grpSpLocks/>
          </p:cNvGrpSpPr>
          <p:nvPr/>
        </p:nvGrpSpPr>
        <p:grpSpPr bwMode="auto">
          <a:xfrm>
            <a:off x="6769100" y="4516438"/>
            <a:ext cx="403225" cy="1128712"/>
            <a:chOff x="993" y="2685"/>
            <a:chExt cx="254" cy="711"/>
          </a:xfrm>
        </p:grpSpPr>
        <p:sp>
          <p:nvSpPr>
            <p:cNvPr id="12348" name="AutoShape 61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49" name="Text Box 62"/>
            <p:cNvSpPr txBox="1">
              <a:spLocks noChangeArrowheads="1"/>
            </p:cNvSpPr>
            <p:nvPr/>
          </p:nvSpPr>
          <p:spPr bwMode="auto">
            <a:xfrm rot="-5400000">
              <a:off x="870" y="2917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325" name="Group 63"/>
          <p:cNvGrpSpPr>
            <a:grpSpLocks/>
          </p:cNvGrpSpPr>
          <p:nvPr/>
        </p:nvGrpSpPr>
        <p:grpSpPr bwMode="auto">
          <a:xfrm>
            <a:off x="7207250" y="4521200"/>
            <a:ext cx="403225" cy="1128713"/>
            <a:chOff x="993" y="2685"/>
            <a:chExt cx="254" cy="711"/>
          </a:xfrm>
        </p:grpSpPr>
        <p:sp>
          <p:nvSpPr>
            <p:cNvPr id="12346" name="AutoShape 64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47" name="Text Box 65"/>
            <p:cNvSpPr txBox="1">
              <a:spLocks noChangeArrowheads="1"/>
            </p:cNvSpPr>
            <p:nvPr/>
          </p:nvSpPr>
          <p:spPr bwMode="auto">
            <a:xfrm rot="-5400000">
              <a:off x="870" y="2917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326" name="Group 66"/>
          <p:cNvGrpSpPr>
            <a:grpSpLocks/>
          </p:cNvGrpSpPr>
          <p:nvPr/>
        </p:nvGrpSpPr>
        <p:grpSpPr bwMode="auto">
          <a:xfrm>
            <a:off x="7651750" y="4510088"/>
            <a:ext cx="403225" cy="1128712"/>
            <a:chOff x="993" y="2685"/>
            <a:chExt cx="254" cy="711"/>
          </a:xfrm>
        </p:grpSpPr>
        <p:sp>
          <p:nvSpPr>
            <p:cNvPr id="12344" name="AutoShape 67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45" name="Text Box 68"/>
            <p:cNvSpPr txBox="1">
              <a:spLocks noChangeArrowheads="1"/>
            </p:cNvSpPr>
            <p:nvPr/>
          </p:nvSpPr>
          <p:spPr bwMode="auto">
            <a:xfrm rot="-5400000">
              <a:off x="870" y="2917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grpSp>
        <p:nvGrpSpPr>
          <p:cNvPr id="12327" name="Group 69"/>
          <p:cNvGrpSpPr>
            <a:grpSpLocks/>
          </p:cNvGrpSpPr>
          <p:nvPr/>
        </p:nvGrpSpPr>
        <p:grpSpPr bwMode="auto">
          <a:xfrm>
            <a:off x="8089900" y="4514850"/>
            <a:ext cx="403225" cy="1128713"/>
            <a:chOff x="993" y="2685"/>
            <a:chExt cx="254" cy="711"/>
          </a:xfrm>
        </p:grpSpPr>
        <p:sp>
          <p:nvSpPr>
            <p:cNvPr id="12342" name="AutoShape 70"/>
            <p:cNvSpPr>
              <a:spLocks noChangeArrowheads="1"/>
            </p:cNvSpPr>
            <p:nvPr/>
          </p:nvSpPr>
          <p:spPr bwMode="auto">
            <a:xfrm>
              <a:off x="993" y="2685"/>
              <a:ext cx="254" cy="711"/>
            </a:xfrm>
            <a:prstGeom prst="flowChartAlternateProcess">
              <a:avLst/>
            </a:prstGeom>
            <a:solidFill>
              <a:srgbClr val="80B4CE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>
                <a:solidFill>
                  <a:schemeClr val="bg1"/>
                </a:solidFill>
              </a:endParaRPr>
            </a:p>
          </p:txBody>
        </p:sp>
        <p:sp>
          <p:nvSpPr>
            <p:cNvPr id="12343" name="Text Box 71"/>
            <p:cNvSpPr txBox="1">
              <a:spLocks noChangeArrowheads="1"/>
            </p:cNvSpPr>
            <p:nvPr/>
          </p:nvSpPr>
          <p:spPr bwMode="auto">
            <a:xfrm rot="-5400000">
              <a:off x="870" y="2916"/>
              <a:ext cx="4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bg1"/>
                  </a:solidFill>
                </a:rPr>
                <a:t>Tarea</a:t>
              </a:r>
            </a:p>
          </p:txBody>
        </p:sp>
      </p:grpSp>
      <p:sp>
        <p:nvSpPr>
          <p:cNvPr id="12328" name="Line 72"/>
          <p:cNvSpPr>
            <a:spLocks noChangeShapeType="1"/>
          </p:cNvSpPr>
          <p:nvPr/>
        </p:nvSpPr>
        <p:spPr bwMode="auto">
          <a:xfrm>
            <a:off x="1636713" y="5681663"/>
            <a:ext cx="0" cy="8810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Line 73"/>
          <p:cNvSpPr>
            <a:spLocks noChangeShapeType="1"/>
          </p:cNvSpPr>
          <p:nvPr/>
        </p:nvSpPr>
        <p:spPr bwMode="auto">
          <a:xfrm>
            <a:off x="1627188" y="6034088"/>
            <a:ext cx="27622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Line 74"/>
          <p:cNvSpPr>
            <a:spLocks noChangeShapeType="1"/>
          </p:cNvSpPr>
          <p:nvPr/>
        </p:nvSpPr>
        <p:spPr bwMode="auto">
          <a:xfrm>
            <a:off x="1631950" y="6283325"/>
            <a:ext cx="27622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Line 75"/>
          <p:cNvSpPr>
            <a:spLocks noChangeShapeType="1"/>
          </p:cNvSpPr>
          <p:nvPr/>
        </p:nvSpPr>
        <p:spPr bwMode="auto">
          <a:xfrm>
            <a:off x="1647825" y="6553200"/>
            <a:ext cx="27622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Text Box 76"/>
          <p:cNvSpPr txBox="1">
            <a:spLocks noChangeArrowheads="1"/>
          </p:cNvSpPr>
          <p:nvPr/>
        </p:nvSpPr>
        <p:spPr bwMode="auto">
          <a:xfrm>
            <a:off x="1868488" y="5876925"/>
            <a:ext cx="20240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tx2"/>
                </a:solidFill>
              </a:rPr>
              <a:t>Objetivos Específicos</a:t>
            </a:r>
          </a:p>
        </p:txBody>
      </p:sp>
      <p:sp>
        <p:nvSpPr>
          <p:cNvPr id="12333" name="Text Box 77"/>
          <p:cNvSpPr txBox="1">
            <a:spLocks noChangeArrowheads="1"/>
          </p:cNvSpPr>
          <p:nvPr/>
        </p:nvSpPr>
        <p:spPr bwMode="auto">
          <a:xfrm>
            <a:off x="1873250" y="6126163"/>
            <a:ext cx="40735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_tradnl" sz="1400" b="1">
                <a:solidFill>
                  <a:schemeClr val="tx2"/>
                </a:solidFill>
              </a:rPr>
              <a:t>Principales Agentes de Implementación</a:t>
            </a:r>
          </a:p>
        </p:txBody>
      </p:sp>
      <p:sp>
        <p:nvSpPr>
          <p:cNvPr id="12334" name="Text Box 78"/>
          <p:cNvSpPr txBox="1">
            <a:spLocks noChangeArrowheads="1"/>
          </p:cNvSpPr>
          <p:nvPr/>
        </p:nvSpPr>
        <p:spPr bwMode="auto">
          <a:xfrm>
            <a:off x="1889125" y="6380163"/>
            <a:ext cx="40735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_tradnl" sz="1400" b="1">
                <a:solidFill>
                  <a:schemeClr val="tx2"/>
                </a:solidFill>
              </a:rPr>
              <a:t>Costo Estimativo</a:t>
            </a:r>
          </a:p>
        </p:txBody>
      </p:sp>
      <p:sp>
        <p:nvSpPr>
          <p:cNvPr id="12335" name="Text Box 79"/>
          <p:cNvSpPr txBox="1">
            <a:spLocks noChangeArrowheads="1"/>
          </p:cNvSpPr>
          <p:nvPr/>
        </p:nvSpPr>
        <p:spPr bwMode="auto">
          <a:xfrm>
            <a:off x="149225" y="2633663"/>
            <a:ext cx="1285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_tradnl" sz="1200" b="1">
                <a:solidFill>
                  <a:srgbClr val="FF0000"/>
                </a:solidFill>
              </a:rPr>
              <a:t>NIVEL</a:t>
            </a:r>
          </a:p>
          <a:p>
            <a:pPr algn="l"/>
            <a:r>
              <a:rPr lang="es-ES_tradnl" sz="1200" b="1">
                <a:solidFill>
                  <a:srgbClr val="FF0000"/>
                </a:solidFill>
              </a:rPr>
              <a:t>ESTRATÉGICO</a:t>
            </a:r>
          </a:p>
        </p:txBody>
      </p:sp>
      <p:sp>
        <p:nvSpPr>
          <p:cNvPr id="12336" name="Text Box 80"/>
          <p:cNvSpPr txBox="1">
            <a:spLocks noChangeArrowheads="1"/>
          </p:cNvSpPr>
          <p:nvPr/>
        </p:nvSpPr>
        <p:spPr bwMode="auto">
          <a:xfrm>
            <a:off x="114300" y="5062538"/>
            <a:ext cx="903288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_tradnl" sz="1200" b="1">
                <a:solidFill>
                  <a:srgbClr val="FF0000"/>
                </a:solidFill>
              </a:rPr>
              <a:t>NIVEL</a:t>
            </a:r>
          </a:p>
          <a:p>
            <a:pPr algn="l"/>
            <a:r>
              <a:rPr lang="es-ES_tradnl" sz="1200" b="1">
                <a:solidFill>
                  <a:srgbClr val="FF0000"/>
                </a:solidFill>
              </a:rPr>
              <a:t>TÁCTICO</a:t>
            </a:r>
          </a:p>
          <a:p>
            <a:pPr algn="l"/>
            <a:r>
              <a:rPr lang="es-ES_tradnl" sz="1200" b="1">
                <a:solidFill>
                  <a:srgbClr val="FF0000"/>
                </a:solidFill>
              </a:rPr>
              <a:t>(PLAN DE</a:t>
            </a:r>
          </a:p>
          <a:p>
            <a:pPr algn="l"/>
            <a:r>
              <a:rPr lang="es-ES_tradnl" sz="1200" b="1">
                <a:solidFill>
                  <a:srgbClr val="FF0000"/>
                </a:solidFill>
              </a:rPr>
              <a:t>ACCIÓN)</a:t>
            </a:r>
          </a:p>
        </p:txBody>
      </p:sp>
      <p:sp>
        <p:nvSpPr>
          <p:cNvPr id="12337" name="Line 81"/>
          <p:cNvSpPr>
            <a:spLocks noChangeShapeType="1"/>
          </p:cNvSpPr>
          <p:nvPr/>
        </p:nvSpPr>
        <p:spPr bwMode="auto">
          <a:xfrm>
            <a:off x="2297113" y="2676525"/>
            <a:ext cx="0" cy="422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82"/>
          <p:cNvSpPr>
            <a:spLocks noChangeShapeType="1"/>
          </p:cNvSpPr>
          <p:nvPr/>
        </p:nvSpPr>
        <p:spPr bwMode="auto">
          <a:xfrm>
            <a:off x="4097338" y="2678113"/>
            <a:ext cx="0" cy="422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Line 83"/>
          <p:cNvSpPr>
            <a:spLocks noChangeShapeType="1"/>
          </p:cNvSpPr>
          <p:nvPr/>
        </p:nvSpPr>
        <p:spPr bwMode="auto">
          <a:xfrm>
            <a:off x="5834063" y="2681288"/>
            <a:ext cx="0" cy="422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Line 84"/>
          <p:cNvSpPr>
            <a:spLocks noChangeShapeType="1"/>
          </p:cNvSpPr>
          <p:nvPr/>
        </p:nvSpPr>
        <p:spPr bwMode="auto">
          <a:xfrm>
            <a:off x="7620000" y="2660650"/>
            <a:ext cx="0" cy="4222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Line 85"/>
          <p:cNvSpPr>
            <a:spLocks noChangeShapeType="1"/>
          </p:cNvSpPr>
          <p:nvPr/>
        </p:nvSpPr>
        <p:spPr bwMode="auto">
          <a:xfrm>
            <a:off x="234950" y="4241800"/>
            <a:ext cx="8675688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800" smtClean="0"/>
              <a:t>Objetivo Principal de la Estrategia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1860550"/>
            <a:ext cx="8891587" cy="4452938"/>
          </a:xfrm>
        </p:spPr>
        <p:txBody>
          <a:bodyPr/>
          <a:lstStyle/>
          <a:p>
            <a:pPr marL="395288" indent="-395288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s-ES_tradnl" sz="2400" dirty="0" smtClean="0"/>
              <a:t>Perfeccionar las normas e instituciones sobre PI, </a:t>
            </a:r>
          </a:p>
          <a:p>
            <a:pPr marL="395288" indent="-395288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s-ES_tradnl" sz="2400" dirty="0" smtClean="0"/>
              <a:t>	desarrollando mecanismos que contribuyan a la </a:t>
            </a:r>
          </a:p>
          <a:p>
            <a:pPr marL="395288" indent="-395288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s-ES_tradnl" sz="2400" dirty="0" smtClean="0"/>
              <a:t>	promoción de la innovación y de la creatividad en general,</a:t>
            </a:r>
          </a:p>
          <a:p>
            <a:pPr marL="395288" indent="-395288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s-ES_tradnl" sz="2400" dirty="0" smtClean="0"/>
              <a:t>	facilitando la transferencia y difusión de la tecnología, en</a:t>
            </a:r>
          </a:p>
          <a:p>
            <a:pPr marL="395288" indent="-395288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s-ES_tradnl" sz="2400" dirty="0" smtClean="0"/>
              <a:t>	beneficio recíproco de productores y de usuarios, y de </a:t>
            </a:r>
          </a:p>
          <a:p>
            <a:pPr marL="395288" indent="-395288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s-ES_tradnl" sz="2400" dirty="0" smtClean="0"/>
              <a:t>	modos que favorezcan el bienestar social y económico </a:t>
            </a:r>
          </a:p>
          <a:p>
            <a:pPr marL="395288" indent="-395288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s-ES_tradnl" sz="2400" dirty="0" smtClean="0"/>
              <a:t>	y el equilibrio de derechos y obligaciones.</a:t>
            </a:r>
          </a:p>
          <a:p>
            <a:pPr marL="395288" indent="-395288" eaLnBrk="1" hangingPunct="1">
              <a:lnSpc>
                <a:spcPct val="80000"/>
              </a:lnSpc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s-ES_tradnl" sz="2400" dirty="0" smtClean="0"/>
              <a:t>	</a:t>
            </a:r>
          </a:p>
          <a:p>
            <a:pPr marL="395288" lvl="1" indent="-395288" eaLnBrk="1" hangingPunct="1"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5EA1C2"/>
              </a:buClr>
              <a:buSzPct val="75000"/>
              <a:buFont typeface="Wingdings" pitchFamily="2" charset="2"/>
              <a:buNone/>
              <a:defRPr/>
            </a:pPr>
            <a:r>
              <a:rPr lang="es-ES_tradnl" sz="2400" dirty="0" smtClean="0">
                <a:ea typeface="+mn-ea"/>
                <a:cs typeface="+mn-cs"/>
              </a:rPr>
              <a:t>	Fortalecer la imagen internacional del Perú facilitando la </a:t>
            </a:r>
          </a:p>
          <a:p>
            <a:pPr marL="395288" lvl="1" indent="-395288" eaLnBrk="1" hangingPunct="1"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5EA1C2"/>
              </a:buClr>
              <a:buSzPct val="75000"/>
              <a:buFont typeface="Wingdings 3" pitchFamily="18" charset="2"/>
              <a:buNone/>
              <a:defRPr/>
            </a:pPr>
            <a:r>
              <a:rPr lang="es-ES_tradnl" sz="2400" dirty="0" smtClean="0">
                <a:ea typeface="+mn-ea"/>
                <a:cs typeface="+mn-cs"/>
              </a:rPr>
              <a:t>	implementación armoniosa de sus compromisos y sentando </a:t>
            </a:r>
          </a:p>
          <a:p>
            <a:pPr marL="395288" lvl="1" indent="-395288" eaLnBrk="1" hangingPunct="1"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5EA1C2"/>
              </a:buClr>
              <a:buSzPct val="75000"/>
              <a:buFont typeface="Wingdings 3" pitchFamily="18" charset="2"/>
              <a:buNone/>
              <a:defRPr/>
            </a:pPr>
            <a:r>
              <a:rPr lang="es-ES_tradnl" sz="2400" dirty="0" smtClean="0">
                <a:ea typeface="+mn-ea"/>
                <a:cs typeface="+mn-cs"/>
              </a:rPr>
              <a:t>	las bases para un mejor aprovechamiento del APC.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4 Objetivos Estratégicos</a:t>
            </a:r>
          </a:p>
        </p:txBody>
      </p:sp>
      <p:sp>
        <p:nvSpPr>
          <p:cNvPr id="14339" name="Rectangle 2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1.</a:t>
            </a:r>
            <a:r>
              <a:rPr lang="es-ES_tradnl" smtClean="0"/>
              <a:t>	Perfeccionar la normativa existente ofreciendo</a:t>
            </a:r>
          </a:p>
          <a:p>
            <a:pPr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transparencia y seguridad jurídica</a:t>
            </a:r>
          </a:p>
          <a:p>
            <a:pPr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2.</a:t>
            </a:r>
            <a:r>
              <a:rPr lang="es-ES_tradnl" smtClean="0"/>
              <a:t>	Asegurar la eficiencia y eficacia de los </a:t>
            </a:r>
          </a:p>
          <a:p>
            <a:pPr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sistemas de observancia</a:t>
            </a:r>
          </a:p>
          <a:p>
            <a:pPr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3.</a:t>
            </a:r>
            <a:r>
              <a:rPr lang="es-ES_tradnl" smtClean="0"/>
              <a:t>	Reforzar los mecanismos institucionales y </a:t>
            </a:r>
          </a:p>
          <a:p>
            <a:pPr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su coherencia</a:t>
            </a:r>
          </a:p>
          <a:p>
            <a:pPr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4.</a:t>
            </a:r>
            <a:r>
              <a:rPr lang="es-ES_tradnl" smtClean="0"/>
              <a:t>	Promover la innovación y la creatividad </a:t>
            </a:r>
          </a:p>
          <a:p>
            <a:pPr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nacional fomentando una cultura alrededor de </a:t>
            </a:r>
          </a:p>
          <a:p>
            <a:pPr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los valores de la PI</a:t>
            </a:r>
          </a:p>
          <a:p>
            <a:pPr eaLnBrk="1" hangingPunct="1">
              <a:lnSpc>
                <a:spcPct val="70000"/>
              </a:lnSpc>
              <a:buFont typeface="Wingdings 3" pitchFamily="18" charset="2"/>
              <a:buNone/>
            </a:pPr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Metodología de Priorización</a:t>
            </a:r>
            <a:br>
              <a:rPr lang="es-ES_tradnl" smtClean="0"/>
            </a:br>
            <a:r>
              <a:rPr lang="es-ES_tradnl" smtClean="0"/>
              <a:t>- </a:t>
            </a:r>
            <a:r>
              <a:rPr lang="es-ES_tradnl" smtClean="0">
                <a:solidFill>
                  <a:srgbClr val="488AC0"/>
                </a:solidFill>
              </a:rPr>
              <a:t>4 Pasos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1.</a:t>
            </a:r>
            <a:r>
              <a:rPr lang="es-ES_tradnl" smtClean="0"/>
              <a:t>	Identificación de acciones y actividades y sus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tareas específicas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2.</a:t>
            </a:r>
            <a:r>
              <a:rPr lang="es-ES_tradnl" smtClean="0"/>
              <a:t>	Definición de criterios de evaluación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3.</a:t>
            </a:r>
            <a:r>
              <a:rPr lang="es-ES_tradnl" smtClean="0"/>
              <a:t>	Evaluación y ordenamiento de tareas 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específicas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4.</a:t>
            </a:r>
            <a:r>
              <a:rPr lang="es-ES_tradnl" smtClean="0"/>
              <a:t>	Reordenamiento de tareas específicas 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evaluadas a fin de asegurar un orden lógico 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de ejecución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Evaluación Tareas – </a:t>
            </a:r>
            <a:r>
              <a:rPr lang="es-ES_tradnl" smtClean="0">
                <a:solidFill>
                  <a:srgbClr val="488AC0"/>
                </a:solidFill>
              </a:rPr>
              <a:t>7 Criterios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1.</a:t>
            </a:r>
            <a:r>
              <a:rPr lang="es-ES_tradnl" smtClean="0"/>
              <a:t>	Importancia para la entrada en vigencia del 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APC y el plazo de cumplimiento de la 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obligación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2.</a:t>
            </a:r>
            <a:r>
              <a:rPr lang="es-ES_tradnl" smtClean="0"/>
              <a:t>	Fortaleza institucional del organismo que la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demanda en la implementación de las 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políticas de PI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3.</a:t>
            </a:r>
            <a:r>
              <a:rPr lang="es-ES_tradnl" smtClean="0"/>
              <a:t>	Impacto de las relaciones comerciales de los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dos países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Evaluación Tareas – </a:t>
            </a:r>
            <a:r>
              <a:rPr lang="es-ES_tradnl" smtClean="0">
                <a:solidFill>
                  <a:srgbClr val="488AC0"/>
                </a:solidFill>
              </a:rPr>
              <a:t>7 Criterios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4.</a:t>
            </a:r>
            <a:r>
              <a:rPr lang="es-ES_tradnl" smtClean="0"/>
              <a:t>	Vinculación con la necesidad de implementar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flexibilidades a fin de proteger la salud pública,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la nutrición de la población y el acceso a los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/>
              <a:t>	bienes culturales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5.</a:t>
            </a:r>
            <a:r>
              <a:rPr lang="es-ES_tradnl" smtClean="0"/>
              <a:t>	Transparencia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6.</a:t>
            </a:r>
            <a:r>
              <a:rPr lang="es-ES_tradnl" smtClean="0"/>
              <a:t>	Impacto en los niveles de observancia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7.	</a:t>
            </a:r>
            <a:r>
              <a:rPr lang="es-ES_tradnl" smtClean="0"/>
              <a:t>Promoción de la innovación y transferencia</a:t>
            </a:r>
          </a:p>
          <a:p>
            <a:pPr marL="419100" indent="-419100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s-ES_tradnl" smtClean="0">
                <a:solidFill>
                  <a:srgbClr val="3C7D9E"/>
                </a:solidFill>
              </a:rPr>
              <a:t>	</a:t>
            </a:r>
            <a:r>
              <a:rPr lang="es-ES_tradnl" smtClean="0"/>
              <a:t>de tecnología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urn on investment of the recruiting process presentation">
  <a:themeElements>
    <a:clrScheme name="Return on investment of the recruiting process presentation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Return on investment of the recruiting process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turn on investment of the recruiting process presentatio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 of the recruiting process presentatio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 of the recruiting process presentatio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 of the recruiting process presentatio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 of the recruiting process presentatio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 of the recruiting process presentatio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 of the recruiting process presentatio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 of the recruiting process presentatio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 of the recruiting process presentatio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 of the recruiting process presentatio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turn on investment of the recruiting process presentation">
  <a:themeElements>
    <a:clrScheme name="1_Return on investment of the recruiting process presentation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1_Return on investment of the recruiting process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Return on investment of the recruiting process presentatio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turn on investment of the recruiting process presentatio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turn on investment of the recruiting process presentatio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turn on investment of the recruiting process presentatio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turn on investment of the recruiting process presentatio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turn on investment of the recruiting process presentatio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turn on investment of the recruiting process presentatio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turn on investment of the recruiting process presentatio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turn on investment of the recruiting process presentatio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turn on investment of the recruiting process presentatio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ho">
  <a:themeElements>
    <a:clrScheme name="2_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2_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Echo">
  <a:themeElements>
    <a:clrScheme name="1_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1_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Return on investment of the recruiting process presentation</Template>
  <TotalTime>187</TotalTime>
  <Words>281</Words>
  <Application>Microsoft Office PowerPoint</Application>
  <PresentationFormat>On-screen Show (4:3)</PresentationFormat>
  <Paragraphs>217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Wingdings 3</vt:lpstr>
      <vt:lpstr>Wingdings</vt:lpstr>
      <vt:lpstr>Times New Roman</vt:lpstr>
      <vt:lpstr>Return on investment of the recruiting process presentation</vt:lpstr>
      <vt:lpstr>1_Return on investment of the recruiting process presentation</vt:lpstr>
      <vt:lpstr>2_Echo</vt:lpstr>
      <vt:lpstr>1_Echo</vt:lpstr>
      <vt:lpstr>Plan de Acción  en materia de  Propiedad Intelectual</vt:lpstr>
      <vt:lpstr>Tarea</vt:lpstr>
      <vt:lpstr>Plan de Acción</vt:lpstr>
      <vt:lpstr>Hoja de Ruta / Propuesta</vt:lpstr>
      <vt:lpstr>Objetivo Principal de la Estrategia</vt:lpstr>
      <vt:lpstr>4 Objetivos Estratégicos</vt:lpstr>
      <vt:lpstr>Metodología de Priorización - 4 Pasos</vt:lpstr>
      <vt:lpstr>Evaluación Tareas – 7 Criterios</vt:lpstr>
      <vt:lpstr>Evaluación Tareas – 7 Criterios</vt:lpstr>
      <vt:lpstr>Plan de Acción - Detalles</vt:lpstr>
      <vt:lpstr>Plan de Acción - Detalles</vt:lpstr>
      <vt:lpstr>Plan de Acción - Detalles</vt:lpstr>
      <vt:lpstr>Plan de Acción - Detalles</vt:lpstr>
      <vt:lpstr>Ejemplos de tareas recomendadas</vt:lpstr>
      <vt:lpstr>Ejemplos de tareas recomendadas</vt:lpstr>
      <vt:lpstr>Ejemplos de tareas recomendadas</vt:lpstr>
      <vt:lpstr>Ejemplos de tareas recomendadas</vt:lpstr>
      <vt:lpstr>En breve</vt:lpstr>
      <vt:lpstr>En breve</vt:lpstr>
      <vt:lpstr>Plan de Acción  en materia de  Propiedad Intelectual</vt:lpstr>
    </vt:vector>
  </TitlesOfParts>
  <Manager/>
  <Company>Berkenip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on Investment of the Recruiting Process</dc:title>
  <dc:subject/>
  <dc:creator>marketing</dc:creator>
  <cp:keywords/>
  <dc:description/>
  <cp:lastModifiedBy>anarod</cp:lastModifiedBy>
  <cp:revision>40</cp:revision>
  <dcterms:created xsi:type="dcterms:W3CDTF">2009-02-26T19:07:21Z</dcterms:created>
  <dcterms:modified xsi:type="dcterms:W3CDTF">2010-07-12T06:10:03Z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TC012304801033</vt:lpwstr>
  </property>
</Properties>
</file>