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embedTrueTypeFonts="1" saveSubsetFonts="1">
  <p:sldMasterIdLst>
    <p:sldMasterId id="2147483649" r:id="rId1"/>
  </p:sldMasterIdLst>
  <p:notesMasterIdLst>
    <p:notesMasterId r:id="rId31"/>
  </p:notesMasterIdLst>
  <p:handoutMasterIdLst>
    <p:handoutMasterId r:id="rId32"/>
  </p:handoutMasterIdLst>
  <p:sldIdLst>
    <p:sldId id="256" r:id="rId2"/>
    <p:sldId id="257" r:id="rId3"/>
    <p:sldId id="284" r:id="rId4"/>
    <p:sldId id="268" r:id="rId5"/>
    <p:sldId id="286" r:id="rId6"/>
    <p:sldId id="258" r:id="rId7"/>
    <p:sldId id="271" r:id="rId8"/>
    <p:sldId id="270" r:id="rId9"/>
    <p:sldId id="266" r:id="rId10"/>
    <p:sldId id="287" r:id="rId11"/>
    <p:sldId id="259" r:id="rId12"/>
    <p:sldId id="298" r:id="rId13"/>
    <p:sldId id="295" r:id="rId14"/>
    <p:sldId id="296" r:id="rId15"/>
    <p:sldId id="288" r:id="rId16"/>
    <p:sldId id="262" r:id="rId17"/>
    <p:sldId id="274" r:id="rId18"/>
    <p:sldId id="289" r:id="rId19"/>
    <p:sldId id="269" r:id="rId20"/>
    <p:sldId id="260" r:id="rId21"/>
    <p:sldId id="273" r:id="rId22"/>
    <p:sldId id="290" r:id="rId23"/>
    <p:sldId id="261" r:id="rId24"/>
    <p:sldId id="275" r:id="rId25"/>
    <p:sldId id="276" r:id="rId26"/>
    <p:sldId id="277" r:id="rId27"/>
    <p:sldId id="291" r:id="rId28"/>
    <p:sldId id="281" r:id="rId29"/>
    <p:sldId id="278" r:id="rId30"/>
  </p:sldIdLst>
  <p:sldSz cx="9144000" cy="6858000" type="screen4x3"/>
  <p:notesSz cx="6640513" cy="9904413"/>
  <p:embeddedFontLst>
    <p:embeddedFont>
      <p:font typeface="Arial Narrow" pitchFamily="34" charset="0"/>
      <p:regular r:id="rId33"/>
      <p:bold r:id="rId34"/>
      <p:italic r:id="rId35"/>
      <p:boldItalic r:id="rId36"/>
    </p:embeddedFont>
    <p:embeddedFont>
      <p:font typeface="Tahoma" pitchFamily="34" charset="0"/>
      <p:regular r:id="rId37"/>
      <p:bold r:id="rId38"/>
    </p:embeddedFont>
  </p:embeddedFontLst>
  <p:defaultTextStyle>
    <a:defPPr>
      <a:defRPr lang="es-E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EAEAEA"/>
    <a:srgbClr val="FFFFCC"/>
    <a:srgbClr val="3E3F7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7827" autoAdjust="0"/>
    <p:restoredTop sz="85213" autoAdjust="0"/>
  </p:normalViewPr>
  <p:slideViewPr>
    <p:cSldViewPr>
      <p:cViewPr varScale="1">
        <p:scale>
          <a:sx n="57" d="100"/>
          <a:sy n="57" d="100"/>
        </p:scale>
        <p:origin x="-348" y="-96"/>
      </p:cViewPr>
      <p:guideLst>
        <p:guide orient="horz" pos="2160"/>
        <p:guide pos="268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376"/>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font" Target="fonts/font2.fntdata"/><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1.fntdata"/><Relationship Id="rId38" Type="http://schemas.openxmlformats.org/officeDocument/2006/relationships/font" Target="fonts/font6.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font" Target="fonts/font5.fntdata"/><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4.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font" Target="fonts/font3.fntdata"/></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0" y="0"/>
            <a:ext cx="2878138"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s-ES"/>
          </a:p>
        </p:txBody>
      </p:sp>
      <p:sp>
        <p:nvSpPr>
          <p:cNvPr id="40963" name="Rectangle 3"/>
          <p:cNvSpPr>
            <a:spLocks noGrp="1" noChangeArrowheads="1"/>
          </p:cNvSpPr>
          <p:nvPr>
            <p:ph type="dt" sz="quarter" idx="1"/>
          </p:nvPr>
        </p:nvSpPr>
        <p:spPr bwMode="auto">
          <a:xfrm>
            <a:off x="3762375" y="0"/>
            <a:ext cx="2878138"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s-ES"/>
          </a:p>
        </p:txBody>
      </p:sp>
      <p:sp>
        <p:nvSpPr>
          <p:cNvPr id="40964" name="Rectangle 4"/>
          <p:cNvSpPr>
            <a:spLocks noGrp="1" noChangeArrowheads="1"/>
          </p:cNvSpPr>
          <p:nvPr>
            <p:ph type="ftr" sz="quarter" idx="2"/>
          </p:nvPr>
        </p:nvSpPr>
        <p:spPr bwMode="auto">
          <a:xfrm>
            <a:off x="0" y="9409113"/>
            <a:ext cx="2878138"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s-ES"/>
          </a:p>
        </p:txBody>
      </p:sp>
      <p:sp>
        <p:nvSpPr>
          <p:cNvPr id="40965" name="Rectangle 5"/>
          <p:cNvSpPr>
            <a:spLocks noGrp="1" noChangeArrowheads="1"/>
          </p:cNvSpPr>
          <p:nvPr>
            <p:ph type="sldNum" sz="quarter" idx="3"/>
          </p:nvPr>
        </p:nvSpPr>
        <p:spPr bwMode="auto">
          <a:xfrm>
            <a:off x="3762375" y="9409113"/>
            <a:ext cx="2878138"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B8E89390-B407-4095-A834-D71D9EBDDD96}" type="slidenum">
              <a:rPr lang="es-ES"/>
              <a:pPr/>
              <a:t>‹#›</a:t>
            </a:fld>
            <a:endParaRPr lang="es-E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1026"/>
          <p:cNvSpPr>
            <a:spLocks noGrp="1" noChangeArrowheads="1"/>
          </p:cNvSpPr>
          <p:nvPr>
            <p:ph type="hdr" sz="quarter"/>
          </p:nvPr>
        </p:nvSpPr>
        <p:spPr bwMode="auto">
          <a:xfrm>
            <a:off x="0" y="0"/>
            <a:ext cx="2878138"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s-ES"/>
          </a:p>
        </p:txBody>
      </p:sp>
      <p:sp>
        <p:nvSpPr>
          <p:cNvPr id="13315" name="Rectangle 1027"/>
          <p:cNvSpPr>
            <a:spLocks noGrp="1" noChangeArrowheads="1"/>
          </p:cNvSpPr>
          <p:nvPr>
            <p:ph type="dt" idx="1"/>
          </p:nvPr>
        </p:nvSpPr>
        <p:spPr bwMode="auto">
          <a:xfrm>
            <a:off x="3762375" y="0"/>
            <a:ext cx="2878138"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s-ES"/>
          </a:p>
        </p:txBody>
      </p:sp>
      <p:sp>
        <p:nvSpPr>
          <p:cNvPr id="13316" name="Rectangle 1028"/>
          <p:cNvSpPr>
            <a:spLocks noChangeArrowheads="1" noTextEdit="1"/>
          </p:cNvSpPr>
          <p:nvPr>
            <p:ph type="sldImg" idx="2"/>
          </p:nvPr>
        </p:nvSpPr>
        <p:spPr bwMode="auto">
          <a:xfrm>
            <a:off x="844550" y="742950"/>
            <a:ext cx="4953000" cy="3714750"/>
          </a:xfrm>
          <a:prstGeom prst="rect">
            <a:avLst/>
          </a:prstGeom>
          <a:noFill/>
          <a:ln w="9525">
            <a:solidFill>
              <a:srgbClr val="000000"/>
            </a:solidFill>
            <a:miter lim="800000"/>
            <a:headEnd/>
            <a:tailEnd/>
          </a:ln>
          <a:effectLst/>
        </p:spPr>
      </p:sp>
      <p:sp>
        <p:nvSpPr>
          <p:cNvPr id="13317" name="Rectangle 1029"/>
          <p:cNvSpPr>
            <a:spLocks noGrp="1" noChangeArrowheads="1"/>
          </p:cNvSpPr>
          <p:nvPr>
            <p:ph type="body" sz="quarter" idx="3"/>
          </p:nvPr>
        </p:nvSpPr>
        <p:spPr bwMode="auto">
          <a:xfrm>
            <a:off x="885825" y="4705350"/>
            <a:ext cx="4868863" cy="44561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3318" name="Rectangle 1030"/>
          <p:cNvSpPr>
            <a:spLocks noGrp="1" noChangeArrowheads="1"/>
          </p:cNvSpPr>
          <p:nvPr>
            <p:ph type="ftr" sz="quarter" idx="4"/>
          </p:nvPr>
        </p:nvSpPr>
        <p:spPr bwMode="auto">
          <a:xfrm>
            <a:off x="0" y="9409113"/>
            <a:ext cx="2878138"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s-ES"/>
          </a:p>
        </p:txBody>
      </p:sp>
      <p:sp>
        <p:nvSpPr>
          <p:cNvPr id="13319" name="Rectangle 1031"/>
          <p:cNvSpPr>
            <a:spLocks noGrp="1" noChangeArrowheads="1"/>
          </p:cNvSpPr>
          <p:nvPr>
            <p:ph type="sldNum" sz="quarter" idx="5"/>
          </p:nvPr>
        </p:nvSpPr>
        <p:spPr bwMode="auto">
          <a:xfrm>
            <a:off x="3762375" y="9409113"/>
            <a:ext cx="2878138"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030E77B3-D123-4F7C-A844-4702453C6A32}" type="slidenum">
              <a:rPr lang="es-ES"/>
              <a:pPr/>
              <a:t>‹#›</a:t>
            </a:fld>
            <a:endParaRPr lang="es-E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30954855-A553-4E92-B0CB-ADD59730C72D}" type="slidenum">
              <a:rPr lang="es-ES"/>
              <a:pPr/>
              <a:t>1</a:t>
            </a:fld>
            <a:endParaRPr lang="es-ES"/>
          </a:p>
        </p:txBody>
      </p:sp>
      <p:sp>
        <p:nvSpPr>
          <p:cNvPr id="78850" name="Rectangle 2"/>
          <p:cNvSpPr>
            <a:spLocks noChangeArrowheads="1" noTextEdit="1"/>
          </p:cNvSpPr>
          <p:nvPr>
            <p:ph type="sldImg"/>
          </p:nvPr>
        </p:nvSpPr>
        <p:spPr>
          <a:ln/>
        </p:spPr>
      </p:sp>
      <p:sp>
        <p:nvSpPr>
          <p:cNvPr id="788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3B5CD248-A81B-4E14-9F74-4E2C62655636}" type="slidenum">
              <a:rPr lang="es-ES"/>
              <a:pPr/>
              <a:t>20</a:t>
            </a:fld>
            <a:endParaRPr lang="es-ES"/>
          </a:p>
        </p:txBody>
      </p:sp>
      <p:sp>
        <p:nvSpPr>
          <p:cNvPr id="26626" name="Rectangle 2"/>
          <p:cNvSpPr>
            <a:spLocks noChangeArrowheads="1" noTextEdit="1"/>
          </p:cNvSpPr>
          <p:nvPr>
            <p:ph type="sldImg"/>
          </p:nvPr>
        </p:nvSpPr>
        <p:spPr>
          <a:ln/>
        </p:spPr>
      </p:sp>
      <p:sp>
        <p:nvSpPr>
          <p:cNvPr id="266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702A433B-A61E-4645-90DD-23B1143E664C}" type="slidenum">
              <a:rPr lang="es-ES"/>
              <a:pPr/>
              <a:t>23</a:t>
            </a:fld>
            <a:endParaRPr lang="es-ES"/>
          </a:p>
        </p:txBody>
      </p:sp>
      <p:sp>
        <p:nvSpPr>
          <p:cNvPr id="31746" name="Rectangle 2"/>
          <p:cNvSpPr>
            <a:spLocks noChangeArrowheads="1" noTextEdit="1"/>
          </p:cNvSpPr>
          <p:nvPr>
            <p:ph type="sldImg"/>
          </p:nvPr>
        </p:nvSpPr>
        <p:spPr>
          <a:ln/>
        </p:spPr>
      </p:sp>
      <p:sp>
        <p:nvSpPr>
          <p:cNvPr id="31747" name="Rectangle 3"/>
          <p:cNvSpPr>
            <a:spLocks noGrp="1" noChangeArrowheads="1"/>
          </p:cNvSpPr>
          <p:nvPr>
            <p:ph type="body" idx="1"/>
          </p:nvPr>
        </p:nvSpPr>
        <p:spPr/>
        <p:txBody>
          <a:bodyPr/>
          <a:lstStyle/>
          <a:p>
            <a:pPr algn="just"/>
            <a:r>
              <a:rPr lang="es-MX" b="1">
                <a:cs typeface="Times New Roman" pitchFamily="18" charset="0"/>
              </a:rPr>
              <a:t>Se debe tener en cuenta que la ausencia del Vaso de Leche es debida a que éste no es un programa propiamente dicho.</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CDA903AD-D6FD-41D5-9BD0-63F50E079F4E}" type="slidenum">
              <a:rPr lang="es-ES"/>
              <a:pPr/>
              <a:t>28</a:t>
            </a:fld>
            <a:endParaRPr lang="es-ES"/>
          </a:p>
        </p:txBody>
      </p:sp>
      <p:sp>
        <p:nvSpPr>
          <p:cNvPr id="98306" name="Rectangle 2"/>
          <p:cNvSpPr>
            <a:spLocks noChangeArrowheads="1" noTextEdit="1"/>
          </p:cNvSpPr>
          <p:nvPr>
            <p:ph type="sldImg"/>
          </p:nvPr>
        </p:nvSpPr>
        <p:spPr>
          <a:ln/>
        </p:spPr>
      </p:sp>
      <p:sp>
        <p:nvSpPr>
          <p:cNvPr id="98307" name="Rectangle 3"/>
          <p:cNvSpPr>
            <a:spLocks noGrp="1" noChangeArrowheads="1"/>
          </p:cNvSpPr>
          <p:nvPr>
            <p:ph type="body" idx="1"/>
          </p:nvPr>
        </p:nvSpPr>
        <p:spPr/>
        <p:txBody>
          <a:bodyPr/>
          <a:lstStyle/>
          <a:p>
            <a:r>
              <a:rPr lang="es-PE" b="1"/>
              <a:t>NO obstante los avances en esta materia, en el Perú aún no se cuenta con un Sistema de Monitoreo y Evaluación de la Política y Programas Sociales, como si existe en otros países latinoamericanos. </a:t>
            </a:r>
          </a:p>
          <a:p>
            <a:endParaRPr lang="es-PE" b="1"/>
          </a:p>
          <a:p>
            <a:r>
              <a:rPr lang="es-PE" b="1"/>
              <a:t>Según un estudio del Instituto Apoyo (2000) para el CIES, las principales características de los programas sociales en relación a M&amp;E son:</a:t>
            </a:r>
          </a:p>
          <a:p>
            <a:r>
              <a:rPr lang="es-PE" b="1"/>
              <a:t>a) Que la mayoría de  programas no cuentan con sistemas de monitoreo (sólo un 15%) y que muchos iniciaron acciones sin estudios de pre-inversión.</a:t>
            </a:r>
          </a:p>
          <a:p>
            <a:r>
              <a:rPr lang="es-PE" b="1"/>
              <a:t>b) Los programas sociales no están estructurado para que los resultados de las evaluaciones modifiquen su funcionamiento.</a:t>
            </a:r>
          </a:p>
          <a:p>
            <a:r>
              <a:rPr lang="es-PE" b="1"/>
              <a:t>c) Sólo los programas con cooperación externa (BM o BID por ejemplo) han impulsado actividades de M&amp;E.</a:t>
            </a:r>
          </a:p>
          <a:p>
            <a:endParaRPr lang="es-ES" b="1"/>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FFA24ED4-7359-4719-B0AE-E146B7C84707}" type="slidenum">
              <a:rPr lang="es-ES"/>
              <a:pPr/>
              <a:t>4</a:t>
            </a:fld>
            <a:endParaRPr lang="es-ES"/>
          </a:p>
        </p:txBody>
      </p:sp>
      <p:sp>
        <p:nvSpPr>
          <p:cNvPr id="24578" name="Rectangle 2"/>
          <p:cNvSpPr>
            <a:spLocks noChangeArrowheads="1" noTextEdit="1"/>
          </p:cNvSpPr>
          <p:nvPr>
            <p:ph type="sldImg"/>
          </p:nvPr>
        </p:nvSpPr>
        <p:spPr bwMode="auto">
          <a:xfrm>
            <a:off x="844550" y="742950"/>
            <a:ext cx="4953000" cy="3714750"/>
          </a:xfrm>
          <a:prstGeom prst="rect">
            <a:avLst/>
          </a:prstGeom>
          <a:solidFill>
            <a:srgbClr val="FFFFFF"/>
          </a:solidFill>
          <a:ln>
            <a:solidFill>
              <a:srgbClr val="000000"/>
            </a:solidFill>
            <a:miter lim="800000"/>
            <a:headEnd/>
            <a:tailEnd/>
          </a:ln>
        </p:spPr>
      </p:sp>
      <p:sp>
        <p:nvSpPr>
          <p:cNvPr id="24579" name="Rectangle 3"/>
          <p:cNvSpPr>
            <a:spLocks noChangeArrowheads="1"/>
          </p:cNvSpPr>
          <p:nvPr>
            <p:ph type="body" idx="1"/>
          </p:nvPr>
        </p:nvSpPr>
        <p:spPr bwMode="auto">
          <a:xfrm>
            <a:off x="885825" y="4705350"/>
            <a:ext cx="4868863" cy="4456113"/>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25800FEC-9938-4E7F-9806-18B63473E854}" type="slidenum">
              <a:rPr lang="es-ES"/>
              <a:pPr/>
              <a:t>6</a:t>
            </a:fld>
            <a:endParaRPr lang="es-ES"/>
          </a:p>
        </p:txBody>
      </p:sp>
      <p:sp>
        <p:nvSpPr>
          <p:cNvPr id="14338" name="Rectangle 2"/>
          <p:cNvSpPr>
            <a:spLocks noChangeArrowheads="1" noTextEdit="1"/>
          </p:cNvSpPr>
          <p:nvPr>
            <p:ph type="sldImg"/>
          </p:nvPr>
        </p:nvSpPr>
        <p:spPr>
          <a:ln/>
        </p:spPr>
      </p:sp>
      <p:sp>
        <p:nvSpPr>
          <p:cNvPr id="14339" name="Rectangle 3"/>
          <p:cNvSpPr>
            <a:spLocks noGrp="1" noChangeArrowheads="1"/>
          </p:cNvSpPr>
          <p:nvPr>
            <p:ph type="body" idx="1"/>
          </p:nvPr>
        </p:nvSpPr>
        <p:spPr/>
        <p:txBody>
          <a:bodyPr/>
          <a:lstStyle/>
          <a:p>
            <a:r>
              <a:rPr lang="es-MX" b="1"/>
              <a:t>1) La comparabilidad rigurosa se da entre los grupo de años: [1991-1994; 1997-2000. El 2001 no es tan comparable por el cambio muestral y metodologico.</a:t>
            </a:r>
          </a:p>
          <a:p>
            <a:pPr>
              <a:spcBef>
                <a:spcPct val="50000"/>
              </a:spcBef>
            </a:pPr>
            <a:r>
              <a:rPr lang="es-MX" b="1"/>
              <a:t>No obstante, la conclusion es que la pobreza en el Peru no ha tenido grandes variaciones durante la decada, ubicandose en promedio en 50%. </a:t>
            </a:r>
          </a:p>
          <a:p>
            <a:pPr>
              <a:spcBef>
                <a:spcPct val="50000"/>
              </a:spcBef>
            </a:pPr>
            <a:r>
              <a:rPr lang="es-MX" b="1"/>
              <a:t>2) Intentando un análisis más fino de la comparabilidad de la pobreza en el periodo 1997-2001 (con la construcción del dato comparable para el 2001 - 49.8%), se observa que en dicho periodo la pobreza ha crecido.  Ello llevaria a sostener que la tendencia general de la pobreza en la década tendria un grafico en forma de “U” con un incremento en los ultimos 5 anos. </a:t>
            </a:r>
            <a:endParaRPr lang="es-MX" b="1">
              <a:cs typeface="Times New Roman" pitchFamily="18" charset="0"/>
            </a:endParaRPr>
          </a:p>
          <a:p>
            <a:r>
              <a:rPr lang="es-MX" b="1">
                <a:cs typeface="Times New Roman" pitchFamily="18" charset="0"/>
              </a:rPr>
              <a:t>3)  Para el caso de Lima Metropolitana se observa que durante la decada la </a:t>
            </a:r>
            <a:r>
              <a:rPr lang="es-MX" b="1" u="sng">
                <a:cs typeface="Times New Roman" pitchFamily="18" charset="0"/>
              </a:rPr>
              <a:t>pobreza extrema</a:t>
            </a:r>
            <a:r>
              <a:rPr lang="es-MX" b="1">
                <a:cs typeface="Times New Roman" pitchFamily="18" charset="0"/>
              </a:rPr>
              <a:t> se ha reducido. Los datos de pobreza extrema a nivel nacional son siempre muy mayores a los de Lima Metropolitana (para el 2001 alcanzo solo el 2.3%)</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3168E5B1-F59B-4446-9A7B-6ED4781177D1}" type="slidenum">
              <a:rPr lang="es-ES"/>
              <a:pPr/>
              <a:t>8</a:t>
            </a:fld>
            <a:endParaRPr lang="es-ES"/>
          </a:p>
        </p:txBody>
      </p:sp>
      <p:sp>
        <p:nvSpPr>
          <p:cNvPr id="38914" name="Rectangle 2"/>
          <p:cNvSpPr>
            <a:spLocks noChangeArrowheads="1" noTextEdit="1"/>
          </p:cNvSpPr>
          <p:nvPr>
            <p:ph type="sldImg"/>
          </p:nvPr>
        </p:nvSpPr>
        <p:spPr>
          <a:ln/>
        </p:spPr>
      </p:sp>
      <p:sp>
        <p:nvSpPr>
          <p:cNvPr id="38915" name="Rectangle 3"/>
          <p:cNvSpPr>
            <a:spLocks noGrp="1" noChangeArrowheads="1"/>
          </p:cNvSpPr>
          <p:nvPr>
            <p:ph type="body" idx="1"/>
          </p:nvPr>
        </p:nvSpPr>
        <p:spPr/>
        <p:txBody>
          <a:bodyPr/>
          <a:lstStyle/>
          <a:p>
            <a:r>
              <a:rPr lang="es-MX" b="1"/>
              <a:t>1) Si bien hubo un crecimiento del PBI per cápita real de 30 puntos porcentuales entre 1993 y el 2002, vemos que la desigualdad crecio en terminos relativos. De hecho la literatura para Perú sugiere que en épocas de crecimiento la desigualdad se acentúa debido al gran incremento de los ingresos de los sectores socioeconomicos mas rícos.  Incluso (como se puede observar en el trabajo de Escobal y Aguero:1995, y en el de Herrera:2001) en los periodos de recesion o estancamiento que implican una caida del PBI per cápita real conllevan tambien a una reduccion “perversa” de la desigualdad.  Esto en el sentido que hay algunos ingresos altos que caen considerablemente.</a:t>
            </a:r>
          </a:p>
          <a:p>
            <a:endParaRPr lang="es-ES" b="1"/>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37AEA366-B89C-474A-ADFF-EB98755453FA}" type="slidenum">
              <a:rPr lang="es-ES"/>
              <a:pPr/>
              <a:t>9</a:t>
            </a:fld>
            <a:endParaRPr lang="es-ES"/>
          </a:p>
        </p:txBody>
      </p:sp>
      <p:sp>
        <p:nvSpPr>
          <p:cNvPr id="17410" name="Rectangle 2"/>
          <p:cNvSpPr>
            <a:spLocks noChangeArrowheads="1" noTextEdit="1"/>
          </p:cNvSpPr>
          <p:nvPr>
            <p:ph type="sldImg"/>
          </p:nvPr>
        </p:nvSpPr>
        <p:spPr bwMode="auto">
          <a:xfrm>
            <a:off x="844550" y="742950"/>
            <a:ext cx="4953000" cy="3714750"/>
          </a:xfrm>
          <a:prstGeom prst="rect">
            <a:avLst/>
          </a:prstGeom>
          <a:solidFill>
            <a:srgbClr val="FFFFFF"/>
          </a:solidFill>
          <a:ln>
            <a:solidFill>
              <a:srgbClr val="000000"/>
            </a:solidFill>
            <a:miter lim="800000"/>
            <a:headEnd/>
            <a:tailEnd/>
          </a:ln>
        </p:spPr>
      </p:sp>
      <p:sp>
        <p:nvSpPr>
          <p:cNvPr id="17411" name="Rectangle 3"/>
          <p:cNvSpPr>
            <a:spLocks noChangeArrowheads="1"/>
          </p:cNvSpPr>
          <p:nvPr>
            <p:ph type="body" idx="1"/>
          </p:nvPr>
        </p:nvSpPr>
        <p:spPr bwMode="auto">
          <a:xfrm>
            <a:off x="885825" y="4705350"/>
            <a:ext cx="4868863" cy="4456113"/>
          </a:xfrm>
          <a:prstGeom prst="rect">
            <a:avLst/>
          </a:prstGeom>
          <a:solidFill>
            <a:srgbClr val="FFFFFF"/>
          </a:solidFill>
          <a:ln>
            <a:solidFill>
              <a:srgbClr val="000000"/>
            </a:solidFill>
            <a:miter lim="800000"/>
            <a:headEnd/>
            <a:tailEnd/>
          </a:ln>
        </p:spPr>
        <p:txBody>
          <a:bodyPr/>
          <a:lstStyle/>
          <a:p>
            <a:r>
              <a:rPr lang="es-MX"/>
              <a:t>Resumen de indicadores solicitados</a:t>
            </a:r>
          </a:p>
          <a:p>
            <a:endParaRPr lang="es-E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2E313E9B-9C5C-4E19-9157-7704C5B03B28}" type="slidenum">
              <a:rPr lang="es-ES"/>
              <a:pPr/>
              <a:t>11</a:t>
            </a:fld>
            <a:endParaRPr lang="es-ES"/>
          </a:p>
        </p:txBody>
      </p:sp>
      <p:sp>
        <p:nvSpPr>
          <p:cNvPr id="25602" name="Rectangle 2"/>
          <p:cNvSpPr>
            <a:spLocks noChangeArrowheads="1" noTextEdit="1"/>
          </p:cNvSpPr>
          <p:nvPr>
            <p:ph type="sldImg"/>
          </p:nvPr>
        </p:nvSpPr>
        <p:spPr>
          <a:ln/>
        </p:spPr>
      </p:sp>
      <p:sp>
        <p:nvSpPr>
          <p:cNvPr id="25603" name="Rectangle 3"/>
          <p:cNvSpPr>
            <a:spLocks noGrp="1" noChangeArrowheads="1"/>
          </p:cNvSpPr>
          <p:nvPr>
            <p:ph type="body" idx="1"/>
          </p:nvPr>
        </p:nvSpPr>
        <p:spPr/>
        <p:txBody>
          <a:bodyPr/>
          <a:lstStyle/>
          <a:p>
            <a:r>
              <a:rPr lang="es-MX" b="1"/>
              <a:t>A cargo de Waldo</a:t>
            </a:r>
            <a:endParaRPr lang="es-ES" b="1"/>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CB710090-4937-43E8-BBFF-DA961B8984FC}" type="slidenum">
              <a:rPr lang="es-ES"/>
              <a:pPr/>
              <a:t>16</a:t>
            </a:fld>
            <a:endParaRPr lang="es-ES"/>
          </a:p>
        </p:txBody>
      </p:sp>
      <p:sp>
        <p:nvSpPr>
          <p:cNvPr id="36866" name="Rectangle 2"/>
          <p:cNvSpPr>
            <a:spLocks noChangeArrowheads="1" noTextEdit="1"/>
          </p:cNvSpPr>
          <p:nvPr>
            <p:ph type="sldImg"/>
          </p:nvPr>
        </p:nvSpPr>
        <p:spPr>
          <a:ln/>
        </p:spPr>
      </p:sp>
      <p:sp>
        <p:nvSpPr>
          <p:cNvPr id="36867" name="Rectangle 3"/>
          <p:cNvSpPr>
            <a:spLocks noGrp="1" noChangeArrowheads="1"/>
          </p:cNvSpPr>
          <p:nvPr>
            <p:ph type="body" idx="1"/>
          </p:nvPr>
        </p:nvSpPr>
        <p:spPr/>
        <p:txBody>
          <a:bodyPr/>
          <a:lstStyle/>
          <a:p>
            <a:pPr algn="just"/>
            <a:endParaRPr lang="es-MX" b="1"/>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0D98970C-396E-47EC-9715-CC818E18616A}" type="slidenum">
              <a:rPr lang="es-ES"/>
              <a:pPr/>
              <a:t>17</a:t>
            </a:fld>
            <a:endParaRPr lang="es-ES"/>
          </a:p>
        </p:txBody>
      </p:sp>
      <p:sp>
        <p:nvSpPr>
          <p:cNvPr id="67586" name="Rectangle 2"/>
          <p:cNvSpPr>
            <a:spLocks noChangeArrowheads="1" noTextEdit="1"/>
          </p:cNvSpPr>
          <p:nvPr>
            <p:ph type="sldImg"/>
          </p:nvPr>
        </p:nvSpPr>
        <p:spPr>
          <a:ln/>
        </p:spPr>
      </p:sp>
      <p:sp>
        <p:nvSpPr>
          <p:cNvPr id="67587" name="Rectangle 3"/>
          <p:cNvSpPr>
            <a:spLocks noGrp="1" noChangeArrowheads="1"/>
          </p:cNvSpPr>
          <p:nvPr>
            <p:ph type="body" idx="1"/>
          </p:nvPr>
        </p:nvSpPr>
        <p:spPr/>
        <p:txBody>
          <a:bodyPr/>
          <a:lstStyle/>
          <a:p>
            <a:pPr algn="just"/>
            <a:r>
              <a:rPr lang="es-MX" b="1">
                <a:cs typeface="Times New Roman" pitchFamily="18" charset="0"/>
              </a:rPr>
              <a:t>¿Cuan importante es el contexto macroeconómico para combatir la pobreza? </a:t>
            </a:r>
            <a:r>
              <a:rPr lang="es-ES_tradnl" b="1">
                <a:cs typeface="Times New Roman" pitchFamily="18" charset="0"/>
              </a:rPr>
              <a:t>¿</a:t>
            </a:r>
            <a:r>
              <a:rPr lang="es-MX" b="1">
                <a:cs typeface="Times New Roman" pitchFamily="18" charset="0"/>
              </a:rPr>
              <a:t>Se observa una relacion entre crecimiento de los ingresos del gobierno y la pobreza?</a:t>
            </a:r>
          </a:p>
          <a:p>
            <a:pPr algn="just"/>
            <a:r>
              <a:rPr lang="es-MX" b="1">
                <a:cs typeface="Times New Roman" pitchFamily="18" charset="0"/>
              </a:rPr>
              <a:t>Rpta:</a:t>
            </a:r>
          </a:p>
          <a:p>
            <a:pPr algn="just"/>
            <a:r>
              <a:rPr lang="es-MX" b="1"/>
              <a:t>Según lo proponen Datt y Ravallion:1992 y replantea Mahmoudi:1998 la tasa de pobreza se puede descomponer en dos sumandos asociados al efecto del crecimiento economico y a la redistribución de ingresos ocurrida en un periodo. Dada una linea de pobreza hay dos causas por el que puede crecer o decrecer el gasto percapita de las familias de un periodo a otro: i</a:t>
            </a:r>
            <a:r>
              <a:rPr lang="en-US" b="1"/>
              <a:t>) </a:t>
            </a:r>
            <a:r>
              <a:rPr lang="es-MX" b="1"/>
              <a:t>uno porque el nivel general del ingresos de la economía se mueve y ii) otro por que la distribuciuon de ingresos entre familias puede variar aun dentro de un mismo ingreso, y ambos factores afectan a la tasa de la pobreza.</a:t>
            </a:r>
          </a:p>
          <a:p>
            <a:pPr algn="just"/>
            <a:r>
              <a:rPr lang="es-MX" b="1"/>
              <a:t>Si notamos que [según nuestros cálculos] el PBI percápita entre 1997 y el 2001 cayó casi 3% es de esperar que el efecto decrecimiento sea en el sentido de incrementar la tasa de pobreza. </a:t>
            </a:r>
          </a:p>
          <a:p>
            <a:pPr algn="just"/>
            <a:r>
              <a:rPr lang="es-MX" b="1"/>
              <a:t>Bien, Herrera:2002 (documento oficial de pobreza del INEI) encuentra que entre 1997 y 2001, el nivel de gasto percápita real de las familias peruanas cayó en 12.7%.  Esta caída debe explicar en parte por que la tasa de pobreza comparable haya subido en 7.2%.  Manteniedo la distribución del gasto de las familias en el 2001 como en 1997, esta caida en el gasto percapita real de las familias peruanas explica un aumento de la pobreza de 7.8 por ciento. Y el resto, es decir un decremento en la tasa de –0.6 por ciento se debe a una distribucion del gasto muy levemente más igualitaria. </a:t>
            </a:r>
          </a:p>
          <a:p>
            <a:pPr algn="just"/>
            <a:r>
              <a:rPr lang="es-MX" b="1"/>
              <a:t>Sinstesis:</a:t>
            </a:r>
          </a:p>
          <a:p>
            <a:pPr algn="just"/>
            <a:r>
              <a:rPr lang="es-MX" b="1"/>
              <a:t>Este ejercicio sugiere que la incidencia de la macroeconomia es importante dado que indican que la explicación de los cambios en la pobreza estan mas relacionados a las variaciones en el nivel general de los gastos per cápita que a los cambios en el ordenamiento de la distribucion.</a:t>
            </a:r>
          </a:p>
          <a:p>
            <a:pPr algn="just"/>
            <a:endParaRPr lang="es-MX" b="1"/>
          </a:p>
          <a:p>
            <a:endParaRPr lang="es-E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CA254C42-4D49-49D4-8971-316B871395D6}" type="slidenum">
              <a:rPr lang="es-ES"/>
              <a:pPr/>
              <a:t>19</a:t>
            </a:fld>
            <a:endParaRPr lang="es-ES"/>
          </a:p>
        </p:txBody>
      </p:sp>
      <p:sp>
        <p:nvSpPr>
          <p:cNvPr id="30722" name="Rectangle 2"/>
          <p:cNvSpPr>
            <a:spLocks noChangeArrowheads="1" noTextEdit="1"/>
          </p:cNvSpPr>
          <p:nvPr>
            <p:ph type="sldImg"/>
          </p:nvPr>
        </p:nvSpPr>
        <p:spPr>
          <a:ln/>
        </p:spPr>
      </p:sp>
      <p:sp>
        <p:nvSpPr>
          <p:cNvPr id="3072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6562" name="Group 1026"/>
          <p:cNvGrpSpPr>
            <a:grpSpLocks/>
          </p:cNvGrpSpPr>
          <p:nvPr/>
        </p:nvGrpSpPr>
        <p:grpSpPr bwMode="auto">
          <a:xfrm>
            <a:off x="0" y="107950"/>
            <a:ext cx="9101138" cy="6750050"/>
            <a:chOff x="0" y="68"/>
            <a:chExt cx="5733" cy="4252"/>
          </a:xfrm>
        </p:grpSpPr>
        <p:grpSp>
          <p:nvGrpSpPr>
            <p:cNvPr id="66563" name="Group 1027"/>
            <p:cNvGrpSpPr>
              <a:grpSpLocks/>
            </p:cNvGrpSpPr>
            <p:nvPr/>
          </p:nvGrpSpPr>
          <p:grpSpPr bwMode="auto">
            <a:xfrm>
              <a:off x="0" y="68"/>
              <a:ext cx="5733" cy="4088"/>
              <a:chOff x="0" y="68"/>
              <a:chExt cx="5733" cy="4088"/>
            </a:xfrm>
          </p:grpSpPr>
          <p:grpSp>
            <p:nvGrpSpPr>
              <p:cNvPr id="66564" name="Group 1028"/>
              <p:cNvGrpSpPr>
                <a:grpSpLocks/>
              </p:cNvGrpSpPr>
              <p:nvPr userDrawn="1"/>
            </p:nvGrpSpPr>
            <p:grpSpPr bwMode="auto">
              <a:xfrm>
                <a:off x="0" y="144"/>
                <a:ext cx="5730" cy="4012"/>
                <a:chOff x="0" y="144"/>
                <a:chExt cx="5730" cy="4012"/>
              </a:xfrm>
            </p:grpSpPr>
            <p:sp>
              <p:nvSpPr>
                <p:cNvPr id="66565" name="Line 1029"/>
                <p:cNvSpPr>
                  <a:spLocks noChangeShapeType="1"/>
                </p:cNvSpPr>
                <p:nvPr/>
              </p:nvSpPr>
              <p:spPr bwMode="hidden">
                <a:xfrm rot="-5400000">
                  <a:off x="195" y="395"/>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566" name="Line 1030"/>
                <p:cNvSpPr>
                  <a:spLocks noChangeShapeType="1"/>
                </p:cNvSpPr>
                <p:nvPr/>
              </p:nvSpPr>
              <p:spPr bwMode="hidden">
                <a:xfrm rot="-5400000">
                  <a:off x="195" y="896"/>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567" name="Line 1031"/>
                <p:cNvSpPr>
                  <a:spLocks noChangeShapeType="1"/>
                </p:cNvSpPr>
                <p:nvPr/>
              </p:nvSpPr>
              <p:spPr bwMode="hidden">
                <a:xfrm rot="-5400000">
                  <a:off x="195" y="1417"/>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568" name="Line 1032"/>
                <p:cNvSpPr>
                  <a:spLocks noChangeShapeType="1"/>
                </p:cNvSpPr>
                <p:nvPr/>
              </p:nvSpPr>
              <p:spPr bwMode="hidden">
                <a:xfrm rot="-5400000">
                  <a:off x="195" y="1918"/>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569" name="Line 1033"/>
                <p:cNvSpPr>
                  <a:spLocks noChangeShapeType="1"/>
                </p:cNvSpPr>
                <p:nvPr/>
              </p:nvSpPr>
              <p:spPr bwMode="hidden">
                <a:xfrm rot="-5400000">
                  <a:off x="195" y="2438"/>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570" name="Line 1034"/>
                <p:cNvSpPr>
                  <a:spLocks noChangeShapeType="1"/>
                </p:cNvSpPr>
                <p:nvPr/>
              </p:nvSpPr>
              <p:spPr bwMode="hidden">
                <a:xfrm rot="-5400000">
                  <a:off x="195" y="2939"/>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571" name="Line 1035"/>
                <p:cNvSpPr>
                  <a:spLocks noChangeShapeType="1"/>
                </p:cNvSpPr>
                <p:nvPr/>
              </p:nvSpPr>
              <p:spPr bwMode="hidden">
                <a:xfrm rot="-5400000">
                  <a:off x="195" y="3460"/>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572" name="Line 1036"/>
                <p:cNvSpPr>
                  <a:spLocks noChangeShapeType="1"/>
                </p:cNvSpPr>
                <p:nvPr/>
              </p:nvSpPr>
              <p:spPr bwMode="hidden">
                <a:xfrm rot="-5400000">
                  <a:off x="195" y="3961"/>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grpSp>
              <p:nvGrpSpPr>
                <p:cNvPr id="66573" name="Group 1037"/>
                <p:cNvGrpSpPr>
                  <a:grpSpLocks/>
                </p:cNvGrpSpPr>
                <p:nvPr userDrawn="1"/>
              </p:nvGrpSpPr>
              <p:grpSpPr bwMode="auto">
                <a:xfrm>
                  <a:off x="483" y="144"/>
                  <a:ext cx="975" cy="4012"/>
                  <a:chOff x="483" y="144"/>
                  <a:chExt cx="975" cy="4012"/>
                </a:xfrm>
              </p:grpSpPr>
              <p:grpSp>
                <p:nvGrpSpPr>
                  <p:cNvPr id="66574" name="Group 1038"/>
                  <p:cNvGrpSpPr>
                    <a:grpSpLocks/>
                  </p:cNvGrpSpPr>
                  <p:nvPr userDrawn="1"/>
                </p:nvGrpSpPr>
                <p:grpSpPr bwMode="auto">
                  <a:xfrm>
                    <a:off x="483" y="144"/>
                    <a:ext cx="975" cy="947"/>
                    <a:chOff x="483" y="144"/>
                    <a:chExt cx="975" cy="947"/>
                  </a:xfrm>
                </p:grpSpPr>
                <p:sp>
                  <p:nvSpPr>
                    <p:cNvPr id="66575" name="Line 1039"/>
                    <p:cNvSpPr>
                      <a:spLocks noChangeShapeType="1"/>
                    </p:cNvSpPr>
                    <p:nvPr/>
                  </p:nvSpPr>
                  <p:spPr bwMode="hidden">
                    <a:xfrm>
                      <a:off x="483" y="144"/>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576" name="Line 1040"/>
                    <p:cNvSpPr>
                      <a:spLocks noChangeShapeType="1"/>
                    </p:cNvSpPr>
                    <p:nvPr/>
                  </p:nvSpPr>
                  <p:spPr bwMode="hidden">
                    <a:xfrm>
                      <a:off x="984" y="144"/>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577" name="Line 1041"/>
                    <p:cNvSpPr>
                      <a:spLocks noChangeShapeType="1"/>
                    </p:cNvSpPr>
                    <p:nvPr/>
                  </p:nvSpPr>
                  <p:spPr bwMode="hidden">
                    <a:xfrm>
                      <a:off x="984" y="645"/>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578" name="Line 1042"/>
                    <p:cNvSpPr>
                      <a:spLocks noChangeShapeType="1"/>
                    </p:cNvSpPr>
                    <p:nvPr/>
                  </p:nvSpPr>
                  <p:spPr bwMode="hidden">
                    <a:xfrm>
                      <a:off x="483" y="645"/>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579" name="Line 1043"/>
                    <p:cNvSpPr>
                      <a:spLocks noChangeShapeType="1"/>
                    </p:cNvSpPr>
                    <p:nvPr/>
                  </p:nvSpPr>
                  <p:spPr bwMode="hidden">
                    <a:xfrm rot="-5400000">
                      <a:off x="734" y="395"/>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580" name="Line 1044"/>
                    <p:cNvSpPr>
                      <a:spLocks noChangeShapeType="1"/>
                    </p:cNvSpPr>
                    <p:nvPr/>
                  </p:nvSpPr>
                  <p:spPr bwMode="hidden">
                    <a:xfrm rot="-5400000">
                      <a:off x="1263" y="395"/>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581" name="Line 1045"/>
                    <p:cNvSpPr>
                      <a:spLocks noChangeShapeType="1"/>
                    </p:cNvSpPr>
                    <p:nvPr/>
                  </p:nvSpPr>
                  <p:spPr bwMode="hidden">
                    <a:xfrm rot="-5400000">
                      <a:off x="1263" y="896"/>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582" name="Line 1046"/>
                    <p:cNvSpPr>
                      <a:spLocks noChangeShapeType="1"/>
                    </p:cNvSpPr>
                    <p:nvPr/>
                  </p:nvSpPr>
                  <p:spPr bwMode="hidden">
                    <a:xfrm rot="-5400000">
                      <a:off x="734" y="896"/>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grpSp>
              <p:grpSp>
                <p:nvGrpSpPr>
                  <p:cNvPr id="66583" name="Group 1047"/>
                  <p:cNvGrpSpPr>
                    <a:grpSpLocks/>
                  </p:cNvGrpSpPr>
                  <p:nvPr/>
                </p:nvGrpSpPr>
                <p:grpSpPr bwMode="auto">
                  <a:xfrm>
                    <a:off x="483" y="1166"/>
                    <a:ext cx="975" cy="947"/>
                    <a:chOff x="288" y="528"/>
                    <a:chExt cx="1680" cy="1632"/>
                  </a:xfrm>
                </p:grpSpPr>
                <p:sp>
                  <p:nvSpPr>
                    <p:cNvPr id="66584" name="Line 1048"/>
                    <p:cNvSpPr>
                      <a:spLocks noChangeShapeType="1"/>
                    </p:cNvSpPr>
                    <p:nvPr/>
                  </p:nvSpPr>
                  <p:spPr bwMode="hidden">
                    <a:xfrm>
                      <a:off x="288" y="528"/>
                      <a:ext cx="0" cy="672"/>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585" name="Line 1049"/>
                    <p:cNvSpPr>
                      <a:spLocks noChangeShapeType="1"/>
                    </p:cNvSpPr>
                    <p:nvPr/>
                  </p:nvSpPr>
                  <p:spPr bwMode="hidden">
                    <a:xfrm>
                      <a:off x="1152" y="528"/>
                      <a:ext cx="0" cy="672"/>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586" name="Line 1050"/>
                    <p:cNvSpPr>
                      <a:spLocks noChangeShapeType="1"/>
                    </p:cNvSpPr>
                    <p:nvPr/>
                  </p:nvSpPr>
                  <p:spPr bwMode="hidden">
                    <a:xfrm>
                      <a:off x="1152" y="1392"/>
                      <a:ext cx="0" cy="672"/>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587" name="Line 1051"/>
                    <p:cNvSpPr>
                      <a:spLocks noChangeShapeType="1"/>
                    </p:cNvSpPr>
                    <p:nvPr/>
                  </p:nvSpPr>
                  <p:spPr bwMode="hidden">
                    <a:xfrm>
                      <a:off x="288" y="1392"/>
                      <a:ext cx="0" cy="672"/>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588" name="Line 1052"/>
                    <p:cNvSpPr>
                      <a:spLocks noChangeShapeType="1"/>
                    </p:cNvSpPr>
                    <p:nvPr/>
                  </p:nvSpPr>
                  <p:spPr bwMode="hidden">
                    <a:xfrm rot="-5400000">
                      <a:off x="720" y="960"/>
                      <a:ext cx="0" cy="672"/>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589" name="Line 1053"/>
                    <p:cNvSpPr>
                      <a:spLocks noChangeShapeType="1"/>
                    </p:cNvSpPr>
                    <p:nvPr/>
                  </p:nvSpPr>
                  <p:spPr bwMode="hidden">
                    <a:xfrm rot="-5400000">
                      <a:off x="1632" y="960"/>
                      <a:ext cx="0" cy="672"/>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590" name="Line 1054"/>
                    <p:cNvSpPr>
                      <a:spLocks noChangeShapeType="1"/>
                    </p:cNvSpPr>
                    <p:nvPr/>
                  </p:nvSpPr>
                  <p:spPr bwMode="hidden">
                    <a:xfrm rot="-5400000">
                      <a:off x="1632" y="1824"/>
                      <a:ext cx="0" cy="672"/>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591" name="Line 1055"/>
                    <p:cNvSpPr>
                      <a:spLocks noChangeShapeType="1"/>
                    </p:cNvSpPr>
                    <p:nvPr/>
                  </p:nvSpPr>
                  <p:spPr bwMode="hidden">
                    <a:xfrm rot="-5400000">
                      <a:off x="720" y="1824"/>
                      <a:ext cx="0" cy="672"/>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grpSp>
              <p:grpSp>
                <p:nvGrpSpPr>
                  <p:cNvPr id="66592" name="Group 1056"/>
                  <p:cNvGrpSpPr>
                    <a:grpSpLocks/>
                  </p:cNvGrpSpPr>
                  <p:nvPr/>
                </p:nvGrpSpPr>
                <p:grpSpPr bwMode="auto">
                  <a:xfrm>
                    <a:off x="483" y="2187"/>
                    <a:ext cx="975" cy="947"/>
                    <a:chOff x="288" y="528"/>
                    <a:chExt cx="1680" cy="1632"/>
                  </a:xfrm>
                </p:grpSpPr>
                <p:sp>
                  <p:nvSpPr>
                    <p:cNvPr id="66593" name="Line 1057"/>
                    <p:cNvSpPr>
                      <a:spLocks noChangeShapeType="1"/>
                    </p:cNvSpPr>
                    <p:nvPr/>
                  </p:nvSpPr>
                  <p:spPr bwMode="hidden">
                    <a:xfrm>
                      <a:off x="288" y="528"/>
                      <a:ext cx="0" cy="672"/>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594" name="Line 1058"/>
                    <p:cNvSpPr>
                      <a:spLocks noChangeShapeType="1"/>
                    </p:cNvSpPr>
                    <p:nvPr/>
                  </p:nvSpPr>
                  <p:spPr bwMode="hidden">
                    <a:xfrm>
                      <a:off x="1152" y="528"/>
                      <a:ext cx="0" cy="672"/>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595" name="Line 1059"/>
                    <p:cNvSpPr>
                      <a:spLocks noChangeShapeType="1"/>
                    </p:cNvSpPr>
                    <p:nvPr/>
                  </p:nvSpPr>
                  <p:spPr bwMode="hidden">
                    <a:xfrm>
                      <a:off x="1152" y="1392"/>
                      <a:ext cx="0" cy="672"/>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596" name="Line 1060"/>
                    <p:cNvSpPr>
                      <a:spLocks noChangeShapeType="1"/>
                    </p:cNvSpPr>
                    <p:nvPr/>
                  </p:nvSpPr>
                  <p:spPr bwMode="hidden">
                    <a:xfrm>
                      <a:off x="288" y="1392"/>
                      <a:ext cx="0" cy="672"/>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597" name="Line 1061"/>
                    <p:cNvSpPr>
                      <a:spLocks noChangeShapeType="1"/>
                    </p:cNvSpPr>
                    <p:nvPr/>
                  </p:nvSpPr>
                  <p:spPr bwMode="hidden">
                    <a:xfrm rot="-5400000">
                      <a:off x="720" y="960"/>
                      <a:ext cx="0" cy="672"/>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598" name="Line 1062"/>
                    <p:cNvSpPr>
                      <a:spLocks noChangeShapeType="1"/>
                    </p:cNvSpPr>
                    <p:nvPr/>
                  </p:nvSpPr>
                  <p:spPr bwMode="hidden">
                    <a:xfrm rot="-5400000">
                      <a:off x="1632" y="960"/>
                      <a:ext cx="0" cy="672"/>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599" name="Line 1063"/>
                    <p:cNvSpPr>
                      <a:spLocks noChangeShapeType="1"/>
                    </p:cNvSpPr>
                    <p:nvPr/>
                  </p:nvSpPr>
                  <p:spPr bwMode="hidden">
                    <a:xfrm rot="-5400000">
                      <a:off x="1632" y="1824"/>
                      <a:ext cx="0" cy="672"/>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600" name="Line 1064"/>
                    <p:cNvSpPr>
                      <a:spLocks noChangeShapeType="1"/>
                    </p:cNvSpPr>
                    <p:nvPr/>
                  </p:nvSpPr>
                  <p:spPr bwMode="hidden">
                    <a:xfrm rot="-5400000">
                      <a:off x="720" y="1824"/>
                      <a:ext cx="0" cy="672"/>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grpSp>
              <p:grpSp>
                <p:nvGrpSpPr>
                  <p:cNvPr id="66601" name="Group 1065"/>
                  <p:cNvGrpSpPr>
                    <a:grpSpLocks/>
                  </p:cNvGrpSpPr>
                  <p:nvPr/>
                </p:nvGrpSpPr>
                <p:grpSpPr bwMode="auto">
                  <a:xfrm>
                    <a:off x="483" y="3209"/>
                    <a:ext cx="975" cy="947"/>
                    <a:chOff x="288" y="528"/>
                    <a:chExt cx="1680" cy="1632"/>
                  </a:xfrm>
                </p:grpSpPr>
                <p:sp>
                  <p:nvSpPr>
                    <p:cNvPr id="66602" name="Line 1066"/>
                    <p:cNvSpPr>
                      <a:spLocks noChangeShapeType="1"/>
                    </p:cNvSpPr>
                    <p:nvPr/>
                  </p:nvSpPr>
                  <p:spPr bwMode="hidden">
                    <a:xfrm>
                      <a:off x="288" y="528"/>
                      <a:ext cx="0" cy="672"/>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603" name="Line 1067"/>
                    <p:cNvSpPr>
                      <a:spLocks noChangeShapeType="1"/>
                    </p:cNvSpPr>
                    <p:nvPr/>
                  </p:nvSpPr>
                  <p:spPr bwMode="hidden">
                    <a:xfrm>
                      <a:off x="1152" y="528"/>
                      <a:ext cx="0" cy="672"/>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604" name="Line 1068"/>
                    <p:cNvSpPr>
                      <a:spLocks noChangeShapeType="1"/>
                    </p:cNvSpPr>
                    <p:nvPr/>
                  </p:nvSpPr>
                  <p:spPr bwMode="hidden">
                    <a:xfrm>
                      <a:off x="1152" y="1392"/>
                      <a:ext cx="0" cy="672"/>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605" name="Line 1069"/>
                    <p:cNvSpPr>
                      <a:spLocks noChangeShapeType="1"/>
                    </p:cNvSpPr>
                    <p:nvPr/>
                  </p:nvSpPr>
                  <p:spPr bwMode="hidden">
                    <a:xfrm>
                      <a:off x="288" y="1392"/>
                      <a:ext cx="0" cy="672"/>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606" name="Line 1070"/>
                    <p:cNvSpPr>
                      <a:spLocks noChangeShapeType="1"/>
                    </p:cNvSpPr>
                    <p:nvPr/>
                  </p:nvSpPr>
                  <p:spPr bwMode="hidden">
                    <a:xfrm rot="-5400000">
                      <a:off x="720" y="960"/>
                      <a:ext cx="0" cy="672"/>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607" name="Line 1071"/>
                    <p:cNvSpPr>
                      <a:spLocks noChangeShapeType="1"/>
                    </p:cNvSpPr>
                    <p:nvPr/>
                  </p:nvSpPr>
                  <p:spPr bwMode="hidden">
                    <a:xfrm rot="-5400000">
                      <a:off x="1632" y="960"/>
                      <a:ext cx="0" cy="672"/>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608" name="Line 1072"/>
                    <p:cNvSpPr>
                      <a:spLocks noChangeShapeType="1"/>
                    </p:cNvSpPr>
                    <p:nvPr/>
                  </p:nvSpPr>
                  <p:spPr bwMode="hidden">
                    <a:xfrm rot="-5400000">
                      <a:off x="1632" y="1824"/>
                      <a:ext cx="0" cy="672"/>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609" name="Line 1073"/>
                    <p:cNvSpPr>
                      <a:spLocks noChangeShapeType="1"/>
                    </p:cNvSpPr>
                    <p:nvPr/>
                  </p:nvSpPr>
                  <p:spPr bwMode="hidden">
                    <a:xfrm rot="-5400000">
                      <a:off x="720" y="1824"/>
                      <a:ext cx="0" cy="672"/>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grpSp>
            </p:grpSp>
            <p:grpSp>
              <p:nvGrpSpPr>
                <p:cNvPr id="66610" name="Group 1074"/>
                <p:cNvGrpSpPr>
                  <a:grpSpLocks/>
                </p:cNvGrpSpPr>
                <p:nvPr userDrawn="1"/>
              </p:nvGrpSpPr>
              <p:grpSpPr bwMode="auto">
                <a:xfrm>
                  <a:off x="1551" y="144"/>
                  <a:ext cx="975" cy="4012"/>
                  <a:chOff x="1551" y="144"/>
                  <a:chExt cx="975" cy="4012"/>
                </a:xfrm>
              </p:grpSpPr>
              <p:grpSp>
                <p:nvGrpSpPr>
                  <p:cNvPr id="66611" name="Group 1075"/>
                  <p:cNvGrpSpPr>
                    <a:grpSpLocks/>
                  </p:cNvGrpSpPr>
                  <p:nvPr userDrawn="1"/>
                </p:nvGrpSpPr>
                <p:grpSpPr bwMode="auto">
                  <a:xfrm>
                    <a:off x="1551" y="144"/>
                    <a:ext cx="975" cy="947"/>
                    <a:chOff x="1551" y="144"/>
                    <a:chExt cx="975" cy="947"/>
                  </a:xfrm>
                </p:grpSpPr>
                <p:sp>
                  <p:nvSpPr>
                    <p:cNvPr id="66612" name="Line 1076"/>
                    <p:cNvSpPr>
                      <a:spLocks noChangeShapeType="1"/>
                    </p:cNvSpPr>
                    <p:nvPr/>
                  </p:nvSpPr>
                  <p:spPr bwMode="hidden">
                    <a:xfrm>
                      <a:off x="1551" y="144"/>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613" name="Line 1077"/>
                    <p:cNvSpPr>
                      <a:spLocks noChangeShapeType="1"/>
                    </p:cNvSpPr>
                    <p:nvPr/>
                  </p:nvSpPr>
                  <p:spPr bwMode="hidden">
                    <a:xfrm>
                      <a:off x="2052" y="144"/>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614" name="Line 1078"/>
                    <p:cNvSpPr>
                      <a:spLocks noChangeShapeType="1"/>
                    </p:cNvSpPr>
                    <p:nvPr/>
                  </p:nvSpPr>
                  <p:spPr bwMode="hidden">
                    <a:xfrm>
                      <a:off x="2052" y="645"/>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615" name="Line 1079"/>
                    <p:cNvSpPr>
                      <a:spLocks noChangeShapeType="1"/>
                    </p:cNvSpPr>
                    <p:nvPr/>
                  </p:nvSpPr>
                  <p:spPr bwMode="hidden">
                    <a:xfrm>
                      <a:off x="1551" y="645"/>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616" name="Line 1080"/>
                    <p:cNvSpPr>
                      <a:spLocks noChangeShapeType="1"/>
                    </p:cNvSpPr>
                    <p:nvPr/>
                  </p:nvSpPr>
                  <p:spPr bwMode="hidden">
                    <a:xfrm rot="-5400000">
                      <a:off x="1802" y="395"/>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617" name="Line 1081"/>
                    <p:cNvSpPr>
                      <a:spLocks noChangeShapeType="1"/>
                    </p:cNvSpPr>
                    <p:nvPr/>
                  </p:nvSpPr>
                  <p:spPr bwMode="hidden">
                    <a:xfrm rot="-5400000">
                      <a:off x="2331" y="395"/>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618" name="Line 1082"/>
                    <p:cNvSpPr>
                      <a:spLocks noChangeShapeType="1"/>
                    </p:cNvSpPr>
                    <p:nvPr/>
                  </p:nvSpPr>
                  <p:spPr bwMode="hidden">
                    <a:xfrm rot="-5400000">
                      <a:off x="2331" y="896"/>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619" name="Line 1083"/>
                    <p:cNvSpPr>
                      <a:spLocks noChangeShapeType="1"/>
                    </p:cNvSpPr>
                    <p:nvPr/>
                  </p:nvSpPr>
                  <p:spPr bwMode="hidden">
                    <a:xfrm rot="-5400000">
                      <a:off x="1802" y="896"/>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grpSp>
              <p:grpSp>
                <p:nvGrpSpPr>
                  <p:cNvPr id="66620" name="Group 1084"/>
                  <p:cNvGrpSpPr>
                    <a:grpSpLocks/>
                  </p:cNvGrpSpPr>
                  <p:nvPr/>
                </p:nvGrpSpPr>
                <p:grpSpPr bwMode="auto">
                  <a:xfrm>
                    <a:off x="1551" y="1166"/>
                    <a:ext cx="975" cy="947"/>
                    <a:chOff x="288" y="528"/>
                    <a:chExt cx="1680" cy="1632"/>
                  </a:xfrm>
                </p:grpSpPr>
                <p:sp>
                  <p:nvSpPr>
                    <p:cNvPr id="66621" name="Line 1085"/>
                    <p:cNvSpPr>
                      <a:spLocks noChangeShapeType="1"/>
                    </p:cNvSpPr>
                    <p:nvPr/>
                  </p:nvSpPr>
                  <p:spPr bwMode="hidden">
                    <a:xfrm>
                      <a:off x="288" y="528"/>
                      <a:ext cx="0" cy="672"/>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622" name="Line 1086"/>
                    <p:cNvSpPr>
                      <a:spLocks noChangeShapeType="1"/>
                    </p:cNvSpPr>
                    <p:nvPr/>
                  </p:nvSpPr>
                  <p:spPr bwMode="hidden">
                    <a:xfrm>
                      <a:off x="1152" y="528"/>
                      <a:ext cx="0" cy="672"/>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623" name="Line 1087"/>
                    <p:cNvSpPr>
                      <a:spLocks noChangeShapeType="1"/>
                    </p:cNvSpPr>
                    <p:nvPr/>
                  </p:nvSpPr>
                  <p:spPr bwMode="hidden">
                    <a:xfrm>
                      <a:off x="1152" y="1392"/>
                      <a:ext cx="0" cy="672"/>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624" name="Line 1088"/>
                    <p:cNvSpPr>
                      <a:spLocks noChangeShapeType="1"/>
                    </p:cNvSpPr>
                    <p:nvPr/>
                  </p:nvSpPr>
                  <p:spPr bwMode="hidden">
                    <a:xfrm>
                      <a:off x="288" y="1392"/>
                      <a:ext cx="0" cy="672"/>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625" name="Line 1089"/>
                    <p:cNvSpPr>
                      <a:spLocks noChangeShapeType="1"/>
                    </p:cNvSpPr>
                    <p:nvPr/>
                  </p:nvSpPr>
                  <p:spPr bwMode="hidden">
                    <a:xfrm rot="-5400000">
                      <a:off x="720" y="960"/>
                      <a:ext cx="0" cy="672"/>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626" name="Line 1090"/>
                    <p:cNvSpPr>
                      <a:spLocks noChangeShapeType="1"/>
                    </p:cNvSpPr>
                    <p:nvPr/>
                  </p:nvSpPr>
                  <p:spPr bwMode="hidden">
                    <a:xfrm rot="-5400000">
                      <a:off x="1632" y="960"/>
                      <a:ext cx="0" cy="672"/>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627" name="Line 1091"/>
                    <p:cNvSpPr>
                      <a:spLocks noChangeShapeType="1"/>
                    </p:cNvSpPr>
                    <p:nvPr/>
                  </p:nvSpPr>
                  <p:spPr bwMode="hidden">
                    <a:xfrm rot="-5400000">
                      <a:off x="1632" y="1824"/>
                      <a:ext cx="0" cy="672"/>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628" name="Line 1092"/>
                    <p:cNvSpPr>
                      <a:spLocks noChangeShapeType="1"/>
                    </p:cNvSpPr>
                    <p:nvPr/>
                  </p:nvSpPr>
                  <p:spPr bwMode="hidden">
                    <a:xfrm rot="-5400000">
                      <a:off x="720" y="1824"/>
                      <a:ext cx="0" cy="672"/>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grpSp>
              <p:grpSp>
                <p:nvGrpSpPr>
                  <p:cNvPr id="66629" name="Group 1093"/>
                  <p:cNvGrpSpPr>
                    <a:grpSpLocks/>
                  </p:cNvGrpSpPr>
                  <p:nvPr/>
                </p:nvGrpSpPr>
                <p:grpSpPr bwMode="auto">
                  <a:xfrm>
                    <a:off x="1551" y="2187"/>
                    <a:ext cx="975" cy="947"/>
                    <a:chOff x="288" y="528"/>
                    <a:chExt cx="1680" cy="1632"/>
                  </a:xfrm>
                </p:grpSpPr>
                <p:sp>
                  <p:nvSpPr>
                    <p:cNvPr id="66630" name="Line 1094"/>
                    <p:cNvSpPr>
                      <a:spLocks noChangeShapeType="1"/>
                    </p:cNvSpPr>
                    <p:nvPr/>
                  </p:nvSpPr>
                  <p:spPr bwMode="hidden">
                    <a:xfrm>
                      <a:off x="288" y="528"/>
                      <a:ext cx="0" cy="672"/>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631" name="Line 1095"/>
                    <p:cNvSpPr>
                      <a:spLocks noChangeShapeType="1"/>
                    </p:cNvSpPr>
                    <p:nvPr/>
                  </p:nvSpPr>
                  <p:spPr bwMode="hidden">
                    <a:xfrm>
                      <a:off x="1152" y="528"/>
                      <a:ext cx="0" cy="672"/>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632" name="Line 1096"/>
                    <p:cNvSpPr>
                      <a:spLocks noChangeShapeType="1"/>
                    </p:cNvSpPr>
                    <p:nvPr/>
                  </p:nvSpPr>
                  <p:spPr bwMode="hidden">
                    <a:xfrm>
                      <a:off x="1152" y="1392"/>
                      <a:ext cx="0" cy="672"/>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633" name="Line 1097"/>
                    <p:cNvSpPr>
                      <a:spLocks noChangeShapeType="1"/>
                    </p:cNvSpPr>
                    <p:nvPr/>
                  </p:nvSpPr>
                  <p:spPr bwMode="hidden">
                    <a:xfrm>
                      <a:off x="288" y="1392"/>
                      <a:ext cx="0" cy="672"/>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634" name="Line 1098"/>
                    <p:cNvSpPr>
                      <a:spLocks noChangeShapeType="1"/>
                    </p:cNvSpPr>
                    <p:nvPr/>
                  </p:nvSpPr>
                  <p:spPr bwMode="hidden">
                    <a:xfrm rot="-5400000">
                      <a:off x="720" y="960"/>
                      <a:ext cx="0" cy="672"/>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635" name="Line 1099"/>
                    <p:cNvSpPr>
                      <a:spLocks noChangeShapeType="1"/>
                    </p:cNvSpPr>
                    <p:nvPr/>
                  </p:nvSpPr>
                  <p:spPr bwMode="hidden">
                    <a:xfrm rot="-5400000">
                      <a:off x="1632" y="960"/>
                      <a:ext cx="0" cy="672"/>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636" name="Line 1100"/>
                    <p:cNvSpPr>
                      <a:spLocks noChangeShapeType="1"/>
                    </p:cNvSpPr>
                    <p:nvPr/>
                  </p:nvSpPr>
                  <p:spPr bwMode="hidden">
                    <a:xfrm rot="-5400000">
                      <a:off x="1632" y="1824"/>
                      <a:ext cx="0" cy="672"/>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637" name="Line 1101"/>
                    <p:cNvSpPr>
                      <a:spLocks noChangeShapeType="1"/>
                    </p:cNvSpPr>
                    <p:nvPr/>
                  </p:nvSpPr>
                  <p:spPr bwMode="hidden">
                    <a:xfrm rot="-5400000">
                      <a:off x="720" y="1824"/>
                      <a:ext cx="0" cy="672"/>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grpSp>
              <p:grpSp>
                <p:nvGrpSpPr>
                  <p:cNvPr id="66638" name="Group 1102"/>
                  <p:cNvGrpSpPr>
                    <a:grpSpLocks/>
                  </p:cNvGrpSpPr>
                  <p:nvPr/>
                </p:nvGrpSpPr>
                <p:grpSpPr bwMode="auto">
                  <a:xfrm>
                    <a:off x="1551" y="3209"/>
                    <a:ext cx="975" cy="947"/>
                    <a:chOff x="288" y="528"/>
                    <a:chExt cx="1680" cy="1632"/>
                  </a:xfrm>
                </p:grpSpPr>
                <p:sp>
                  <p:nvSpPr>
                    <p:cNvPr id="66639" name="Line 1103"/>
                    <p:cNvSpPr>
                      <a:spLocks noChangeShapeType="1"/>
                    </p:cNvSpPr>
                    <p:nvPr/>
                  </p:nvSpPr>
                  <p:spPr bwMode="hidden">
                    <a:xfrm>
                      <a:off x="288" y="528"/>
                      <a:ext cx="0" cy="672"/>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640" name="Line 1104"/>
                    <p:cNvSpPr>
                      <a:spLocks noChangeShapeType="1"/>
                    </p:cNvSpPr>
                    <p:nvPr/>
                  </p:nvSpPr>
                  <p:spPr bwMode="hidden">
                    <a:xfrm>
                      <a:off x="1152" y="528"/>
                      <a:ext cx="0" cy="672"/>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641" name="Line 1105"/>
                    <p:cNvSpPr>
                      <a:spLocks noChangeShapeType="1"/>
                    </p:cNvSpPr>
                    <p:nvPr/>
                  </p:nvSpPr>
                  <p:spPr bwMode="hidden">
                    <a:xfrm>
                      <a:off x="1152" y="1392"/>
                      <a:ext cx="0" cy="672"/>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642" name="Line 1106"/>
                    <p:cNvSpPr>
                      <a:spLocks noChangeShapeType="1"/>
                    </p:cNvSpPr>
                    <p:nvPr/>
                  </p:nvSpPr>
                  <p:spPr bwMode="hidden">
                    <a:xfrm>
                      <a:off x="288" y="1392"/>
                      <a:ext cx="0" cy="672"/>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643" name="Line 1107"/>
                    <p:cNvSpPr>
                      <a:spLocks noChangeShapeType="1"/>
                    </p:cNvSpPr>
                    <p:nvPr/>
                  </p:nvSpPr>
                  <p:spPr bwMode="hidden">
                    <a:xfrm rot="-5400000">
                      <a:off x="720" y="960"/>
                      <a:ext cx="0" cy="672"/>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644" name="Line 1108"/>
                    <p:cNvSpPr>
                      <a:spLocks noChangeShapeType="1"/>
                    </p:cNvSpPr>
                    <p:nvPr/>
                  </p:nvSpPr>
                  <p:spPr bwMode="hidden">
                    <a:xfrm rot="-5400000">
                      <a:off x="1632" y="960"/>
                      <a:ext cx="0" cy="672"/>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645" name="Line 1109"/>
                    <p:cNvSpPr>
                      <a:spLocks noChangeShapeType="1"/>
                    </p:cNvSpPr>
                    <p:nvPr/>
                  </p:nvSpPr>
                  <p:spPr bwMode="hidden">
                    <a:xfrm rot="-5400000">
                      <a:off x="1632" y="1824"/>
                      <a:ext cx="0" cy="672"/>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646" name="Line 1110"/>
                    <p:cNvSpPr>
                      <a:spLocks noChangeShapeType="1"/>
                    </p:cNvSpPr>
                    <p:nvPr/>
                  </p:nvSpPr>
                  <p:spPr bwMode="hidden">
                    <a:xfrm rot="-5400000">
                      <a:off x="720" y="1824"/>
                      <a:ext cx="0" cy="672"/>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grpSp>
            </p:grpSp>
            <p:grpSp>
              <p:nvGrpSpPr>
                <p:cNvPr id="66647" name="Group 1111"/>
                <p:cNvGrpSpPr>
                  <a:grpSpLocks/>
                </p:cNvGrpSpPr>
                <p:nvPr userDrawn="1"/>
              </p:nvGrpSpPr>
              <p:grpSpPr bwMode="auto">
                <a:xfrm>
                  <a:off x="2619" y="144"/>
                  <a:ext cx="975" cy="4012"/>
                  <a:chOff x="2619" y="144"/>
                  <a:chExt cx="975" cy="4012"/>
                </a:xfrm>
              </p:grpSpPr>
              <p:grpSp>
                <p:nvGrpSpPr>
                  <p:cNvPr id="66648" name="Group 1112"/>
                  <p:cNvGrpSpPr>
                    <a:grpSpLocks/>
                  </p:cNvGrpSpPr>
                  <p:nvPr userDrawn="1"/>
                </p:nvGrpSpPr>
                <p:grpSpPr bwMode="auto">
                  <a:xfrm>
                    <a:off x="2619" y="144"/>
                    <a:ext cx="975" cy="947"/>
                    <a:chOff x="2619" y="144"/>
                    <a:chExt cx="975" cy="947"/>
                  </a:xfrm>
                </p:grpSpPr>
                <p:sp>
                  <p:nvSpPr>
                    <p:cNvPr id="66649" name="Line 1113"/>
                    <p:cNvSpPr>
                      <a:spLocks noChangeShapeType="1"/>
                    </p:cNvSpPr>
                    <p:nvPr/>
                  </p:nvSpPr>
                  <p:spPr bwMode="hidden">
                    <a:xfrm>
                      <a:off x="2619" y="144"/>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650" name="Line 1114"/>
                    <p:cNvSpPr>
                      <a:spLocks noChangeShapeType="1"/>
                    </p:cNvSpPr>
                    <p:nvPr/>
                  </p:nvSpPr>
                  <p:spPr bwMode="hidden">
                    <a:xfrm>
                      <a:off x="3120" y="144"/>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651" name="Line 1115"/>
                    <p:cNvSpPr>
                      <a:spLocks noChangeShapeType="1"/>
                    </p:cNvSpPr>
                    <p:nvPr/>
                  </p:nvSpPr>
                  <p:spPr bwMode="hidden">
                    <a:xfrm>
                      <a:off x="3120" y="645"/>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652" name="Line 1116"/>
                    <p:cNvSpPr>
                      <a:spLocks noChangeShapeType="1"/>
                    </p:cNvSpPr>
                    <p:nvPr/>
                  </p:nvSpPr>
                  <p:spPr bwMode="hidden">
                    <a:xfrm>
                      <a:off x="2619" y="645"/>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653" name="Line 1117"/>
                    <p:cNvSpPr>
                      <a:spLocks noChangeShapeType="1"/>
                    </p:cNvSpPr>
                    <p:nvPr/>
                  </p:nvSpPr>
                  <p:spPr bwMode="hidden">
                    <a:xfrm rot="-5400000">
                      <a:off x="2870" y="395"/>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654" name="Line 1118"/>
                    <p:cNvSpPr>
                      <a:spLocks noChangeShapeType="1"/>
                    </p:cNvSpPr>
                    <p:nvPr/>
                  </p:nvSpPr>
                  <p:spPr bwMode="hidden">
                    <a:xfrm rot="-5400000">
                      <a:off x="3399" y="395"/>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655" name="Line 1119"/>
                    <p:cNvSpPr>
                      <a:spLocks noChangeShapeType="1"/>
                    </p:cNvSpPr>
                    <p:nvPr/>
                  </p:nvSpPr>
                  <p:spPr bwMode="hidden">
                    <a:xfrm rot="-5400000">
                      <a:off x="3399" y="896"/>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656" name="Line 1120"/>
                    <p:cNvSpPr>
                      <a:spLocks noChangeShapeType="1"/>
                    </p:cNvSpPr>
                    <p:nvPr/>
                  </p:nvSpPr>
                  <p:spPr bwMode="hidden">
                    <a:xfrm rot="-5400000">
                      <a:off x="2870" y="896"/>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grpSp>
              <p:grpSp>
                <p:nvGrpSpPr>
                  <p:cNvPr id="66657" name="Group 1121"/>
                  <p:cNvGrpSpPr>
                    <a:grpSpLocks/>
                  </p:cNvGrpSpPr>
                  <p:nvPr/>
                </p:nvGrpSpPr>
                <p:grpSpPr bwMode="auto">
                  <a:xfrm>
                    <a:off x="2619" y="1166"/>
                    <a:ext cx="975" cy="947"/>
                    <a:chOff x="288" y="528"/>
                    <a:chExt cx="1680" cy="1632"/>
                  </a:xfrm>
                </p:grpSpPr>
                <p:sp>
                  <p:nvSpPr>
                    <p:cNvPr id="66658" name="Line 1122"/>
                    <p:cNvSpPr>
                      <a:spLocks noChangeShapeType="1"/>
                    </p:cNvSpPr>
                    <p:nvPr/>
                  </p:nvSpPr>
                  <p:spPr bwMode="hidden">
                    <a:xfrm>
                      <a:off x="288" y="528"/>
                      <a:ext cx="0" cy="672"/>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659" name="Line 1123"/>
                    <p:cNvSpPr>
                      <a:spLocks noChangeShapeType="1"/>
                    </p:cNvSpPr>
                    <p:nvPr/>
                  </p:nvSpPr>
                  <p:spPr bwMode="hidden">
                    <a:xfrm>
                      <a:off x="1152" y="528"/>
                      <a:ext cx="0" cy="672"/>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660" name="Line 1124"/>
                    <p:cNvSpPr>
                      <a:spLocks noChangeShapeType="1"/>
                    </p:cNvSpPr>
                    <p:nvPr/>
                  </p:nvSpPr>
                  <p:spPr bwMode="hidden">
                    <a:xfrm>
                      <a:off x="1152" y="1392"/>
                      <a:ext cx="0" cy="672"/>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661" name="Line 1125"/>
                    <p:cNvSpPr>
                      <a:spLocks noChangeShapeType="1"/>
                    </p:cNvSpPr>
                    <p:nvPr/>
                  </p:nvSpPr>
                  <p:spPr bwMode="hidden">
                    <a:xfrm>
                      <a:off x="288" y="1392"/>
                      <a:ext cx="0" cy="672"/>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662" name="Line 1126"/>
                    <p:cNvSpPr>
                      <a:spLocks noChangeShapeType="1"/>
                    </p:cNvSpPr>
                    <p:nvPr/>
                  </p:nvSpPr>
                  <p:spPr bwMode="hidden">
                    <a:xfrm rot="-5400000">
                      <a:off x="720" y="960"/>
                      <a:ext cx="0" cy="672"/>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663" name="Line 1127"/>
                    <p:cNvSpPr>
                      <a:spLocks noChangeShapeType="1"/>
                    </p:cNvSpPr>
                    <p:nvPr/>
                  </p:nvSpPr>
                  <p:spPr bwMode="hidden">
                    <a:xfrm rot="-5400000">
                      <a:off x="1632" y="960"/>
                      <a:ext cx="0" cy="672"/>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664" name="Line 1128"/>
                    <p:cNvSpPr>
                      <a:spLocks noChangeShapeType="1"/>
                    </p:cNvSpPr>
                    <p:nvPr/>
                  </p:nvSpPr>
                  <p:spPr bwMode="hidden">
                    <a:xfrm rot="-5400000">
                      <a:off x="1632" y="1824"/>
                      <a:ext cx="0" cy="672"/>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665" name="Line 1129"/>
                    <p:cNvSpPr>
                      <a:spLocks noChangeShapeType="1"/>
                    </p:cNvSpPr>
                    <p:nvPr/>
                  </p:nvSpPr>
                  <p:spPr bwMode="hidden">
                    <a:xfrm rot="-5400000">
                      <a:off x="720" y="1824"/>
                      <a:ext cx="0" cy="672"/>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grpSp>
              <p:grpSp>
                <p:nvGrpSpPr>
                  <p:cNvPr id="66666" name="Group 1130"/>
                  <p:cNvGrpSpPr>
                    <a:grpSpLocks/>
                  </p:cNvGrpSpPr>
                  <p:nvPr/>
                </p:nvGrpSpPr>
                <p:grpSpPr bwMode="auto">
                  <a:xfrm>
                    <a:off x="2619" y="2187"/>
                    <a:ext cx="975" cy="947"/>
                    <a:chOff x="288" y="528"/>
                    <a:chExt cx="1680" cy="1632"/>
                  </a:xfrm>
                </p:grpSpPr>
                <p:sp>
                  <p:nvSpPr>
                    <p:cNvPr id="66667" name="Line 1131"/>
                    <p:cNvSpPr>
                      <a:spLocks noChangeShapeType="1"/>
                    </p:cNvSpPr>
                    <p:nvPr/>
                  </p:nvSpPr>
                  <p:spPr bwMode="hidden">
                    <a:xfrm>
                      <a:off x="288" y="528"/>
                      <a:ext cx="0" cy="672"/>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668" name="Line 1132"/>
                    <p:cNvSpPr>
                      <a:spLocks noChangeShapeType="1"/>
                    </p:cNvSpPr>
                    <p:nvPr/>
                  </p:nvSpPr>
                  <p:spPr bwMode="hidden">
                    <a:xfrm>
                      <a:off x="1152" y="528"/>
                      <a:ext cx="0" cy="672"/>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669" name="Line 1133"/>
                    <p:cNvSpPr>
                      <a:spLocks noChangeShapeType="1"/>
                    </p:cNvSpPr>
                    <p:nvPr/>
                  </p:nvSpPr>
                  <p:spPr bwMode="hidden">
                    <a:xfrm>
                      <a:off x="1152" y="1392"/>
                      <a:ext cx="0" cy="672"/>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670" name="Line 1134"/>
                    <p:cNvSpPr>
                      <a:spLocks noChangeShapeType="1"/>
                    </p:cNvSpPr>
                    <p:nvPr/>
                  </p:nvSpPr>
                  <p:spPr bwMode="hidden">
                    <a:xfrm>
                      <a:off x="288" y="1392"/>
                      <a:ext cx="0" cy="672"/>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671" name="Line 1135"/>
                    <p:cNvSpPr>
                      <a:spLocks noChangeShapeType="1"/>
                    </p:cNvSpPr>
                    <p:nvPr/>
                  </p:nvSpPr>
                  <p:spPr bwMode="hidden">
                    <a:xfrm rot="-5400000">
                      <a:off x="720" y="960"/>
                      <a:ext cx="0" cy="672"/>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672" name="Line 1136"/>
                    <p:cNvSpPr>
                      <a:spLocks noChangeShapeType="1"/>
                    </p:cNvSpPr>
                    <p:nvPr/>
                  </p:nvSpPr>
                  <p:spPr bwMode="hidden">
                    <a:xfrm rot="-5400000">
                      <a:off x="1632" y="960"/>
                      <a:ext cx="0" cy="672"/>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673" name="Line 1137"/>
                    <p:cNvSpPr>
                      <a:spLocks noChangeShapeType="1"/>
                    </p:cNvSpPr>
                    <p:nvPr/>
                  </p:nvSpPr>
                  <p:spPr bwMode="hidden">
                    <a:xfrm rot="-5400000">
                      <a:off x="1632" y="1824"/>
                      <a:ext cx="0" cy="672"/>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674" name="Line 1138"/>
                    <p:cNvSpPr>
                      <a:spLocks noChangeShapeType="1"/>
                    </p:cNvSpPr>
                    <p:nvPr/>
                  </p:nvSpPr>
                  <p:spPr bwMode="hidden">
                    <a:xfrm rot="-5400000">
                      <a:off x="720" y="1824"/>
                      <a:ext cx="0" cy="672"/>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grpSp>
              <p:grpSp>
                <p:nvGrpSpPr>
                  <p:cNvPr id="66675" name="Group 1139"/>
                  <p:cNvGrpSpPr>
                    <a:grpSpLocks/>
                  </p:cNvGrpSpPr>
                  <p:nvPr/>
                </p:nvGrpSpPr>
                <p:grpSpPr bwMode="auto">
                  <a:xfrm>
                    <a:off x="2619" y="3209"/>
                    <a:ext cx="975" cy="947"/>
                    <a:chOff x="288" y="528"/>
                    <a:chExt cx="1680" cy="1632"/>
                  </a:xfrm>
                </p:grpSpPr>
                <p:sp>
                  <p:nvSpPr>
                    <p:cNvPr id="66676" name="Line 1140"/>
                    <p:cNvSpPr>
                      <a:spLocks noChangeShapeType="1"/>
                    </p:cNvSpPr>
                    <p:nvPr/>
                  </p:nvSpPr>
                  <p:spPr bwMode="hidden">
                    <a:xfrm>
                      <a:off x="288" y="528"/>
                      <a:ext cx="0" cy="672"/>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677" name="Line 1141"/>
                    <p:cNvSpPr>
                      <a:spLocks noChangeShapeType="1"/>
                    </p:cNvSpPr>
                    <p:nvPr/>
                  </p:nvSpPr>
                  <p:spPr bwMode="hidden">
                    <a:xfrm>
                      <a:off x="1152" y="528"/>
                      <a:ext cx="0" cy="672"/>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678" name="Line 1142"/>
                    <p:cNvSpPr>
                      <a:spLocks noChangeShapeType="1"/>
                    </p:cNvSpPr>
                    <p:nvPr/>
                  </p:nvSpPr>
                  <p:spPr bwMode="hidden">
                    <a:xfrm>
                      <a:off x="1152" y="1392"/>
                      <a:ext cx="0" cy="672"/>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679" name="Line 1143"/>
                    <p:cNvSpPr>
                      <a:spLocks noChangeShapeType="1"/>
                    </p:cNvSpPr>
                    <p:nvPr/>
                  </p:nvSpPr>
                  <p:spPr bwMode="hidden">
                    <a:xfrm>
                      <a:off x="288" y="1392"/>
                      <a:ext cx="0" cy="672"/>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680" name="Line 1144"/>
                    <p:cNvSpPr>
                      <a:spLocks noChangeShapeType="1"/>
                    </p:cNvSpPr>
                    <p:nvPr/>
                  </p:nvSpPr>
                  <p:spPr bwMode="hidden">
                    <a:xfrm rot="-5400000">
                      <a:off x="720" y="960"/>
                      <a:ext cx="0" cy="672"/>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681" name="Line 1145"/>
                    <p:cNvSpPr>
                      <a:spLocks noChangeShapeType="1"/>
                    </p:cNvSpPr>
                    <p:nvPr/>
                  </p:nvSpPr>
                  <p:spPr bwMode="hidden">
                    <a:xfrm rot="-5400000">
                      <a:off x="1632" y="960"/>
                      <a:ext cx="0" cy="672"/>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682" name="Line 1146"/>
                    <p:cNvSpPr>
                      <a:spLocks noChangeShapeType="1"/>
                    </p:cNvSpPr>
                    <p:nvPr/>
                  </p:nvSpPr>
                  <p:spPr bwMode="hidden">
                    <a:xfrm rot="-5400000">
                      <a:off x="1632" y="1824"/>
                      <a:ext cx="0" cy="672"/>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683" name="Line 1147"/>
                    <p:cNvSpPr>
                      <a:spLocks noChangeShapeType="1"/>
                    </p:cNvSpPr>
                    <p:nvPr/>
                  </p:nvSpPr>
                  <p:spPr bwMode="hidden">
                    <a:xfrm rot="-5400000">
                      <a:off x="720" y="1824"/>
                      <a:ext cx="0" cy="672"/>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grpSp>
            </p:grpSp>
            <p:grpSp>
              <p:nvGrpSpPr>
                <p:cNvPr id="66684" name="Group 1148"/>
                <p:cNvGrpSpPr>
                  <a:grpSpLocks/>
                </p:cNvGrpSpPr>
                <p:nvPr userDrawn="1"/>
              </p:nvGrpSpPr>
              <p:grpSpPr bwMode="auto">
                <a:xfrm>
                  <a:off x="3687" y="144"/>
                  <a:ext cx="975" cy="4012"/>
                  <a:chOff x="3687" y="144"/>
                  <a:chExt cx="975" cy="4012"/>
                </a:xfrm>
              </p:grpSpPr>
              <p:grpSp>
                <p:nvGrpSpPr>
                  <p:cNvPr id="66685" name="Group 1149"/>
                  <p:cNvGrpSpPr>
                    <a:grpSpLocks/>
                  </p:cNvGrpSpPr>
                  <p:nvPr userDrawn="1"/>
                </p:nvGrpSpPr>
                <p:grpSpPr bwMode="auto">
                  <a:xfrm>
                    <a:off x="3687" y="144"/>
                    <a:ext cx="975" cy="947"/>
                    <a:chOff x="3687" y="144"/>
                    <a:chExt cx="975" cy="947"/>
                  </a:xfrm>
                </p:grpSpPr>
                <p:sp>
                  <p:nvSpPr>
                    <p:cNvPr id="66686" name="Line 1150"/>
                    <p:cNvSpPr>
                      <a:spLocks noChangeShapeType="1"/>
                    </p:cNvSpPr>
                    <p:nvPr/>
                  </p:nvSpPr>
                  <p:spPr bwMode="hidden">
                    <a:xfrm>
                      <a:off x="3687" y="144"/>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687" name="Line 1151"/>
                    <p:cNvSpPr>
                      <a:spLocks noChangeShapeType="1"/>
                    </p:cNvSpPr>
                    <p:nvPr/>
                  </p:nvSpPr>
                  <p:spPr bwMode="hidden">
                    <a:xfrm>
                      <a:off x="4188" y="144"/>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688" name="Line 1152"/>
                    <p:cNvSpPr>
                      <a:spLocks noChangeShapeType="1"/>
                    </p:cNvSpPr>
                    <p:nvPr/>
                  </p:nvSpPr>
                  <p:spPr bwMode="hidden">
                    <a:xfrm>
                      <a:off x="4188" y="645"/>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689" name="Line 1153"/>
                    <p:cNvSpPr>
                      <a:spLocks noChangeShapeType="1"/>
                    </p:cNvSpPr>
                    <p:nvPr/>
                  </p:nvSpPr>
                  <p:spPr bwMode="hidden">
                    <a:xfrm>
                      <a:off x="3687" y="645"/>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690" name="Line 1154"/>
                    <p:cNvSpPr>
                      <a:spLocks noChangeShapeType="1"/>
                    </p:cNvSpPr>
                    <p:nvPr/>
                  </p:nvSpPr>
                  <p:spPr bwMode="hidden">
                    <a:xfrm rot="-5400000">
                      <a:off x="3938" y="395"/>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691" name="Line 1155"/>
                    <p:cNvSpPr>
                      <a:spLocks noChangeShapeType="1"/>
                    </p:cNvSpPr>
                    <p:nvPr/>
                  </p:nvSpPr>
                  <p:spPr bwMode="hidden">
                    <a:xfrm rot="-5400000">
                      <a:off x="4467" y="395"/>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692" name="Line 1156"/>
                    <p:cNvSpPr>
                      <a:spLocks noChangeShapeType="1"/>
                    </p:cNvSpPr>
                    <p:nvPr/>
                  </p:nvSpPr>
                  <p:spPr bwMode="hidden">
                    <a:xfrm rot="-5400000">
                      <a:off x="4467" y="896"/>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693" name="Line 1157"/>
                    <p:cNvSpPr>
                      <a:spLocks noChangeShapeType="1"/>
                    </p:cNvSpPr>
                    <p:nvPr/>
                  </p:nvSpPr>
                  <p:spPr bwMode="hidden">
                    <a:xfrm rot="-5400000">
                      <a:off x="3938" y="896"/>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grpSp>
              <p:grpSp>
                <p:nvGrpSpPr>
                  <p:cNvPr id="66694" name="Group 1158"/>
                  <p:cNvGrpSpPr>
                    <a:grpSpLocks/>
                  </p:cNvGrpSpPr>
                  <p:nvPr/>
                </p:nvGrpSpPr>
                <p:grpSpPr bwMode="auto">
                  <a:xfrm>
                    <a:off x="3687" y="1166"/>
                    <a:ext cx="975" cy="947"/>
                    <a:chOff x="288" y="528"/>
                    <a:chExt cx="1680" cy="1632"/>
                  </a:xfrm>
                </p:grpSpPr>
                <p:sp>
                  <p:nvSpPr>
                    <p:cNvPr id="66695" name="Line 1159"/>
                    <p:cNvSpPr>
                      <a:spLocks noChangeShapeType="1"/>
                    </p:cNvSpPr>
                    <p:nvPr/>
                  </p:nvSpPr>
                  <p:spPr bwMode="hidden">
                    <a:xfrm>
                      <a:off x="288" y="528"/>
                      <a:ext cx="0" cy="672"/>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696" name="Line 1160"/>
                    <p:cNvSpPr>
                      <a:spLocks noChangeShapeType="1"/>
                    </p:cNvSpPr>
                    <p:nvPr/>
                  </p:nvSpPr>
                  <p:spPr bwMode="hidden">
                    <a:xfrm>
                      <a:off x="1152" y="528"/>
                      <a:ext cx="0" cy="672"/>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697" name="Line 1161"/>
                    <p:cNvSpPr>
                      <a:spLocks noChangeShapeType="1"/>
                    </p:cNvSpPr>
                    <p:nvPr/>
                  </p:nvSpPr>
                  <p:spPr bwMode="hidden">
                    <a:xfrm>
                      <a:off x="1152" y="1392"/>
                      <a:ext cx="0" cy="672"/>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698" name="Line 1162"/>
                    <p:cNvSpPr>
                      <a:spLocks noChangeShapeType="1"/>
                    </p:cNvSpPr>
                    <p:nvPr/>
                  </p:nvSpPr>
                  <p:spPr bwMode="hidden">
                    <a:xfrm>
                      <a:off x="288" y="1392"/>
                      <a:ext cx="0" cy="672"/>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699" name="Line 1163"/>
                    <p:cNvSpPr>
                      <a:spLocks noChangeShapeType="1"/>
                    </p:cNvSpPr>
                    <p:nvPr/>
                  </p:nvSpPr>
                  <p:spPr bwMode="hidden">
                    <a:xfrm rot="-5400000">
                      <a:off x="720" y="960"/>
                      <a:ext cx="0" cy="672"/>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700" name="Line 1164"/>
                    <p:cNvSpPr>
                      <a:spLocks noChangeShapeType="1"/>
                    </p:cNvSpPr>
                    <p:nvPr/>
                  </p:nvSpPr>
                  <p:spPr bwMode="hidden">
                    <a:xfrm rot="-5400000">
                      <a:off x="1632" y="960"/>
                      <a:ext cx="0" cy="672"/>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701" name="Line 1165"/>
                    <p:cNvSpPr>
                      <a:spLocks noChangeShapeType="1"/>
                    </p:cNvSpPr>
                    <p:nvPr/>
                  </p:nvSpPr>
                  <p:spPr bwMode="hidden">
                    <a:xfrm rot="-5400000">
                      <a:off x="1632" y="1824"/>
                      <a:ext cx="0" cy="672"/>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702" name="Line 1166"/>
                    <p:cNvSpPr>
                      <a:spLocks noChangeShapeType="1"/>
                    </p:cNvSpPr>
                    <p:nvPr/>
                  </p:nvSpPr>
                  <p:spPr bwMode="hidden">
                    <a:xfrm rot="-5400000">
                      <a:off x="720" y="1824"/>
                      <a:ext cx="0" cy="672"/>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grpSp>
              <p:grpSp>
                <p:nvGrpSpPr>
                  <p:cNvPr id="66703" name="Group 1167"/>
                  <p:cNvGrpSpPr>
                    <a:grpSpLocks/>
                  </p:cNvGrpSpPr>
                  <p:nvPr/>
                </p:nvGrpSpPr>
                <p:grpSpPr bwMode="auto">
                  <a:xfrm>
                    <a:off x="3687" y="2187"/>
                    <a:ext cx="975" cy="947"/>
                    <a:chOff x="288" y="528"/>
                    <a:chExt cx="1680" cy="1632"/>
                  </a:xfrm>
                </p:grpSpPr>
                <p:sp>
                  <p:nvSpPr>
                    <p:cNvPr id="66704" name="Line 1168"/>
                    <p:cNvSpPr>
                      <a:spLocks noChangeShapeType="1"/>
                    </p:cNvSpPr>
                    <p:nvPr/>
                  </p:nvSpPr>
                  <p:spPr bwMode="hidden">
                    <a:xfrm>
                      <a:off x="288" y="528"/>
                      <a:ext cx="0" cy="672"/>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705" name="Line 1169"/>
                    <p:cNvSpPr>
                      <a:spLocks noChangeShapeType="1"/>
                    </p:cNvSpPr>
                    <p:nvPr/>
                  </p:nvSpPr>
                  <p:spPr bwMode="hidden">
                    <a:xfrm>
                      <a:off x="1152" y="528"/>
                      <a:ext cx="0" cy="672"/>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706" name="Line 1170"/>
                    <p:cNvSpPr>
                      <a:spLocks noChangeShapeType="1"/>
                    </p:cNvSpPr>
                    <p:nvPr/>
                  </p:nvSpPr>
                  <p:spPr bwMode="hidden">
                    <a:xfrm>
                      <a:off x="1152" y="1392"/>
                      <a:ext cx="0" cy="672"/>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707" name="Line 1171"/>
                    <p:cNvSpPr>
                      <a:spLocks noChangeShapeType="1"/>
                    </p:cNvSpPr>
                    <p:nvPr/>
                  </p:nvSpPr>
                  <p:spPr bwMode="hidden">
                    <a:xfrm>
                      <a:off x="288" y="1392"/>
                      <a:ext cx="0" cy="672"/>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708" name="Line 1172"/>
                    <p:cNvSpPr>
                      <a:spLocks noChangeShapeType="1"/>
                    </p:cNvSpPr>
                    <p:nvPr/>
                  </p:nvSpPr>
                  <p:spPr bwMode="hidden">
                    <a:xfrm rot="-5400000">
                      <a:off x="720" y="960"/>
                      <a:ext cx="0" cy="672"/>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709" name="Line 1173"/>
                    <p:cNvSpPr>
                      <a:spLocks noChangeShapeType="1"/>
                    </p:cNvSpPr>
                    <p:nvPr/>
                  </p:nvSpPr>
                  <p:spPr bwMode="hidden">
                    <a:xfrm rot="-5400000">
                      <a:off x="1632" y="960"/>
                      <a:ext cx="0" cy="672"/>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710" name="Line 1174"/>
                    <p:cNvSpPr>
                      <a:spLocks noChangeShapeType="1"/>
                    </p:cNvSpPr>
                    <p:nvPr/>
                  </p:nvSpPr>
                  <p:spPr bwMode="hidden">
                    <a:xfrm rot="-5400000">
                      <a:off x="1632" y="1824"/>
                      <a:ext cx="0" cy="672"/>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711" name="Line 1175"/>
                    <p:cNvSpPr>
                      <a:spLocks noChangeShapeType="1"/>
                    </p:cNvSpPr>
                    <p:nvPr/>
                  </p:nvSpPr>
                  <p:spPr bwMode="hidden">
                    <a:xfrm rot="-5400000">
                      <a:off x="720" y="1824"/>
                      <a:ext cx="0" cy="672"/>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grpSp>
              <p:grpSp>
                <p:nvGrpSpPr>
                  <p:cNvPr id="66712" name="Group 1176"/>
                  <p:cNvGrpSpPr>
                    <a:grpSpLocks/>
                  </p:cNvGrpSpPr>
                  <p:nvPr/>
                </p:nvGrpSpPr>
                <p:grpSpPr bwMode="auto">
                  <a:xfrm>
                    <a:off x="3687" y="3209"/>
                    <a:ext cx="975" cy="947"/>
                    <a:chOff x="288" y="528"/>
                    <a:chExt cx="1680" cy="1632"/>
                  </a:xfrm>
                </p:grpSpPr>
                <p:sp>
                  <p:nvSpPr>
                    <p:cNvPr id="66713" name="Line 1177"/>
                    <p:cNvSpPr>
                      <a:spLocks noChangeShapeType="1"/>
                    </p:cNvSpPr>
                    <p:nvPr/>
                  </p:nvSpPr>
                  <p:spPr bwMode="hidden">
                    <a:xfrm>
                      <a:off x="288" y="528"/>
                      <a:ext cx="0" cy="672"/>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714" name="Line 1178"/>
                    <p:cNvSpPr>
                      <a:spLocks noChangeShapeType="1"/>
                    </p:cNvSpPr>
                    <p:nvPr/>
                  </p:nvSpPr>
                  <p:spPr bwMode="hidden">
                    <a:xfrm>
                      <a:off x="1152" y="528"/>
                      <a:ext cx="0" cy="672"/>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715" name="Line 1179"/>
                    <p:cNvSpPr>
                      <a:spLocks noChangeShapeType="1"/>
                    </p:cNvSpPr>
                    <p:nvPr/>
                  </p:nvSpPr>
                  <p:spPr bwMode="hidden">
                    <a:xfrm>
                      <a:off x="1152" y="1392"/>
                      <a:ext cx="0" cy="672"/>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716" name="Line 1180"/>
                    <p:cNvSpPr>
                      <a:spLocks noChangeShapeType="1"/>
                    </p:cNvSpPr>
                    <p:nvPr/>
                  </p:nvSpPr>
                  <p:spPr bwMode="hidden">
                    <a:xfrm>
                      <a:off x="288" y="1392"/>
                      <a:ext cx="0" cy="672"/>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717" name="Line 1181"/>
                    <p:cNvSpPr>
                      <a:spLocks noChangeShapeType="1"/>
                    </p:cNvSpPr>
                    <p:nvPr/>
                  </p:nvSpPr>
                  <p:spPr bwMode="hidden">
                    <a:xfrm rot="-5400000">
                      <a:off x="720" y="960"/>
                      <a:ext cx="0" cy="672"/>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718" name="Line 1182"/>
                    <p:cNvSpPr>
                      <a:spLocks noChangeShapeType="1"/>
                    </p:cNvSpPr>
                    <p:nvPr/>
                  </p:nvSpPr>
                  <p:spPr bwMode="hidden">
                    <a:xfrm rot="-5400000">
                      <a:off x="1632" y="960"/>
                      <a:ext cx="0" cy="672"/>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719" name="Line 1183"/>
                    <p:cNvSpPr>
                      <a:spLocks noChangeShapeType="1"/>
                    </p:cNvSpPr>
                    <p:nvPr/>
                  </p:nvSpPr>
                  <p:spPr bwMode="hidden">
                    <a:xfrm rot="-5400000">
                      <a:off x="1632" y="1824"/>
                      <a:ext cx="0" cy="672"/>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720" name="Line 1184"/>
                    <p:cNvSpPr>
                      <a:spLocks noChangeShapeType="1"/>
                    </p:cNvSpPr>
                    <p:nvPr/>
                  </p:nvSpPr>
                  <p:spPr bwMode="hidden">
                    <a:xfrm rot="-5400000">
                      <a:off x="720" y="1824"/>
                      <a:ext cx="0" cy="672"/>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grpSp>
            </p:grpSp>
            <p:grpSp>
              <p:nvGrpSpPr>
                <p:cNvPr id="66721" name="Group 1185"/>
                <p:cNvGrpSpPr>
                  <a:grpSpLocks/>
                </p:cNvGrpSpPr>
                <p:nvPr userDrawn="1"/>
              </p:nvGrpSpPr>
              <p:grpSpPr bwMode="auto">
                <a:xfrm>
                  <a:off x="4755" y="144"/>
                  <a:ext cx="975" cy="4012"/>
                  <a:chOff x="4755" y="144"/>
                  <a:chExt cx="975" cy="4012"/>
                </a:xfrm>
              </p:grpSpPr>
              <p:grpSp>
                <p:nvGrpSpPr>
                  <p:cNvPr id="66722" name="Group 1186"/>
                  <p:cNvGrpSpPr>
                    <a:grpSpLocks/>
                  </p:cNvGrpSpPr>
                  <p:nvPr userDrawn="1"/>
                </p:nvGrpSpPr>
                <p:grpSpPr bwMode="auto">
                  <a:xfrm>
                    <a:off x="4755" y="144"/>
                    <a:ext cx="975" cy="947"/>
                    <a:chOff x="4755" y="144"/>
                    <a:chExt cx="975" cy="947"/>
                  </a:xfrm>
                </p:grpSpPr>
                <p:sp>
                  <p:nvSpPr>
                    <p:cNvPr id="66723" name="Line 1187"/>
                    <p:cNvSpPr>
                      <a:spLocks noChangeShapeType="1"/>
                    </p:cNvSpPr>
                    <p:nvPr/>
                  </p:nvSpPr>
                  <p:spPr bwMode="hidden">
                    <a:xfrm>
                      <a:off x="4755" y="144"/>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724" name="Line 1188"/>
                    <p:cNvSpPr>
                      <a:spLocks noChangeShapeType="1"/>
                    </p:cNvSpPr>
                    <p:nvPr/>
                  </p:nvSpPr>
                  <p:spPr bwMode="hidden">
                    <a:xfrm>
                      <a:off x="5256" y="144"/>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725" name="Line 1189"/>
                    <p:cNvSpPr>
                      <a:spLocks noChangeShapeType="1"/>
                    </p:cNvSpPr>
                    <p:nvPr/>
                  </p:nvSpPr>
                  <p:spPr bwMode="hidden">
                    <a:xfrm>
                      <a:off x="5256" y="645"/>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726" name="Line 1190"/>
                    <p:cNvSpPr>
                      <a:spLocks noChangeShapeType="1"/>
                    </p:cNvSpPr>
                    <p:nvPr/>
                  </p:nvSpPr>
                  <p:spPr bwMode="hidden">
                    <a:xfrm>
                      <a:off x="4755" y="645"/>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727" name="Line 1191"/>
                    <p:cNvSpPr>
                      <a:spLocks noChangeShapeType="1"/>
                    </p:cNvSpPr>
                    <p:nvPr/>
                  </p:nvSpPr>
                  <p:spPr bwMode="hidden">
                    <a:xfrm rot="-5400000">
                      <a:off x="5006" y="395"/>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728" name="Line 1192"/>
                    <p:cNvSpPr>
                      <a:spLocks noChangeShapeType="1"/>
                    </p:cNvSpPr>
                    <p:nvPr/>
                  </p:nvSpPr>
                  <p:spPr bwMode="hidden">
                    <a:xfrm rot="-5400000">
                      <a:off x="5535" y="395"/>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729" name="Line 1193"/>
                    <p:cNvSpPr>
                      <a:spLocks noChangeShapeType="1"/>
                    </p:cNvSpPr>
                    <p:nvPr/>
                  </p:nvSpPr>
                  <p:spPr bwMode="hidden">
                    <a:xfrm rot="-5400000">
                      <a:off x="5535" y="896"/>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730" name="Line 1194"/>
                    <p:cNvSpPr>
                      <a:spLocks noChangeShapeType="1"/>
                    </p:cNvSpPr>
                    <p:nvPr/>
                  </p:nvSpPr>
                  <p:spPr bwMode="hidden">
                    <a:xfrm rot="-5400000">
                      <a:off x="5006" y="896"/>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grpSp>
              <p:grpSp>
                <p:nvGrpSpPr>
                  <p:cNvPr id="66731" name="Group 1195"/>
                  <p:cNvGrpSpPr>
                    <a:grpSpLocks/>
                  </p:cNvGrpSpPr>
                  <p:nvPr/>
                </p:nvGrpSpPr>
                <p:grpSpPr bwMode="auto">
                  <a:xfrm>
                    <a:off x="4755" y="1166"/>
                    <a:ext cx="975" cy="947"/>
                    <a:chOff x="288" y="528"/>
                    <a:chExt cx="1680" cy="1632"/>
                  </a:xfrm>
                </p:grpSpPr>
                <p:sp>
                  <p:nvSpPr>
                    <p:cNvPr id="66732" name="Line 1196"/>
                    <p:cNvSpPr>
                      <a:spLocks noChangeShapeType="1"/>
                    </p:cNvSpPr>
                    <p:nvPr/>
                  </p:nvSpPr>
                  <p:spPr bwMode="hidden">
                    <a:xfrm>
                      <a:off x="288" y="528"/>
                      <a:ext cx="0" cy="672"/>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733" name="Line 1197"/>
                    <p:cNvSpPr>
                      <a:spLocks noChangeShapeType="1"/>
                    </p:cNvSpPr>
                    <p:nvPr/>
                  </p:nvSpPr>
                  <p:spPr bwMode="hidden">
                    <a:xfrm>
                      <a:off x="1152" y="528"/>
                      <a:ext cx="0" cy="672"/>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734" name="Line 1198"/>
                    <p:cNvSpPr>
                      <a:spLocks noChangeShapeType="1"/>
                    </p:cNvSpPr>
                    <p:nvPr/>
                  </p:nvSpPr>
                  <p:spPr bwMode="hidden">
                    <a:xfrm>
                      <a:off x="1152" y="1392"/>
                      <a:ext cx="0" cy="672"/>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735" name="Line 1199"/>
                    <p:cNvSpPr>
                      <a:spLocks noChangeShapeType="1"/>
                    </p:cNvSpPr>
                    <p:nvPr/>
                  </p:nvSpPr>
                  <p:spPr bwMode="hidden">
                    <a:xfrm>
                      <a:off x="288" y="1392"/>
                      <a:ext cx="0" cy="672"/>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736" name="Line 1200"/>
                    <p:cNvSpPr>
                      <a:spLocks noChangeShapeType="1"/>
                    </p:cNvSpPr>
                    <p:nvPr/>
                  </p:nvSpPr>
                  <p:spPr bwMode="hidden">
                    <a:xfrm rot="-5400000">
                      <a:off x="720" y="960"/>
                      <a:ext cx="0" cy="672"/>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737" name="Line 1201"/>
                    <p:cNvSpPr>
                      <a:spLocks noChangeShapeType="1"/>
                    </p:cNvSpPr>
                    <p:nvPr/>
                  </p:nvSpPr>
                  <p:spPr bwMode="hidden">
                    <a:xfrm rot="-5400000">
                      <a:off x="1632" y="960"/>
                      <a:ext cx="0" cy="672"/>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738" name="Line 1202"/>
                    <p:cNvSpPr>
                      <a:spLocks noChangeShapeType="1"/>
                    </p:cNvSpPr>
                    <p:nvPr/>
                  </p:nvSpPr>
                  <p:spPr bwMode="hidden">
                    <a:xfrm rot="-5400000">
                      <a:off x="1632" y="1824"/>
                      <a:ext cx="0" cy="672"/>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739" name="Line 1203"/>
                    <p:cNvSpPr>
                      <a:spLocks noChangeShapeType="1"/>
                    </p:cNvSpPr>
                    <p:nvPr/>
                  </p:nvSpPr>
                  <p:spPr bwMode="hidden">
                    <a:xfrm rot="-5400000">
                      <a:off x="720" y="1824"/>
                      <a:ext cx="0" cy="672"/>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grpSp>
              <p:grpSp>
                <p:nvGrpSpPr>
                  <p:cNvPr id="66740" name="Group 1204"/>
                  <p:cNvGrpSpPr>
                    <a:grpSpLocks/>
                  </p:cNvGrpSpPr>
                  <p:nvPr/>
                </p:nvGrpSpPr>
                <p:grpSpPr bwMode="auto">
                  <a:xfrm>
                    <a:off x="4755" y="2187"/>
                    <a:ext cx="975" cy="947"/>
                    <a:chOff x="288" y="528"/>
                    <a:chExt cx="1680" cy="1632"/>
                  </a:xfrm>
                </p:grpSpPr>
                <p:sp>
                  <p:nvSpPr>
                    <p:cNvPr id="66741" name="Line 1205"/>
                    <p:cNvSpPr>
                      <a:spLocks noChangeShapeType="1"/>
                    </p:cNvSpPr>
                    <p:nvPr/>
                  </p:nvSpPr>
                  <p:spPr bwMode="hidden">
                    <a:xfrm>
                      <a:off x="288" y="528"/>
                      <a:ext cx="0" cy="672"/>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742" name="Line 1206"/>
                    <p:cNvSpPr>
                      <a:spLocks noChangeShapeType="1"/>
                    </p:cNvSpPr>
                    <p:nvPr/>
                  </p:nvSpPr>
                  <p:spPr bwMode="hidden">
                    <a:xfrm>
                      <a:off x="1152" y="528"/>
                      <a:ext cx="0" cy="672"/>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743" name="Line 1207"/>
                    <p:cNvSpPr>
                      <a:spLocks noChangeShapeType="1"/>
                    </p:cNvSpPr>
                    <p:nvPr/>
                  </p:nvSpPr>
                  <p:spPr bwMode="hidden">
                    <a:xfrm>
                      <a:off x="1152" y="1392"/>
                      <a:ext cx="0" cy="672"/>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744" name="Line 1208"/>
                    <p:cNvSpPr>
                      <a:spLocks noChangeShapeType="1"/>
                    </p:cNvSpPr>
                    <p:nvPr/>
                  </p:nvSpPr>
                  <p:spPr bwMode="hidden">
                    <a:xfrm>
                      <a:off x="288" y="1392"/>
                      <a:ext cx="0" cy="672"/>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745" name="Line 1209"/>
                    <p:cNvSpPr>
                      <a:spLocks noChangeShapeType="1"/>
                    </p:cNvSpPr>
                    <p:nvPr/>
                  </p:nvSpPr>
                  <p:spPr bwMode="hidden">
                    <a:xfrm rot="-5400000">
                      <a:off x="720" y="960"/>
                      <a:ext cx="0" cy="672"/>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746" name="Line 1210"/>
                    <p:cNvSpPr>
                      <a:spLocks noChangeShapeType="1"/>
                    </p:cNvSpPr>
                    <p:nvPr/>
                  </p:nvSpPr>
                  <p:spPr bwMode="hidden">
                    <a:xfrm rot="-5400000">
                      <a:off x="1632" y="960"/>
                      <a:ext cx="0" cy="672"/>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747" name="Line 1211"/>
                    <p:cNvSpPr>
                      <a:spLocks noChangeShapeType="1"/>
                    </p:cNvSpPr>
                    <p:nvPr/>
                  </p:nvSpPr>
                  <p:spPr bwMode="hidden">
                    <a:xfrm rot="-5400000">
                      <a:off x="1632" y="1824"/>
                      <a:ext cx="0" cy="672"/>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748" name="Line 1212"/>
                    <p:cNvSpPr>
                      <a:spLocks noChangeShapeType="1"/>
                    </p:cNvSpPr>
                    <p:nvPr/>
                  </p:nvSpPr>
                  <p:spPr bwMode="hidden">
                    <a:xfrm rot="-5400000">
                      <a:off x="720" y="1824"/>
                      <a:ext cx="0" cy="672"/>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grpSp>
              <p:grpSp>
                <p:nvGrpSpPr>
                  <p:cNvPr id="66749" name="Group 1213"/>
                  <p:cNvGrpSpPr>
                    <a:grpSpLocks/>
                  </p:cNvGrpSpPr>
                  <p:nvPr/>
                </p:nvGrpSpPr>
                <p:grpSpPr bwMode="auto">
                  <a:xfrm>
                    <a:off x="4755" y="3209"/>
                    <a:ext cx="975" cy="947"/>
                    <a:chOff x="288" y="528"/>
                    <a:chExt cx="1680" cy="1632"/>
                  </a:xfrm>
                </p:grpSpPr>
                <p:sp>
                  <p:nvSpPr>
                    <p:cNvPr id="66750" name="Line 1214"/>
                    <p:cNvSpPr>
                      <a:spLocks noChangeShapeType="1"/>
                    </p:cNvSpPr>
                    <p:nvPr/>
                  </p:nvSpPr>
                  <p:spPr bwMode="hidden">
                    <a:xfrm>
                      <a:off x="288" y="528"/>
                      <a:ext cx="0" cy="672"/>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751" name="Line 1215"/>
                    <p:cNvSpPr>
                      <a:spLocks noChangeShapeType="1"/>
                    </p:cNvSpPr>
                    <p:nvPr/>
                  </p:nvSpPr>
                  <p:spPr bwMode="hidden">
                    <a:xfrm>
                      <a:off x="1152" y="528"/>
                      <a:ext cx="0" cy="672"/>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752" name="Line 1216"/>
                    <p:cNvSpPr>
                      <a:spLocks noChangeShapeType="1"/>
                    </p:cNvSpPr>
                    <p:nvPr/>
                  </p:nvSpPr>
                  <p:spPr bwMode="hidden">
                    <a:xfrm>
                      <a:off x="1152" y="1392"/>
                      <a:ext cx="0" cy="672"/>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753" name="Line 1217"/>
                    <p:cNvSpPr>
                      <a:spLocks noChangeShapeType="1"/>
                    </p:cNvSpPr>
                    <p:nvPr/>
                  </p:nvSpPr>
                  <p:spPr bwMode="hidden">
                    <a:xfrm>
                      <a:off x="288" y="1392"/>
                      <a:ext cx="0" cy="672"/>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754" name="Line 1218"/>
                    <p:cNvSpPr>
                      <a:spLocks noChangeShapeType="1"/>
                    </p:cNvSpPr>
                    <p:nvPr/>
                  </p:nvSpPr>
                  <p:spPr bwMode="hidden">
                    <a:xfrm rot="-5400000">
                      <a:off x="720" y="960"/>
                      <a:ext cx="0" cy="672"/>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755" name="Line 1219"/>
                    <p:cNvSpPr>
                      <a:spLocks noChangeShapeType="1"/>
                    </p:cNvSpPr>
                    <p:nvPr/>
                  </p:nvSpPr>
                  <p:spPr bwMode="hidden">
                    <a:xfrm rot="-5400000">
                      <a:off x="1632" y="960"/>
                      <a:ext cx="0" cy="672"/>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756" name="Line 1220"/>
                    <p:cNvSpPr>
                      <a:spLocks noChangeShapeType="1"/>
                    </p:cNvSpPr>
                    <p:nvPr/>
                  </p:nvSpPr>
                  <p:spPr bwMode="hidden">
                    <a:xfrm rot="-5400000">
                      <a:off x="1632" y="1824"/>
                      <a:ext cx="0" cy="672"/>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757" name="Line 1221"/>
                    <p:cNvSpPr>
                      <a:spLocks noChangeShapeType="1"/>
                    </p:cNvSpPr>
                    <p:nvPr/>
                  </p:nvSpPr>
                  <p:spPr bwMode="hidden">
                    <a:xfrm rot="-5400000">
                      <a:off x="720" y="1824"/>
                      <a:ext cx="0" cy="672"/>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grpSp>
            </p:grpSp>
          </p:grpSp>
          <p:grpSp>
            <p:nvGrpSpPr>
              <p:cNvPr id="66758" name="Group 1222"/>
              <p:cNvGrpSpPr>
                <a:grpSpLocks/>
              </p:cNvGrpSpPr>
              <p:nvPr userDrawn="1"/>
            </p:nvGrpSpPr>
            <p:grpSpPr bwMode="auto">
              <a:xfrm>
                <a:off x="3" y="68"/>
                <a:ext cx="5730" cy="0"/>
                <a:chOff x="3" y="68"/>
                <a:chExt cx="5730" cy="0"/>
              </a:xfrm>
            </p:grpSpPr>
            <p:sp>
              <p:nvSpPr>
                <p:cNvPr id="66759" name="Line 1223"/>
                <p:cNvSpPr>
                  <a:spLocks noChangeShapeType="1"/>
                </p:cNvSpPr>
                <p:nvPr userDrawn="1"/>
              </p:nvSpPr>
              <p:spPr bwMode="hidden">
                <a:xfrm rot="-5400000">
                  <a:off x="198" y="-127"/>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760" name="Line 1224"/>
                <p:cNvSpPr>
                  <a:spLocks noChangeShapeType="1"/>
                </p:cNvSpPr>
                <p:nvPr userDrawn="1"/>
              </p:nvSpPr>
              <p:spPr bwMode="hidden">
                <a:xfrm rot="-5400000">
                  <a:off x="737" y="-127"/>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761" name="Line 1225"/>
                <p:cNvSpPr>
                  <a:spLocks noChangeShapeType="1"/>
                </p:cNvSpPr>
                <p:nvPr userDrawn="1"/>
              </p:nvSpPr>
              <p:spPr bwMode="hidden">
                <a:xfrm rot="-5400000">
                  <a:off x="1266" y="-127"/>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762" name="Line 1226"/>
                <p:cNvSpPr>
                  <a:spLocks noChangeShapeType="1"/>
                </p:cNvSpPr>
                <p:nvPr userDrawn="1"/>
              </p:nvSpPr>
              <p:spPr bwMode="hidden">
                <a:xfrm rot="-5400000">
                  <a:off x="1805" y="-127"/>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763" name="Line 1227"/>
                <p:cNvSpPr>
                  <a:spLocks noChangeShapeType="1"/>
                </p:cNvSpPr>
                <p:nvPr userDrawn="1"/>
              </p:nvSpPr>
              <p:spPr bwMode="hidden">
                <a:xfrm rot="-5400000">
                  <a:off x="2334" y="-127"/>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764" name="Line 1228"/>
                <p:cNvSpPr>
                  <a:spLocks noChangeShapeType="1"/>
                </p:cNvSpPr>
                <p:nvPr userDrawn="1"/>
              </p:nvSpPr>
              <p:spPr bwMode="hidden">
                <a:xfrm rot="-5400000">
                  <a:off x="2873" y="-127"/>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765" name="Line 1229"/>
                <p:cNvSpPr>
                  <a:spLocks noChangeShapeType="1"/>
                </p:cNvSpPr>
                <p:nvPr userDrawn="1"/>
              </p:nvSpPr>
              <p:spPr bwMode="hidden">
                <a:xfrm rot="-5400000">
                  <a:off x="3402" y="-127"/>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766" name="Line 1230"/>
                <p:cNvSpPr>
                  <a:spLocks noChangeShapeType="1"/>
                </p:cNvSpPr>
                <p:nvPr userDrawn="1"/>
              </p:nvSpPr>
              <p:spPr bwMode="hidden">
                <a:xfrm rot="-5400000">
                  <a:off x="3941" y="-127"/>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767" name="Line 1231"/>
                <p:cNvSpPr>
                  <a:spLocks noChangeShapeType="1"/>
                </p:cNvSpPr>
                <p:nvPr userDrawn="1"/>
              </p:nvSpPr>
              <p:spPr bwMode="hidden">
                <a:xfrm rot="-5400000">
                  <a:off x="4470" y="-127"/>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768" name="Line 1232"/>
                <p:cNvSpPr>
                  <a:spLocks noChangeShapeType="1"/>
                </p:cNvSpPr>
                <p:nvPr userDrawn="1"/>
              </p:nvSpPr>
              <p:spPr bwMode="hidden">
                <a:xfrm rot="-5400000">
                  <a:off x="5009" y="-127"/>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sp>
              <p:nvSpPr>
                <p:cNvPr id="66769" name="Line 1233"/>
                <p:cNvSpPr>
                  <a:spLocks noChangeShapeType="1"/>
                </p:cNvSpPr>
                <p:nvPr userDrawn="1"/>
              </p:nvSpPr>
              <p:spPr bwMode="hidden">
                <a:xfrm rot="-5400000">
                  <a:off x="5538" y="-127"/>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en-US"/>
                </a:p>
              </p:txBody>
            </p:sp>
          </p:grpSp>
        </p:grpSp>
        <p:grpSp>
          <p:nvGrpSpPr>
            <p:cNvPr id="66770" name="Group 1234"/>
            <p:cNvGrpSpPr>
              <a:grpSpLocks/>
            </p:cNvGrpSpPr>
            <p:nvPr/>
          </p:nvGrpSpPr>
          <p:grpSpPr bwMode="auto">
            <a:xfrm>
              <a:off x="336" y="1200"/>
              <a:ext cx="5088" cy="1056"/>
              <a:chOff x="336" y="1200"/>
              <a:chExt cx="5088" cy="1056"/>
            </a:xfrm>
          </p:grpSpPr>
          <p:sp>
            <p:nvSpPr>
              <p:cNvPr id="66771" name="Rectangle 1235"/>
              <p:cNvSpPr>
                <a:spLocks noChangeArrowheads="1"/>
              </p:cNvSpPr>
              <p:nvPr userDrawn="1"/>
            </p:nvSpPr>
            <p:spPr bwMode="auto">
              <a:xfrm>
                <a:off x="2880" y="1200"/>
                <a:ext cx="2544" cy="528"/>
              </a:xfrm>
              <a:prstGeom prst="rect">
                <a:avLst/>
              </a:prstGeom>
              <a:solidFill>
                <a:schemeClr val="accent2"/>
              </a:solidFill>
              <a:ln w="9525">
                <a:noFill/>
                <a:miter lim="800000"/>
                <a:headEnd/>
                <a:tailEnd/>
              </a:ln>
              <a:effectLst/>
            </p:spPr>
            <p:txBody>
              <a:bodyPr wrap="none" anchor="ctr"/>
              <a:lstStyle/>
              <a:p>
                <a:endParaRPr lang="en-US"/>
              </a:p>
            </p:txBody>
          </p:sp>
          <p:sp>
            <p:nvSpPr>
              <p:cNvPr id="66772" name="Rectangle 1236"/>
              <p:cNvSpPr>
                <a:spLocks noChangeArrowheads="1"/>
              </p:cNvSpPr>
              <p:nvPr userDrawn="1"/>
            </p:nvSpPr>
            <p:spPr bwMode="auto">
              <a:xfrm>
                <a:off x="2880" y="1728"/>
                <a:ext cx="2544" cy="528"/>
              </a:xfrm>
              <a:prstGeom prst="rect">
                <a:avLst/>
              </a:prstGeom>
              <a:solidFill>
                <a:schemeClr val="hlink"/>
              </a:solidFill>
              <a:ln w="9525">
                <a:noFill/>
                <a:miter lim="800000"/>
                <a:headEnd/>
                <a:tailEnd/>
              </a:ln>
              <a:effectLst/>
            </p:spPr>
            <p:txBody>
              <a:bodyPr wrap="none" anchor="ctr"/>
              <a:lstStyle/>
              <a:p>
                <a:endParaRPr lang="en-US"/>
              </a:p>
            </p:txBody>
          </p:sp>
          <p:sp>
            <p:nvSpPr>
              <p:cNvPr id="66773" name="Rectangle 1237"/>
              <p:cNvSpPr>
                <a:spLocks noChangeArrowheads="1"/>
              </p:cNvSpPr>
              <p:nvPr userDrawn="1"/>
            </p:nvSpPr>
            <p:spPr bwMode="auto">
              <a:xfrm>
                <a:off x="336" y="1728"/>
                <a:ext cx="2544" cy="528"/>
              </a:xfrm>
              <a:prstGeom prst="rect">
                <a:avLst/>
              </a:prstGeom>
              <a:solidFill>
                <a:schemeClr val="folHlink"/>
              </a:solidFill>
              <a:ln w="9525">
                <a:noFill/>
                <a:miter lim="800000"/>
                <a:headEnd/>
                <a:tailEnd/>
              </a:ln>
              <a:effectLst/>
            </p:spPr>
            <p:txBody>
              <a:bodyPr wrap="none" anchor="ctr"/>
              <a:lstStyle/>
              <a:p>
                <a:endParaRPr lang="en-US"/>
              </a:p>
            </p:txBody>
          </p:sp>
          <p:sp>
            <p:nvSpPr>
              <p:cNvPr id="66774" name="Rectangle 1238"/>
              <p:cNvSpPr>
                <a:spLocks noChangeArrowheads="1"/>
              </p:cNvSpPr>
              <p:nvPr userDrawn="1"/>
            </p:nvSpPr>
            <p:spPr bwMode="auto">
              <a:xfrm>
                <a:off x="336" y="1200"/>
                <a:ext cx="2544" cy="528"/>
              </a:xfrm>
              <a:prstGeom prst="rect">
                <a:avLst/>
              </a:prstGeom>
              <a:solidFill>
                <a:schemeClr val="accent1"/>
              </a:solidFill>
              <a:ln w="9525">
                <a:noFill/>
                <a:miter lim="800000"/>
                <a:headEnd/>
                <a:tailEnd/>
              </a:ln>
              <a:effectLst/>
            </p:spPr>
            <p:txBody>
              <a:bodyPr wrap="none" anchor="ctr"/>
              <a:lstStyle/>
              <a:p>
                <a:endParaRPr lang="en-US"/>
              </a:p>
            </p:txBody>
          </p:sp>
          <p:sp>
            <p:nvSpPr>
              <p:cNvPr id="66775" name="Rectangle 1239"/>
              <p:cNvSpPr>
                <a:spLocks noChangeArrowheads="1"/>
              </p:cNvSpPr>
              <p:nvPr userDrawn="1"/>
            </p:nvSpPr>
            <p:spPr bwMode="white">
              <a:xfrm>
                <a:off x="432" y="1296"/>
                <a:ext cx="4896" cy="864"/>
              </a:xfrm>
              <a:prstGeom prst="rect">
                <a:avLst/>
              </a:prstGeom>
              <a:solidFill>
                <a:schemeClr val="bg1"/>
              </a:solidFill>
              <a:ln w="9525">
                <a:noFill/>
                <a:miter lim="800000"/>
                <a:headEnd/>
                <a:tailEnd/>
              </a:ln>
              <a:effectLst/>
            </p:spPr>
            <p:txBody>
              <a:bodyPr wrap="none" anchor="ctr"/>
              <a:lstStyle/>
              <a:p>
                <a:endParaRPr lang="en-US"/>
              </a:p>
            </p:txBody>
          </p:sp>
        </p:grpSp>
        <p:grpSp>
          <p:nvGrpSpPr>
            <p:cNvPr id="66776" name="Group 1240"/>
            <p:cNvGrpSpPr>
              <a:grpSpLocks/>
            </p:cNvGrpSpPr>
            <p:nvPr/>
          </p:nvGrpSpPr>
          <p:grpSpPr bwMode="auto">
            <a:xfrm>
              <a:off x="192" y="4273"/>
              <a:ext cx="5328" cy="47"/>
              <a:chOff x="192" y="3840"/>
              <a:chExt cx="5328" cy="47"/>
            </a:xfrm>
          </p:grpSpPr>
          <p:grpSp>
            <p:nvGrpSpPr>
              <p:cNvPr id="66777" name="Group 1241"/>
              <p:cNvGrpSpPr>
                <a:grpSpLocks/>
              </p:cNvGrpSpPr>
              <p:nvPr userDrawn="1"/>
            </p:nvGrpSpPr>
            <p:grpSpPr bwMode="auto">
              <a:xfrm>
                <a:off x="192" y="3840"/>
                <a:ext cx="624" cy="47"/>
                <a:chOff x="624" y="3706"/>
                <a:chExt cx="1056" cy="106"/>
              </a:xfrm>
            </p:grpSpPr>
            <p:sp>
              <p:nvSpPr>
                <p:cNvPr id="66778" name="Rectangle 1242"/>
                <p:cNvSpPr>
                  <a:spLocks noChangeArrowheads="1"/>
                </p:cNvSpPr>
                <p:nvPr userDrawn="1"/>
              </p:nvSpPr>
              <p:spPr bwMode="ltGray">
                <a:xfrm>
                  <a:off x="1152" y="3706"/>
                  <a:ext cx="528" cy="106"/>
                </a:xfrm>
                <a:prstGeom prst="rect">
                  <a:avLst/>
                </a:prstGeom>
                <a:solidFill>
                  <a:schemeClr val="hlink"/>
                </a:solidFill>
                <a:ln w="9525">
                  <a:noFill/>
                  <a:miter lim="800000"/>
                  <a:headEnd/>
                  <a:tailEnd/>
                </a:ln>
                <a:effectLst/>
              </p:spPr>
              <p:txBody>
                <a:bodyPr wrap="none" anchor="ctr"/>
                <a:lstStyle/>
                <a:p>
                  <a:endParaRPr lang="en-US"/>
                </a:p>
              </p:txBody>
            </p:sp>
            <p:sp>
              <p:nvSpPr>
                <p:cNvPr id="66779" name="Rectangle 1243"/>
                <p:cNvSpPr>
                  <a:spLocks noChangeArrowheads="1"/>
                </p:cNvSpPr>
                <p:nvPr userDrawn="1"/>
              </p:nvSpPr>
              <p:spPr bwMode="ltGray">
                <a:xfrm>
                  <a:off x="624" y="3706"/>
                  <a:ext cx="528" cy="106"/>
                </a:xfrm>
                <a:prstGeom prst="rect">
                  <a:avLst/>
                </a:prstGeom>
                <a:solidFill>
                  <a:schemeClr val="folHlink"/>
                </a:solidFill>
                <a:ln w="9525">
                  <a:noFill/>
                  <a:miter lim="800000"/>
                  <a:headEnd/>
                  <a:tailEnd/>
                </a:ln>
                <a:effectLst/>
              </p:spPr>
              <p:txBody>
                <a:bodyPr wrap="none" anchor="ctr"/>
                <a:lstStyle/>
                <a:p>
                  <a:endParaRPr lang="en-US"/>
                </a:p>
              </p:txBody>
            </p:sp>
          </p:grpSp>
          <p:grpSp>
            <p:nvGrpSpPr>
              <p:cNvPr id="66780" name="Group 1244"/>
              <p:cNvGrpSpPr>
                <a:grpSpLocks/>
              </p:cNvGrpSpPr>
              <p:nvPr userDrawn="1"/>
            </p:nvGrpSpPr>
            <p:grpSpPr bwMode="auto">
              <a:xfrm>
                <a:off x="864" y="3840"/>
                <a:ext cx="624" cy="47"/>
                <a:chOff x="624" y="3600"/>
                <a:chExt cx="1056" cy="106"/>
              </a:xfrm>
            </p:grpSpPr>
            <p:sp>
              <p:nvSpPr>
                <p:cNvPr id="66781" name="Rectangle 1245"/>
                <p:cNvSpPr>
                  <a:spLocks noChangeArrowheads="1"/>
                </p:cNvSpPr>
                <p:nvPr userDrawn="1"/>
              </p:nvSpPr>
              <p:spPr bwMode="ltGray">
                <a:xfrm>
                  <a:off x="1152" y="3600"/>
                  <a:ext cx="528" cy="106"/>
                </a:xfrm>
                <a:prstGeom prst="rect">
                  <a:avLst/>
                </a:prstGeom>
                <a:solidFill>
                  <a:schemeClr val="accent2"/>
                </a:solidFill>
                <a:ln w="9525">
                  <a:noFill/>
                  <a:miter lim="800000"/>
                  <a:headEnd/>
                  <a:tailEnd/>
                </a:ln>
                <a:effectLst/>
              </p:spPr>
              <p:txBody>
                <a:bodyPr wrap="none" anchor="ctr"/>
                <a:lstStyle/>
                <a:p>
                  <a:endParaRPr lang="en-US"/>
                </a:p>
              </p:txBody>
            </p:sp>
            <p:sp>
              <p:nvSpPr>
                <p:cNvPr id="66782" name="Rectangle 1246"/>
                <p:cNvSpPr>
                  <a:spLocks noChangeArrowheads="1"/>
                </p:cNvSpPr>
                <p:nvPr userDrawn="1"/>
              </p:nvSpPr>
              <p:spPr bwMode="ltGray">
                <a:xfrm>
                  <a:off x="624" y="3600"/>
                  <a:ext cx="528" cy="106"/>
                </a:xfrm>
                <a:prstGeom prst="rect">
                  <a:avLst/>
                </a:prstGeom>
                <a:solidFill>
                  <a:schemeClr val="accent1"/>
                </a:solidFill>
                <a:ln w="9525">
                  <a:noFill/>
                  <a:miter lim="800000"/>
                  <a:headEnd/>
                  <a:tailEnd/>
                </a:ln>
                <a:effectLst/>
              </p:spPr>
              <p:txBody>
                <a:bodyPr wrap="none" anchor="ctr"/>
                <a:lstStyle/>
                <a:p>
                  <a:endParaRPr lang="en-US"/>
                </a:p>
              </p:txBody>
            </p:sp>
          </p:grpSp>
          <p:grpSp>
            <p:nvGrpSpPr>
              <p:cNvPr id="66783" name="Group 1247"/>
              <p:cNvGrpSpPr>
                <a:grpSpLocks/>
              </p:cNvGrpSpPr>
              <p:nvPr userDrawn="1"/>
            </p:nvGrpSpPr>
            <p:grpSpPr bwMode="auto">
              <a:xfrm>
                <a:off x="1536" y="3840"/>
                <a:ext cx="624" cy="47"/>
                <a:chOff x="624" y="3706"/>
                <a:chExt cx="1056" cy="106"/>
              </a:xfrm>
            </p:grpSpPr>
            <p:sp>
              <p:nvSpPr>
                <p:cNvPr id="66784" name="Rectangle 1248"/>
                <p:cNvSpPr>
                  <a:spLocks noChangeArrowheads="1"/>
                </p:cNvSpPr>
                <p:nvPr userDrawn="1"/>
              </p:nvSpPr>
              <p:spPr bwMode="ltGray">
                <a:xfrm>
                  <a:off x="1152" y="3706"/>
                  <a:ext cx="528" cy="106"/>
                </a:xfrm>
                <a:prstGeom prst="rect">
                  <a:avLst/>
                </a:prstGeom>
                <a:solidFill>
                  <a:schemeClr val="hlink"/>
                </a:solidFill>
                <a:ln w="9525">
                  <a:noFill/>
                  <a:miter lim="800000"/>
                  <a:headEnd/>
                  <a:tailEnd/>
                </a:ln>
                <a:effectLst/>
              </p:spPr>
              <p:txBody>
                <a:bodyPr wrap="none" anchor="ctr"/>
                <a:lstStyle/>
                <a:p>
                  <a:endParaRPr lang="en-US"/>
                </a:p>
              </p:txBody>
            </p:sp>
            <p:sp>
              <p:nvSpPr>
                <p:cNvPr id="66785" name="Rectangle 1249"/>
                <p:cNvSpPr>
                  <a:spLocks noChangeArrowheads="1"/>
                </p:cNvSpPr>
                <p:nvPr userDrawn="1"/>
              </p:nvSpPr>
              <p:spPr bwMode="ltGray">
                <a:xfrm>
                  <a:off x="624" y="3706"/>
                  <a:ext cx="528" cy="106"/>
                </a:xfrm>
                <a:prstGeom prst="rect">
                  <a:avLst/>
                </a:prstGeom>
                <a:solidFill>
                  <a:schemeClr val="folHlink"/>
                </a:solidFill>
                <a:ln w="9525">
                  <a:noFill/>
                  <a:miter lim="800000"/>
                  <a:headEnd/>
                  <a:tailEnd/>
                </a:ln>
                <a:effectLst/>
              </p:spPr>
              <p:txBody>
                <a:bodyPr wrap="none" anchor="ctr"/>
                <a:lstStyle/>
                <a:p>
                  <a:endParaRPr lang="en-US"/>
                </a:p>
              </p:txBody>
            </p:sp>
          </p:grpSp>
          <p:grpSp>
            <p:nvGrpSpPr>
              <p:cNvPr id="66786" name="Group 1250"/>
              <p:cNvGrpSpPr>
                <a:grpSpLocks/>
              </p:cNvGrpSpPr>
              <p:nvPr userDrawn="1"/>
            </p:nvGrpSpPr>
            <p:grpSpPr bwMode="auto">
              <a:xfrm>
                <a:off x="2208" y="3840"/>
                <a:ext cx="624" cy="47"/>
                <a:chOff x="624" y="3600"/>
                <a:chExt cx="1056" cy="106"/>
              </a:xfrm>
            </p:grpSpPr>
            <p:sp>
              <p:nvSpPr>
                <p:cNvPr id="66787" name="Rectangle 1251"/>
                <p:cNvSpPr>
                  <a:spLocks noChangeArrowheads="1"/>
                </p:cNvSpPr>
                <p:nvPr userDrawn="1"/>
              </p:nvSpPr>
              <p:spPr bwMode="ltGray">
                <a:xfrm>
                  <a:off x="1152" y="3600"/>
                  <a:ext cx="528" cy="106"/>
                </a:xfrm>
                <a:prstGeom prst="rect">
                  <a:avLst/>
                </a:prstGeom>
                <a:solidFill>
                  <a:schemeClr val="accent2"/>
                </a:solidFill>
                <a:ln w="9525">
                  <a:noFill/>
                  <a:miter lim="800000"/>
                  <a:headEnd/>
                  <a:tailEnd/>
                </a:ln>
                <a:effectLst/>
              </p:spPr>
              <p:txBody>
                <a:bodyPr wrap="none" anchor="ctr"/>
                <a:lstStyle/>
                <a:p>
                  <a:endParaRPr lang="en-US"/>
                </a:p>
              </p:txBody>
            </p:sp>
            <p:sp>
              <p:nvSpPr>
                <p:cNvPr id="66788" name="Rectangle 1252"/>
                <p:cNvSpPr>
                  <a:spLocks noChangeArrowheads="1"/>
                </p:cNvSpPr>
                <p:nvPr userDrawn="1"/>
              </p:nvSpPr>
              <p:spPr bwMode="ltGray">
                <a:xfrm>
                  <a:off x="624" y="3600"/>
                  <a:ext cx="528" cy="106"/>
                </a:xfrm>
                <a:prstGeom prst="rect">
                  <a:avLst/>
                </a:prstGeom>
                <a:solidFill>
                  <a:schemeClr val="accent1"/>
                </a:solidFill>
                <a:ln w="9525">
                  <a:noFill/>
                  <a:miter lim="800000"/>
                  <a:headEnd/>
                  <a:tailEnd/>
                </a:ln>
                <a:effectLst/>
              </p:spPr>
              <p:txBody>
                <a:bodyPr wrap="none" anchor="ctr"/>
                <a:lstStyle/>
                <a:p>
                  <a:endParaRPr lang="en-US"/>
                </a:p>
              </p:txBody>
            </p:sp>
          </p:grpSp>
          <p:grpSp>
            <p:nvGrpSpPr>
              <p:cNvPr id="66789" name="Group 1253"/>
              <p:cNvGrpSpPr>
                <a:grpSpLocks/>
              </p:cNvGrpSpPr>
              <p:nvPr userDrawn="1"/>
            </p:nvGrpSpPr>
            <p:grpSpPr bwMode="auto">
              <a:xfrm>
                <a:off x="2880" y="3840"/>
                <a:ext cx="624" cy="47"/>
                <a:chOff x="624" y="3706"/>
                <a:chExt cx="1056" cy="106"/>
              </a:xfrm>
            </p:grpSpPr>
            <p:sp>
              <p:nvSpPr>
                <p:cNvPr id="66790" name="Rectangle 1254"/>
                <p:cNvSpPr>
                  <a:spLocks noChangeArrowheads="1"/>
                </p:cNvSpPr>
                <p:nvPr userDrawn="1"/>
              </p:nvSpPr>
              <p:spPr bwMode="ltGray">
                <a:xfrm>
                  <a:off x="1152" y="3706"/>
                  <a:ext cx="528" cy="106"/>
                </a:xfrm>
                <a:prstGeom prst="rect">
                  <a:avLst/>
                </a:prstGeom>
                <a:solidFill>
                  <a:schemeClr val="hlink"/>
                </a:solidFill>
                <a:ln w="9525">
                  <a:noFill/>
                  <a:miter lim="800000"/>
                  <a:headEnd/>
                  <a:tailEnd/>
                </a:ln>
                <a:effectLst/>
              </p:spPr>
              <p:txBody>
                <a:bodyPr wrap="none" anchor="ctr"/>
                <a:lstStyle/>
                <a:p>
                  <a:endParaRPr lang="en-US"/>
                </a:p>
              </p:txBody>
            </p:sp>
            <p:sp>
              <p:nvSpPr>
                <p:cNvPr id="66791" name="Rectangle 1255"/>
                <p:cNvSpPr>
                  <a:spLocks noChangeArrowheads="1"/>
                </p:cNvSpPr>
                <p:nvPr userDrawn="1"/>
              </p:nvSpPr>
              <p:spPr bwMode="ltGray">
                <a:xfrm>
                  <a:off x="624" y="3706"/>
                  <a:ext cx="528" cy="106"/>
                </a:xfrm>
                <a:prstGeom prst="rect">
                  <a:avLst/>
                </a:prstGeom>
                <a:solidFill>
                  <a:schemeClr val="folHlink"/>
                </a:solidFill>
                <a:ln w="9525">
                  <a:noFill/>
                  <a:miter lim="800000"/>
                  <a:headEnd/>
                  <a:tailEnd/>
                </a:ln>
                <a:effectLst/>
              </p:spPr>
              <p:txBody>
                <a:bodyPr wrap="none" anchor="ctr"/>
                <a:lstStyle/>
                <a:p>
                  <a:endParaRPr lang="en-US"/>
                </a:p>
              </p:txBody>
            </p:sp>
          </p:grpSp>
          <p:grpSp>
            <p:nvGrpSpPr>
              <p:cNvPr id="66792" name="Group 1256"/>
              <p:cNvGrpSpPr>
                <a:grpSpLocks/>
              </p:cNvGrpSpPr>
              <p:nvPr userDrawn="1"/>
            </p:nvGrpSpPr>
            <p:grpSpPr bwMode="auto">
              <a:xfrm>
                <a:off x="3552" y="3840"/>
                <a:ext cx="624" cy="47"/>
                <a:chOff x="624" y="3600"/>
                <a:chExt cx="1056" cy="106"/>
              </a:xfrm>
            </p:grpSpPr>
            <p:sp>
              <p:nvSpPr>
                <p:cNvPr id="66793" name="Rectangle 1257"/>
                <p:cNvSpPr>
                  <a:spLocks noChangeArrowheads="1"/>
                </p:cNvSpPr>
                <p:nvPr userDrawn="1"/>
              </p:nvSpPr>
              <p:spPr bwMode="ltGray">
                <a:xfrm>
                  <a:off x="1152" y="3600"/>
                  <a:ext cx="528" cy="106"/>
                </a:xfrm>
                <a:prstGeom prst="rect">
                  <a:avLst/>
                </a:prstGeom>
                <a:solidFill>
                  <a:schemeClr val="accent2"/>
                </a:solidFill>
                <a:ln w="9525">
                  <a:noFill/>
                  <a:miter lim="800000"/>
                  <a:headEnd/>
                  <a:tailEnd/>
                </a:ln>
                <a:effectLst/>
              </p:spPr>
              <p:txBody>
                <a:bodyPr wrap="none" anchor="ctr"/>
                <a:lstStyle/>
                <a:p>
                  <a:endParaRPr lang="en-US"/>
                </a:p>
              </p:txBody>
            </p:sp>
            <p:sp>
              <p:nvSpPr>
                <p:cNvPr id="66794" name="Rectangle 1258"/>
                <p:cNvSpPr>
                  <a:spLocks noChangeArrowheads="1"/>
                </p:cNvSpPr>
                <p:nvPr userDrawn="1"/>
              </p:nvSpPr>
              <p:spPr bwMode="ltGray">
                <a:xfrm>
                  <a:off x="624" y="3600"/>
                  <a:ext cx="528" cy="106"/>
                </a:xfrm>
                <a:prstGeom prst="rect">
                  <a:avLst/>
                </a:prstGeom>
                <a:solidFill>
                  <a:schemeClr val="accent1"/>
                </a:solidFill>
                <a:ln w="9525">
                  <a:noFill/>
                  <a:miter lim="800000"/>
                  <a:headEnd/>
                  <a:tailEnd/>
                </a:ln>
                <a:effectLst/>
              </p:spPr>
              <p:txBody>
                <a:bodyPr wrap="none" anchor="ctr"/>
                <a:lstStyle/>
                <a:p>
                  <a:endParaRPr lang="en-US"/>
                </a:p>
              </p:txBody>
            </p:sp>
          </p:grpSp>
          <p:grpSp>
            <p:nvGrpSpPr>
              <p:cNvPr id="66795" name="Group 1259"/>
              <p:cNvGrpSpPr>
                <a:grpSpLocks/>
              </p:cNvGrpSpPr>
              <p:nvPr userDrawn="1"/>
            </p:nvGrpSpPr>
            <p:grpSpPr bwMode="auto">
              <a:xfrm>
                <a:off x="4224" y="3840"/>
                <a:ext cx="624" cy="47"/>
                <a:chOff x="624" y="3706"/>
                <a:chExt cx="1056" cy="106"/>
              </a:xfrm>
            </p:grpSpPr>
            <p:sp>
              <p:nvSpPr>
                <p:cNvPr id="66796" name="Rectangle 1260"/>
                <p:cNvSpPr>
                  <a:spLocks noChangeArrowheads="1"/>
                </p:cNvSpPr>
                <p:nvPr userDrawn="1"/>
              </p:nvSpPr>
              <p:spPr bwMode="ltGray">
                <a:xfrm>
                  <a:off x="1152" y="3706"/>
                  <a:ext cx="528" cy="106"/>
                </a:xfrm>
                <a:prstGeom prst="rect">
                  <a:avLst/>
                </a:prstGeom>
                <a:solidFill>
                  <a:schemeClr val="hlink"/>
                </a:solidFill>
                <a:ln w="9525">
                  <a:noFill/>
                  <a:miter lim="800000"/>
                  <a:headEnd/>
                  <a:tailEnd/>
                </a:ln>
                <a:effectLst/>
              </p:spPr>
              <p:txBody>
                <a:bodyPr wrap="none" anchor="ctr"/>
                <a:lstStyle/>
                <a:p>
                  <a:endParaRPr lang="en-US"/>
                </a:p>
              </p:txBody>
            </p:sp>
            <p:sp>
              <p:nvSpPr>
                <p:cNvPr id="66797" name="Rectangle 1261"/>
                <p:cNvSpPr>
                  <a:spLocks noChangeArrowheads="1"/>
                </p:cNvSpPr>
                <p:nvPr userDrawn="1"/>
              </p:nvSpPr>
              <p:spPr bwMode="ltGray">
                <a:xfrm>
                  <a:off x="624" y="3706"/>
                  <a:ext cx="528" cy="106"/>
                </a:xfrm>
                <a:prstGeom prst="rect">
                  <a:avLst/>
                </a:prstGeom>
                <a:solidFill>
                  <a:schemeClr val="folHlink"/>
                </a:solidFill>
                <a:ln w="9525">
                  <a:noFill/>
                  <a:miter lim="800000"/>
                  <a:headEnd/>
                  <a:tailEnd/>
                </a:ln>
                <a:effectLst/>
              </p:spPr>
              <p:txBody>
                <a:bodyPr wrap="none" anchor="ctr"/>
                <a:lstStyle/>
                <a:p>
                  <a:endParaRPr lang="en-US"/>
                </a:p>
              </p:txBody>
            </p:sp>
          </p:grpSp>
          <p:grpSp>
            <p:nvGrpSpPr>
              <p:cNvPr id="66798" name="Group 1262"/>
              <p:cNvGrpSpPr>
                <a:grpSpLocks/>
              </p:cNvGrpSpPr>
              <p:nvPr userDrawn="1"/>
            </p:nvGrpSpPr>
            <p:grpSpPr bwMode="auto">
              <a:xfrm>
                <a:off x="4896" y="3840"/>
                <a:ext cx="624" cy="47"/>
                <a:chOff x="624" y="3600"/>
                <a:chExt cx="1056" cy="106"/>
              </a:xfrm>
            </p:grpSpPr>
            <p:sp>
              <p:nvSpPr>
                <p:cNvPr id="66799" name="Rectangle 1263"/>
                <p:cNvSpPr>
                  <a:spLocks noChangeArrowheads="1"/>
                </p:cNvSpPr>
                <p:nvPr userDrawn="1"/>
              </p:nvSpPr>
              <p:spPr bwMode="ltGray">
                <a:xfrm>
                  <a:off x="1152" y="3600"/>
                  <a:ext cx="528" cy="106"/>
                </a:xfrm>
                <a:prstGeom prst="rect">
                  <a:avLst/>
                </a:prstGeom>
                <a:solidFill>
                  <a:schemeClr val="accent2"/>
                </a:solidFill>
                <a:ln w="9525">
                  <a:noFill/>
                  <a:miter lim="800000"/>
                  <a:headEnd/>
                  <a:tailEnd/>
                </a:ln>
                <a:effectLst/>
              </p:spPr>
              <p:txBody>
                <a:bodyPr wrap="none" anchor="ctr"/>
                <a:lstStyle/>
                <a:p>
                  <a:endParaRPr lang="en-US"/>
                </a:p>
              </p:txBody>
            </p:sp>
            <p:sp>
              <p:nvSpPr>
                <p:cNvPr id="66800" name="Rectangle 1264"/>
                <p:cNvSpPr>
                  <a:spLocks noChangeArrowheads="1"/>
                </p:cNvSpPr>
                <p:nvPr userDrawn="1"/>
              </p:nvSpPr>
              <p:spPr bwMode="ltGray">
                <a:xfrm>
                  <a:off x="624" y="3600"/>
                  <a:ext cx="528" cy="106"/>
                </a:xfrm>
                <a:prstGeom prst="rect">
                  <a:avLst/>
                </a:prstGeom>
                <a:solidFill>
                  <a:schemeClr val="accent1"/>
                </a:solidFill>
                <a:ln w="9525">
                  <a:noFill/>
                  <a:miter lim="800000"/>
                  <a:headEnd/>
                  <a:tailEnd/>
                </a:ln>
                <a:effectLst/>
              </p:spPr>
              <p:txBody>
                <a:bodyPr wrap="none" anchor="ctr"/>
                <a:lstStyle/>
                <a:p>
                  <a:endParaRPr lang="en-US"/>
                </a:p>
              </p:txBody>
            </p:sp>
          </p:grpSp>
        </p:grpSp>
      </p:grpSp>
      <p:sp>
        <p:nvSpPr>
          <p:cNvPr id="66801" name="Rectangle 1265"/>
          <p:cNvSpPr>
            <a:spLocks noGrp="1" noChangeArrowheads="1"/>
          </p:cNvSpPr>
          <p:nvPr>
            <p:ph type="ctrTitle"/>
          </p:nvPr>
        </p:nvSpPr>
        <p:spPr>
          <a:xfrm>
            <a:off x="685800" y="2133600"/>
            <a:ext cx="7772400" cy="1143000"/>
          </a:xfrm>
        </p:spPr>
        <p:txBody>
          <a:bodyPr/>
          <a:lstStyle>
            <a:lvl1pPr>
              <a:defRPr/>
            </a:lvl1pPr>
          </a:lstStyle>
          <a:p>
            <a:r>
              <a:rPr lang="es-ES"/>
              <a:t>Haga clic para modificar el estilo de título del patrón</a:t>
            </a:r>
          </a:p>
        </p:txBody>
      </p:sp>
      <p:sp>
        <p:nvSpPr>
          <p:cNvPr id="66802" name="Rectangle 1266"/>
          <p:cNvSpPr>
            <a:spLocks noGrp="1" noChangeArrowheads="1"/>
          </p:cNvSpPr>
          <p:nvPr>
            <p:ph type="subTitle" idx="1"/>
          </p:nvPr>
        </p:nvSpPr>
        <p:spPr>
          <a:xfrm>
            <a:off x="1371600" y="3886200"/>
            <a:ext cx="6400800" cy="1752600"/>
          </a:xfrm>
        </p:spPr>
        <p:txBody>
          <a:bodyPr anchor="ctr"/>
          <a:lstStyle>
            <a:lvl1pPr marL="0" indent="0" algn="ctr">
              <a:buFontTx/>
              <a:buNone/>
              <a:defRPr/>
            </a:lvl1pPr>
          </a:lstStyle>
          <a:p>
            <a:r>
              <a:rPr lang="es-ES"/>
              <a:t>Haga clic para modificar el estilo de subtítulo del patrón</a:t>
            </a:r>
          </a:p>
        </p:txBody>
      </p:sp>
      <p:sp>
        <p:nvSpPr>
          <p:cNvPr id="66803" name="Rectangle 1267"/>
          <p:cNvSpPr>
            <a:spLocks noGrp="1" noChangeArrowheads="1"/>
          </p:cNvSpPr>
          <p:nvPr>
            <p:ph type="dt" sz="half" idx="2"/>
          </p:nvPr>
        </p:nvSpPr>
        <p:spPr>
          <a:xfrm>
            <a:off x="685800" y="6248400"/>
            <a:ext cx="1905000" cy="457200"/>
          </a:xfrm>
        </p:spPr>
        <p:txBody>
          <a:bodyPr/>
          <a:lstStyle>
            <a:lvl1pPr>
              <a:defRPr/>
            </a:lvl1pPr>
          </a:lstStyle>
          <a:p>
            <a:endParaRPr lang="es-ES"/>
          </a:p>
        </p:txBody>
      </p:sp>
      <p:sp>
        <p:nvSpPr>
          <p:cNvPr id="66804" name="Rectangle 1268"/>
          <p:cNvSpPr>
            <a:spLocks noGrp="1" noChangeArrowheads="1"/>
          </p:cNvSpPr>
          <p:nvPr>
            <p:ph type="ftr" sz="quarter" idx="3"/>
          </p:nvPr>
        </p:nvSpPr>
        <p:spPr>
          <a:xfrm>
            <a:off x="3124200" y="6248400"/>
            <a:ext cx="2895600" cy="457200"/>
          </a:xfrm>
        </p:spPr>
        <p:txBody>
          <a:bodyPr/>
          <a:lstStyle>
            <a:lvl1pPr>
              <a:defRPr/>
            </a:lvl1pPr>
          </a:lstStyle>
          <a:p>
            <a:r>
              <a:rPr lang="es-ES"/>
              <a:t>Perú</a:t>
            </a:r>
          </a:p>
        </p:txBody>
      </p:sp>
      <p:sp>
        <p:nvSpPr>
          <p:cNvPr id="66805" name="Rectangle 1269"/>
          <p:cNvSpPr>
            <a:spLocks noGrp="1" noChangeArrowheads="1"/>
          </p:cNvSpPr>
          <p:nvPr>
            <p:ph type="sldNum" sz="quarter" idx="4"/>
          </p:nvPr>
        </p:nvSpPr>
        <p:spPr>
          <a:xfrm>
            <a:off x="6553200" y="6248400"/>
            <a:ext cx="1905000" cy="457200"/>
          </a:xfrm>
        </p:spPr>
        <p:txBody>
          <a:bodyPr/>
          <a:lstStyle>
            <a:lvl1pPr>
              <a:defRPr/>
            </a:lvl1pPr>
          </a:lstStyle>
          <a:p>
            <a:fld id="{779A75F2-2A3D-4967-8434-ADBAF522839A}" type="slidenum">
              <a:rPr lang="es-ES"/>
              <a:pPr/>
              <a:t>‹#›</a:t>
            </a:fld>
            <a:endParaRPr lang="es-ES"/>
          </a:p>
        </p:txBody>
      </p:sp>
      <p:pic>
        <p:nvPicPr>
          <p:cNvPr id="66806" name="Picture 1270" descr="C:\WINNT\Profiles\rebeccal\Desktop\posbul1a.gif"/>
          <p:cNvPicPr>
            <a:picLocks noChangeAspect="1" noChangeArrowheads="1" noCrop="1"/>
          </p:cNvPicPr>
          <p:nvPr/>
        </p:nvPicPr>
        <p:blipFill>
          <a:blip r:embed="rId2" cstate="print"/>
          <a:srcRect/>
          <a:stretch>
            <a:fillRect/>
          </a:stretch>
        </p:blipFill>
        <p:spPr bwMode="auto">
          <a:xfrm>
            <a:off x="4456113" y="3403600"/>
            <a:ext cx="246062" cy="246063"/>
          </a:xfrm>
          <a:prstGeom prst="rect">
            <a:avLst/>
          </a:prstGeom>
          <a:noFill/>
        </p:spPr>
      </p:pic>
    </p:spTree>
  </p:cSld>
  <p:clrMapOvr>
    <a:masterClrMapping/>
  </p:clrMapOvr>
  <p:transition>
    <p:cover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r>
              <a:rPr lang="es-ES"/>
              <a:t>Perú</a:t>
            </a:r>
          </a:p>
        </p:txBody>
      </p:sp>
      <p:sp>
        <p:nvSpPr>
          <p:cNvPr id="6" name="Slide Number Placeholder 5"/>
          <p:cNvSpPr>
            <a:spLocks noGrp="1"/>
          </p:cNvSpPr>
          <p:nvPr>
            <p:ph type="sldNum" sz="quarter" idx="12"/>
          </p:nvPr>
        </p:nvSpPr>
        <p:spPr/>
        <p:txBody>
          <a:bodyPr/>
          <a:lstStyle>
            <a:lvl1pPr>
              <a:defRPr/>
            </a:lvl1pPr>
          </a:lstStyle>
          <a:p>
            <a:fld id="{9F4C9F5C-C2A4-4897-8575-984BC3510A61}" type="slidenum">
              <a:rPr lang="es-ES"/>
              <a:pPr/>
              <a:t>‹#›</a:t>
            </a:fld>
            <a:endParaRPr lang="es-ES"/>
          </a:p>
        </p:txBody>
      </p:sp>
    </p:spTree>
  </p:cSld>
  <p:clrMapOvr>
    <a:masterClrMapping/>
  </p:clrMapOvr>
  <p:transition>
    <p:cover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r>
              <a:rPr lang="es-ES"/>
              <a:t>Perú</a:t>
            </a:r>
          </a:p>
        </p:txBody>
      </p:sp>
      <p:sp>
        <p:nvSpPr>
          <p:cNvPr id="6" name="Slide Number Placeholder 5"/>
          <p:cNvSpPr>
            <a:spLocks noGrp="1"/>
          </p:cNvSpPr>
          <p:nvPr>
            <p:ph type="sldNum" sz="quarter" idx="12"/>
          </p:nvPr>
        </p:nvSpPr>
        <p:spPr/>
        <p:txBody>
          <a:bodyPr/>
          <a:lstStyle>
            <a:lvl1pPr>
              <a:defRPr/>
            </a:lvl1pPr>
          </a:lstStyle>
          <a:p>
            <a:fld id="{564553E1-D3C2-4E65-9186-CB091B62F425}" type="slidenum">
              <a:rPr lang="es-ES"/>
              <a:pPr/>
              <a:t>‹#›</a:t>
            </a:fld>
            <a:endParaRPr lang="es-ES"/>
          </a:p>
        </p:txBody>
      </p:sp>
    </p:spTree>
  </p:cSld>
  <p:clrMapOvr>
    <a:masterClrMapping/>
  </p:clrMapOvr>
  <p:transition>
    <p:cover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endParaRPr lang="en-US"/>
          </a:p>
        </p:txBody>
      </p:sp>
      <p:sp>
        <p:nvSpPr>
          <p:cNvPr id="4" name="Date Placeholder 3"/>
          <p:cNvSpPr>
            <a:spLocks noGrp="1"/>
          </p:cNvSpPr>
          <p:nvPr>
            <p:ph type="dt" sz="half" idx="10"/>
          </p:nvPr>
        </p:nvSpPr>
        <p:spPr>
          <a:xfrm>
            <a:off x="685800" y="6172200"/>
            <a:ext cx="1905000" cy="457200"/>
          </a:xfrm>
        </p:spPr>
        <p:txBody>
          <a:bodyPr/>
          <a:lstStyle>
            <a:lvl1pPr>
              <a:defRPr/>
            </a:lvl1pPr>
          </a:lstStyle>
          <a:p>
            <a:endParaRPr lang="es-ES"/>
          </a:p>
        </p:txBody>
      </p:sp>
      <p:sp>
        <p:nvSpPr>
          <p:cNvPr id="5" name="Footer Placeholder 4"/>
          <p:cNvSpPr>
            <a:spLocks noGrp="1"/>
          </p:cNvSpPr>
          <p:nvPr>
            <p:ph type="ftr" sz="quarter" idx="11"/>
          </p:nvPr>
        </p:nvSpPr>
        <p:spPr>
          <a:xfrm>
            <a:off x="3124200" y="6172200"/>
            <a:ext cx="2895600" cy="457200"/>
          </a:xfrm>
        </p:spPr>
        <p:txBody>
          <a:bodyPr/>
          <a:lstStyle>
            <a:lvl1pPr>
              <a:defRPr/>
            </a:lvl1pPr>
          </a:lstStyle>
          <a:p>
            <a:r>
              <a:rPr lang="es-ES"/>
              <a:t>Perú</a:t>
            </a:r>
          </a:p>
        </p:txBody>
      </p:sp>
      <p:sp>
        <p:nvSpPr>
          <p:cNvPr id="6" name="Slide Number Placeholder 5"/>
          <p:cNvSpPr>
            <a:spLocks noGrp="1"/>
          </p:cNvSpPr>
          <p:nvPr>
            <p:ph type="sldNum" sz="quarter" idx="12"/>
          </p:nvPr>
        </p:nvSpPr>
        <p:spPr>
          <a:xfrm>
            <a:off x="6553200" y="6172200"/>
            <a:ext cx="1905000" cy="457200"/>
          </a:xfrm>
        </p:spPr>
        <p:txBody>
          <a:bodyPr/>
          <a:lstStyle>
            <a:lvl1pPr>
              <a:defRPr/>
            </a:lvl1pPr>
          </a:lstStyle>
          <a:p>
            <a:fld id="{E29B5351-57EB-457D-A57E-C772A7B22C23}" type="slidenum">
              <a:rPr lang="es-ES"/>
              <a:pPr/>
              <a:t>‹#›</a:t>
            </a:fld>
            <a:endParaRPr lang="es-ES"/>
          </a:p>
        </p:txBody>
      </p:sp>
    </p:spTree>
  </p:cSld>
  <p:clrMapOvr>
    <a:masterClrMapping/>
  </p:clrMapOvr>
  <p:transition>
    <p:cover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r>
              <a:rPr lang="es-ES"/>
              <a:t>Perú</a:t>
            </a:r>
          </a:p>
        </p:txBody>
      </p:sp>
      <p:sp>
        <p:nvSpPr>
          <p:cNvPr id="6" name="Slide Number Placeholder 5"/>
          <p:cNvSpPr>
            <a:spLocks noGrp="1"/>
          </p:cNvSpPr>
          <p:nvPr>
            <p:ph type="sldNum" sz="quarter" idx="12"/>
          </p:nvPr>
        </p:nvSpPr>
        <p:spPr/>
        <p:txBody>
          <a:bodyPr/>
          <a:lstStyle>
            <a:lvl1pPr>
              <a:defRPr/>
            </a:lvl1pPr>
          </a:lstStyle>
          <a:p>
            <a:fld id="{53763562-3731-467D-AFDA-C625CFB9FE33}" type="slidenum">
              <a:rPr lang="es-ES"/>
              <a:pPr/>
              <a:t>‹#›</a:t>
            </a:fld>
            <a:endParaRPr lang="es-ES"/>
          </a:p>
        </p:txBody>
      </p:sp>
    </p:spTree>
  </p:cSld>
  <p:clrMapOvr>
    <a:masterClrMapping/>
  </p:clrMapOvr>
  <p:transition>
    <p:cover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r>
              <a:rPr lang="es-ES"/>
              <a:t>Perú</a:t>
            </a:r>
          </a:p>
        </p:txBody>
      </p:sp>
      <p:sp>
        <p:nvSpPr>
          <p:cNvPr id="6" name="Slide Number Placeholder 5"/>
          <p:cNvSpPr>
            <a:spLocks noGrp="1"/>
          </p:cNvSpPr>
          <p:nvPr>
            <p:ph type="sldNum" sz="quarter" idx="12"/>
          </p:nvPr>
        </p:nvSpPr>
        <p:spPr/>
        <p:txBody>
          <a:bodyPr/>
          <a:lstStyle>
            <a:lvl1pPr>
              <a:defRPr/>
            </a:lvl1pPr>
          </a:lstStyle>
          <a:p>
            <a:fld id="{C7A18A1D-45A6-4CD1-8CC8-39EB2E516387}" type="slidenum">
              <a:rPr lang="es-ES"/>
              <a:pPr/>
              <a:t>‹#›</a:t>
            </a:fld>
            <a:endParaRPr lang="es-ES"/>
          </a:p>
        </p:txBody>
      </p:sp>
    </p:spTree>
  </p:cSld>
  <p:clrMapOvr>
    <a:masterClrMapping/>
  </p:clrMapOvr>
  <p:transition>
    <p:cover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r>
              <a:rPr lang="es-ES"/>
              <a:t>Perú</a:t>
            </a:r>
          </a:p>
        </p:txBody>
      </p:sp>
      <p:sp>
        <p:nvSpPr>
          <p:cNvPr id="7" name="Slide Number Placeholder 6"/>
          <p:cNvSpPr>
            <a:spLocks noGrp="1"/>
          </p:cNvSpPr>
          <p:nvPr>
            <p:ph type="sldNum" sz="quarter" idx="12"/>
          </p:nvPr>
        </p:nvSpPr>
        <p:spPr/>
        <p:txBody>
          <a:bodyPr/>
          <a:lstStyle>
            <a:lvl1pPr>
              <a:defRPr/>
            </a:lvl1pPr>
          </a:lstStyle>
          <a:p>
            <a:fld id="{B247DA0F-CEA9-46E2-8DF5-4AB9617D8023}" type="slidenum">
              <a:rPr lang="es-ES"/>
              <a:pPr/>
              <a:t>‹#›</a:t>
            </a:fld>
            <a:endParaRPr lang="es-ES"/>
          </a:p>
        </p:txBody>
      </p:sp>
    </p:spTree>
  </p:cSld>
  <p:clrMapOvr>
    <a:masterClrMapping/>
  </p:clrMapOvr>
  <p:transition>
    <p:cover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s-ES"/>
          </a:p>
        </p:txBody>
      </p:sp>
      <p:sp>
        <p:nvSpPr>
          <p:cNvPr id="8" name="Footer Placeholder 7"/>
          <p:cNvSpPr>
            <a:spLocks noGrp="1"/>
          </p:cNvSpPr>
          <p:nvPr>
            <p:ph type="ftr" sz="quarter" idx="11"/>
          </p:nvPr>
        </p:nvSpPr>
        <p:spPr/>
        <p:txBody>
          <a:bodyPr/>
          <a:lstStyle>
            <a:lvl1pPr>
              <a:defRPr/>
            </a:lvl1pPr>
          </a:lstStyle>
          <a:p>
            <a:r>
              <a:rPr lang="es-ES"/>
              <a:t>Perú</a:t>
            </a:r>
          </a:p>
        </p:txBody>
      </p:sp>
      <p:sp>
        <p:nvSpPr>
          <p:cNvPr id="9" name="Slide Number Placeholder 8"/>
          <p:cNvSpPr>
            <a:spLocks noGrp="1"/>
          </p:cNvSpPr>
          <p:nvPr>
            <p:ph type="sldNum" sz="quarter" idx="12"/>
          </p:nvPr>
        </p:nvSpPr>
        <p:spPr/>
        <p:txBody>
          <a:bodyPr/>
          <a:lstStyle>
            <a:lvl1pPr>
              <a:defRPr/>
            </a:lvl1pPr>
          </a:lstStyle>
          <a:p>
            <a:fld id="{2B90A19E-8E02-450E-A8B2-F47AB4CDFBFD}" type="slidenum">
              <a:rPr lang="es-ES"/>
              <a:pPr/>
              <a:t>‹#›</a:t>
            </a:fld>
            <a:endParaRPr lang="es-ES"/>
          </a:p>
        </p:txBody>
      </p:sp>
    </p:spTree>
  </p:cSld>
  <p:clrMapOvr>
    <a:masterClrMapping/>
  </p:clrMapOvr>
  <p:transition>
    <p:cover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s-ES"/>
          </a:p>
        </p:txBody>
      </p:sp>
      <p:sp>
        <p:nvSpPr>
          <p:cNvPr id="4" name="Footer Placeholder 3"/>
          <p:cNvSpPr>
            <a:spLocks noGrp="1"/>
          </p:cNvSpPr>
          <p:nvPr>
            <p:ph type="ftr" sz="quarter" idx="11"/>
          </p:nvPr>
        </p:nvSpPr>
        <p:spPr/>
        <p:txBody>
          <a:bodyPr/>
          <a:lstStyle>
            <a:lvl1pPr>
              <a:defRPr/>
            </a:lvl1pPr>
          </a:lstStyle>
          <a:p>
            <a:r>
              <a:rPr lang="es-ES"/>
              <a:t>Perú</a:t>
            </a:r>
          </a:p>
        </p:txBody>
      </p:sp>
      <p:sp>
        <p:nvSpPr>
          <p:cNvPr id="5" name="Slide Number Placeholder 4"/>
          <p:cNvSpPr>
            <a:spLocks noGrp="1"/>
          </p:cNvSpPr>
          <p:nvPr>
            <p:ph type="sldNum" sz="quarter" idx="12"/>
          </p:nvPr>
        </p:nvSpPr>
        <p:spPr/>
        <p:txBody>
          <a:bodyPr/>
          <a:lstStyle>
            <a:lvl1pPr>
              <a:defRPr/>
            </a:lvl1pPr>
          </a:lstStyle>
          <a:p>
            <a:fld id="{F8AEA874-C284-493F-BADE-177EDF6D0CEA}" type="slidenum">
              <a:rPr lang="es-ES"/>
              <a:pPr/>
              <a:t>‹#›</a:t>
            </a:fld>
            <a:endParaRPr lang="es-ES"/>
          </a:p>
        </p:txBody>
      </p:sp>
    </p:spTree>
  </p:cSld>
  <p:clrMapOvr>
    <a:masterClrMapping/>
  </p:clrMapOvr>
  <p:transition>
    <p:cover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s-ES"/>
          </a:p>
        </p:txBody>
      </p:sp>
      <p:sp>
        <p:nvSpPr>
          <p:cNvPr id="3" name="Footer Placeholder 2"/>
          <p:cNvSpPr>
            <a:spLocks noGrp="1"/>
          </p:cNvSpPr>
          <p:nvPr>
            <p:ph type="ftr" sz="quarter" idx="11"/>
          </p:nvPr>
        </p:nvSpPr>
        <p:spPr/>
        <p:txBody>
          <a:bodyPr/>
          <a:lstStyle>
            <a:lvl1pPr>
              <a:defRPr/>
            </a:lvl1pPr>
          </a:lstStyle>
          <a:p>
            <a:r>
              <a:rPr lang="es-ES"/>
              <a:t>Perú</a:t>
            </a:r>
          </a:p>
        </p:txBody>
      </p:sp>
      <p:sp>
        <p:nvSpPr>
          <p:cNvPr id="4" name="Slide Number Placeholder 3"/>
          <p:cNvSpPr>
            <a:spLocks noGrp="1"/>
          </p:cNvSpPr>
          <p:nvPr>
            <p:ph type="sldNum" sz="quarter" idx="12"/>
          </p:nvPr>
        </p:nvSpPr>
        <p:spPr/>
        <p:txBody>
          <a:bodyPr/>
          <a:lstStyle>
            <a:lvl1pPr>
              <a:defRPr/>
            </a:lvl1pPr>
          </a:lstStyle>
          <a:p>
            <a:fld id="{9079F33C-70C5-4D0B-9EA7-4D631A59056F}" type="slidenum">
              <a:rPr lang="es-ES"/>
              <a:pPr/>
              <a:t>‹#›</a:t>
            </a:fld>
            <a:endParaRPr lang="es-ES"/>
          </a:p>
        </p:txBody>
      </p:sp>
    </p:spTree>
  </p:cSld>
  <p:clrMapOvr>
    <a:masterClrMapping/>
  </p:clrMapOvr>
  <p:transition>
    <p:cover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r>
              <a:rPr lang="es-ES"/>
              <a:t>Perú</a:t>
            </a:r>
          </a:p>
        </p:txBody>
      </p:sp>
      <p:sp>
        <p:nvSpPr>
          <p:cNvPr id="7" name="Slide Number Placeholder 6"/>
          <p:cNvSpPr>
            <a:spLocks noGrp="1"/>
          </p:cNvSpPr>
          <p:nvPr>
            <p:ph type="sldNum" sz="quarter" idx="12"/>
          </p:nvPr>
        </p:nvSpPr>
        <p:spPr/>
        <p:txBody>
          <a:bodyPr/>
          <a:lstStyle>
            <a:lvl1pPr>
              <a:defRPr/>
            </a:lvl1pPr>
          </a:lstStyle>
          <a:p>
            <a:fld id="{D80E0DE5-0915-4291-B675-0C5F12B44140}" type="slidenum">
              <a:rPr lang="es-ES"/>
              <a:pPr/>
              <a:t>‹#›</a:t>
            </a:fld>
            <a:endParaRPr lang="es-ES"/>
          </a:p>
        </p:txBody>
      </p:sp>
    </p:spTree>
  </p:cSld>
  <p:clrMapOvr>
    <a:masterClrMapping/>
  </p:clrMapOvr>
  <p:transition>
    <p:cover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r>
              <a:rPr lang="es-ES"/>
              <a:t>Perú</a:t>
            </a:r>
          </a:p>
        </p:txBody>
      </p:sp>
      <p:sp>
        <p:nvSpPr>
          <p:cNvPr id="7" name="Slide Number Placeholder 6"/>
          <p:cNvSpPr>
            <a:spLocks noGrp="1"/>
          </p:cNvSpPr>
          <p:nvPr>
            <p:ph type="sldNum" sz="quarter" idx="12"/>
          </p:nvPr>
        </p:nvSpPr>
        <p:spPr/>
        <p:txBody>
          <a:bodyPr/>
          <a:lstStyle>
            <a:lvl1pPr>
              <a:defRPr/>
            </a:lvl1pPr>
          </a:lstStyle>
          <a:p>
            <a:fld id="{AA854638-B199-40C5-B972-3D5C7FCA7AB3}" type="slidenum">
              <a:rPr lang="es-ES"/>
              <a:pPr/>
              <a:t>‹#›</a:t>
            </a:fld>
            <a:endParaRPr lang="es-ES"/>
          </a:p>
        </p:txBody>
      </p:sp>
    </p:spTree>
  </p:cSld>
  <p:clrMapOvr>
    <a:masterClrMapping/>
  </p:clrMapOvr>
  <p:transition>
    <p:cover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65538" name="Group 2"/>
          <p:cNvGrpSpPr>
            <a:grpSpLocks/>
          </p:cNvGrpSpPr>
          <p:nvPr/>
        </p:nvGrpSpPr>
        <p:grpSpPr bwMode="auto">
          <a:xfrm>
            <a:off x="215900" y="76200"/>
            <a:ext cx="8686800" cy="6781800"/>
            <a:chOff x="136" y="48"/>
            <a:chExt cx="5472" cy="4272"/>
          </a:xfrm>
        </p:grpSpPr>
        <p:grpSp>
          <p:nvGrpSpPr>
            <p:cNvPr id="65539" name="Group 3"/>
            <p:cNvGrpSpPr>
              <a:grpSpLocks/>
            </p:cNvGrpSpPr>
            <p:nvPr userDrawn="1"/>
          </p:nvGrpSpPr>
          <p:grpSpPr bwMode="auto">
            <a:xfrm>
              <a:off x="136" y="48"/>
              <a:ext cx="5472" cy="212"/>
              <a:chOff x="136" y="48"/>
              <a:chExt cx="5472" cy="212"/>
            </a:xfrm>
          </p:grpSpPr>
          <p:grpSp>
            <p:nvGrpSpPr>
              <p:cNvPr id="65540" name="Group 4"/>
              <p:cNvGrpSpPr>
                <a:grpSpLocks/>
              </p:cNvGrpSpPr>
              <p:nvPr/>
            </p:nvGrpSpPr>
            <p:grpSpPr bwMode="auto">
              <a:xfrm>
                <a:off x="136" y="48"/>
                <a:ext cx="1056" cy="212"/>
                <a:chOff x="2544" y="2160"/>
                <a:chExt cx="1920" cy="384"/>
              </a:xfrm>
            </p:grpSpPr>
            <p:sp>
              <p:nvSpPr>
                <p:cNvPr id="65541" name="Rectangle 5"/>
                <p:cNvSpPr>
                  <a:spLocks noChangeArrowheads="1"/>
                </p:cNvSpPr>
                <p:nvPr/>
              </p:nvSpPr>
              <p:spPr bwMode="auto">
                <a:xfrm>
                  <a:off x="3504" y="2160"/>
                  <a:ext cx="960" cy="192"/>
                </a:xfrm>
                <a:prstGeom prst="rect">
                  <a:avLst/>
                </a:prstGeom>
                <a:solidFill>
                  <a:schemeClr val="accent2"/>
                </a:solidFill>
                <a:ln w="9525">
                  <a:noFill/>
                  <a:miter lim="800000"/>
                  <a:headEnd/>
                  <a:tailEnd/>
                </a:ln>
                <a:effectLst/>
              </p:spPr>
              <p:txBody>
                <a:bodyPr wrap="none" anchor="ctr"/>
                <a:lstStyle/>
                <a:p>
                  <a:endParaRPr lang="en-US"/>
                </a:p>
              </p:txBody>
            </p:sp>
            <p:sp>
              <p:nvSpPr>
                <p:cNvPr id="65542" name="Rectangle 6"/>
                <p:cNvSpPr>
                  <a:spLocks noChangeArrowheads="1"/>
                </p:cNvSpPr>
                <p:nvPr/>
              </p:nvSpPr>
              <p:spPr bwMode="auto">
                <a:xfrm>
                  <a:off x="3504" y="2352"/>
                  <a:ext cx="960" cy="192"/>
                </a:xfrm>
                <a:prstGeom prst="rect">
                  <a:avLst/>
                </a:prstGeom>
                <a:solidFill>
                  <a:schemeClr val="hlink"/>
                </a:solidFill>
                <a:ln w="9525">
                  <a:noFill/>
                  <a:miter lim="800000"/>
                  <a:headEnd/>
                  <a:tailEnd/>
                </a:ln>
                <a:effectLst/>
              </p:spPr>
              <p:txBody>
                <a:bodyPr wrap="none" anchor="ctr"/>
                <a:lstStyle/>
                <a:p>
                  <a:endParaRPr lang="en-US"/>
                </a:p>
              </p:txBody>
            </p:sp>
            <p:sp>
              <p:nvSpPr>
                <p:cNvPr id="65543" name="Rectangle 7"/>
                <p:cNvSpPr>
                  <a:spLocks noChangeArrowheads="1"/>
                </p:cNvSpPr>
                <p:nvPr/>
              </p:nvSpPr>
              <p:spPr bwMode="auto">
                <a:xfrm>
                  <a:off x="2544" y="2352"/>
                  <a:ext cx="960" cy="192"/>
                </a:xfrm>
                <a:prstGeom prst="rect">
                  <a:avLst/>
                </a:prstGeom>
                <a:solidFill>
                  <a:schemeClr val="folHlink"/>
                </a:solidFill>
                <a:ln w="9525">
                  <a:noFill/>
                  <a:miter lim="800000"/>
                  <a:headEnd/>
                  <a:tailEnd/>
                </a:ln>
                <a:effectLst/>
              </p:spPr>
              <p:txBody>
                <a:bodyPr wrap="none" anchor="ctr"/>
                <a:lstStyle/>
                <a:p>
                  <a:endParaRPr lang="en-US"/>
                </a:p>
              </p:txBody>
            </p:sp>
            <p:sp>
              <p:nvSpPr>
                <p:cNvPr id="65544" name="Rectangle 8"/>
                <p:cNvSpPr>
                  <a:spLocks noChangeArrowheads="1"/>
                </p:cNvSpPr>
                <p:nvPr/>
              </p:nvSpPr>
              <p:spPr bwMode="auto">
                <a:xfrm>
                  <a:off x="2544" y="2160"/>
                  <a:ext cx="960" cy="192"/>
                </a:xfrm>
                <a:prstGeom prst="rect">
                  <a:avLst/>
                </a:prstGeom>
                <a:solidFill>
                  <a:schemeClr val="accent1"/>
                </a:solidFill>
                <a:ln w="9525">
                  <a:noFill/>
                  <a:miter lim="800000"/>
                  <a:headEnd/>
                  <a:tailEnd/>
                </a:ln>
                <a:effectLst/>
              </p:spPr>
              <p:txBody>
                <a:bodyPr wrap="none" anchor="ctr"/>
                <a:lstStyle/>
                <a:p>
                  <a:endParaRPr lang="en-US"/>
                </a:p>
              </p:txBody>
            </p:sp>
            <p:sp>
              <p:nvSpPr>
                <p:cNvPr id="65545" name="Rectangle 9"/>
                <p:cNvSpPr>
                  <a:spLocks noChangeArrowheads="1"/>
                </p:cNvSpPr>
                <p:nvPr/>
              </p:nvSpPr>
              <p:spPr bwMode="auto">
                <a:xfrm>
                  <a:off x="2640" y="2256"/>
                  <a:ext cx="1728" cy="192"/>
                </a:xfrm>
                <a:prstGeom prst="rect">
                  <a:avLst/>
                </a:prstGeom>
                <a:solidFill>
                  <a:schemeClr val="bg1">
                    <a:alpha val="50000"/>
                  </a:schemeClr>
                </a:solidFill>
                <a:ln w="9525">
                  <a:noFill/>
                  <a:miter lim="800000"/>
                  <a:headEnd/>
                  <a:tailEnd/>
                </a:ln>
                <a:effectLst/>
              </p:spPr>
              <p:txBody>
                <a:bodyPr wrap="none" anchor="ctr"/>
                <a:lstStyle/>
                <a:p>
                  <a:endParaRPr lang="en-US"/>
                </a:p>
              </p:txBody>
            </p:sp>
          </p:grpSp>
          <p:grpSp>
            <p:nvGrpSpPr>
              <p:cNvPr id="65546" name="Group 10"/>
              <p:cNvGrpSpPr>
                <a:grpSpLocks/>
              </p:cNvGrpSpPr>
              <p:nvPr/>
            </p:nvGrpSpPr>
            <p:grpSpPr bwMode="auto">
              <a:xfrm>
                <a:off x="1240" y="48"/>
                <a:ext cx="1056" cy="212"/>
                <a:chOff x="2544" y="2160"/>
                <a:chExt cx="1920" cy="384"/>
              </a:xfrm>
            </p:grpSpPr>
            <p:sp>
              <p:nvSpPr>
                <p:cNvPr id="65547" name="Rectangle 11"/>
                <p:cNvSpPr>
                  <a:spLocks noChangeArrowheads="1"/>
                </p:cNvSpPr>
                <p:nvPr/>
              </p:nvSpPr>
              <p:spPr bwMode="auto">
                <a:xfrm>
                  <a:off x="3504" y="2160"/>
                  <a:ext cx="960" cy="192"/>
                </a:xfrm>
                <a:prstGeom prst="rect">
                  <a:avLst/>
                </a:prstGeom>
                <a:solidFill>
                  <a:schemeClr val="accent2"/>
                </a:solidFill>
                <a:ln w="9525">
                  <a:noFill/>
                  <a:miter lim="800000"/>
                  <a:headEnd/>
                  <a:tailEnd/>
                </a:ln>
                <a:effectLst/>
              </p:spPr>
              <p:txBody>
                <a:bodyPr wrap="none" anchor="ctr"/>
                <a:lstStyle/>
                <a:p>
                  <a:endParaRPr lang="en-US"/>
                </a:p>
              </p:txBody>
            </p:sp>
            <p:sp>
              <p:nvSpPr>
                <p:cNvPr id="65548" name="Rectangle 12"/>
                <p:cNvSpPr>
                  <a:spLocks noChangeArrowheads="1"/>
                </p:cNvSpPr>
                <p:nvPr/>
              </p:nvSpPr>
              <p:spPr bwMode="auto">
                <a:xfrm>
                  <a:off x="3504" y="2352"/>
                  <a:ext cx="960" cy="192"/>
                </a:xfrm>
                <a:prstGeom prst="rect">
                  <a:avLst/>
                </a:prstGeom>
                <a:solidFill>
                  <a:schemeClr val="hlink"/>
                </a:solidFill>
                <a:ln w="9525">
                  <a:noFill/>
                  <a:miter lim="800000"/>
                  <a:headEnd/>
                  <a:tailEnd/>
                </a:ln>
                <a:effectLst/>
              </p:spPr>
              <p:txBody>
                <a:bodyPr wrap="none" anchor="ctr"/>
                <a:lstStyle/>
                <a:p>
                  <a:endParaRPr lang="en-US"/>
                </a:p>
              </p:txBody>
            </p:sp>
            <p:sp>
              <p:nvSpPr>
                <p:cNvPr id="65549" name="Rectangle 13"/>
                <p:cNvSpPr>
                  <a:spLocks noChangeArrowheads="1"/>
                </p:cNvSpPr>
                <p:nvPr/>
              </p:nvSpPr>
              <p:spPr bwMode="auto">
                <a:xfrm>
                  <a:off x="2544" y="2352"/>
                  <a:ext cx="960" cy="192"/>
                </a:xfrm>
                <a:prstGeom prst="rect">
                  <a:avLst/>
                </a:prstGeom>
                <a:solidFill>
                  <a:schemeClr val="folHlink"/>
                </a:solidFill>
                <a:ln w="9525">
                  <a:noFill/>
                  <a:miter lim="800000"/>
                  <a:headEnd/>
                  <a:tailEnd/>
                </a:ln>
                <a:effectLst/>
              </p:spPr>
              <p:txBody>
                <a:bodyPr wrap="none" anchor="ctr"/>
                <a:lstStyle/>
                <a:p>
                  <a:endParaRPr lang="en-US"/>
                </a:p>
              </p:txBody>
            </p:sp>
            <p:sp>
              <p:nvSpPr>
                <p:cNvPr id="65550" name="Rectangle 14"/>
                <p:cNvSpPr>
                  <a:spLocks noChangeArrowheads="1"/>
                </p:cNvSpPr>
                <p:nvPr/>
              </p:nvSpPr>
              <p:spPr bwMode="auto">
                <a:xfrm>
                  <a:off x="2544" y="2160"/>
                  <a:ext cx="960" cy="192"/>
                </a:xfrm>
                <a:prstGeom prst="rect">
                  <a:avLst/>
                </a:prstGeom>
                <a:solidFill>
                  <a:schemeClr val="accent1"/>
                </a:solidFill>
                <a:ln w="9525">
                  <a:noFill/>
                  <a:miter lim="800000"/>
                  <a:headEnd/>
                  <a:tailEnd/>
                </a:ln>
                <a:effectLst/>
              </p:spPr>
              <p:txBody>
                <a:bodyPr wrap="none" anchor="ctr"/>
                <a:lstStyle/>
                <a:p>
                  <a:endParaRPr lang="en-US"/>
                </a:p>
              </p:txBody>
            </p:sp>
            <p:sp>
              <p:nvSpPr>
                <p:cNvPr id="65551" name="Rectangle 15"/>
                <p:cNvSpPr>
                  <a:spLocks noChangeArrowheads="1"/>
                </p:cNvSpPr>
                <p:nvPr/>
              </p:nvSpPr>
              <p:spPr bwMode="auto">
                <a:xfrm>
                  <a:off x="2640" y="2256"/>
                  <a:ext cx="1728" cy="192"/>
                </a:xfrm>
                <a:prstGeom prst="rect">
                  <a:avLst/>
                </a:prstGeom>
                <a:solidFill>
                  <a:schemeClr val="bg1">
                    <a:alpha val="50000"/>
                  </a:schemeClr>
                </a:solidFill>
                <a:ln w="9525">
                  <a:noFill/>
                  <a:miter lim="800000"/>
                  <a:headEnd/>
                  <a:tailEnd/>
                </a:ln>
                <a:effectLst/>
              </p:spPr>
              <p:txBody>
                <a:bodyPr wrap="none" anchor="ctr"/>
                <a:lstStyle/>
                <a:p>
                  <a:endParaRPr lang="en-US"/>
                </a:p>
              </p:txBody>
            </p:sp>
          </p:grpSp>
          <p:grpSp>
            <p:nvGrpSpPr>
              <p:cNvPr id="65552" name="Group 16"/>
              <p:cNvGrpSpPr>
                <a:grpSpLocks/>
              </p:cNvGrpSpPr>
              <p:nvPr/>
            </p:nvGrpSpPr>
            <p:grpSpPr bwMode="auto">
              <a:xfrm>
                <a:off x="2344" y="48"/>
                <a:ext cx="1056" cy="212"/>
                <a:chOff x="2544" y="2160"/>
                <a:chExt cx="1920" cy="384"/>
              </a:xfrm>
            </p:grpSpPr>
            <p:sp>
              <p:nvSpPr>
                <p:cNvPr id="65553" name="Rectangle 17"/>
                <p:cNvSpPr>
                  <a:spLocks noChangeArrowheads="1"/>
                </p:cNvSpPr>
                <p:nvPr/>
              </p:nvSpPr>
              <p:spPr bwMode="auto">
                <a:xfrm>
                  <a:off x="3504" y="2160"/>
                  <a:ext cx="960" cy="192"/>
                </a:xfrm>
                <a:prstGeom prst="rect">
                  <a:avLst/>
                </a:prstGeom>
                <a:solidFill>
                  <a:schemeClr val="accent2"/>
                </a:solidFill>
                <a:ln w="9525">
                  <a:noFill/>
                  <a:miter lim="800000"/>
                  <a:headEnd/>
                  <a:tailEnd/>
                </a:ln>
                <a:effectLst/>
              </p:spPr>
              <p:txBody>
                <a:bodyPr wrap="none" anchor="ctr"/>
                <a:lstStyle/>
                <a:p>
                  <a:endParaRPr lang="en-US"/>
                </a:p>
              </p:txBody>
            </p:sp>
            <p:sp>
              <p:nvSpPr>
                <p:cNvPr id="65554" name="Rectangle 18"/>
                <p:cNvSpPr>
                  <a:spLocks noChangeArrowheads="1"/>
                </p:cNvSpPr>
                <p:nvPr/>
              </p:nvSpPr>
              <p:spPr bwMode="auto">
                <a:xfrm>
                  <a:off x="3504" y="2352"/>
                  <a:ext cx="960" cy="192"/>
                </a:xfrm>
                <a:prstGeom prst="rect">
                  <a:avLst/>
                </a:prstGeom>
                <a:solidFill>
                  <a:schemeClr val="hlink"/>
                </a:solidFill>
                <a:ln w="9525">
                  <a:noFill/>
                  <a:miter lim="800000"/>
                  <a:headEnd/>
                  <a:tailEnd/>
                </a:ln>
                <a:effectLst/>
              </p:spPr>
              <p:txBody>
                <a:bodyPr wrap="none" anchor="ctr"/>
                <a:lstStyle/>
                <a:p>
                  <a:endParaRPr lang="en-US"/>
                </a:p>
              </p:txBody>
            </p:sp>
            <p:sp>
              <p:nvSpPr>
                <p:cNvPr id="65555" name="Rectangle 19"/>
                <p:cNvSpPr>
                  <a:spLocks noChangeArrowheads="1"/>
                </p:cNvSpPr>
                <p:nvPr/>
              </p:nvSpPr>
              <p:spPr bwMode="auto">
                <a:xfrm>
                  <a:off x="2544" y="2352"/>
                  <a:ext cx="960" cy="192"/>
                </a:xfrm>
                <a:prstGeom prst="rect">
                  <a:avLst/>
                </a:prstGeom>
                <a:solidFill>
                  <a:schemeClr val="folHlink"/>
                </a:solidFill>
                <a:ln w="9525">
                  <a:noFill/>
                  <a:miter lim="800000"/>
                  <a:headEnd/>
                  <a:tailEnd/>
                </a:ln>
                <a:effectLst/>
              </p:spPr>
              <p:txBody>
                <a:bodyPr wrap="none" anchor="ctr"/>
                <a:lstStyle/>
                <a:p>
                  <a:endParaRPr lang="en-US"/>
                </a:p>
              </p:txBody>
            </p:sp>
            <p:sp>
              <p:nvSpPr>
                <p:cNvPr id="65556" name="Rectangle 20"/>
                <p:cNvSpPr>
                  <a:spLocks noChangeArrowheads="1"/>
                </p:cNvSpPr>
                <p:nvPr/>
              </p:nvSpPr>
              <p:spPr bwMode="auto">
                <a:xfrm>
                  <a:off x="2544" y="2160"/>
                  <a:ext cx="960" cy="192"/>
                </a:xfrm>
                <a:prstGeom prst="rect">
                  <a:avLst/>
                </a:prstGeom>
                <a:solidFill>
                  <a:schemeClr val="accent1"/>
                </a:solidFill>
                <a:ln w="9525">
                  <a:noFill/>
                  <a:miter lim="800000"/>
                  <a:headEnd/>
                  <a:tailEnd/>
                </a:ln>
                <a:effectLst/>
              </p:spPr>
              <p:txBody>
                <a:bodyPr wrap="none" anchor="ctr"/>
                <a:lstStyle/>
                <a:p>
                  <a:endParaRPr lang="en-US"/>
                </a:p>
              </p:txBody>
            </p:sp>
            <p:sp>
              <p:nvSpPr>
                <p:cNvPr id="65557" name="Rectangle 21"/>
                <p:cNvSpPr>
                  <a:spLocks noChangeArrowheads="1"/>
                </p:cNvSpPr>
                <p:nvPr/>
              </p:nvSpPr>
              <p:spPr bwMode="auto">
                <a:xfrm>
                  <a:off x="2640" y="2256"/>
                  <a:ext cx="1728" cy="192"/>
                </a:xfrm>
                <a:prstGeom prst="rect">
                  <a:avLst/>
                </a:prstGeom>
                <a:solidFill>
                  <a:schemeClr val="bg1">
                    <a:alpha val="50000"/>
                  </a:schemeClr>
                </a:solidFill>
                <a:ln w="9525">
                  <a:noFill/>
                  <a:miter lim="800000"/>
                  <a:headEnd/>
                  <a:tailEnd/>
                </a:ln>
                <a:effectLst/>
              </p:spPr>
              <p:txBody>
                <a:bodyPr wrap="none" anchor="ctr"/>
                <a:lstStyle/>
                <a:p>
                  <a:endParaRPr lang="en-US"/>
                </a:p>
              </p:txBody>
            </p:sp>
          </p:grpSp>
          <p:grpSp>
            <p:nvGrpSpPr>
              <p:cNvPr id="65558" name="Group 22"/>
              <p:cNvGrpSpPr>
                <a:grpSpLocks/>
              </p:cNvGrpSpPr>
              <p:nvPr/>
            </p:nvGrpSpPr>
            <p:grpSpPr bwMode="auto">
              <a:xfrm>
                <a:off x="3448" y="48"/>
                <a:ext cx="1056" cy="212"/>
                <a:chOff x="2544" y="2160"/>
                <a:chExt cx="1920" cy="384"/>
              </a:xfrm>
            </p:grpSpPr>
            <p:sp>
              <p:nvSpPr>
                <p:cNvPr id="65559" name="Rectangle 23"/>
                <p:cNvSpPr>
                  <a:spLocks noChangeArrowheads="1"/>
                </p:cNvSpPr>
                <p:nvPr/>
              </p:nvSpPr>
              <p:spPr bwMode="auto">
                <a:xfrm>
                  <a:off x="3504" y="2160"/>
                  <a:ext cx="960" cy="192"/>
                </a:xfrm>
                <a:prstGeom prst="rect">
                  <a:avLst/>
                </a:prstGeom>
                <a:solidFill>
                  <a:schemeClr val="accent2"/>
                </a:solidFill>
                <a:ln w="9525">
                  <a:noFill/>
                  <a:miter lim="800000"/>
                  <a:headEnd/>
                  <a:tailEnd/>
                </a:ln>
                <a:effectLst/>
              </p:spPr>
              <p:txBody>
                <a:bodyPr wrap="none" anchor="ctr"/>
                <a:lstStyle/>
                <a:p>
                  <a:endParaRPr lang="en-US"/>
                </a:p>
              </p:txBody>
            </p:sp>
            <p:sp>
              <p:nvSpPr>
                <p:cNvPr id="65560" name="Rectangle 24"/>
                <p:cNvSpPr>
                  <a:spLocks noChangeArrowheads="1"/>
                </p:cNvSpPr>
                <p:nvPr/>
              </p:nvSpPr>
              <p:spPr bwMode="auto">
                <a:xfrm>
                  <a:off x="3504" y="2352"/>
                  <a:ext cx="960" cy="192"/>
                </a:xfrm>
                <a:prstGeom prst="rect">
                  <a:avLst/>
                </a:prstGeom>
                <a:solidFill>
                  <a:schemeClr val="hlink"/>
                </a:solidFill>
                <a:ln w="9525">
                  <a:noFill/>
                  <a:miter lim="800000"/>
                  <a:headEnd/>
                  <a:tailEnd/>
                </a:ln>
                <a:effectLst/>
              </p:spPr>
              <p:txBody>
                <a:bodyPr wrap="none" anchor="ctr"/>
                <a:lstStyle/>
                <a:p>
                  <a:endParaRPr lang="en-US"/>
                </a:p>
              </p:txBody>
            </p:sp>
            <p:sp>
              <p:nvSpPr>
                <p:cNvPr id="65561" name="Rectangle 25"/>
                <p:cNvSpPr>
                  <a:spLocks noChangeArrowheads="1"/>
                </p:cNvSpPr>
                <p:nvPr/>
              </p:nvSpPr>
              <p:spPr bwMode="auto">
                <a:xfrm>
                  <a:off x="2544" y="2352"/>
                  <a:ext cx="960" cy="192"/>
                </a:xfrm>
                <a:prstGeom prst="rect">
                  <a:avLst/>
                </a:prstGeom>
                <a:solidFill>
                  <a:schemeClr val="folHlink"/>
                </a:solidFill>
                <a:ln w="9525">
                  <a:noFill/>
                  <a:miter lim="800000"/>
                  <a:headEnd/>
                  <a:tailEnd/>
                </a:ln>
                <a:effectLst/>
              </p:spPr>
              <p:txBody>
                <a:bodyPr wrap="none" anchor="ctr"/>
                <a:lstStyle/>
                <a:p>
                  <a:endParaRPr lang="en-US"/>
                </a:p>
              </p:txBody>
            </p:sp>
            <p:sp>
              <p:nvSpPr>
                <p:cNvPr id="65562" name="Rectangle 26"/>
                <p:cNvSpPr>
                  <a:spLocks noChangeArrowheads="1"/>
                </p:cNvSpPr>
                <p:nvPr/>
              </p:nvSpPr>
              <p:spPr bwMode="auto">
                <a:xfrm>
                  <a:off x="2544" y="2160"/>
                  <a:ext cx="960" cy="192"/>
                </a:xfrm>
                <a:prstGeom prst="rect">
                  <a:avLst/>
                </a:prstGeom>
                <a:solidFill>
                  <a:schemeClr val="accent1"/>
                </a:solidFill>
                <a:ln w="9525">
                  <a:noFill/>
                  <a:miter lim="800000"/>
                  <a:headEnd/>
                  <a:tailEnd/>
                </a:ln>
                <a:effectLst/>
              </p:spPr>
              <p:txBody>
                <a:bodyPr wrap="none" anchor="ctr"/>
                <a:lstStyle/>
                <a:p>
                  <a:endParaRPr lang="en-US"/>
                </a:p>
              </p:txBody>
            </p:sp>
            <p:sp>
              <p:nvSpPr>
                <p:cNvPr id="65563" name="Rectangle 27"/>
                <p:cNvSpPr>
                  <a:spLocks noChangeArrowheads="1"/>
                </p:cNvSpPr>
                <p:nvPr/>
              </p:nvSpPr>
              <p:spPr bwMode="auto">
                <a:xfrm>
                  <a:off x="2640" y="2256"/>
                  <a:ext cx="1728" cy="192"/>
                </a:xfrm>
                <a:prstGeom prst="rect">
                  <a:avLst/>
                </a:prstGeom>
                <a:solidFill>
                  <a:schemeClr val="bg1">
                    <a:alpha val="50000"/>
                  </a:schemeClr>
                </a:solidFill>
                <a:ln w="9525">
                  <a:noFill/>
                  <a:miter lim="800000"/>
                  <a:headEnd/>
                  <a:tailEnd/>
                </a:ln>
                <a:effectLst/>
              </p:spPr>
              <p:txBody>
                <a:bodyPr wrap="none" anchor="ctr"/>
                <a:lstStyle/>
                <a:p>
                  <a:endParaRPr lang="en-US"/>
                </a:p>
              </p:txBody>
            </p:sp>
          </p:grpSp>
          <p:grpSp>
            <p:nvGrpSpPr>
              <p:cNvPr id="65564" name="Group 28"/>
              <p:cNvGrpSpPr>
                <a:grpSpLocks/>
              </p:cNvGrpSpPr>
              <p:nvPr/>
            </p:nvGrpSpPr>
            <p:grpSpPr bwMode="auto">
              <a:xfrm>
                <a:off x="4552" y="48"/>
                <a:ext cx="1056" cy="212"/>
                <a:chOff x="2544" y="2160"/>
                <a:chExt cx="1920" cy="384"/>
              </a:xfrm>
            </p:grpSpPr>
            <p:sp>
              <p:nvSpPr>
                <p:cNvPr id="65565" name="Rectangle 29"/>
                <p:cNvSpPr>
                  <a:spLocks noChangeArrowheads="1"/>
                </p:cNvSpPr>
                <p:nvPr/>
              </p:nvSpPr>
              <p:spPr bwMode="auto">
                <a:xfrm>
                  <a:off x="3504" y="2160"/>
                  <a:ext cx="960" cy="192"/>
                </a:xfrm>
                <a:prstGeom prst="rect">
                  <a:avLst/>
                </a:prstGeom>
                <a:solidFill>
                  <a:schemeClr val="accent2"/>
                </a:solidFill>
                <a:ln w="9525">
                  <a:noFill/>
                  <a:miter lim="800000"/>
                  <a:headEnd/>
                  <a:tailEnd/>
                </a:ln>
                <a:effectLst/>
              </p:spPr>
              <p:txBody>
                <a:bodyPr wrap="none" anchor="ctr"/>
                <a:lstStyle/>
                <a:p>
                  <a:endParaRPr lang="en-US"/>
                </a:p>
              </p:txBody>
            </p:sp>
            <p:sp>
              <p:nvSpPr>
                <p:cNvPr id="65566" name="Rectangle 30"/>
                <p:cNvSpPr>
                  <a:spLocks noChangeArrowheads="1"/>
                </p:cNvSpPr>
                <p:nvPr/>
              </p:nvSpPr>
              <p:spPr bwMode="auto">
                <a:xfrm>
                  <a:off x="3504" y="2352"/>
                  <a:ext cx="960" cy="192"/>
                </a:xfrm>
                <a:prstGeom prst="rect">
                  <a:avLst/>
                </a:prstGeom>
                <a:solidFill>
                  <a:schemeClr val="hlink"/>
                </a:solidFill>
                <a:ln w="9525">
                  <a:noFill/>
                  <a:miter lim="800000"/>
                  <a:headEnd/>
                  <a:tailEnd/>
                </a:ln>
                <a:effectLst/>
              </p:spPr>
              <p:txBody>
                <a:bodyPr wrap="none" anchor="ctr"/>
                <a:lstStyle/>
                <a:p>
                  <a:endParaRPr lang="en-US"/>
                </a:p>
              </p:txBody>
            </p:sp>
            <p:sp>
              <p:nvSpPr>
                <p:cNvPr id="65567" name="Rectangle 31"/>
                <p:cNvSpPr>
                  <a:spLocks noChangeArrowheads="1"/>
                </p:cNvSpPr>
                <p:nvPr/>
              </p:nvSpPr>
              <p:spPr bwMode="auto">
                <a:xfrm>
                  <a:off x="2544" y="2352"/>
                  <a:ext cx="960" cy="192"/>
                </a:xfrm>
                <a:prstGeom prst="rect">
                  <a:avLst/>
                </a:prstGeom>
                <a:solidFill>
                  <a:schemeClr val="folHlink"/>
                </a:solidFill>
                <a:ln w="9525">
                  <a:noFill/>
                  <a:miter lim="800000"/>
                  <a:headEnd/>
                  <a:tailEnd/>
                </a:ln>
                <a:effectLst/>
              </p:spPr>
              <p:txBody>
                <a:bodyPr wrap="none" anchor="ctr"/>
                <a:lstStyle/>
                <a:p>
                  <a:endParaRPr lang="en-US"/>
                </a:p>
              </p:txBody>
            </p:sp>
            <p:sp>
              <p:nvSpPr>
                <p:cNvPr id="65568" name="Rectangle 32"/>
                <p:cNvSpPr>
                  <a:spLocks noChangeArrowheads="1"/>
                </p:cNvSpPr>
                <p:nvPr/>
              </p:nvSpPr>
              <p:spPr bwMode="auto">
                <a:xfrm>
                  <a:off x="2544" y="2160"/>
                  <a:ext cx="960" cy="192"/>
                </a:xfrm>
                <a:prstGeom prst="rect">
                  <a:avLst/>
                </a:prstGeom>
                <a:solidFill>
                  <a:schemeClr val="accent1"/>
                </a:solidFill>
                <a:ln w="9525">
                  <a:noFill/>
                  <a:miter lim="800000"/>
                  <a:headEnd/>
                  <a:tailEnd/>
                </a:ln>
                <a:effectLst/>
              </p:spPr>
              <p:txBody>
                <a:bodyPr wrap="none" anchor="ctr"/>
                <a:lstStyle/>
                <a:p>
                  <a:endParaRPr lang="en-US"/>
                </a:p>
              </p:txBody>
            </p:sp>
            <p:sp>
              <p:nvSpPr>
                <p:cNvPr id="65569" name="Rectangle 33"/>
                <p:cNvSpPr>
                  <a:spLocks noChangeArrowheads="1"/>
                </p:cNvSpPr>
                <p:nvPr/>
              </p:nvSpPr>
              <p:spPr bwMode="auto">
                <a:xfrm>
                  <a:off x="2640" y="2256"/>
                  <a:ext cx="1728" cy="192"/>
                </a:xfrm>
                <a:prstGeom prst="rect">
                  <a:avLst/>
                </a:prstGeom>
                <a:solidFill>
                  <a:schemeClr val="bg1">
                    <a:alpha val="50000"/>
                  </a:schemeClr>
                </a:solidFill>
                <a:ln w="9525">
                  <a:noFill/>
                  <a:miter lim="800000"/>
                  <a:headEnd/>
                  <a:tailEnd/>
                </a:ln>
                <a:effectLst/>
              </p:spPr>
              <p:txBody>
                <a:bodyPr wrap="none" anchor="ctr"/>
                <a:lstStyle/>
                <a:p>
                  <a:endParaRPr lang="en-US"/>
                </a:p>
              </p:txBody>
            </p:sp>
          </p:grpSp>
        </p:grpSp>
        <p:grpSp>
          <p:nvGrpSpPr>
            <p:cNvPr id="65570" name="Group 34"/>
            <p:cNvGrpSpPr>
              <a:grpSpLocks/>
            </p:cNvGrpSpPr>
            <p:nvPr userDrawn="1"/>
          </p:nvGrpSpPr>
          <p:grpSpPr bwMode="auto">
            <a:xfrm>
              <a:off x="192" y="4273"/>
              <a:ext cx="5328" cy="47"/>
              <a:chOff x="192" y="3840"/>
              <a:chExt cx="5328" cy="47"/>
            </a:xfrm>
          </p:grpSpPr>
          <p:grpSp>
            <p:nvGrpSpPr>
              <p:cNvPr id="65571" name="Group 35"/>
              <p:cNvGrpSpPr>
                <a:grpSpLocks/>
              </p:cNvGrpSpPr>
              <p:nvPr userDrawn="1"/>
            </p:nvGrpSpPr>
            <p:grpSpPr bwMode="auto">
              <a:xfrm>
                <a:off x="192" y="3840"/>
                <a:ext cx="624" cy="47"/>
                <a:chOff x="624" y="3706"/>
                <a:chExt cx="1056" cy="106"/>
              </a:xfrm>
            </p:grpSpPr>
            <p:sp>
              <p:nvSpPr>
                <p:cNvPr id="65572" name="Rectangle 36"/>
                <p:cNvSpPr>
                  <a:spLocks noChangeArrowheads="1"/>
                </p:cNvSpPr>
                <p:nvPr userDrawn="1"/>
              </p:nvSpPr>
              <p:spPr bwMode="ltGray">
                <a:xfrm>
                  <a:off x="1152" y="3706"/>
                  <a:ext cx="528" cy="106"/>
                </a:xfrm>
                <a:prstGeom prst="rect">
                  <a:avLst/>
                </a:prstGeom>
                <a:solidFill>
                  <a:schemeClr val="hlink"/>
                </a:solidFill>
                <a:ln w="9525">
                  <a:noFill/>
                  <a:miter lim="800000"/>
                  <a:headEnd/>
                  <a:tailEnd/>
                </a:ln>
                <a:effectLst/>
              </p:spPr>
              <p:txBody>
                <a:bodyPr wrap="none" anchor="ctr"/>
                <a:lstStyle/>
                <a:p>
                  <a:endParaRPr lang="en-US"/>
                </a:p>
              </p:txBody>
            </p:sp>
            <p:sp>
              <p:nvSpPr>
                <p:cNvPr id="65573" name="Rectangle 37"/>
                <p:cNvSpPr>
                  <a:spLocks noChangeArrowheads="1"/>
                </p:cNvSpPr>
                <p:nvPr userDrawn="1"/>
              </p:nvSpPr>
              <p:spPr bwMode="ltGray">
                <a:xfrm>
                  <a:off x="624" y="3706"/>
                  <a:ext cx="528" cy="106"/>
                </a:xfrm>
                <a:prstGeom prst="rect">
                  <a:avLst/>
                </a:prstGeom>
                <a:solidFill>
                  <a:schemeClr val="folHlink"/>
                </a:solidFill>
                <a:ln w="9525">
                  <a:noFill/>
                  <a:miter lim="800000"/>
                  <a:headEnd/>
                  <a:tailEnd/>
                </a:ln>
                <a:effectLst/>
              </p:spPr>
              <p:txBody>
                <a:bodyPr wrap="none" anchor="ctr"/>
                <a:lstStyle/>
                <a:p>
                  <a:endParaRPr lang="en-US"/>
                </a:p>
              </p:txBody>
            </p:sp>
          </p:grpSp>
          <p:grpSp>
            <p:nvGrpSpPr>
              <p:cNvPr id="65574" name="Group 38"/>
              <p:cNvGrpSpPr>
                <a:grpSpLocks/>
              </p:cNvGrpSpPr>
              <p:nvPr userDrawn="1"/>
            </p:nvGrpSpPr>
            <p:grpSpPr bwMode="auto">
              <a:xfrm>
                <a:off x="864" y="3840"/>
                <a:ext cx="624" cy="47"/>
                <a:chOff x="624" y="3600"/>
                <a:chExt cx="1056" cy="106"/>
              </a:xfrm>
            </p:grpSpPr>
            <p:sp>
              <p:nvSpPr>
                <p:cNvPr id="65575" name="Rectangle 39"/>
                <p:cNvSpPr>
                  <a:spLocks noChangeArrowheads="1"/>
                </p:cNvSpPr>
                <p:nvPr userDrawn="1"/>
              </p:nvSpPr>
              <p:spPr bwMode="ltGray">
                <a:xfrm>
                  <a:off x="1152" y="3600"/>
                  <a:ext cx="528" cy="106"/>
                </a:xfrm>
                <a:prstGeom prst="rect">
                  <a:avLst/>
                </a:prstGeom>
                <a:solidFill>
                  <a:schemeClr val="accent2"/>
                </a:solidFill>
                <a:ln w="9525">
                  <a:noFill/>
                  <a:miter lim="800000"/>
                  <a:headEnd/>
                  <a:tailEnd/>
                </a:ln>
                <a:effectLst/>
              </p:spPr>
              <p:txBody>
                <a:bodyPr wrap="none" anchor="ctr"/>
                <a:lstStyle/>
                <a:p>
                  <a:endParaRPr lang="en-US"/>
                </a:p>
              </p:txBody>
            </p:sp>
            <p:sp>
              <p:nvSpPr>
                <p:cNvPr id="65576" name="Rectangle 40"/>
                <p:cNvSpPr>
                  <a:spLocks noChangeArrowheads="1"/>
                </p:cNvSpPr>
                <p:nvPr userDrawn="1"/>
              </p:nvSpPr>
              <p:spPr bwMode="ltGray">
                <a:xfrm>
                  <a:off x="624" y="3600"/>
                  <a:ext cx="528" cy="106"/>
                </a:xfrm>
                <a:prstGeom prst="rect">
                  <a:avLst/>
                </a:prstGeom>
                <a:solidFill>
                  <a:schemeClr val="accent1"/>
                </a:solidFill>
                <a:ln w="9525">
                  <a:noFill/>
                  <a:miter lim="800000"/>
                  <a:headEnd/>
                  <a:tailEnd/>
                </a:ln>
                <a:effectLst/>
              </p:spPr>
              <p:txBody>
                <a:bodyPr wrap="none" anchor="ctr"/>
                <a:lstStyle/>
                <a:p>
                  <a:endParaRPr lang="en-US"/>
                </a:p>
              </p:txBody>
            </p:sp>
          </p:grpSp>
          <p:grpSp>
            <p:nvGrpSpPr>
              <p:cNvPr id="65577" name="Group 41"/>
              <p:cNvGrpSpPr>
                <a:grpSpLocks/>
              </p:cNvGrpSpPr>
              <p:nvPr userDrawn="1"/>
            </p:nvGrpSpPr>
            <p:grpSpPr bwMode="auto">
              <a:xfrm>
                <a:off x="1536" y="3840"/>
                <a:ext cx="624" cy="47"/>
                <a:chOff x="624" y="3706"/>
                <a:chExt cx="1056" cy="106"/>
              </a:xfrm>
            </p:grpSpPr>
            <p:sp>
              <p:nvSpPr>
                <p:cNvPr id="65578" name="Rectangle 42"/>
                <p:cNvSpPr>
                  <a:spLocks noChangeArrowheads="1"/>
                </p:cNvSpPr>
                <p:nvPr userDrawn="1"/>
              </p:nvSpPr>
              <p:spPr bwMode="ltGray">
                <a:xfrm>
                  <a:off x="1152" y="3706"/>
                  <a:ext cx="528" cy="106"/>
                </a:xfrm>
                <a:prstGeom prst="rect">
                  <a:avLst/>
                </a:prstGeom>
                <a:solidFill>
                  <a:schemeClr val="hlink"/>
                </a:solidFill>
                <a:ln w="9525">
                  <a:noFill/>
                  <a:miter lim="800000"/>
                  <a:headEnd/>
                  <a:tailEnd/>
                </a:ln>
                <a:effectLst/>
              </p:spPr>
              <p:txBody>
                <a:bodyPr wrap="none" anchor="ctr"/>
                <a:lstStyle/>
                <a:p>
                  <a:endParaRPr lang="en-US"/>
                </a:p>
              </p:txBody>
            </p:sp>
            <p:sp>
              <p:nvSpPr>
                <p:cNvPr id="65579" name="Rectangle 43"/>
                <p:cNvSpPr>
                  <a:spLocks noChangeArrowheads="1"/>
                </p:cNvSpPr>
                <p:nvPr userDrawn="1"/>
              </p:nvSpPr>
              <p:spPr bwMode="ltGray">
                <a:xfrm>
                  <a:off x="624" y="3706"/>
                  <a:ext cx="528" cy="106"/>
                </a:xfrm>
                <a:prstGeom prst="rect">
                  <a:avLst/>
                </a:prstGeom>
                <a:solidFill>
                  <a:schemeClr val="folHlink"/>
                </a:solidFill>
                <a:ln w="9525">
                  <a:noFill/>
                  <a:miter lim="800000"/>
                  <a:headEnd/>
                  <a:tailEnd/>
                </a:ln>
                <a:effectLst/>
              </p:spPr>
              <p:txBody>
                <a:bodyPr wrap="none" anchor="ctr"/>
                <a:lstStyle/>
                <a:p>
                  <a:endParaRPr lang="en-US"/>
                </a:p>
              </p:txBody>
            </p:sp>
          </p:grpSp>
          <p:grpSp>
            <p:nvGrpSpPr>
              <p:cNvPr id="65580" name="Group 44"/>
              <p:cNvGrpSpPr>
                <a:grpSpLocks/>
              </p:cNvGrpSpPr>
              <p:nvPr userDrawn="1"/>
            </p:nvGrpSpPr>
            <p:grpSpPr bwMode="auto">
              <a:xfrm>
                <a:off x="2208" y="3840"/>
                <a:ext cx="624" cy="47"/>
                <a:chOff x="624" y="3600"/>
                <a:chExt cx="1056" cy="106"/>
              </a:xfrm>
            </p:grpSpPr>
            <p:sp>
              <p:nvSpPr>
                <p:cNvPr id="65581" name="Rectangle 45"/>
                <p:cNvSpPr>
                  <a:spLocks noChangeArrowheads="1"/>
                </p:cNvSpPr>
                <p:nvPr userDrawn="1"/>
              </p:nvSpPr>
              <p:spPr bwMode="ltGray">
                <a:xfrm>
                  <a:off x="1152" y="3600"/>
                  <a:ext cx="528" cy="106"/>
                </a:xfrm>
                <a:prstGeom prst="rect">
                  <a:avLst/>
                </a:prstGeom>
                <a:solidFill>
                  <a:schemeClr val="accent2"/>
                </a:solidFill>
                <a:ln w="9525">
                  <a:noFill/>
                  <a:miter lim="800000"/>
                  <a:headEnd/>
                  <a:tailEnd/>
                </a:ln>
                <a:effectLst/>
              </p:spPr>
              <p:txBody>
                <a:bodyPr wrap="none" anchor="ctr"/>
                <a:lstStyle/>
                <a:p>
                  <a:endParaRPr lang="en-US"/>
                </a:p>
              </p:txBody>
            </p:sp>
            <p:sp>
              <p:nvSpPr>
                <p:cNvPr id="65582" name="Rectangle 46"/>
                <p:cNvSpPr>
                  <a:spLocks noChangeArrowheads="1"/>
                </p:cNvSpPr>
                <p:nvPr userDrawn="1"/>
              </p:nvSpPr>
              <p:spPr bwMode="ltGray">
                <a:xfrm>
                  <a:off x="624" y="3600"/>
                  <a:ext cx="528" cy="106"/>
                </a:xfrm>
                <a:prstGeom prst="rect">
                  <a:avLst/>
                </a:prstGeom>
                <a:solidFill>
                  <a:schemeClr val="accent1"/>
                </a:solidFill>
                <a:ln w="9525">
                  <a:noFill/>
                  <a:miter lim="800000"/>
                  <a:headEnd/>
                  <a:tailEnd/>
                </a:ln>
                <a:effectLst/>
              </p:spPr>
              <p:txBody>
                <a:bodyPr wrap="none" anchor="ctr"/>
                <a:lstStyle/>
                <a:p>
                  <a:endParaRPr lang="en-US"/>
                </a:p>
              </p:txBody>
            </p:sp>
          </p:grpSp>
          <p:grpSp>
            <p:nvGrpSpPr>
              <p:cNvPr id="65583" name="Group 47"/>
              <p:cNvGrpSpPr>
                <a:grpSpLocks/>
              </p:cNvGrpSpPr>
              <p:nvPr userDrawn="1"/>
            </p:nvGrpSpPr>
            <p:grpSpPr bwMode="auto">
              <a:xfrm>
                <a:off x="2880" y="3840"/>
                <a:ext cx="624" cy="47"/>
                <a:chOff x="624" y="3706"/>
                <a:chExt cx="1056" cy="106"/>
              </a:xfrm>
            </p:grpSpPr>
            <p:sp>
              <p:nvSpPr>
                <p:cNvPr id="65584" name="Rectangle 48"/>
                <p:cNvSpPr>
                  <a:spLocks noChangeArrowheads="1"/>
                </p:cNvSpPr>
                <p:nvPr userDrawn="1"/>
              </p:nvSpPr>
              <p:spPr bwMode="ltGray">
                <a:xfrm>
                  <a:off x="1152" y="3706"/>
                  <a:ext cx="528" cy="106"/>
                </a:xfrm>
                <a:prstGeom prst="rect">
                  <a:avLst/>
                </a:prstGeom>
                <a:solidFill>
                  <a:schemeClr val="hlink"/>
                </a:solidFill>
                <a:ln w="9525">
                  <a:noFill/>
                  <a:miter lim="800000"/>
                  <a:headEnd/>
                  <a:tailEnd/>
                </a:ln>
                <a:effectLst/>
              </p:spPr>
              <p:txBody>
                <a:bodyPr wrap="none" anchor="ctr"/>
                <a:lstStyle/>
                <a:p>
                  <a:endParaRPr lang="en-US"/>
                </a:p>
              </p:txBody>
            </p:sp>
            <p:sp>
              <p:nvSpPr>
                <p:cNvPr id="65585" name="Rectangle 49"/>
                <p:cNvSpPr>
                  <a:spLocks noChangeArrowheads="1"/>
                </p:cNvSpPr>
                <p:nvPr userDrawn="1"/>
              </p:nvSpPr>
              <p:spPr bwMode="ltGray">
                <a:xfrm>
                  <a:off x="624" y="3706"/>
                  <a:ext cx="528" cy="106"/>
                </a:xfrm>
                <a:prstGeom prst="rect">
                  <a:avLst/>
                </a:prstGeom>
                <a:solidFill>
                  <a:schemeClr val="folHlink"/>
                </a:solidFill>
                <a:ln w="9525">
                  <a:noFill/>
                  <a:miter lim="800000"/>
                  <a:headEnd/>
                  <a:tailEnd/>
                </a:ln>
                <a:effectLst/>
              </p:spPr>
              <p:txBody>
                <a:bodyPr wrap="none" anchor="ctr"/>
                <a:lstStyle/>
                <a:p>
                  <a:endParaRPr lang="en-US"/>
                </a:p>
              </p:txBody>
            </p:sp>
          </p:grpSp>
          <p:grpSp>
            <p:nvGrpSpPr>
              <p:cNvPr id="65586" name="Group 50"/>
              <p:cNvGrpSpPr>
                <a:grpSpLocks/>
              </p:cNvGrpSpPr>
              <p:nvPr userDrawn="1"/>
            </p:nvGrpSpPr>
            <p:grpSpPr bwMode="auto">
              <a:xfrm>
                <a:off x="3552" y="3840"/>
                <a:ext cx="624" cy="47"/>
                <a:chOff x="624" y="3600"/>
                <a:chExt cx="1056" cy="106"/>
              </a:xfrm>
            </p:grpSpPr>
            <p:sp>
              <p:nvSpPr>
                <p:cNvPr id="65587" name="Rectangle 51"/>
                <p:cNvSpPr>
                  <a:spLocks noChangeArrowheads="1"/>
                </p:cNvSpPr>
                <p:nvPr userDrawn="1"/>
              </p:nvSpPr>
              <p:spPr bwMode="ltGray">
                <a:xfrm>
                  <a:off x="1152" y="3600"/>
                  <a:ext cx="528" cy="106"/>
                </a:xfrm>
                <a:prstGeom prst="rect">
                  <a:avLst/>
                </a:prstGeom>
                <a:solidFill>
                  <a:schemeClr val="accent2"/>
                </a:solidFill>
                <a:ln w="9525">
                  <a:noFill/>
                  <a:miter lim="800000"/>
                  <a:headEnd/>
                  <a:tailEnd/>
                </a:ln>
                <a:effectLst/>
              </p:spPr>
              <p:txBody>
                <a:bodyPr wrap="none" anchor="ctr"/>
                <a:lstStyle/>
                <a:p>
                  <a:endParaRPr lang="en-US"/>
                </a:p>
              </p:txBody>
            </p:sp>
            <p:sp>
              <p:nvSpPr>
                <p:cNvPr id="65588" name="Rectangle 52"/>
                <p:cNvSpPr>
                  <a:spLocks noChangeArrowheads="1"/>
                </p:cNvSpPr>
                <p:nvPr userDrawn="1"/>
              </p:nvSpPr>
              <p:spPr bwMode="ltGray">
                <a:xfrm>
                  <a:off x="624" y="3600"/>
                  <a:ext cx="528" cy="106"/>
                </a:xfrm>
                <a:prstGeom prst="rect">
                  <a:avLst/>
                </a:prstGeom>
                <a:solidFill>
                  <a:schemeClr val="accent1"/>
                </a:solidFill>
                <a:ln w="9525">
                  <a:noFill/>
                  <a:miter lim="800000"/>
                  <a:headEnd/>
                  <a:tailEnd/>
                </a:ln>
                <a:effectLst/>
              </p:spPr>
              <p:txBody>
                <a:bodyPr wrap="none" anchor="ctr"/>
                <a:lstStyle/>
                <a:p>
                  <a:endParaRPr lang="en-US"/>
                </a:p>
              </p:txBody>
            </p:sp>
          </p:grpSp>
          <p:grpSp>
            <p:nvGrpSpPr>
              <p:cNvPr id="65589" name="Group 53"/>
              <p:cNvGrpSpPr>
                <a:grpSpLocks/>
              </p:cNvGrpSpPr>
              <p:nvPr userDrawn="1"/>
            </p:nvGrpSpPr>
            <p:grpSpPr bwMode="auto">
              <a:xfrm>
                <a:off x="4224" y="3840"/>
                <a:ext cx="624" cy="47"/>
                <a:chOff x="624" y="3706"/>
                <a:chExt cx="1056" cy="106"/>
              </a:xfrm>
            </p:grpSpPr>
            <p:sp>
              <p:nvSpPr>
                <p:cNvPr id="65590" name="Rectangle 54"/>
                <p:cNvSpPr>
                  <a:spLocks noChangeArrowheads="1"/>
                </p:cNvSpPr>
                <p:nvPr userDrawn="1"/>
              </p:nvSpPr>
              <p:spPr bwMode="ltGray">
                <a:xfrm>
                  <a:off x="1152" y="3706"/>
                  <a:ext cx="528" cy="106"/>
                </a:xfrm>
                <a:prstGeom prst="rect">
                  <a:avLst/>
                </a:prstGeom>
                <a:solidFill>
                  <a:schemeClr val="hlink"/>
                </a:solidFill>
                <a:ln w="9525">
                  <a:noFill/>
                  <a:miter lim="800000"/>
                  <a:headEnd/>
                  <a:tailEnd/>
                </a:ln>
                <a:effectLst/>
              </p:spPr>
              <p:txBody>
                <a:bodyPr wrap="none" anchor="ctr"/>
                <a:lstStyle/>
                <a:p>
                  <a:endParaRPr lang="en-US"/>
                </a:p>
              </p:txBody>
            </p:sp>
            <p:sp>
              <p:nvSpPr>
                <p:cNvPr id="65591" name="Rectangle 55"/>
                <p:cNvSpPr>
                  <a:spLocks noChangeArrowheads="1"/>
                </p:cNvSpPr>
                <p:nvPr userDrawn="1"/>
              </p:nvSpPr>
              <p:spPr bwMode="ltGray">
                <a:xfrm>
                  <a:off x="624" y="3706"/>
                  <a:ext cx="528" cy="106"/>
                </a:xfrm>
                <a:prstGeom prst="rect">
                  <a:avLst/>
                </a:prstGeom>
                <a:solidFill>
                  <a:schemeClr val="folHlink"/>
                </a:solidFill>
                <a:ln w="9525">
                  <a:noFill/>
                  <a:miter lim="800000"/>
                  <a:headEnd/>
                  <a:tailEnd/>
                </a:ln>
                <a:effectLst/>
              </p:spPr>
              <p:txBody>
                <a:bodyPr wrap="none" anchor="ctr"/>
                <a:lstStyle/>
                <a:p>
                  <a:endParaRPr lang="en-US"/>
                </a:p>
              </p:txBody>
            </p:sp>
          </p:grpSp>
          <p:grpSp>
            <p:nvGrpSpPr>
              <p:cNvPr id="65592" name="Group 56"/>
              <p:cNvGrpSpPr>
                <a:grpSpLocks/>
              </p:cNvGrpSpPr>
              <p:nvPr userDrawn="1"/>
            </p:nvGrpSpPr>
            <p:grpSpPr bwMode="auto">
              <a:xfrm>
                <a:off x="4896" y="3840"/>
                <a:ext cx="624" cy="47"/>
                <a:chOff x="624" y="3600"/>
                <a:chExt cx="1056" cy="106"/>
              </a:xfrm>
            </p:grpSpPr>
            <p:sp>
              <p:nvSpPr>
                <p:cNvPr id="65593" name="Rectangle 57"/>
                <p:cNvSpPr>
                  <a:spLocks noChangeArrowheads="1"/>
                </p:cNvSpPr>
                <p:nvPr userDrawn="1"/>
              </p:nvSpPr>
              <p:spPr bwMode="ltGray">
                <a:xfrm>
                  <a:off x="1152" y="3600"/>
                  <a:ext cx="528" cy="106"/>
                </a:xfrm>
                <a:prstGeom prst="rect">
                  <a:avLst/>
                </a:prstGeom>
                <a:solidFill>
                  <a:schemeClr val="accent2"/>
                </a:solidFill>
                <a:ln w="9525">
                  <a:noFill/>
                  <a:miter lim="800000"/>
                  <a:headEnd/>
                  <a:tailEnd/>
                </a:ln>
                <a:effectLst/>
              </p:spPr>
              <p:txBody>
                <a:bodyPr wrap="none" anchor="ctr"/>
                <a:lstStyle/>
                <a:p>
                  <a:endParaRPr lang="en-US"/>
                </a:p>
              </p:txBody>
            </p:sp>
            <p:sp>
              <p:nvSpPr>
                <p:cNvPr id="65594" name="Rectangle 58"/>
                <p:cNvSpPr>
                  <a:spLocks noChangeArrowheads="1"/>
                </p:cNvSpPr>
                <p:nvPr userDrawn="1"/>
              </p:nvSpPr>
              <p:spPr bwMode="ltGray">
                <a:xfrm>
                  <a:off x="624" y="3600"/>
                  <a:ext cx="528" cy="106"/>
                </a:xfrm>
                <a:prstGeom prst="rect">
                  <a:avLst/>
                </a:prstGeom>
                <a:solidFill>
                  <a:schemeClr val="accent1"/>
                </a:solidFill>
                <a:ln w="9525">
                  <a:noFill/>
                  <a:miter lim="800000"/>
                  <a:headEnd/>
                  <a:tailEnd/>
                </a:ln>
                <a:effectLst/>
              </p:spPr>
              <p:txBody>
                <a:bodyPr wrap="none" anchor="ctr"/>
                <a:lstStyle/>
                <a:p>
                  <a:endParaRPr lang="en-US"/>
                </a:p>
              </p:txBody>
            </p:sp>
          </p:grpSp>
        </p:grpSp>
      </p:grpSp>
      <p:sp>
        <p:nvSpPr>
          <p:cNvPr id="65595" name="Rectangle 59"/>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p>
        </p:txBody>
      </p:sp>
      <p:sp>
        <p:nvSpPr>
          <p:cNvPr id="65596" name="Rectangle 60"/>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65597" name="Rectangle 61"/>
          <p:cNvSpPr>
            <a:spLocks noGrp="1" noChangeArrowheads="1"/>
          </p:cNvSpPr>
          <p:nvPr>
            <p:ph type="dt" sz="half" idx="2"/>
          </p:nvPr>
        </p:nvSpPr>
        <p:spPr bwMode="auto">
          <a:xfrm>
            <a:off x="685800" y="61722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solidFill>
                  <a:schemeClr val="tx2"/>
                </a:solidFill>
                <a:latin typeface="Arial Narrow" pitchFamily="34" charset="0"/>
              </a:defRPr>
            </a:lvl1pPr>
          </a:lstStyle>
          <a:p>
            <a:endParaRPr lang="es-ES"/>
          </a:p>
        </p:txBody>
      </p:sp>
      <p:sp>
        <p:nvSpPr>
          <p:cNvPr id="65598" name="Rectangle 62"/>
          <p:cNvSpPr>
            <a:spLocks noGrp="1" noChangeArrowheads="1"/>
          </p:cNvSpPr>
          <p:nvPr>
            <p:ph type="ftr" sz="quarter" idx="3"/>
          </p:nvPr>
        </p:nvSpPr>
        <p:spPr bwMode="auto">
          <a:xfrm>
            <a:off x="3124200" y="61722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solidFill>
                  <a:schemeClr val="tx2"/>
                </a:solidFill>
                <a:latin typeface="Arial Narrow" pitchFamily="34" charset="0"/>
              </a:defRPr>
            </a:lvl1pPr>
          </a:lstStyle>
          <a:p>
            <a:r>
              <a:rPr lang="es-ES"/>
              <a:t>Perú</a:t>
            </a:r>
          </a:p>
        </p:txBody>
      </p:sp>
      <p:sp>
        <p:nvSpPr>
          <p:cNvPr id="65599" name="Rectangle 63"/>
          <p:cNvSpPr>
            <a:spLocks noGrp="1" noChangeArrowheads="1"/>
          </p:cNvSpPr>
          <p:nvPr>
            <p:ph type="sldNum" sz="quarter" idx="4"/>
          </p:nvPr>
        </p:nvSpPr>
        <p:spPr bwMode="auto">
          <a:xfrm>
            <a:off x="6553200" y="61722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solidFill>
                  <a:schemeClr val="tx2"/>
                </a:solidFill>
                <a:latin typeface="Arial Narrow" pitchFamily="34" charset="0"/>
              </a:defRPr>
            </a:lvl1pPr>
          </a:lstStyle>
          <a:p>
            <a:fld id="{972D7F84-15C0-493E-880F-C5B9B5D7C33D}" type="slidenum">
              <a:rPr lang="es-ES"/>
              <a:pPr/>
              <a:t>‹#›</a:t>
            </a:fld>
            <a:endParaRPr lang="es-E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ransition>
    <p:cover dir="d"/>
  </p:transition>
  <p:hf hd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itchFamily="34" charset="0"/>
        </a:defRPr>
      </a:lvl2pPr>
      <a:lvl3pPr algn="ctr" rtl="0" fontAlgn="base">
        <a:spcBef>
          <a:spcPct val="0"/>
        </a:spcBef>
        <a:spcAft>
          <a:spcPct val="0"/>
        </a:spcAft>
        <a:defRPr sz="4400">
          <a:solidFill>
            <a:schemeClr val="tx2"/>
          </a:solidFill>
          <a:latin typeface="Arial" pitchFamily="34" charset="0"/>
        </a:defRPr>
      </a:lvl3pPr>
      <a:lvl4pPr algn="ctr" rtl="0" fontAlgn="base">
        <a:spcBef>
          <a:spcPct val="0"/>
        </a:spcBef>
        <a:spcAft>
          <a:spcPct val="0"/>
        </a:spcAft>
        <a:defRPr sz="4400">
          <a:solidFill>
            <a:schemeClr val="tx2"/>
          </a:solidFill>
          <a:latin typeface="Arial" pitchFamily="34" charset="0"/>
        </a:defRPr>
      </a:lvl4pPr>
      <a:lvl5pPr algn="ctr" rtl="0" fontAlgn="base">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fontAlgn="base">
        <a:spcBef>
          <a:spcPct val="20000"/>
        </a:spcBef>
        <a:spcAft>
          <a:spcPct val="0"/>
        </a:spcAft>
        <a:buSzPct val="80000"/>
        <a:buBlip>
          <a:blip r:embed="rId14"/>
        </a:buBlip>
        <a:defRPr sz="3200">
          <a:solidFill>
            <a:srgbClr val="3E3F74"/>
          </a:solidFill>
          <a:latin typeface="+mn-lt"/>
          <a:ea typeface="+mn-ea"/>
          <a:cs typeface="+mn-cs"/>
        </a:defRPr>
      </a:lvl1pPr>
      <a:lvl2pPr marL="742950" indent="-285750" algn="l" rtl="0" fontAlgn="base">
        <a:spcBef>
          <a:spcPct val="20000"/>
        </a:spcBef>
        <a:spcAft>
          <a:spcPct val="0"/>
        </a:spcAft>
        <a:buClr>
          <a:schemeClr val="hlink"/>
        </a:buClr>
        <a:buSzPct val="70000"/>
        <a:buFont typeface="Wingdings" pitchFamily="2" charset="2"/>
        <a:buChar char="l"/>
        <a:defRPr sz="2800">
          <a:solidFill>
            <a:srgbClr val="3E3F74"/>
          </a:solidFill>
          <a:latin typeface="+mn-lt"/>
        </a:defRPr>
      </a:lvl2pPr>
      <a:lvl3pPr marL="1143000" indent="-228600" algn="l" rtl="0" fontAlgn="base">
        <a:spcBef>
          <a:spcPct val="20000"/>
        </a:spcBef>
        <a:spcAft>
          <a:spcPct val="0"/>
        </a:spcAft>
        <a:buClr>
          <a:schemeClr val="accent2"/>
        </a:buClr>
        <a:buSzPct val="65000"/>
        <a:buFont typeface="Wingdings" pitchFamily="2" charset="2"/>
        <a:buChar char="l"/>
        <a:defRPr sz="2400">
          <a:solidFill>
            <a:srgbClr val="3E3F74"/>
          </a:solidFill>
          <a:latin typeface="+mn-lt"/>
        </a:defRPr>
      </a:lvl3pPr>
      <a:lvl4pPr marL="1600200" indent="-228600" algn="l" rtl="0" fontAlgn="base">
        <a:spcBef>
          <a:spcPct val="20000"/>
        </a:spcBef>
        <a:spcAft>
          <a:spcPct val="0"/>
        </a:spcAft>
        <a:buClr>
          <a:schemeClr val="folHlink"/>
        </a:buClr>
        <a:buSzPct val="65000"/>
        <a:buFont typeface="Wingdings" pitchFamily="2" charset="2"/>
        <a:buChar char="l"/>
        <a:defRPr sz="2000">
          <a:solidFill>
            <a:srgbClr val="3E3F74"/>
          </a:solidFill>
          <a:latin typeface="+mn-lt"/>
        </a:defRPr>
      </a:lvl4pPr>
      <a:lvl5pPr marL="2057400" indent="-228600" algn="l" rtl="0" fontAlgn="base">
        <a:spcBef>
          <a:spcPct val="20000"/>
        </a:spcBef>
        <a:spcAft>
          <a:spcPct val="0"/>
        </a:spcAft>
        <a:buChar char="•"/>
        <a:defRPr sz="2000">
          <a:solidFill>
            <a:srgbClr val="3E3F74"/>
          </a:solidFill>
          <a:latin typeface="+mn-lt"/>
        </a:defRPr>
      </a:lvl5pPr>
      <a:lvl6pPr marL="2514600" indent="-228600" algn="l" rtl="0" fontAlgn="base">
        <a:spcBef>
          <a:spcPct val="20000"/>
        </a:spcBef>
        <a:spcAft>
          <a:spcPct val="0"/>
        </a:spcAft>
        <a:buChar char="•"/>
        <a:defRPr sz="2000">
          <a:solidFill>
            <a:srgbClr val="3E3F74"/>
          </a:solidFill>
          <a:latin typeface="+mn-lt"/>
        </a:defRPr>
      </a:lvl6pPr>
      <a:lvl7pPr marL="2971800" indent="-228600" algn="l" rtl="0" fontAlgn="base">
        <a:spcBef>
          <a:spcPct val="20000"/>
        </a:spcBef>
        <a:spcAft>
          <a:spcPct val="0"/>
        </a:spcAft>
        <a:buChar char="•"/>
        <a:defRPr sz="2000">
          <a:solidFill>
            <a:srgbClr val="3E3F74"/>
          </a:solidFill>
          <a:latin typeface="+mn-lt"/>
        </a:defRPr>
      </a:lvl7pPr>
      <a:lvl8pPr marL="3429000" indent="-228600" algn="l" rtl="0" fontAlgn="base">
        <a:spcBef>
          <a:spcPct val="20000"/>
        </a:spcBef>
        <a:spcAft>
          <a:spcPct val="0"/>
        </a:spcAft>
        <a:buChar char="•"/>
        <a:defRPr sz="2000">
          <a:solidFill>
            <a:srgbClr val="3E3F74"/>
          </a:solidFill>
          <a:latin typeface="+mn-lt"/>
        </a:defRPr>
      </a:lvl8pPr>
      <a:lvl9pPr marL="3886200" indent="-228600" algn="l" rtl="0" fontAlgn="base">
        <a:spcBef>
          <a:spcPct val="20000"/>
        </a:spcBef>
        <a:spcAft>
          <a:spcPct val="0"/>
        </a:spcAft>
        <a:buChar char="•"/>
        <a:defRPr sz="2000">
          <a:solidFill>
            <a:srgbClr val="3E3F74"/>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57200" y="457200"/>
            <a:ext cx="8458200" cy="1143000"/>
          </a:xfrm>
        </p:spPr>
        <p:txBody>
          <a:bodyPr/>
          <a:lstStyle/>
          <a:p>
            <a:r>
              <a:rPr lang="es-MX" sz="3600"/>
              <a:t>V Reunión de la Red para la Reducción de la Pobreza y la Protección Social</a:t>
            </a:r>
            <a:br>
              <a:rPr lang="es-MX" sz="3600"/>
            </a:br>
            <a:r>
              <a:rPr lang="es-MX" sz="2400"/>
              <a:t>22 y 23 de mayo de 2003</a:t>
            </a:r>
            <a:endParaRPr lang="es-ES" sz="2400"/>
          </a:p>
        </p:txBody>
      </p:sp>
      <p:sp>
        <p:nvSpPr>
          <p:cNvPr id="2051" name="Rectangle 3"/>
          <p:cNvSpPr>
            <a:spLocks noGrp="1" noChangeArrowheads="1"/>
          </p:cNvSpPr>
          <p:nvPr>
            <p:ph type="subTitle" idx="1"/>
          </p:nvPr>
        </p:nvSpPr>
        <p:spPr>
          <a:xfrm>
            <a:off x="914400" y="2209800"/>
            <a:ext cx="7391400" cy="1143000"/>
          </a:xfrm>
        </p:spPr>
        <p:txBody>
          <a:bodyPr/>
          <a:lstStyle/>
          <a:p>
            <a:r>
              <a:rPr lang="es-MX" sz="4000"/>
              <a:t>Perú: pobreza, política social y contexto macroeconómico</a:t>
            </a:r>
          </a:p>
        </p:txBody>
      </p:sp>
      <p:sp>
        <p:nvSpPr>
          <p:cNvPr id="2053" name="Rectangle 5"/>
          <p:cNvSpPr>
            <a:spLocks noChangeArrowheads="1"/>
          </p:cNvSpPr>
          <p:nvPr/>
        </p:nvSpPr>
        <p:spPr bwMode="auto">
          <a:xfrm>
            <a:off x="838200" y="4510088"/>
            <a:ext cx="7620000" cy="1525587"/>
          </a:xfrm>
          <a:prstGeom prst="rect">
            <a:avLst/>
          </a:prstGeom>
          <a:noFill/>
          <a:ln w="9525">
            <a:noFill/>
            <a:miter lim="800000"/>
            <a:headEnd/>
            <a:tailEnd/>
          </a:ln>
          <a:effectLst/>
        </p:spPr>
        <p:txBody>
          <a:bodyPr>
            <a:spAutoFit/>
          </a:bodyPr>
          <a:lstStyle/>
          <a:p>
            <a:pPr algn="ctr">
              <a:spcBef>
                <a:spcPct val="50000"/>
              </a:spcBef>
            </a:pPr>
            <a:r>
              <a:rPr lang="es-PE" sz="2800" b="1">
                <a:solidFill>
                  <a:schemeClr val="tx2"/>
                </a:solidFill>
                <a:latin typeface="Arial" pitchFamily="34" charset="0"/>
              </a:rPr>
              <a:t>Waldo Mendoza Bellido</a:t>
            </a:r>
          </a:p>
          <a:p>
            <a:pPr algn="ctr">
              <a:spcBef>
                <a:spcPct val="50000"/>
              </a:spcBef>
            </a:pPr>
            <a:r>
              <a:rPr lang="es-ES" sz="2200" b="1">
                <a:solidFill>
                  <a:schemeClr val="tx2"/>
                </a:solidFill>
                <a:latin typeface="Arial" pitchFamily="34" charset="0"/>
              </a:rPr>
              <a:t>Ministerio de </a:t>
            </a:r>
            <a:r>
              <a:rPr lang="es-MX" sz="2200" b="1">
                <a:solidFill>
                  <a:schemeClr val="tx2"/>
                </a:solidFill>
                <a:latin typeface="Arial" pitchFamily="34" charset="0"/>
              </a:rPr>
              <a:t>Economía</a:t>
            </a:r>
            <a:r>
              <a:rPr lang="es-ES" sz="2200" b="1">
                <a:solidFill>
                  <a:schemeClr val="tx2"/>
                </a:solidFill>
                <a:latin typeface="Arial" pitchFamily="34" charset="0"/>
              </a:rPr>
              <a:t> y Finanzas</a:t>
            </a:r>
            <a:endParaRPr lang="es-MX" sz="2200" b="1">
              <a:solidFill>
                <a:schemeClr val="tx2"/>
              </a:solidFill>
              <a:latin typeface="Arial" pitchFamily="34" charset="0"/>
            </a:endParaRPr>
          </a:p>
          <a:p>
            <a:pPr algn="ctr">
              <a:spcBef>
                <a:spcPct val="50000"/>
              </a:spcBef>
            </a:pPr>
            <a:r>
              <a:rPr lang="en-US" sz="2200" b="1">
                <a:solidFill>
                  <a:schemeClr val="tx2"/>
                </a:solidFill>
                <a:latin typeface="Arial" pitchFamily="34" charset="0"/>
              </a:rPr>
              <a:t>Dirección General de Asuntos </a:t>
            </a:r>
            <a:r>
              <a:rPr lang="es-MX" sz="2200" b="1">
                <a:solidFill>
                  <a:schemeClr val="tx2"/>
                </a:solidFill>
                <a:latin typeface="Arial" pitchFamily="34" charset="0"/>
              </a:rPr>
              <a:t>Económicos</a:t>
            </a:r>
            <a:r>
              <a:rPr lang="en-US" sz="2200" b="1">
                <a:solidFill>
                  <a:schemeClr val="tx2"/>
                </a:solidFill>
                <a:latin typeface="Arial" pitchFamily="34" charset="0"/>
              </a:rPr>
              <a:t> y Sociales</a:t>
            </a:r>
            <a:endParaRPr lang="es-MX" sz="2200" b="1">
              <a:solidFill>
                <a:schemeClr val="tx2"/>
              </a:solidFill>
              <a:latin typeface="Arial" pitchFamily="34" charset="0"/>
            </a:endParaRPr>
          </a:p>
        </p:txBody>
      </p:sp>
    </p:spTree>
  </p:cSld>
  <p:clrMapOvr>
    <a:masterClrMapping/>
  </p:clrMapOvr>
  <p:transition>
    <p:cover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ctrTitle"/>
          </p:nvPr>
        </p:nvSpPr>
        <p:spPr>
          <a:xfrm>
            <a:off x="685800" y="2133600"/>
            <a:ext cx="7924800" cy="1143000"/>
          </a:xfrm>
        </p:spPr>
        <p:txBody>
          <a:bodyPr/>
          <a:lstStyle/>
          <a:p>
            <a:r>
              <a:rPr lang="en-US" sz="3600"/>
              <a:t>3. La p</a:t>
            </a:r>
            <a:r>
              <a:rPr lang="es-ES" sz="3600"/>
              <a:t>rogramación </a:t>
            </a:r>
            <a:r>
              <a:rPr lang="es-MX" sz="3600"/>
              <a:t>m</a:t>
            </a:r>
            <a:r>
              <a:rPr lang="es-ES" sz="3600"/>
              <a:t>acro</a:t>
            </a:r>
            <a:r>
              <a:rPr lang="es-MX" sz="3600"/>
              <a:t>económica</a:t>
            </a:r>
            <a:r>
              <a:rPr lang="en-US" sz="3600"/>
              <a:t> </a:t>
            </a:r>
            <a:r>
              <a:rPr lang="es-ES" sz="3600"/>
              <a:t>y </a:t>
            </a:r>
            <a:r>
              <a:rPr lang="es-MX" sz="3600"/>
              <a:t>el g</a:t>
            </a:r>
            <a:r>
              <a:rPr lang="es-ES" sz="3600"/>
              <a:t>asto </a:t>
            </a:r>
            <a:r>
              <a:rPr lang="es-MX" sz="3600"/>
              <a:t>público</a:t>
            </a:r>
            <a:endParaRPr lang="es-ES"/>
          </a:p>
        </p:txBody>
      </p:sp>
    </p:spTree>
  </p:cSld>
  <p:clrMapOvr>
    <a:masterClrMapping/>
  </p:clrMapOvr>
  <p:transition>
    <p:cover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ooter Placeholder 4"/>
          <p:cNvSpPr>
            <a:spLocks noGrp="1"/>
          </p:cNvSpPr>
          <p:nvPr>
            <p:ph type="ftr" sz="quarter" idx="11"/>
          </p:nvPr>
        </p:nvSpPr>
        <p:spPr/>
        <p:txBody>
          <a:bodyPr/>
          <a:lstStyle/>
          <a:p>
            <a:r>
              <a:rPr lang="es-ES"/>
              <a:t>Perú</a:t>
            </a:r>
          </a:p>
        </p:txBody>
      </p:sp>
      <p:sp>
        <p:nvSpPr>
          <p:cNvPr id="14" name="Slide Number Placeholder 5"/>
          <p:cNvSpPr>
            <a:spLocks noGrp="1"/>
          </p:cNvSpPr>
          <p:nvPr>
            <p:ph type="sldNum" sz="quarter" idx="12"/>
          </p:nvPr>
        </p:nvSpPr>
        <p:spPr/>
        <p:txBody>
          <a:bodyPr/>
          <a:lstStyle/>
          <a:p>
            <a:fld id="{0B8F2492-3BB4-43CA-A422-C8A42AE48670}" type="slidenum">
              <a:rPr lang="es-ES"/>
              <a:pPr/>
              <a:t>11</a:t>
            </a:fld>
            <a:endParaRPr lang="es-ES"/>
          </a:p>
        </p:txBody>
      </p:sp>
      <p:sp>
        <p:nvSpPr>
          <p:cNvPr id="7170" name="Rectangle 2"/>
          <p:cNvSpPr>
            <a:spLocks noGrp="1" noChangeArrowheads="1"/>
          </p:cNvSpPr>
          <p:nvPr>
            <p:ph type="title"/>
          </p:nvPr>
        </p:nvSpPr>
        <p:spPr>
          <a:xfrm>
            <a:off x="304800" y="381000"/>
            <a:ext cx="8458200" cy="762000"/>
          </a:xfrm>
        </p:spPr>
        <p:txBody>
          <a:bodyPr/>
          <a:lstStyle/>
          <a:p>
            <a:r>
              <a:rPr lang="en-US" sz="3600"/>
              <a:t>P</a:t>
            </a:r>
            <a:r>
              <a:rPr lang="es-ES" sz="3600"/>
              <a:t>rogramación macro</a:t>
            </a:r>
            <a:r>
              <a:rPr lang="en-US" sz="3600"/>
              <a:t> </a:t>
            </a:r>
            <a:r>
              <a:rPr lang="es-ES" sz="3600"/>
              <a:t>y gasto </a:t>
            </a:r>
            <a:r>
              <a:rPr lang="es-MX" sz="3600"/>
              <a:t>público</a:t>
            </a:r>
          </a:p>
        </p:txBody>
      </p:sp>
      <p:grpSp>
        <p:nvGrpSpPr>
          <p:cNvPr id="7183" name="Group 15"/>
          <p:cNvGrpSpPr>
            <a:grpSpLocks/>
          </p:cNvGrpSpPr>
          <p:nvPr/>
        </p:nvGrpSpPr>
        <p:grpSpPr bwMode="auto">
          <a:xfrm>
            <a:off x="304800" y="1295400"/>
            <a:ext cx="8382000" cy="5535613"/>
            <a:chOff x="144" y="624"/>
            <a:chExt cx="5616" cy="3680"/>
          </a:xfrm>
        </p:grpSpPr>
        <p:sp>
          <p:nvSpPr>
            <p:cNvPr id="7174" name="Text Box 6"/>
            <p:cNvSpPr txBox="1">
              <a:spLocks noChangeArrowheads="1"/>
            </p:cNvSpPr>
            <p:nvPr/>
          </p:nvSpPr>
          <p:spPr bwMode="auto">
            <a:xfrm>
              <a:off x="816" y="1248"/>
              <a:ext cx="4080" cy="1824"/>
            </a:xfrm>
            <a:prstGeom prst="rect">
              <a:avLst/>
            </a:prstGeom>
            <a:solidFill>
              <a:schemeClr val="bg1"/>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chemeClr val="bg1"/>
              </a:extrusionClr>
            </a:sp3d>
          </p:spPr>
          <p:txBody>
            <a:bodyPr>
              <a:flatTx/>
            </a:bodyPr>
            <a:lstStyle/>
            <a:p>
              <a:pPr marL="457200" indent="-457200" algn="ctr" eaLnBrk="0" hangingPunct="0"/>
              <a:endParaRPr lang="es-ES_tradnl" sz="800" b="1">
                <a:solidFill>
                  <a:schemeClr val="bg1"/>
                </a:solidFill>
                <a:effectLst>
                  <a:outerShdw blurRad="38100" dist="38100" dir="2700000" algn="tl">
                    <a:srgbClr val="000000"/>
                  </a:outerShdw>
                </a:effectLst>
                <a:latin typeface="Arial Narrow" pitchFamily="34" charset="0"/>
              </a:endParaRPr>
            </a:p>
            <a:p>
              <a:pPr marL="457200" indent="-457200" algn="ctr" eaLnBrk="0" hangingPunct="0"/>
              <a:r>
                <a:rPr lang="es-ES_tradnl" b="1">
                  <a:solidFill>
                    <a:srgbClr val="FFFFFF"/>
                  </a:solidFill>
                  <a:effectLst>
                    <a:outerShdw blurRad="38100" dist="38100" dir="2700000" algn="tl">
                      <a:srgbClr val="000000"/>
                    </a:outerShdw>
                  </a:effectLst>
                  <a:latin typeface="Tahoma" pitchFamily="34" charset="0"/>
                </a:rPr>
                <a:t>PROYECCIONES MACROECONÓMICAS</a:t>
              </a:r>
            </a:p>
            <a:p>
              <a:pPr marL="457200" indent="-457200" algn="ctr" eaLnBrk="0" hangingPunct="0"/>
              <a:r>
                <a:rPr lang="es-ES_tradnl" sz="2000" b="1">
                  <a:solidFill>
                    <a:srgbClr val="FFFFFF"/>
                  </a:solidFill>
                  <a:effectLst>
                    <a:outerShdw blurRad="38100" dist="38100" dir="2700000" algn="tl">
                      <a:srgbClr val="000000"/>
                    </a:outerShdw>
                  </a:effectLst>
                  <a:latin typeface="Tahoma" pitchFamily="34" charset="0"/>
                </a:rPr>
                <a:t>(</a:t>
              </a:r>
              <a:r>
                <a:rPr lang="es-ES_tradnl" sz="2000" b="1">
                  <a:solidFill>
                    <a:srgbClr val="FFFFFF"/>
                  </a:solidFill>
                  <a:effectLst>
                    <a:outerShdw blurRad="38100" dist="38100" dir="2700000" algn="tl">
                      <a:srgbClr val="000000"/>
                    </a:outerShdw>
                  </a:effectLst>
                  <a:latin typeface="Tahoma" pitchFamily="34" charset="0"/>
                  <a:hlinkClick r:id="" action="ppaction://hlinkpres?slideindex=1&amp;slidetitle="/>
                </a:rPr>
                <a:t>Modelo Macro Econométrico del MEF</a:t>
              </a:r>
              <a:r>
                <a:rPr lang="es-ES_tradnl" sz="2000" b="1">
                  <a:solidFill>
                    <a:srgbClr val="FFFFFF"/>
                  </a:solidFill>
                  <a:effectLst>
                    <a:outerShdw blurRad="38100" dist="38100" dir="2700000" algn="tl">
                      <a:srgbClr val="000000"/>
                    </a:outerShdw>
                  </a:effectLst>
                  <a:latin typeface="Tahoma" pitchFamily="34" charset="0"/>
                </a:rPr>
                <a:t>, </a:t>
              </a:r>
              <a:r>
                <a:rPr lang="es-ES_tradnl" sz="2000" b="1">
                  <a:solidFill>
                    <a:srgbClr val="FFFFFF"/>
                  </a:solidFill>
                  <a:effectLst>
                    <a:outerShdw blurRad="38100" dist="38100" dir="2700000" algn="tl">
                      <a:srgbClr val="000000"/>
                    </a:outerShdw>
                  </a:effectLst>
                  <a:latin typeface="Tahoma" pitchFamily="34" charset="0"/>
                  <a:hlinkClick r:id="" action="ppaction://hlinkpres?slideindex=1&amp;slidetitle="/>
                </a:rPr>
                <a:t>Proyección de Sectores Productivos</a:t>
              </a:r>
              <a:r>
                <a:rPr lang="es-ES_tradnl" sz="2000" b="1">
                  <a:solidFill>
                    <a:srgbClr val="FFFFFF"/>
                  </a:solidFill>
                  <a:effectLst>
                    <a:outerShdw blurRad="38100" dist="38100" dir="2700000" algn="tl">
                      <a:srgbClr val="000000"/>
                    </a:outerShdw>
                  </a:effectLst>
                  <a:latin typeface="Tahoma" pitchFamily="34" charset="0"/>
                </a:rPr>
                <a:t>)</a:t>
              </a:r>
            </a:p>
            <a:p>
              <a:pPr marL="457200" indent="-457200" algn="ctr" eaLnBrk="0" hangingPunct="0"/>
              <a:endParaRPr lang="es-ES_tradnl" sz="900" b="1">
                <a:solidFill>
                  <a:srgbClr val="FFFFFF"/>
                </a:solidFill>
                <a:effectLst>
                  <a:outerShdw blurRad="38100" dist="38100" dir="2700000" algn="tl">
                    <a:srgbClr val="000000"/>
                  </a:outerShdw>
                </a:effectLst>
                <a:latin typeface="Tahoma" pitchFamily="34" charset="0"/>
              </a:endParaRPr>
            </a:p>
            <a:p>
              <a:pPr marL="457200" indent="-457200" algn="ctr" eaLnBrk="0" hangingPunct="0"/>
              <a:endParaRPr lang="es-ES_tradnl" sz="500" b="1">
                <a:solidFill>
                  <a:srgbClr val="FFFFFF"/>
                </a:solidFill>
                <a:effectLst>
                  <a:outerShdw blurRad="38100" dist="38100" dir="2700000" algn="tl">
                    <a:srgbClr val="000000"/>
                  </a:outerShdw>
                </a:effectLst>
                <a:latin typeface="Tahoma" pitchFamily="34" charset="0"/>
              </a:endParaRPr>
            </a:p>
            <a:p>
              <a:pPr marL="457200" indent="-457200" algn="just" eaLnBrk="0" hangingPunct="0">
                <a:buFontTx/>
                <a:buAutoNum type="arabicPeriod"/>
              </a:pPr>
              <a:r>
                <a:rPr lang="es-ES_tradnl" sz="1800" b="1">
                  <a:solidFill>
                    <a:srgbClr val="FFFFFF"/>
                  </a:solidFill>
                  <a:effectLst>
                    <a:outerShdw blurRad="38100" dist="38100" dir="2700000" algn="tl">
                      <a:srgbClr val="000000"/>
                    </a:outerShdw>
                  </a:effectLst>
                  <a:latin typeface="Tahoma" pitchFamily="34" charset="0"/>
                </a:rPr>
                <a:t>Indicadores macroeconómicos globales;</a:t>
              </a:r>
            </a:p>
            <a:p>
              <a:pPr marL="457200" indent="-457200" algn="just" eaLnBrk="0" hangingPunct="0">
                <a:buFontTx/>
                <a:buAutoNum type="arabicPeriod"/>
              </a:pPr>
              <a:r>
                <a:rPr lang="es-ES_tradnl" sz="1800" b="1">
                  <a:solidFill>
                    <a:srgbClr val="FFFFFF"/>
                  </a:solidFill>
                  <a:effectLst>
                    <a:outerShdw blurRad="38100" dist="38100" dir="2700000" algn="tl">
                      <a:srgbClr val="000000"/>
                    </a:outerShdw>
                  </a:effectLst>
                  <a:latin typeface="Tahoma" pitchFamily="34" charset="0"/>
                </a:rPr>
                <a:t>PBI, Oferta y Demanda global;</a:t>
              </a:r>
            </a:p>
            <a:p>
              <a:pPr marL="457200" indent="-457200" algn="just" eaLnBrk="0" hangingPunct="0">
                <a:buFontTx/>
                <a:buAutoNum type="arabicPeriod"/>
              </a:pPr>
              <a:r>
                <a:rPr lang="es-ES_tradnl" sz="1800" b="1">
                  <a:solidFill>
                    <a:srgbClr val="FFFFFF"/>
                  </a:solidFill>
                  <a:effectLst>
                    <a:outerShdw blurRad="38100" dist="38100" dir="2700000" algn="tl">
                      <a:srgbClr val="000000"/>
                    </a:outerShdw>
                  </a:effectLst>
                  <a:latin typeface="Tahoma" pitchFamily="34" charset="0"/>
                </a:rPr>
                <a:t>Inflación y Tipo de cambio (BCRP);</a:t>
              </a:r>
            </a:p>
            <a:p>
              <a:pPr marL="457200" indent="-457200" algn="just" eaLnBrk="0" hangingPunct="0">
                <a:buFontTx/>
                <a:buAutoNum type="arabicPeriod"/>
              </a:pPr>
              <a:r>
                <a:rPr lang="es-ES_tradnl" sz="1800" b="1">
                  <a:solidFill>
                    <a:srgbClr val="FFFFFF"/>
                  </a:solidFill>
                  <a:effectLst>
                    <a:outerShdw blurRad="38100" dist="38100" dir="2700000" algn="tl">
                      <a:srgbClr val="000000"/>
                    </a:outerShdw>
                  </a:effectLst>
                  <a:latin typeface="Tahoma" pitchFamily="34" charset="0"/>
                </a:rPr>
                <a:t>Exportaciones, Importaciones y Balanza Comercial.</a:t>
              </a:r>
            </a:p>
          </p:txBody>
        </p:sp>
        <p:sp>
          <p:nvSpPr>
            <p:cNvPr id="7175" name="Text Box 7"/>
            <p:cNvSpPr txBox="1">
              <a:spLocks noChangeArrowheads="1"/>
            </p:cNvSpPr>
            <p:nvPr/>
          </p:nvSpPr>
          <p:spPr bwMode="auto">
            <a:xfrm>
              <a:off x="1296" y="3552"/>
              <a:ext cx="3120" cy="336"/>
            </a:xfrm>
            <a:prstGeom prst="rect">
              <a:avLst/>
            </a:prstGeom>
            <a:solidFill>
              <a:schemeClr val="bg1"/>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chemeClr val="bg1"/>
              </a:extrusionClr>
            </a:sp3d>
          </p:spPr>
          <p:txBody>
            <a:bodyPr anchor="ctr">
              <a:flatTx/>
            </a:bodyPr>
            <a:lstStyle/>
            <a:p>
              <a:pPr marL="381000" indent="-381000" algn="ctr" eaLnBrk="0" hangingPunct="0"/>
              <a:r>
                <a:rPr lang="es-PE" sz="2000" b="1">
                  <a:solidFill>
                    <a:srgbClr val="FFFFFF"/>
                  </a:solidFill>
                  <a:effectLst>
                    <a:outerShdw blurRad="38100" dist="38100" dir="2700000" algn="tl">
                      <a:srgbClr val="000000"/>
                    </a:outerShdw>
                  </a:effectLst>
                  <a:latin typeface="Tahoma" pitchFamily="34" charset="0"/>
                  <a:hlinkClick r:id="" action="ppaction://hlinkpres?slideindex=1&amp;slidetitle="/>
                </a:rPr>
                <a:t>SITUACIÓN MACROECONÓMICA INICIAL</a:t>
              </a:r>
              <a:endParaRPr lang="es-ES" sz="2000" b="1">
                <a:solidFill>
                  <a:srgbClr val="FFFFFF"/>
                </a:solidFill>
                <a:effectLst>
                  <a:outerShdw blurRad="38100" dist="38100" dir="2700000" algn="tl">
                    <a:srgbClr val="000000"/>
                  </a:outerShdw>
                </a:effectLst>
                <a:latin typeface="Tahoma" pitchFamily="34" charset="0"/>
              </a:endParaRPr>
            </a:p>
          </p:txBody>
        </p:sp>
        <p:grpSp>
          <p:nvGrpSpPr>
            <p:cNvPr id="7176" name="Group 8"/>
            <p:cNvGrpSpPr>
              <a:grpSpLocks/>
            </p:cNvGrpSpPr>
            <p:nvPr/>
          </p:nvGrpSpPr>
          <p:grpSpPr bwMode="auto">
            <a:xfrm>
              <a:off x="240" y="624"/>
              <a:ext cx="5280" cy="432"/>
              <a:chOff x="240" y="864"/>
              <a:chExt cx="5280" cy="432"/>
            </a:xfrm>
          </p:grpSpPr>
          <p:sp>
            <p:nvSpPr>
              <p:cNvPr id="7177" name="Text Box 9"/>
              <p:cNvSpPr txBox="1">
                <a:spLocks noChangeArrowheads="1"/>
              </p:cNvSpPr>
              <p:nvPr/>
            </p:nvSpPr>
            <p:spPr bwMode="auto">
              <a:xfrm>
                <a:off x="240" y="864"/>
                <a:ext cx="2544" cy="432"/>
              </a:xfrm>
              <a:prstGeom prst="rect">
                <a:avLst/>
              </a:prstGeom>
              <a:solidFill>
                <a:schemeClr val="bg1"/>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chemeClr val="bg1"/>
                </a:extrusionClr>
              </a:sp3d>
            </p:spPr>
            <p:txBody>
              <a:bodyPr anchor="ctr">
                <a:flatTx/>
              </a:bodyPr>
              <a:lstStyle/>
              <a:p>
                <a:pPr algn="ctr" eaLnBrk="0" hangingPunct="0"/>
                <a:r>
                  <a:rPr lang="es-ES_tradnl" sz="2000" b="1">
                    <a:solidFill>
                      <a:srgbClr val="FFFFFF"/>
                    </a:solidFill>
                    <a:effectLst>
                      <a:outerShdw blurRad="38100" dist="38100" dir="2700000" algn="tl">
                        <a:srgbClr val="000000"/>
                      </a:outerShdw>
                    </a:effectLst>
                    <a:latin typeface="Tahoma" pitchFamily="34" charset="0"/>
                    <a:hlinkClick r:id="" action="ppaction://hlinkpres?slideindex=1&amp;slidetitle="/>
                  </a:rPr>
                  <a:t>CONTEXTO INTERNACIONAL</a:t>
                </a:r>
                <a:endParaRPr lang="es-ES_tradnl" sz="2000" b="1">
                  <a:solidFill>
                    <a:srgbClr val="FFFFFF"/>
                  </a:solidFill>
                  <a:effectLst>
                    <a:outerShdw blurRad="38100" dist="38100" dir="2700000" algn="tl">
                      <a:srgbClr val="000000"/>
                    </a:outerShdw>
                  </a:effectLst>
                  <a:latin typeface="Tahoma" pitchFamily="34" charset="0"/>
                </a:endParaRPr>
              </a:p>
            </p:txBody>
          </p:sp>
          <p:sp>
            <p:nvSpPr>
              <p:cNvPr id="7178" name="Text Box 10"/>
              <p:cNvSpPr txBox="1">
                <a:spLocks noChangeArrowheads="1"/>
              </p:cNvSpPr>
              <p:nvPr/>
            </p:nvSpPr>
            <p:spPr bwMode="auto">
              <a:xfrm>
                <a:off x="2976" y="864"/>
                <a:ext cx="2544" cy="432"/>
              </a:xfrm>
              <a:prstGeom prst="rect">
                <a:avLst/>
              </a:prstGeom>
              <a:solidFill>
                <a:schemeClr val="bg1"/>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chemeClr val="bg1"/>
                </a:extrusionClr>
              </a:sp3d>
            </p:spPr>
            <p:txBody>
              <a:bodyPr anchor="ctr">
                <a:flatTx/>
              </a:bodyPr>
              <a:lstStyle/>
              <a:p>
                <a:pPr algn="ctr" eaLnBrk="0" hangingPunct="0"/>
                <a:r>
                  <a:rPr lang="es-ES_tradnl" sz="2000" b="1">
                    <a:solidFill>
                      <a:srgbClr val="FFFFFF"/>
                    </a:solidFill>
                    <a:effectLst>
                      <a:outerShdw blurRad="38100" dist="38100" dir="2700000" algn="tl">
                        <a:srgbClr val="000000"/>
                      </a:outerShdw>
                    </a:effectLst>
                    <a:latin typeface="Tahoma" pitchFamily="34" charset="0"/>
                    <a:hlinkClick r:id="" action="ppaction://hlinkpres?slideindex=1&amp;slidetitle="/>
                  </a:rPr>
                  <a:t>PROGRAMA ECONÓMICO</a:t>
                </a:r>
                <a:endParaRPr lang="es-ES_tradnl" sz="2000" b="1">
                  <a:solidFill>
                    <a:srgbClr val="FFFFFF"/>
                  </a:solidFill>
                  <a:effectLst>
                    <a:outerShdw blurRad="38100" dist="38100" dir="2700000" algn="tl">
                      <a:srgbClr val="000000"/>
                    </a:outerShdw>
                  </a:effectLst>
                  <a:latin typeface="Tahoma" pitchFamily="34" charset="0"/>
                </a:endParaRPr>
              </a:p>
            </p:txBody>
          </p:sp>
        </p:grpSp>
        <p:sp>
          <p:nvSpPr>
            <p:cNvPr id="7179" name="Text Box 11"/>
            <p:cNvSpPr txBox="1">
              <a:spLocks noChangeArrowheads="1"/>
            </p:cNvSpPr>
            <p:nvPr/>
          </p:nvSpPr>
          <p:spPr bwMode="auto">
            <a:xfrm>
              <a:off x="5472" y="4080"/>
              <a:ext cx="288" cy="224"/>
            </a:xfrm>
            <a:prstGeom prst="rect">
              <a:avLst/>
            </a:prstGeom>
            <a:noFill/>
            <a:ln w="22225">
              <a:noFill/>
              <a:miter lim="800000"/>
              <a:headEnd/>
              <a:tailEnd/>
            </a:ln>
            <a:effectLst/>
          </p:spPr>
          <p:txBody>
            <a:bodyPr>
              <a:spAutoFit/>
            </a:bodyPr>
            <a:lstStyle/>
            <a:p>
              <a:pPr algn="ctr" eaLnBrk="0" hangingPunct="0">
                <a:spcBef>
                  <a:spcPct val="50000"/>
                </a:spcBef>
              </a:pPr>
              <a:fld id="{09D5E17D-2854-477A-A712-8FA43F51B783}" type="slidenum">
                <a:rPr kumimoji="1" lang="es-ES" sz="1600" b="1">
                  <a:solidFill>
                    <a:srgbClr val="FFFFFF"/>
                  </a:solidFill>
                  <a:latin typeface="Arial Narrow" pitchFamily="34" charset="0"/>
                </a:rPr>
                <a:pPr algn="ctr" eaLnBrk="0" hangingPunct="0">
                  <a:spcBef>
                    <a:spcPct val="50000"/>
                  </a:spcBef>
                </a:pPr>
                <a:t>11</a:t>
              </a:fld>
              <a:endParaRPr kumimoji="1" lang="es-ES" sz="1600" b="1">
                <a:solidFill>
                  <a:srgbClr val="FFFFFF"/>
                </a:solidFill>
                <a:latin typeface="Arial Narrow" pitchFamily="34" charset="0"/>
              </a:endParaRPr>
            </a:p>
          </p:txBody>
        </p:sp>
        <p:sp>
          <p:nvSpPr>
            <p:cNvPr id="7180" name="AutoShape 12"/>
            <p:cNvSpPr>
              <a:spLocks noChangeArrowheads="1"/>
            </p:cNvSpPr>
            <p:nvPr/>
          </p:nvSpPr>
          <p:spPr bwMode="auto">
            <a:xfrm>
              <a:off x="144" y="1536"/>
              <a:ext cx="576" cy="1008"/>
            </a:xfrm>
            <a:prstGeom prst="curvedRightArrow">
              <a:avLst>
                <a:gd name="adj1" fmla="val 35000"/>
                <a:gd name="adj2" fmla="val 70000"/>
                <a:gd name="adj3" fmla="val 33333"/>
              </a:avLst>
            </a:prstGeom>
            <a:solidFill>
              <a:schemeClr val="accent2"/>
            </a:solidFill>
            <a:ln w="22225">
              <a:solidFill>
                <a:schemeClr val="hlink"/>
              </a:solidFill>
              <a:miter lim="800000"/>
              <a:headEnd/>
              <a:tailEnd/>
            </a:ln>
            <a:effectLst>
              <a:outerShdw dist="35921" dir="2700000" algn="ctr" rotWithShape="0">
                <a:srgbClr val="808080"/>
              </a:outerShdw>
            </a:effectLst>
          </p:spPr>
          <p:txBody>
            <a:bodyPr anchor="ctr">
              <a:spAutoFit/>
            </a:bodyPr>
            <a:lstStyle/>
            <a:p>
              <a:endParaRPr lang="en-US"/>
            </a:p>
          </p:txBody>
        </p:sp>
        <p:sp>
          <p:nvSpPr>
            <p:cNvPr id="7181" name="AutoShape 13"/>
            <p:cNvSpPr>
              <a:spLocks noChangeArrowheads="1"/>
            </p:cNvSpPr>
            <p:nvPr/>
          </p:nvSpPr>
          <p:spPr bwMode="auto">
            <a:xfrm>
              <a:off x="5088" y="1536"/>
              <a:ext cx="528" cy="1008"/>
            </a:xfrm>
            <a:prstGeom prst="curvedLeftArrow">
              <a:avLst>
                <a:gd name="adj1" fmla="val 38182"/>
                <a:gd name="adj2" fmla="val 76364"/>
                <a:gd name="adj3" fmla="val 33333"/>
              </a:avLst>
            </a:prstGeom>
            <a:solidFill>
              <a:schemeClr val="accent2"/>
            </a:solidFill>
            <a:ln w="22225">
              <a:solidFill>
                <a:schemeClr val="hlink"/>
              </a:solidFill>
              <a:miter lim="800000"/>
              <a:headEnd/>
              <a:tailEnd/>
            </a:ln>
            <a:effectLst>
              <a:outerShdw dist="35921" dir="2700000" algn="ctr" rotWithShape="0">
                <a:srgbClr val="808080"/>
              </a:outerShdw>
            </a:effectLst>
          </p:spPr>
          <p:txBody>
            <a:bodyPr anchor="ctr">
              <a:spAutoFit/>
            </a:bodyPr>
            <a:lstStyle/>
            <a:p>
              <a:endParaRPr lang="en-US"/>
            </a:p>
          </p:txBody>
        </p:sp>
        <p:sp>
          <p:nvSpPr>
            <p:cNvPr id="7182" name="AutoShape 14"/>
            <p:cNvSpPr>
              <a:spLocks noChangeArrowheads="1"/>
            </p:cNvSpPr>
            <p:nvPr/>
          </p:nvSpPr>
          <p:spPr bwMode="auto">
            <a:xfrm>
              <a:off x="2640" y="3120"/>
              <a:ext cx="528" cy="288"/>
            </a:xfrm>
            <a:prstGeom prst="upArrow">
              <a:avLst>
                <a:gd name="adj1" fmla="val 50000"/>
                <a:gd name="adj2" fmla="val 25000"/>
              </a:avLst>
            </a:prstGeom>
            <a:solidFill>
              <a:schemeClr val="accent2"/>
            </a:solidFill>
            <a:ln w="22225">
              <a:solidFill>
                <a:schemeClr val="hlink"/>
              </a:solidFill>
              <a:miter lim="800000"/>
              <a:headEnd/>
              <a:tailEnd/>
            </a:ln>
            <a:effectLst/>
          </p:spPr>
          <p:txBody>
            <a:bodyPr anchor="ctr">
              <a:spAutoFit/>
            </a:bodyPr>
            <a:lstStyle/>
            <a:p>
              <a:endParaRPr lang="en-US"/>
            </a:p>
          </p:txBody>
        </p:sp>
      </p:grpSp>
    </p:spTree>
  </p:cSld>
  <p:clrMapOvr>
    <a:masterClrMapping/>
  </p:clrMapOvr>
  <p:transition>
    <p:cover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Footer Placeholder 4"/>
          <p:cNvSpPr>
            <a:spLocks noGrp="1"/>
          </p:cNvSpPr>
          <p:nvPr>
            <p:ph type="ftr" sz="quarter" idx="11"/>
          </p:nvPr>
        </p:nvSpPr>
        <p:spPr/>
        <p:txBody>
          <a:bodyPr/>
          <a:lstStyle/>
          <a:p>
            <a:r>
              <a:rPr lang="es-ES"/>
              <a:t>Perú</a:t>
            </a:r>
          </a:p>
        </p:txBody>
      </p:sp>
      <p:sp>
        <p:nvSpPr>
          <p:cNvPr id="19" name="Slide Number Placeholder 5"/>
          <p:cNvSpPr>
            <a:spLocks noGrp="1"/>
          </p:cNvSpPr>
          <p:nvPr>
            <p:ph type="sldNum" sz="quarter" idx="12"/>
          </p:nvPr>
        </p:nvSpPr>
        <p:spPr/>
        <p:txBody>
          <a:bodyPr/>
          <a:lstStyle/>
          <a:p>
            <a:fld id="{DBAAA5B4-B58F-4383-AA95-374146CA41B1}" type="slidenum">
              <a:rPr lang="es-ES"/>
              <a:pPr/>
              <a:t>12</a:t>
            </a:fld>
            <a:endParaRPr lang="es-ES"/>
          </a:p>
        </p:txBody>
      </p:sp>
      <p:grpSp>
        <p:nvGrpSpPr>
          <p:cNvPr id="108563" name="Group 19"/>
          <p:cNvGrpSpPr>
            <a:grpSpLocks/>
          </p:cNvGrpSpPr>
          <p:nvPr/>
        </p:nvGrpSpPr>
        <p:grpSpPr bwMode="auto">
          <a:xfrm>
            <a:off x="457200" y="990600"/>
            <a:ext cx="8077200" cy="5105400"/>
            <a:chOff x="144" y="384"/>
            <a:chExt cx="5376" cy="3600"/>
          </a:xfrm>
        </p:grpSpPr>
        <p:sp>
          <p:nvSpPr>
            <p:cNvPr id="108548" name="Text Box 4"/>
            <p:cNvSpPr txBox="1">
              <a:spLocks noChangeArrowheads="1"/>
            </p:cNvSpPr>
            <p:nvPr/>
          </p:nvSpPr>
          <p:spPr bwMode="auto">
            <a:xfrm>
              <a:off x="144" y="384"/>
              <a:ext cx="3072" cy="528"/>
            </a:xfrm>
            <a:prstGeom prst="rect">
              <a:avLst/>
            </a:prstGeom>
            <a:solidFill>
              <a:schemeClr val="bg1"/>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chemeClr val="bg1"/>
              </a:extrusionClr>
            </a:sp3d>
          </p:spPr>
          <p:txBody>
            <a:bodyPr anchor="ctr">
              <a:flatTx/>
            </a:bodyPr>
            <a:lstStyle/>
            <a:p>
              <a:pPr algn="ctr" eaLnBrk="0" hangingPunct="0"/>
              <a:r>
                <a:rPr lang="es-ES_tradnl" sz="1800" b="1">
                  <a:solidFill>
                    <a:srgbClr val="FFFFFF"/>
                  </a:solidFill>
                  <a:effectLst>
                    <a:outerShdw blurRad="38100" dist="38100" dir="2700000" algn="tl">
                      <a:srgbClr val="000000"/>
                    </a:outerShdw>
                  </a:effectLst>
                  <a:latin typeface="Tahoma" pitchFamily="34" charset="0"/>
                  <a:hlinkClick r:id="" action="ppaction://hlinkpres?slideindex=1&amp;slidetitle="/>
                </a:rPr>
                <a:t>PROYECCIONES MACROECONÓMICAS</a:t>
              </a:r>
              <a:r>
                <a:rPr lang="es-ES_tradnl" sz="1800" b="1">
                  <a:solidFill>
                    <a:srgbClr val="FFFFFF"/>
                  </a:solidFill>
                  <a:effectLst>
                    <a:outerShdw blurRad="38100" dist="38100" dir="2700000" algn="tl">
                      <a:srgbClr val="000000"/>
                    </a:outerShdw>
                  </a:effectLst>
                  <a:latin typeface="Tahoma" pitchFamily="34" charset="0"/>
                </a:rPr>
                <a:t> + </a:t>
              </a:r>
              <a:r>
                <a:rPr lang="es-ES_tradnl" sz="1800" b="1">
                  <a:solidFill>
                    <a:srgbClr val="FFFFFF"/>
                  </a:solidFill>
                  <a:effectLst>
                    <a:outerShdw blurRad="38100" dist="38100" dir="2700000" algn="tl">
                      <a:srgbClr val="000000"/>
                    </a:outerShdw>
                  </a:effectLst>
                  <a:latin typeface="Tahoma" pitchFamily="34" charset="0"/>
                  <a:hlinkClick r:id="" action="ppaction://hlinkpres?slideindex=1&amp;slidetitle="/>
                </a:rPr>
                <a:t>POLÍTICA TRIBUTARIA Y ARANCELARIA</a:t>
              </a:r>
              <a:endParaRPr lang="es-ES_tradnl" sz="1800" b="1">
                <a:solidFill>
                  <a:srgbClr val="FFFFFF"/>
                </a:solidFill>
                <a:effectLst>
                  <a:outerShdw blurRad="38100" dist="38100" dir="2700000" algn="tl">
                    <a:srgbClr val="000000"/>
                  </a:outerShdw>
                </a:effectLst>
                <a:latin typeface="Tahoma" pitchFamily="34" charset="0"/>
              </a:endParaRPr>
            </a:p>
          </p:txBody>
        </p:sp>
        <p:sp>
          <p:nvSpPr>
            <p:cNvPr id="108549" name="Text Box 5"/>
            <p:cNvSpPr txBox="1">
              <a:spLocks noChangeArrowheads="1"/>
            </p:cNvSpPr>
            <p:nvPr/>
          </p:nvSpPr>
          <p:spPr bwMode="auto">
            <a:xfrm>
              <a:off x="3360" y="384"/>
              <a:ext cx="2160" cy="528"/>
            </a:xfrm>
            <a:prstGeom prst="rect">
              <a:avLst/>
            </a:prstGeom>
            <a:solidFill>
              <a:schemeClr val="bg1"/>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chemeClr val="bg1"/>
              </a:extrusionClr>
            </a:sp3d>
          </p:spPr>
          <p:txBody>
            <a:bodyPr>
              <a:flatTx/>
            </a:bodyPr>
            <a:lstStyle/>
            <a:p>
              <a:pPr algn="ctr" eaLnBrk="0" hangingPunct="0"/>
              <a:r>
                <a:rPr lang="es-ES_tradnl" sz="1600" b="1">
                  <a:solidFill>
                    <a:srgbClr val="FFFFFF"/>
                  </a:solidFill>
                  <a:effectLst>
                    <a:outerShdw blurRad="38100" dist="38100" dir="2700000" algn="tl">
                      <a:srgbClr val="000000"/>
                    </a:outerShdw>
                  </a:effectLst>
                  <a:latin typeface="Tahoma" pitchFamily="34" charset="0"/>
                  <a:hlinkClick r:id="" action="ppaction://hlinkpres?slideindex=1&amp;slidetitle="/>
                </a:rPr>
                <a:t>RATIO DEUDA PÚBLICA/PBI</a:t>
              </a:r>
            </a:p>
            <a:p>
              <a:pPr algn="ctr" eaLnBrk="0" hangingPunct="0"/>
              <a:r>
                <a:rPr lang="es-ES_tradnl" sz="1600" b="1">
                  <a:solidFill>
                    <a:srgbClr val="FFFFFF"/>
                  </a:solidFill>
                  <a:effectLst>
                    <a:outerShdw blurRad="38100" dist="38100" dir="2700000" algn="tl">
                      <a:srgbClr val="000000"/>
                    </a:outerShdw>
                  </a:effectLst>
                  <a:latin typeface="Tahoma" pitchFamily="34" charset="0"/>
                  <a:hlinkClick r:id="" action="ppaction://hlinkpres?slideindex=1&amp;slidetitle="/>
                </a:rPr>
                <a:t>DECRECIENTE</a:t>
              </a:r>
              <a:endParaRPr lang="es-ES_tradnl" sz="1600" b="1">
                <a:solidFill>
                  <a:srgbClr val="FFFFFF"/>
                </a:solidFill>
                <a:effectLst>
                  <a:outerShdw blurRad="38100" dist="38100" dir="2700000" algn="tl">
                    <a:srgbClr val="000000"/>
                  </a:outerShdw>
                </a:effectLst>
                <a:latin typeface="Tahoma" pitchFamily="34" charset="0"/>
              </a:endParaRPr>
            </a:p>
          </p:txBody>
        </p:sp>
        <p:sp>
          <p:nvSpPr>
            <p:cNvPr id="108550" name="Text Box 6"/>
            <p:cNvSpPr txBox="1">
              <a:spLocks noChangeArrowheads="1"/>
            </p:cNvSpPr>
            <p:nvPr/>
          </p:nvSpPr>
          <p:spPr bwMode="auto">
            <a:xfrm>
              <a:off x="2256" y="1344"/>
              <a:ext cx="336" cy="404"/>
            </a:xfrm>
            <a:prstGeom prst="rect">
              <a:avLst/>
            </a:prstGeom>
            <a:noFill/>
            <a:ln w="34925">
              <a:noFill/>
              <a:miter lim="800000"/>
              <a:headEnd/>
              <a:tailEnd/>
            </a:ln>
            <a:effectLst/>
          </p:spPr>
          <p:txBody>
            <a:bodyPr wrap="none" anchor="ctr"/>
            <a:lstStyle/>
            <a:p>
              <a:pPr algn="ctr" eaLnBrk="0" hangingPunct="0">
                <a:spcBef>
                  <a:spcPct val="50000"/>
                </a:spcBef>
              </a:pPr>
              <a:r>
                <a:rPr kumimoji="1" lang="es-ES" sz="3200" b="1">
                  <a:effectLst>
                    <a:outerShdw blurRad="38100" dist="38100" dir="2700000" algn="tl">
                      <a:srgbClr val="C0C0C0"/>
                    </a:outerShdw>
                  </a:effectLst>
                  <a:latin typeface="Arial Narrow" pitchFamily="34" charset="0"/>
                </a:rPr>
                <a:t>+</a:t>
              </a:r>
            </a:p>
          </p:txBody>
        </p:sp>
        <p:sp>
          <p:nvSpPr>
            <p:cNvPr id="108551" name="AutoShape 7"/>
            <p:cNvSpPr>
              <a:spLocks/>
            </p:cNvSpPr>
            <p:nvPr/>
          </p:nvSpPr>
          <p:spPr bwMode="auto">
            <a:xfrm rot="-5400000">
              <a:off x="2304" y="1152"/>
              <a:ext cx="144" cy="1392"/>
            </a:xfrm>
            <a:prstGeom prst="leftBrace">
              <a:avLst>
                <a:gd name="adj1" fmla="val 80556"/>
                <a:gd name="adj2" fmla="val 50000"/>
              </a:avLst>
            </a:prstGeom>
            <a:noFill/>
            <a:ln w="34925">
              <a:solidFill>
                <a:schemeClr val="accent1"/>
              </a:solidFill>
              <a:miter lim="800000"/>
              <a:headEnd/>
              <a:tailEnd/>
            </a:ln>
            <a:effectLst/>
          </p:spPr>
          <p:txBody>
            <a:bodyPr wrap="none" anchor="ctr"/>
            <a:lstStyle/>
            <a:p>
              <a:endParaRPr lang="en-US"/>
            </a:p>
          </p:txBody>
        </p:sp>
        <p:sp>
          <p:nvSpPr>
            <p:cNvPr id="108552" name="Text Box 8"/>
            <p:cNvSpPr txBox="1">
              <a:spLocks noChangeArrowheads="1"/>
            </p:cNvSpPr>
            <p:nvPr/>
          </p:nvSpPr>
          <p:spPr bwMode="auto">
            <a:xfrm>
              <a:off x="528" y="1344"/>
              <a:ext cx="1632" cy="432"/>
            </a:xfrm>
            <a:prstGeom prst="rect">
              <a:avLst/>
            </a:prstGeom>
            <a:solidFill>
              <a:schemeClr val="bg1"/>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chemeClr val="bg1"/>
              </a:extrusionClr>
            </a:sp3d>
          </p:spPr>
          <p:txBody>
            <a:bodyPr>
              <a:flatTx/>
            </a:bodyPr>
            <a:lstStyle/>
            <a:p>
              <a:pPr algn="ctr" eaLnBrk="0" hangingPunct="0"/>
              <a:r>
                <a:rPr lang="es-ES_tradnl" sz="1800" b="1">
                  <a:solidFill>
                    <a:srgbClr val="FFFFFF"/>
                  </a:solidFill>
                  <a:effectLst>
                    <a:outerShdw blurRad="38100" dist="38100" dir="2700000" algn="tl">
                      <a:srgbClr val="000000"/>
                    </a:outerShdw>
                  </a:effectLst>
                  <a:latin typeface="Tahoma" pitchFamily="34" charset="0"/>
                  <a:hlinkClick r:id="" action="ppaction://hlinkpres?slideindex=1&amp;slidetitle="/>
                </a:rPr>
                <a:t>PROYECCIÓN DE INGRESOS</a:t>
              </a:r>
              <a:endParaRPr lang="es-ES_tradnl" sz="1800" b="1">
                <a:solidFill>
                  <a:srgbClr val="FFFFFF"/>
                </a:solidFill>
                <a:effectLst>
                  <a:outerShdw blurRad="38100" dist="38100" dir="2700000" algn="tl">
                    <a:srgbClr val="000000"/>
                  </a:outerShdw>
                </a:effectLst>
                <a:latin typeface="Tahoma" pitchFamily="34" charset="0"/>
              </a:endParaRPr>
            </a:p>
          </p:txBody>
        </p:sp>
        <p:sp>
          <p:nvSpPr>
            <p:cNvPr id="108553" name="Text Box 9"/>
            <p:cNvSpPr txBox="1">
              <a:spLocks noChangeArrowheads="1"/>
            </p:cNvSpPr>
            <p:nvPr/>
          </p:nvSpPr>
          <p:spPr bwMode="auto">
            <a:xfrm>
              <a:off x="2592" y="1344"/>
              <a:ext cx="1440" cy="432"/>
            </a:xfrm>
            <a:prstGeom prst="rect">
              <a:avLst/>
            </a:prstGeom>
            <a:solidFill>
              <a:schemeClr val="bg1"/>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chemeClr val="bg1"/>
              </a:extrusionClr>
            </a:sp3d>
          </p:spPr>
          <p:txBody>
            <a:bodyPr>
              <a:flatTx/>
            </a:bodyPr>
            <a:lstStyle/>
            <a:p>
              <a:pPr algn="ctr" eaLnBrk="0" hangingPunct="0"/>
              <a:r>
                <a:rPr lang="es-ES_tradnl" sz="1800" b="1">
                  <a:solidFill>
                    <a:srgbClr val="FFFFFF"/>
                  </a:solidFill>
                  <a:effectLst>
                    <a:outerShdw blurRad="38100" dist="38100" dir="2700000" algn="tl">
                      <a:srgbClr val="000000"/>
                    </a:outerShdw>
                  </a:effectLst>
                  <a:latin typeface="Tahoma" pitchFamily="34" charset="0"/>
                  <a:hlinkClick r:id="" action="ppaction://hlinkpres?slideindex=1&amp;slidetitle="/>
                </a:rPr>
                <a:t>META DE DÉFICIT FISCAL</a:t>
              </a:r>
              <a:endParaRPr lang="es-ES_tradnl" sz="1800" b="1">
                <a:solidFill>
                  <a:srgbClr val="FFFFFF"/>
                </a:solidFill>
                <a:effectLst>
                  <a:outerShdw blurRad="38100" dist="38100" dir="2700000" algn="tl">
                    <a:srgbClr val="000000"/>
                  </a:outerShdw>
                </a:effectLst>
                <a:latin typeface="Tahoma" pitchFamily="34" charset="0"/>
              </a:endParaRPr>
            </a:p>
          </p:txBody>
        </p:sp>
        <p:sp>
          <p:nvSpPr>
            <p:cNvPr id="108554" name="Text Box 10"/>
            <p:cNvSpPr txBox="1">
              <a:spLocks noChangeArrowheads="1"/>
            </p:cNvSpPr>
            <p:nvPr/>
          </p:nvSpPr>
          <p:spPr bwMode="auto">
            <a:xfrm>
              <a:off x="1824" y="2064"/>
              <a:ext cx="1056" cy="384"/>
            </a:xfrm>
            <a:prstGeom prst="rect">
              <a:avLst/>
            </a:prstGeom>
            <a:solidFill>
              <a:schemeClr val="bg1"/>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chemeClr val="bg1"/>
              </a:extrusionClr>
            </a:sp3d>
          </p:spPr>
          <p:txBody>
            <a:bodyPr>
              <a:flatTx/>
            </a:bodyPr>
            <a:lstStyle/>
            <a:p>
              <a:pPr algn="ctr" eaLnBrk="0" hangingPunct="0"/>
              <a:r>
                <a:rPr lang="es-ES_tradnl" sz="1600" b="1">
                  <a:solidFill>
                    <a:srgbClr val="FFFFFF"/>
                  </a:solidFill>
                  <a:effectLst>
                    <a:outerShdw blurRad="38100" dist="38100" dir="2700000" algn="tl">
                      <a:srgbClr val="000000"/>
                    </a:outerShdw>
                  </a:effectLst>
                  <a:latin typeface="Tahoma" pitchFamily="34" charset="0"/>
                  <a:hlinkClick r:id="" action="ppaction://hlinkpres?slideindex=1&amp;slidetitle="/>
                </a:rPr>
                <a:t>GASTO PÚBLICO</a:t>
              </a:r>
              <a:endParaRPr lang="es-ES_tradnl" sz="1600" b="1">
                <a:solidFill>
                  <a:srgbClr val="FFFFFF"/>
                </a:solidFill>
                <a:effectLst>
                  <a:outerShdw blurRad="38100" dist="38100" dir="2700000" algn="tl">
                    <a:srgbClr val="000000"/>
                  </a:outerShdw>
                </a:effectLst>
                <a:latin typeface="Tahoma" pitchFamily="34" charset="0"/>
              </a:endParaRPr>
            </a:p>
          </p:txBody>
        </p:sp>
        <p:sp>
          <p:nvSpPr>
            <p:cNvPr id="108555" name="Text Box 11"/>
            <p:cNvSpPr txBox="1">
              <a:spLocks noChangeArrowheads="1"/>
            </p:cNvSpPr>
            <p:nvPr/>
          </p:nvSpPr>
          <p:spPr bwMode="auto">
            <a:xfrm>
              <a:off x="1152" y="2832"/>
              <a:ext cx="2304" cy="384"/>
            </a:xfrm>
            <a:prstGeom prst="rect">
              <a:avLst/>
            </a:prstGeom>
            <a:solidFill>
              <a:schemeClr val="bg1"/>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chemeClr val="bg1"/>
              </a:extrusionClr>
            </a:sp3d>
          </p:spPr>
          <p:txBody>
            <a:bodyPr anchor="ctr">
              <a:flatTx/>
            </a:bodyPr>
            <a:lstStyle/>
            <a:p>
              <a:pPr algn="ctr" eaLnBrk="0" hangingPunct="0"/>
              <a:r>
                <a:rPr lang="es-ES_tradnl" sz="1800" b="1">
                  <a:solidFill>
                    <a:srgbClr val="FFFFFF"/>
                  </a:solidFill>
                  <a:effectLst>
                    <a:outerShdw blurRad="38100" dist="38100" dir="2700000" algn="tl">
                      <a:srgbClr val="000000"/>
                    </a:outerShdw>
                  </a:effectLst>
                  <a:latin typeface="Tahoma" pitchFamily="34" charset="0"/>
                  <a:hlinkClick r:id="" action="ppaction://hlinkpres?slideindex=1&amp;slidetitle="/>
                </a:rPr>
                <a:t>PRESUPUESTO PÚBLICO</a:t>
              </a:r>
              <a:endParaRPr lang="es-ES_tradnl" sz="1800" b="1">
                <a:solidFill>
                  <a:srgbClr val="FFFFFF"/>
                </a:solidFill>
                <a:effectLst>
                  <a:outerShdw blurRad="38100" dist="38100" dir="2700000" algn="tl">
                    <a:srgbClr val="000000"/>
                  </a:outerShdw>
                </a:effectLst>
                <a:latin typeface="Tahoma" pitchFamily="34" charset="0"/>
              </a:endParaRPr>
            </a:p>
          </p:txBody>
        </p:sp>
        <p:sp>
          <p:nvSpPr>
            <p:cNvPr id="108556" name="Text Box 12"/>
            <p:cNvSpPr txBox="1">
              <a:spLocks noChangeArrowheads="1"/>
            </p:cNvSpPr>
            <p:nvPr/>
          </p:nvSpPr>
          <p:spPr bwMode="auto">
            <a:xfrm>
              <a:off x="4368" y="1248"/>
              <a:ext cx="1152" cy="864"/>
            </a:xfrm>
            <a:prstGeom prst="rect">
              <a:avLst/>
            </a:prstGeom>
            <a:solidFill>
              <a:schemeClr val="bg1"/>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chemeClr val="bg1"/>
              </a:extrusionClr>
            </a:sp3d>
          </p:spPr>
          <p:txBody>
            <a:bodyPr>
              <a:flatTx/>
            </a:bodyPr>
            <a:lstStyle/>
            <a:p>
              <a:pPr algn="ctr" eaLnBrk="0" hangingPunct="0"/>
              <a:r>
                <a:rPr lang="es-ES_tradnl" sz="1400" b="1">
                  <a:solidFill>
                    <a:srgbClr val="FFFFFF"/>
                  </a:solidFill>
                  <a:effectLst>
                    <a:outerShdw blurRad="38100" dist="38100" dir="2700000" algn="tl">
                      <a:srgbClr val="000000"/>
                    </a:outerShdw>
                  </a:effectLst>
                  <a:latin typeface="Tahoma" pitchFamily="34" charset="0"/>
                  <a:hlinkClick r:id="" action="ppaction://hlinkpres?slideindex=1&amp;slidetitle="/>
                </a:rPr>
                <a:t>FINANCIAMTO. Y PROYECCIÓN DE SERVICIO DE LA DEUDA PÚBLICA</a:t>
              </a:r>
              <a:endParaRPr lang="es-ES_tradnl" sz="1400" b="1">
                <a:solidFill>
                  <a:srgbClr val="FFFFFF"/>
                </a:solidFill>
                <a:effectLst>
                  <a:outerShdw blurRad="38100" dist="38100" dir="2700000" algn="tl">
                    <a:srgbClr val="000000"/>
                  </a:outerShdw>
                </a:effectLst>
                <a:latin typeface="Tahoma" pitchFamily="34" charset="0"/>
              </a:endParaRPr>
            </a:p>
          </p:txBody>
        </p:sp>
        <p:sp>
          <p:nvSpPr>
            <p:cNvPr id="108557" name="AutoShape 13"/>
            <p:cNvSpPr>
              <a:spLocks/>
            </p:cNvSpPr>
            <p:nvPr/>
          </p:nvSpPr>
          <p:spPr bwMode="auto">
            <a:xfrm>
              <a:off x="4176" y="1248"/>
              <a:ext cx="96" cy="624"/>
            </a:xfrm>
            <a:prstGeom prst="rightBrace">
              <a:avLst>
                <a:gd name="adj1" fmla="val 54167"/>
                <a:gd name="adj2" fmla="val 50000"/>
              </a:avLst>
            </a:prstGeom>
            <a:noFill/>
            <a:ln w="34925">
              <a:solidFill>
                <a:schemeClr val="accent1"/>
              </a:solidFill>
              <a:miter lim="800000"/>
              <a:headEnd/>
              <a:tailEnd/>
            </a:ln>
            <a:effectLst/>
          </p:spPr>
          <p:txBody>
            <a:bodyPr wrap="none" anchor="ctr"/>
            <a:lstStyle/>
            <a:p>
              <a:pPr algn="ctr" eaLnBrk="0" hangingPunct="0">
                <a:spcBef>
                  <a:spcPct val="50000"/>
                </a:spcBef>
              </a:pPr>
              <a:endParaRPr kumimoji="1" lang="en-US" sz="3200" b="1">
                <a:effectLst>
                  <a:outerShdw blurRad="38100" dist="38100" dir="2700000" algn="tl">
                    <a:srgbClr val="C0C0C0"/>
                  </a:outerShdw>
                </a:effectLst>
                <a:latin typeface="Arial Narrow" pitchFamily="34" charset="0"/>
              </a:endParaRPr>
            </a:p>
          </p:txBody>
        </p:sp>
        <p:sp>
          <p:nvSpPr>
            <p:cNvPr id="108558" name="Text Box 14"/>
            <p:cNvSpPr txBox="1">
              <a:spLocks noChangeArrowheads="1"/>
            </p:cNvSpPr>
            <p:nvPr/>
          </p:nvSpPr>
          <p:spPr bwMode="auto">
            <a:xfrm>
              <a:off x="1152" y="3600"/>
              <a:ext cx="2304" cy="384"/>
            </a:xfrm>
            <a:prstGeom prst="rect">
              <a:avLst/>
            </a:prstGeom>
            <a:solidFill>
              <a:schemeClr val="bg1"/>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chemeClr val="bg1"/>
              </a:extrusionClr>
            </a:sp3d>
          </p:spPr>
          <p:txBody>
            <a:bodyPr anchor="ctr">
              <a:flatTx/>
            </a:bodyPr>
            <a:lstStyle/>
            <a:p>
              <a:pPr algn="ctr" eaLnBrk="0" hangingPunct="0"/>
              <a:r>
                <a:rPr lang="es-ES_tradnl" sz="2000" b="1">
                  <a:solidFill>
                    <a:srgbClr val="FFFFFF"/>
                  </a:solidFill>
                  <a:effectLst>
                    <a:outerShdw blurRad="38100" dist="38100" dir="2700000" algn="tl">
                      <a:srgbClr val="000000"/>
                    </a:outerShdw>
                  </a:effectLst>
                  <a:latin typeface="Tahoma" pitchFamily="34" charset="0"/>
                </a:rPr>
                <a:t>PROGRAMA ECONÓMICO</a:t>
              </a:r>
            </a:p>
          </p:txBody>
        </p:sp>
        <p:sp>
          <p:nvSpPr>
            <p:cNvPr id="108559" name="AutoShape 15"/>
            <p:cNvSpPr>
              <a:spLocks noChangeArrowheads="1"/>
            </p:cNvSpPr>
            <p:nvPr/>
          </p:nvSpPr>
          <p:spPr bwMode="auto">
            <a:xfrm>
              <a:off x="3456" y="1008"/>
              <a:ext cx="432" cy="192"/>
            </a:xfrm>
            <a:prstGeom prst="downArrow">
              <a:avLst>
                <a:gd name="adj1" fmla="val 50000"/>
                <a:gd name="adj2" fmla="val 25000"/>
              </a:avLst>
            </a:prstGeom>
            <a:solidFill>
              <a:schemeClr val="accent1"/>
            </a:solidFill>
            <a:ln w="9525">
              <a:noFill/>
              <a:miter lim="800000"/>
              <a:headEnd/>
              <a:tailEnd/>
            </a:ln>
            <a:effectLst/>
          </p:spPr>
          <p:txBody>
            <a:bodyPr wrap="none" anchor="ctr"/>
            <a:lstStyle/>
            <a:p>
              <a:pPr algn="ctr"/>
              <a:endParaRPr lang="en-US" sz="2800">
                <a:solidFill>
                  <a:srgbClr val="A50021"/>
                </a:solidFill>
                <a:effectLst>
                  <a:outerShdw blurRad="38100" dist="38100" dir="2700000" algn="tl">
                    <a:srgbClr val="000000"/>
                  </a:outerShdw>
                </a:effectLst>
              </a:endParaRPr>
            </a:p>
          </p:txBody>
        </p:sp>
        <p:sp>
          <p:nvSpPr>
            <p:cNvPr id="108560" name="AutoShape 16"/>
            <p:cNvSpPr>
              <a:spLocks noChangeArrowheads="1"/>
            </p:cNvSpPr>
            <p:nvPr/>
          </p:nvSpPr>
          <p:spPr bwMode="auto">
            <a:xfrm>
              <a:off x="1200" y="1008"/>
              <a:ext cx="432" cy="192"/>
            </a:xfrm>
            <a:prstGeom prst="downArrow">
              <a:avLst>
                <a:gd name="adj1" fmla="val 50000"/>
                <a:gd name="adj2" fmla="val 25000"/>
              </a:avLst>
            </a:prstGeom>
            <a:solidFill>
              <a:schemeClr val="accent1"/>
            </a:solidFill>
            <a:ln w="9525">
              <a:noFill/>
              <a:miter lim="800000"/>
              <a:headEnd/>
              <a:tailEnd/>
            </a:ln>
            <a:effectLst/>
          </p:spPr>
          <p:txBody>
            <a:bodyPr wrap="none" anchor="ctr"/>
            <a:lstStyle/>
            <a:p>
              <a:endParaRPr lang="en-US"/>
            </a:p>
          </p:txBody>
        </p:sp>
        <p:sp>
          <p:nvSpPr>
            <p:cNvPr id="108561" name="AutoShape 17"/>
            <p:cNvSpPr>
              <a:spLocks noChangeArrowheads="1"/>
            </p:cNvSpPr>
            <p:nvPr/>
          </p:nvSpPr>
          <p:spPr bwMode="auto">
            <a:xfrm>
              <a:off x="2112" y="2496"/>
              <a:ext cx="528" cy="192"/>
            </a:xfrm>
            <a:prstGeom prst="downArrow">
              <a:avLst>
                <a:gd name="adj1" fmla="val 50000"/>
                <a:gd name="adj2" fmla="val 25000"/>
              </a:avLst>
            </a:prstGeom>
            <a:solidFill>
              <a:schemeClr val="accent1"/>
            </a:solidFill>
            <a:ln w="9525">
              <a:noFill/>
              <a:miter lim="800000"/>
              <a:headEnd/>
              <a:tailEnd/>
            </a:ln>
            <a:effectLst/>
          </p:spPr>
          <p:txBody>
            <a:bodyPr wrap="none" anchor="ctr"/>
            <a:lstStyle/>
            <a:p>
              <a:endParaRPr lang="en-US"/>
            </a:p>
          </p:txBody>
        </p:sp>
        <p:sp>
          <p:nvSpPr>
            <p:cNvPr id="108562" name="AutoShape 18"/>
            <p:cNvSpPr>
              <a:spLocks noChangeArrowheads="1"/>
            </p:cNvSpPr>
            <p:nvPr/>
          </p:nvSpPr>
          <p:spPr bwMode="auto">
            <a:xfrm>
              <a:off x="2112" y="3264"/>
              <a:ext cx="528" cy="192"/>
            </a:xfrm>
            <a:prstGeom prst="downArrow">
              <a:avLst>
                <a:gd name="adj1" fmla="val 50000"/>
                <a:gd name="adj2" fmla="val 25000"/>
              </a:avLst>
            </a:prstGeom>
            <a:solidFill>
              <a:schemeClr val="accent1"/>
            </a:solidFill>
            <a:ln w="9525">
              <a:noFill/>
              <a:miter lim="800000"/>
              <a:headEnd/>
              <a:tailEnd/>
            </a:ln>
            <a:effectLst/>
          </p:spPr>
          <p:txBody>
            <a:bodyPr wrap="none" anchor="ctr"/>
            <a:lstStyle/>
            <a:p>
              <a:endParaRPr lang="en-US"/>
            </a:p>
          </p:txBody>
        </p:sp>
      </p:grpSp>
    </p:spTree>
  </p:cSld>
  <p:clrMapOvr>
    <a:masterClrMapping/>
  </p:clrMapOvr>
  <p:transition>
    <p:cover di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Footer Placeholder 4"/>
          <p:cNvSpPr>
            <a:spLocks noGrp="1"/>
          </p:cNvSpPr>
          <p:nvPr>
            <p:ph type="ftr" sz="quarter" idx="11"/>
          </p:nvPr>
        </p:nvSpPr>
        <p:spPr/>
        <p:txBody>
          <a:bodyPr/>
          <a:lstStyle/>
          <a:p>
            <a:r>
              <a:rPr lang="es-ES"/>
              <a:t>Perú</a:t>
            </a:r>
          </a:p>
        </p:txBody>
      </p:sp>
      <p:sp>
        <p:nvSpPr>
          <p:cNvPr id="28" name="Slide Number Placeholder 5"/>
          <p:cNvSpPr>
            <a:spLocks noGrp="1"/>
          </p:cNvSpPr>
          <p:nvPr>
            <p:ph type="sldNum" sz="quarter" idx="12"/>
          </p:nvPr>
        </p:nvSpPr>
        <p:spPr/>
        <p:txBody>
          <a:bodyPr/>
          <a:lstStyle/>
          <a:p>
            <a:fld id="{67D54620-621C-43A4-ACB0-4B25CC7F6509}" type="slidenum">
              <a:rPr lang="es-ES"/>
              <a:pPr/>
              <a:t>13</a:t>
            </a:fld>
            <a:endParaRPr lang="es-ES"/>
          </a:p>
        </p:txBody>
      </p:sp>
      <p:sp>
        <p:nvSpPr>
          <p:cNvPr id="104452" name="Text Box 4"/>
          <p:cNvSpPr txBox="1">
            <a:spLocks noChangeArrowheads="1"/>
          </p:cNvSpPr>
          <p:nvPr/>
        </p:nvSpPr>
        <p:spPr bwMode="auto">
          <a:xfrm>
            <a:off x="8686800" y="6477000"/>
            <a:ext cx="457200" cy="336550"/>
          </a:xfrm>
          <a:prstGeom prst="rect">
            <a:avLst/>
          </a:prstGeom>
          <a:noFill/>
          <a:ln w="22225">
            <a:noFill/>
            <a:miter lim="800000"/>
            <a:headEnd/>
            <a:tailEnd/>
          </a:ln>
          <a:effectLst/>
        </p:spPr>
        <p:txBody>
          <a:bodyPr>
            <a:spAutoFit/>
          </a:bodyPr>
          <a:lstStyle/>
          <a:p>
            <a:pPr algn="ctr" eaLnBrk="0" hangingPunct="0">
              <a:spcBef>
                <a:spcPct val="50000"/>
              </a:spcBef>
            </a:pPr>
            <a:fld id="{03D9335B-ACBE-4E12-B095-5A7B4C021210}" type="slidenum">
              <a:rPr kumimoji="1" lang="es-ES" sz="1600" b="1">
                <a:solidFill>
                  <a:srgbClr val="FFFFFF"/>
                </a:solidFill>
                <a:latin typeface="Arial Narrow" pitchFamily="34" charset="0"/>
              </a:rPr>
              <a:pPr algn="ctr" eaLnBrk="0" hangingPunct="0">
                <a:spcBef>
                  <a:spcPct val="50000"/>
                </a:spcBef>
              </a:pPr>
              <a:t>13</a:t>
            </a:fld>
            <a:endParaRPr kumimoji="1" lang="es-ES" sz="1600" b="1">
              <a:solidFill>
                <a:srgbClr val="FFFFFF"/>
              </a:solidFill>
              <a:latin typeface="Arial Narrow" pitchFamily="34" charset="0"/>
            </a:endParaRPr>
          </a:p>
        </p:txBody>
      </p:sp>
      <p:grpSp>
        <p:nvGrpSpPr>
          <p:cNvPr id="104453" name="Group 5"/>
          <p:cNvGrpSpPr>
            <a:grpSpLocks/>
          </p:cNvGrpSpPr>
          <p:nvPr/>
        </p:nvGrpSpPr>
        <p:grpSpPr bwMode="auto">
          <a:xfrm>
            <a:off x="620713" y="1828800"/>
            <a:ext cx="7913687" cy="4572000"/>
            <a:chOff x="312" y="864"/>
            <a:chExt cx="5208" cy="2866"/>
          </a:xfrm>
        </p:grpSpPr>
        <p:sp>
          <p:nvSpPr>
            <p:cNvPr id="104454" name="Text Box 6"/>
            <p:cNvSpPr txBox="1">
              <a:spLocks noChangeArrowheads="1"/>
            </p:cNvSpPr>
            <p:nvPr/>
          </p:nvSpPr>
          <p:spPr bwMode="auto">
            <a:xfrm>
              <a:off x="336" y="983"/>
              <a:ext cx="1176" cy="554"/>
            </a:xfrm>
            <a:prstGeom prst="rect">
              <a:avLst/>
            </a:prstGeom>
            <a:solidFill>
              <a:srgbClr val="6699FF"/>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6699FF"/>
              </a:extrusionClr>
            </a:sp3d>
          </p:spPr>
          <p:txBody>
            <a:bodyPr>
              <a:spAutoFit/>
              <a:flatTx/>
            </a:bodyPr>
            <a:lstStyle/>
            <a:p>
              <a:pPr eaLnBrk="0" hangingPunct="0">
                <a:lnSpc>
                  <a:spcPct val="95000"/>
                </a:lnSpc>
                <a:spcBef>
                  <a:spcPct val="50000"/>
                </a:spcBef>
                <a:buClr>
                  <a:schemeClr val="bg2"/>
                </a:buClr>
                <a:buFont typeface="Wingdings" pitchFamily="2" charset="2"/>
                <a:buNone/>
              </a:pPr>
              <a:r>
                <a:rPr kumimoji="1" lang="es-PE" sz="1800" b="1">
                  <a:solidFill>
                    <a:srgbClr val="FFFFFF"/>
                  </a:solidFill>
                  <a:effectLst>
                    <a:outerShdw blurRad="38100" dist="38100" dir="2700000" algn="tl">
                      <a:srgbClr val="000000"/>
                    </a:outerShdw>
                  </a:effectLst>
                  <a:latin typeface="Tahoma" pitchFamily="34" charset="0"/>
                </a:rPr>
                <a:t>Desempeño Macro-económico</a:t>
              </a:r>
            </a:p>
          </p:txBody>
        </p:sp>
        <p:sp>
          <p:nvSpPr>
            <p:cNvPr id="104455" name="Text Box 7"/>
            <p:cNvSpPr txBox="1">
              <a:spLocks noChangeArrowheads="1"/>
            </p:cNvSpPr>
            <p:nvPr/>
          </p:nvSpPr>
          <p:spPr bwMode="auto">
            <a:xfrm>
              <a:off x="336" y="2254"/>
              <a:ext cx="1152" cy="390"/>
            </a:xfrm>
            <a:prstGeom prst="rect">
              <a:avLst/>
            </a:prstGeom>
            <a:solidFill>
              <a:srgbClr val="6699FF"/>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6699FF"/>
              </a:extrusionClr>
            </a:sp3d>
          </p:spPr>
          <p:txBody>
            <a:bodyPr>
              <a:spAutoFit/>
              <a:flatTx/>
            </a:bodyPr>
            <a:lstStyle/>
            <a:p>
              <a:pPr eaLnBrk="0" hangingPunct="0">
                <a:lnSpc>
                  <a:spcPct val="95000"/>
                </a:lnSpc>
                <a:spcBef>
                  <a:spcPct val="50000"/>
                </a:spcBef>
                <a:buClr>
                  <a:schemeClr val="bg2"/>
                </a:buClr>
                <a:buFont typeface="Wingdings" pitchFamily="2" charset="2"/>
                <a:buNone/>
              </a:pPr>
              <a:r>
                <a:rPr kumimoji="1" lang="es-PE" sz="1800" b="1">
                  <a:solidFill>
                    <a:srgbClr val="FFFFFF"/>
                  </a:solidFill>
                  <a:effectLst>
                    <a:outerShdw blurRad="38100" dist="38100" dir="2700000" algn="tl">
                      <a:srgbClr val="000000"/>
                    </a:outerShdw>
                  </a:effectLst>
                  <a:latin typeface="Tahoma" pitchFamily="34" charset="0"/>
                </a:rPr>
                <a:t>Presión Tributaria</a:t>
              </a:r>
            </a:p>
          </p:txBody>
        </p:sp>
        <p:sp>
          <p:nvSpPr>
            <p:cNvPr id="104456" name="Text Box 8"/>
            <p:cNvSpPr txBox="1">
              <a:spLocks noChangeArrowheads="1"/>
            </p:cNvSpPr>
            <p:nvPr/>
          </p:nvSpPr>
          <p:spPr bwMode="auto">
            <a:xfrm>
              <a:off x="312" y="3310"/>
              <a:ext cx="1248" cy="390"/>
            </a:xfrm>
            <a:prstGeom prst="rect">
              <a:avLst/>
            </a:prstGeom>
            <a:solidFill>
              <a:srgbClr val="6699FF"/>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6699FF"/>
              </a:extrusionClr>
            </a:sp3d>
          </p:spPr>
          <p:txBody>
            <a:bodyPr>
              <a:spAutoFit/>
              <a:flatTx/>
            </a:bodyPr>
            <a:lstStyle/>
            <a:p>
              <a:pPr eaLnBrk="0" hangingPunct="0">
                <a:lnSpc>
                  <a:spcPct val="95000"/>
                </a:lnSpc>
                <a:buClr>
                  <a:schemeClr val="bg2"/>
                </a:buClr>
                <a:buFont typeface="Wingdings" pitchFamily="2" charset="2"/>
                <a:buNone/>
              </a:pPr>
              <a:r>
                <a:rPr kumimoji="1" lang="es-PE" sz="1800" b="1">
                  <a:solidFill>
                    <a:srgbClr val="FFFFFF"/>
                  </a:solidFill>
                  <a:effectLst>
                    <a:outerShdw blurRad="38100" dist="38100" dir="2700000" algn="tl">
                      <a:srgbClr val="000000"/>
                    </a:outerShdw>
                  </a:effectLst>
                  <a:latin typeface="Tahoma" pitchFamily="34" charset="0"/>
                </a:rPr>
                <a:t>Meta de </a:t>
              </a:r>
            </a:p>
            <a:p>
              <a:pPr eaLnBrk="0" hangingPunct="0">
                <a:lnSpc>
                  <a:spcPct val="95000"/>
                </a:lnSpc>
                <a:buClr>
                  <a:schemeClr val="bg2"/>
                </a:buClr>
                <a:buFont typeface="Wingdings" pitchFamily="2" charset="2"/>
                <a:buNone/>
              </a:pPr>
              <a:r>
                <a:rPr kumimoji="1" lang="es-PE" sz="1800" b="1">
                  <a:solidFill>
                    <a:srgbClr val="FFFFFF"/>
                  </a:solidFill>
                  <a:effectLst>
                    <a:outerShdw blurRad="38100" dist="38100" dir="2700000" algn="tl">
                      <a:srgbClr val="000000"/>
                    </a:outerShdw>
                  </a:effectLst>
                  <a:latin typeface="Tahoma" pitchFamily="34" charset="0"/>
                </a:rPr>
                <a:t>Déficit Fiscal</a:t>
              </a:r>
            </a:p>
          </p:txBody>
        </p:sp>
        <p:sp>
          <p:nvSpPr>
            <p:cNvPr id="104457" name="Text Box 9"/>
            <p:cNvSpPr txBox="1">
              <a:spLocks noChangeArrowheads="1"/>
            </p:cNvSpPr>
            <p:nvPr/>
          </p:nvSpPr>
          <p:spPr bwMode="auto">
            <a:xfrm>
              <a:off x="1920" y="2206"/>
              <a:ext cx="864" cy="391"/>
            </a:xfrm>
            <a:prstGeom prst="rect">
              <a:avLst/>
            </a:prstGeom>
            <a:solidFill>
              <a:srgbClr val="6699FF"/>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6699FF"/>
              </a:extrusionClr>
            </a:sp3d>
          </p:spPr>
          <p:txBody>
            <a:bodyPr>
              <a:spAutoFit/>
              <a:flatTx/>
            </a:bodyPr>
            <a:lstStyle/>
            <a:p>
              <a:pPr eaLnBrk="0" hangingPunct="0">
                <a:lnSpc>
                  <a:spcPct val="95000"/>
                </a:lnSpc>
                <a:buClr>
                  <a:schemeClr val="bg2"/>
                </a:buClr>
                <a:buFont typeface="Wingdings" pitchFamily="2" charset="2"/>
                <a:buNone/>
              </a:pPr>
              <a:r>
                <a:rPr kumimoji="1" lang="es-PE" sz="1800" b="1">
                  <a:solidFill>
                    <a:srgbClr val="FFFFFF"/>
                  </a:solidFill>
                  <a:effectLst>
                    <a:outerShdw blurRad="38100" dist="38100" dir="2700000" algn="tl">
                      <a:srgbClr val="000000"/>
                    </a:outerShdw>
                  </a:effectLst>
                  <a:latin typeface="Tahoma" pitchFamily="34" charset="0"/>
                </a:rPr>
                <a:t>GASTO</a:t>
              </a:r>
            </a:p>
            <a:p>
              <a:pPr eaLnBrk="0" hangingPunct="0">
                <a:lnSpc>
                  <a:spcPct val="95000"/>
                </a:lnSpc>
                <a:buClr>
                  <a:schemeClr val="bg2"/>
                </a:buClr>
                <a:buFont typeface="Wingdings" pitchFamily="2" charset="2"/>
                <a:buNone/>
              </a:pPr>
              <a:r>
                <a:rPr kumimoji="1" lang="es-PE" sz="1800" b="1">
                  <a:solidFill>
                    <a:srgbClr val="FFFFFF"/>
                  </a:solidFill>
                  <a:effectLst>
                    <a:outerShdw blurRad="38100" dist="38100" dir="2700000" algn="tl">
                      <a:srgbClr val="000000"/>
                    </a:outerShdw>
                  </a:effectLst>
                  <a:latin typeface="Tahoma" pitchFamily="34" charset="0"/>
                </a:rPr>
                <a:t>PÚBLICO</a:t>
              </a:r>
            </a:p>
          </p:txBody>
        </p:sp>
        <p:sp>
          <p:nvSpPr>
            <p:cNvPr id="104458" name="Text Box 10"/>
            <p:cNvSpPr txBox="1">
              <a:spLocks noChangeArrowheads="1"/>
            </p:cNvSpPr>
            <p:nvPr/>
          </p:nvSpPr>
          <p:spPr bwMode="auto">
            <a:xfrm>
              <a:off x="3168" y="864"/>
              <a:ext cx="960" cy="553"/>
            </a:xfrm>
            <a:prstGeom prst="rect">
              <a:avLst/>
            </a:prstGeom>
            <a:solidFill>
              <a:srgbClr val="6699FF"/>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6699FF"/>
              </a:extrusionClr>
            </a:sp3d>
          </p:spPr>
          <p:txBody>
            <a:bodyPr>
              <a:spAutoFit/>
              <a:flatTx/>
            </a:bodyPr>
            <a:lstStyle/>
            <a:p>
              <a:pPr eaLnBrk="0" hangingPunct="0">
                <a:lnSpc>
                  <a:spcPct val="95000"/>
                </a:lnSpc>
                <a:spcBef>
                  <a:spcPct val="50000"/>
                </a:spcBef>
                <a:buClr>
                  <a:schemeClr val="bg2"/>
                </a:buClr>
                <a:buFont typeface="Wingdings" pitchFamily="2" charset="2"/>
                <a:buNone/>
              </a:pPr>
              <a:r>
                <a:rPr kumimoji="1" lang="es-PE" sz="1800" b="1">
                  <a:solidFill>
                    <a:srgbClr val="FFFFFF"/>
                  </a:solidFill>
                  <a:effectLst>
                    <a:outerShdw blurRad="38100" dist="38100" dir="2700000" algn="tl">
                      <a:srgbClr val="000000"/>
                    </a:outerShdw>
                  </a:effectLst>
                  <a:latin typeface="Tahoma" pitchFamily="34" charset="0"/>
                </a:rPr>
                <a:t>Gasto del Gobierno Nacional</a:t>
              </a:r>
            </a:p>
          </p:txBody>
        </p:sp>
        <p:sp>
          <p:nvSpPr>
            <p:cNvPr id="104459" name="Text Box 11"/>
            <p:cNvSpPr txBox="1">
              <a:spLocks noChangeArrowheads="1"/>
            </p:cNvSpPr>
            <p:nvPr/>
          </p:nvSpPr>
          <p:spPr bwMode="auto">
            <a:xfrm>
              <a:off x="3168" y="2090"/>
              <a:ext cx="960" cy="553"/>
            </a:xfrm>
            <a:prstGeom prst="rect">
              <a:avLst/>
            </a:prstGeom>
            <a:solidFill>
              <a:srgbClr val="6699FF"/>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6699FF"/>
              </a:extrusionClr>
            </a:sp3d>
          </p:spPr>
          <p:txBody>
            <a:bodyPr>
              <a:spAutoFit/>
              <a:flatTx/>
            </a:bodyPr>
            <a:lstStyle/>
            <a:p>
              <a:pPr eaLnBrk="0" hangingPunct="0">
                <a:lnSpc>
                  <a:spcPct val="95000"/>
                </a:lnSpc>
                <a:spcBef>
                  <a:spcPct val="50000"/>
                </a:spcBef>
                <a:buClr>
                  <a:schemeClr val="bg2"/>
                </a:buClr>
                <a:buFont typeface="Wingdings" pitchFamily="2" charset="2"/>
                <a:buNone/>
              </a:pPr>
              <a:r>
                <a:rPr kumimoji="1" lang="es-PE" sz="1800" b="1">
                  <a:solidFill>
                    <a:srgbClr val="FFFFFF"/>
                  </a:solidFill>
                  <a:effectLst>
                    <a:outerShdw blurRad="38100" dist="38100" dir="2700000" algn="tl">
                      <a:srgbClr val="000000"/>
                    </a:outerShdw>
                  </a:effectLst>
                  <a:latin typeface="Tahoma" pitchFamily="34" charset="0"/>
                </a:rPr>
                <a:t>Gasto del Gobierno Regional</a:t>
              </a:r>
            </a:p>
          </p:txBody>
        </p:sp>
        <p:sp>
          <p:nvSpPr>
            <p:cNvPr id="104460" name="Text Box 12"/>
            <p:cNvSpPr txBox="1">
              <a:spLocks noChangeArrowheads="1"/>
            </p:cNvSpPr>
            <p:nvPr/>
          </p:nvSpPr>
          <p:spPr bwMode="auto">
            <a:xfrm>
              <a:off x="3168" y="3177"/>
              <a:ext cx="1008" cy="553"/>
            </a:xfrm>
            <a:prstGeom prst="rect">
              <a:avLst/>
            </a:prstGeom>
            <a:solidFill>
              <a:srgbClr val="6699FF"/>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6699FF"/>
              </a:extrusionClr>
            </a:sp3d>
          </p:spPr>
          <p:txBody>
            <a:bodyPr>
              <a:spAutoFit/>
              <a:flatTx/>
            </a:bodyPr>
            <a:lstStyle/>
            <a:p>
              <a:pPr eaLnBrk="0" hangingPunct="0">
                <a:lnSpc>
                  <a:spcPct val="95000"/>
                </a:lnSpc>
                <a:spcBef>
                  <a:spcPct val="50000"/>
                </a:spcBef>
                <a:buClr>
                  <a:schemeClr val="bg2"/>
                </a:buClr>
                <a:buFont typeface="Wingdings" pitchFamily="2" charset="2"/>
                <a:buNone/>
              </a:pPr>
              <a:r>
                <a:rPr kumimoji="1" lang="es-PE" sz="1800" b="1">
                  <a:solidFill>
                    <a:srgbClr val="FFFFFF"/>
                  </a:solidFill>
                  <a:effectLst>
                    <a:outerShdw blurRad="38100" dist="38100" dir="2700000" algn="tl">
                      <a:srgbClr val="000000"/>
                    </a:outerShdw>
                  </a:effectLst>
                  <a:latin typeface="Tahoma" pitchFamily="34" charset="0"/>
                </a:rPr>
                <a:t>Gasto del Gobierno Local</a:t>
              </a:r>
            </a:p>
          </p:txBody>
        </p:sp>
        <p:sp>
          <p:nvSpPr>
            <p:cNvPr id="104461" name="Text Box 13"/>
            <p:cNvSpPr txBox="1">
              <a:spLocks noChangeArrowheads="1"/>
            </p:cNvSpPr>
            <p:nvPr/>
          </p:nvSpPr>
          <p:spPr bwMode="auto">
            <a:xfrm>
              <a:off x="4560" y="1694"/>
              <a:ext cx="960" cy="390"/>
            </a:xfrm>
            <a:prstGeom prst="rect">
              <a:avLst/>
            </a:prstGeom>
            <a:solidFill>
              <a:srgbClr val="6699FF"/>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6699FF"/>
              </a:extrusionClr>
            </a:sp3d>
          </p:spPr>
          <p:txBody>
            <a:bodyPr>
              <a:spAutoFit/>
              <a:flatTx/>
            </a:bodyPr>
            <a:lstStyle/>
            <a:p>
              <a:pPr eaLnBrk="0" hangingPunct="0">
                <a:lnSpc>
                  <a:spcPct val="95000"/>
                </a:lnSpc>
                <a:spcBef>
                  <a:spcPct val="50000"/>
                </a:spcBef>
                <a:buClr>
                  <a:schemeClr val="bg2"/>
                </a:buClr>
                <a:buFont typeface="Wingdings" pitchFamily="2" charset="2"/>
                <a:buNone/>
              </a:pPr>
              <a:r>
                <a:rPr kumimoji="1" lang="es-PE" sz="1800" b="1">
                  <a:solidFill>
                    <a:srgbClr val="FFFFFF"/>
                  </a:solidFill>
                  <a:effectLst>
                    <a:outerShdw blurRad="38100" dist="38100" dir="2700000" algn="tl">
                      <a:srgbClr val="000000"/>
                    </a:outerShdw>
                  </a:effectLst>
                  <a:latin typeface="Tahoma" pitchFamily="34" charset="0"/>
                </a:rPr>
                <a:t>Gasto Corriente</a:t>
              </a:r>
            </a:p>
          </p:txBody>
        </p:sp>
        <p:sp>
          <p:nvSpPr>
            <p:cNvPr id="104462" name="Text Box 14"/>
            <p:cNvSpPr txBox="1">
              <a:spLocks noChangeArrowheads="1"/>
            </p:cNvSpPr>
            <p:nvPr/>
          </p:nvSpPr>
          <p:spPr bwMode="auto">
            <a:xfrm>
              <a:off x="4512" y="2465"/>
              <a:ext cx="960" cy="390"/>
            </a:xfrm>
            <a:prstGeom prst="rect">
              <a:avLst/>
            </a:prstGeom>
            <a:solidFill>
              <a:srgbClr val="6699FF"/>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6699FF"/>
              </a:extrusionClr>
            </a:sp3d>
          </p:spPr>
          <p:txBody>
            <a:bodyPr>
              <a:spAutoFit/>
              <a:flatTx/>
            </a:bodyPr>
            <a:lstStyle/>
            <a:p>
              <a:pPr eaLnBrk="0" hangingPunct="0">
                <a:lnSpc>
                  <a:spcPct val="95000"/>
                </a:lnSpc>
                <a:spcBef>
                  <a:spcPct val="50000"/>
                </a:spcBef>
                <a:buClr>
                  <a:schemeClr val="bg2"/>
                </a:buClr>
                <a:buFont typeface="Wingdings" pitchFamily="2" charset="2"/>
                <a:buNone/>
              </a:pPr>
              <a:r>
                <a:rPr kumimoji="1" lang="es-PE" sz="1800" b="1">
                  <a:solidFill>
                    <a:srgbClr val="FFFFFF"/>
                  </a:solidFill>
                  <a:effectLst>
                    <a:outerShdw blurRad="38100" dist="38100" dir="2700000" algn="tl">
                      <a:srgbClr val="000000"/>
                    </a:outerShdw>
                  </a:effectLst>
                  <a:latin typeface="Tahoma" pitchFamily="34" charset="0"/>
                </a:rPr>
                <a:t>Gasto de Capital</a:t>
              </a:r>
            </a:p>
          </p:txBody>
        </p:sp>
        <p:sp>
          <p:nvSpPr>
            <p:cNvPr id="104463" name="Line 15"/>
            <p:cNvSpPr>
              <a:spLocks noChangeShapeType="1"/>
            </p:cNvSpPr>
            <p:nvPr/>
          </p:nvSpPr>
          <p:spPr bwMode="auto">
            <a:xfrm>
              <a:off x="1776" y="1200"/>
              <a:ext cx="0" cy="2160"/>
            </a:xfrm>
            <a:prstGeom prst="line">
              <a:avLst/>
            </a:prstGeom>
            <a:noFill/>
            <a:ln w="38100">
              <a:solidFill>
                <a:schemeClr val="hlink"/>
              </a:solidFill>
              <a:round/>
              <a:headEnd/>
              <a:tailEnd/>
            </a:ln>
            <a:effectLst/>
          </p:spPr>
          <p:txBody>
            <a:bodyPr/>
            <a:lstStyle/>
            <a:p>
              <a:endParaRPr lang="en-US"/>
            </a:p>
          </p:txBody>
        </p:sp>
        <p:sp>
          <p:nvSpPr>
            <p:cNvPr id="104464" name="Line 16"/>
            <p:cNvSpPr>
              <a:spLocks noChangeShapeType="1"/>
            </p:cNvSpPr>
            <p:nvPr/>
          </p:nvSpPr>
          <p:spPr bwMode="auto">
            <a:xfrm>
              <a:off x="1536" y="2352"/>
              <a:ext cx="384" cy="0"/>
            </a:xfrm>
            <a:prstGeom prst="line">
              <a:avLst/>
            </a:prstGeom>
            <a:noFill/>
            <a:ln w="38100">
              <a:solidFill>
                <a:schemeClr val="hlink"/>
              </a:solidFill>
              <a:round/>
              <a:headEnd/>
              <a:tailEnd/>
            </a:ln>
            <a:effectLst/>
          </p:spPr>
          <p:txBody>
            <a:bodyPr/>
            <a:lstStyle/>
            <a:p>
              <a:endParaRPr lang="en-US"/>
            </a:p>
          </p:txBody>
        </p:sp>
        <p:sp>
          <p:nvSpPr>
            <p:cNvPr id="104465" name="Line 17"/>
            <p:cNvSpPr>
              <a:spLocks noChangeShapeType="1"/>
            </p:cNvSpPr>
            <p:nvPr/>
          </p:nvSpPr>
          <p:spPr bwMode="auto">
            <a:xfrm flipH="1">
              <a:off x="1584" y="1200"/>
              <a:ext cx="192" cy="0"/>
            </a:xfrm>
            <a:prstGeom prst="line">
              <a:avLst/>
            </a:prstGeom>
            <a:noFill/>
            <a:ln w="38100">
              <a:solidFill>
                <a:schemeClr val="hlink"/>
              </a:solidFill>
              <a:round/>
              <a:headEnd/>
              <a:tailEnd/>
            </a:ln>
            <a:effectLst/>
          </p:spPr>
          <p:txBody>
            <a:bodyPr/>
            <a:lstStyle/>
            <a:p>
              <a:endParaRPr lang="en-US"/>
            </a:p>
          </p:txBody>
        </p:sp>
        <p:sp>
          <p:nvSpPr>
            <p:cNvPr id="104466" name="Line 18"/>
            <p:cNvSpPr>
              <a:spLocks noChangeShapeType="1"/>
            </p:cNvSpPr>
            <p:nvPr/>
          </p:nvSpPr>
          <p:spPr bwMode="auto">
            <a:xfrm flipH="1">
              <a:off x="1632" y="3360"/>
              <a:ext cx="144" cy="0"/>
            </a:xfrm>
            <a:prstGeom prst="line">
              <a:avLst/>
            </a:prstGeom>
            <a:noFill/>
            <a:ln w="38100">
              <a:solidFill>
                <a:schemeClr val="hlink"/>
              </a:solidFill>
              <a:round/>
              <a:headEnd/>
              <a:tailEnd/>
            </a:ln>
            <a:effectLst/>
          </p:spPr>
          <p:txBody>
            <a:bodyPr/>
            <a:lstStyle/>
            <a:p>
              <a:endParaRPr lang="en-US"/>
            </a:p>
          </p:txBody>
        </p:sp>
        <p:sp>
          <p:nvSpPr>
            <p:cNvPr id="104467" name="Line 19"/>
            <p:cNvSpPr>
              <a:spLocks noChangeShapeType="1"/>
            </p:cNvSpPr>
            <p:nvPr/>
          </p:nvSpPr>
          <p:spPr bwMode="auto">
            <a:xfrm>
              <a:off x="3036" y="1200"/>
              <a:ext cx="0" cy="2160"/>
            </a:xfrm>
            <a:prstGeom prst="line">
              <a:avLst/>
            </a:prstGeom>
            <a:noFill/>
            <a:ln w="38100">
              <a:solidFill>
                <a:schemeClr val="hlink"/>
              </a:solidFill>
              <a:round/>
              <a:headEnd/>
              <a:tailEnd/>
            </a:ln>
            <a:effectLst/>
          </p:spPr>
          <p:txBody>
            <a:bodyPr/>
            <a:lstStyle/>
            <a:p>
              <a:endParaRPr lang="en-US"/>
            </a:p>
          </p:txBody>
        </p:sp>
        <p:sp>
          <p:nvSpPr>
            <p:cNvPr id="104468" name="Line 20"/>
            <p:cNvSpPr>
              <a:spLocks noChangeShapeType="1"/>
            </p:cNvSpPr>
            <p:nvPr/>
          </p:nvSpPr>
          <p:spPr bwMode="auto">
            <a:xfrm>
              <a:off x="2784" y="2352"/>
              <a:ext cx="384" cy="0"/>
            </a:xfrm>
            <a:prstGeom prst="line">
              <a:avLst/>
            </a:prstGeom>
            <a:noFill/>
            <a:ln w="38100">
              <a:solidFill>
                <a:schemeClr val="hlink"/>
              </a:solidFill>
              <a:round/>
              <a:headEnd/>
              <a:tailEnd/>
            </a:ln>
            <a:effectLst/>
          </p:spPr>
          <p:txBody>
            <a:bodyPr/>
            <a:lstStyle/>
            <a:p>
              <a:endParaRPr lang="en-US"/>
            </a:p>
          </p:txBody>
        </p:sp>
        <p:sp>
          <p:nvSpPr>
            <p:cNvPr id="104469" name="Line 21"/>
            <p:cNvSpPr>
              <a:spLocks noChangeShapeType="1"/>
            </p:cNvSpPr>
            <p:nvPr/>
          </p:nvSpPr>
          <p:spPr bwMode="auto">
            <a:xfrm flipH="1">
              <a:off x="3024" y="3360"/>
              <a:ext cx="144" cy="0"/>
            </a:xfrm>
            <a:prstGeom prst="line">
              <a:avLst/>
            </a:prstGeom>
            <a:noFill/>
            <a:ln w="38100">
              <a:solidFill>
                <a:schemeClr val="hlink"/>
              </a:solidFill>
              <a:round/>
              <a:headEnd/>
              <a:tailEnd/>
            </a:ln>
            <a:effectLst/>
          </p:spPr>
          <p:txBody>
            <a:bodyPr/>
            <a:lstStyle/>
            <a:p>
              <a:endParaRPr lang="en-US"/>
            </a:p>
          </p:txBody>
        </p:sp>
        <p:sp>
          <p:nvSpPr>
            <p:cNvPr id="104470" name="Line 22"/>
            <p:cNvSpPr>
              <a:spLocks noChangeShapeType="1"/>
            </p:cNvSpPr>
            <p:nvPr/>
          </p:nvSpPr>
          <p:spPr bwMode="auto">
            <a:xfrm>
              <a:off x="3024" y="1200"/>
              <a:ext cx="144" cy="0"/>
            </a:xfrm>
            <a:prstGeom prst="line">
              <a:avLst/>
            </a:prstGeom>
            <a:noFill/>
            <a:ln w="38100">
              <a:solidFill>
                <a:schemeClr val="hlink"/>
              </a:solidFill>
              <a:round/>
              <a:headEnd/>
              <a:tailEnd/>
            </a:ln>
            <a:effectLst/>
          </p:spPr>
          <p:txBody>
            <a:bodyPr/>
            <a:lstStyle/>
            <a:p>
              <a:endParaRPr lang="en-US"/>
            </a:p>
          </p:txBody>
        </p:sp>
        <p:sp>
          <p:nvSpPr>
            <p:cNvPr id="104471" name="Line 23"/>
            <p:cNvSpPr>
              <a:spLocks noChangeShapeType="1"/>
            </p:cNvSpPr>
            <p:nvPr/>
          </p:nvSpPr>
          <p:spPr bwMode="auto">
            <a:xfrm>
              <a:off x="4416" y="1152"/>
              <a:ext cx="0" cy="2160"/>
            </a:xfrm>
            <a:prstGeom prst="line">
              <a:avLst/>
            </a:prstGeom>
            <a:noFill/>
            <a:ln w="38100">
              <a:solidFill>
                <a:schemeClr val="hlink"/>
              </a:solidFill>
              <a:round/>
              <a:headEnd/>
              <a:tailEnd/>
            </a:ln>
            <a:effectLst/>
          </p:spPr>
          <p:txBody>
            <a:bodyPr/>
            <a:lstStyle/>
            <a:p>
              <a:endParaRPr lang="en-US"/>
            </a:p>
          </p:txBody>
        </p:sp>
        <p:sp>
          <p:nvSpPr>
            <p:cNvPr id="104472" name="Line 24"/>
            <p:cNvSpPr>
              <a:spLocks noChangeShapeType="1"/>
            </p:cNvSpPr>
            <p:nvPr/>
          </p:nvSpPr>
          <p:spPr bwMode="auto">
            <a:xfrm flipH="1">
              <a:off x="4224" y="1152"/>
              <a:ext cx="192" cy="0"/>
            </a:xfrm>
            <a:prstGeom prst="line">
              <a:avLst/>
            </a:prstGeom>
            <a:noFill/>
            <a:ln w="38100">
              <a:solidFill>
                <a:schemeClr val="hlink"/>
              </a:solidFill>
              <a:round/>
              <a:headEnd/>
              <a:tailEnd/>
            </a:ln>
            <a:effectLst/>
          </p:spPr>
          <p:txBody>
            <a:bodyPr/>
            <a:lstStyle/>
            <a:p>
              <a:endParaRPr lang="en-US"/>
            </a:p>
          </p:txBody>
        </p:sp>
        <p:sp>
          <p:nvSpPr>
            <p:cNvPr id="104473" name="Line 25"/>
            <p:cNvSpPr>
              <a:spLocks noChangeShapeType="1"/>
            </p:cNvSpPr>
            <p:nvPr/>
          </p:nvSpPr>
          <p:spPr bwMode="auto">
            <a:xfrm flipH="1">
              <a:off x="4272" y="3312"/>
              <a:ext cx="144" cy="0"/>
            </a:xfrm>
            <a:prstGeom prst="line">
              <a:avLst/>
            </a:prstGeom>
            <a:noFill/>
            <a:ln w="38100">
              <a:solidFill>
                <a:schemeClr val="hlink"/>
              </a:solidFill>
              <a:round/>
              <a:headEnd/>
              <a:tailEnd/>
            </a:ln>
            <a:effectLst/>
          </p:spPr>
          <p:txBody>
            <a:bodyPr/>
            <a:lstStyle/>
            <a:p>
              <a:endParaRPr lang="en-US"/>
            </a:p>
          </p:txBody>
        </p:sp>
        <p:sp>
          <p:nvSpPr>
            <p:cNvPr id="104474" name="Line 26"/>
            <p:cNvSpPr>
              <a:spLocks noChangeShapeType="1"/>
            </p:cNvSpPr>
            <p:nvPr/>
          </p:nvSpPr>
          <p:spPr bwMode="auto">
            <a:xfrm>
              <a:off x="4416" y="1872"/>
              <a:ext cx="144" cy="0"/>
            </a:xfrm>
            <a:prstGeom prst="line">
              <a:avLst/>
            </a:prstGeom>
            <a:noFill/>
            <a:ln w="38100">
              <a:solidFill>
                <a:schemeClr val="hlink"/>
              </a:solidFill>
              <a:round/>
              <a:headEnd/>
              <a:tailEnd/>
            </a:ln>
            <a:effectLst/>
          </p:spPr>
          <p:txBody>
            <a:bodyPr/>
            <a:lstStyle/>
            <a:p>
              <a:endParaRPr lang="en-US"/>
            </a:p>
          </p:txBody>
        </p:sp>
        <p:sp>
          <p:nvSpPr>
            <p:cNvPr id="104475" name="Line 27"/>
            <p:cNvSpPr>
              <a:spLocks noChangeShapeType="1"/>
            </p:cNvSpPr>
            <p:nvPr/>
          </p:nvSpPr>
          <p:spPr bwMode="auto">
            <a:xfrm>
              <a:off x="4416" y="2688"/>
              <a:ext cx="96" cy="0"/>
            </a:xfrm>
            <a:prstGeom prst="line">
              <a:avLst/>
            </a:prstGeom>
            <a:noFill/>
            <a:ln w="38100">
              <a:solidFill>
                <a:schemeClr val="hlink"/>
              </a:solidFill>
              <a:round/>
              <a:headEnd/>
              <a:tailEnd/>
            </a:ln>
            <a:effectLst/>
          </p:spPr>
          <p:txBody>
            <a:bodyPr/>
            <a:lstStyle/>
            <a:p>
              <a:endParaRPr lang="en-US"/>
            </a:p>
          </p:txBody>
        </p:sp>
      </p:grpSp>
      <p:sp>
        <p:nvSpPr>
          <p:cNvPr id="104477" name="Rectangle 29"/>
          <p:cNvSpPr>
            <a:spLocks noGrp="1" noChangeArrowheads="1"/>
          </p:cNvSpPr>
          <p:nvPr>
            <p:ph type="title"/>
          </p:nvPr>
        </p:nvSpPr>
        <p:spPr>
          <a:xfrm>
            <a:off x="685800" y="533400"/>
            <a:ext cx="7772400" cy="1143000"/>
          </a:xfrm>
        </p:spPr>
        <p:txBody>
          <a:bodyPr/>
          <a:lstStyle/>
          <a:p>
            <a:r>
              <a:rPr lang="es-ES" sz="3600"/>
              <a:t>Desempeño Macroeconómico, Presión Tributaria y Gasto Público</a:t>
            </a:r>
            <a:endParaRPr lang="es-MX" sz="3600"/>
          </a:p>
        </p:txBody>
      </p:sp>
    </p:spTree>
  </p:cSld>
  <p:clrMapOvr>
    <a:masterClrMapping/>
  </p:clrMapOvr>
  <p:transition>
    <p:cover di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s-ES"/>
              <a:t>Perú</a:t>
            </a:r>
          </a:p>
        </p:txBody>
      </p:sp>
      <p:sp>
        <p:nvSpPr>
          <p:cNvPr id="6" name="Slide Number Placeholder 5"/>
          <p:cNvSpPr>
            <a:spLocks noGrp="1"/>
          </p:cNvSpPr>
          <p:nvPr>
            <p:ph type="sldNum" sz="quarter" idx="12"/>
          </p:nvPr>
        </p:nvSpPr>
        <p:spPr/>
        <p:txBody>
          <a:bodyPr/>
          <a:lstStyle/>
          <a:p>
            <a:fld id="{D779F0A0-21AC-46B4-B0AD-A455D5184C8E}" type="slidenum">
              <a:rPr lang="es-ES"/>
              <a:pPr/>
              <a:t>14</a:t>
            </a:fld>
            <a:endParaRPr lang="es-ES"/>
          </a:p>
        </p:txBody>
      </p:sp>
      <p:sp>
        <p:nvSpPr>
          <p:cNvPr id="105474" name="Rectangle 2"/>
          <p:cNvSpPr>
            <a:spLocks noGrp="1" noChangeArrowheads="1"/>
          </p:cNvSpPr>
          <p:nvPr>
            <p:ph type="title"/>
          </p:nvPr>
        </p:nvSpPr>
        <p:spPr>
          <a:xfrm>
            <a:off x="685800" y="533400"/>
            <a:ext cx="7772400" cy="685800"/>
          </a:xfrm>
        </p:spPr>
        <p:txBody>
          <a:bodyPr/>
          <a:lstStyle/>
          <a:p>
            <a:r>
              <a:rPr lang="es-ES" sz="2400"/>
              <a:t>Presupuesto del Sector Público, 2003 </a:t>
            </a:r>
            <a:r>
              <a:rPr lang="es-MX" sz="2400"/>
              <a:t/>
            </a:r>
            <a:br>
              <a:rPr lang="es-MX" sz="2400"/>
            </a:br>
            <a:r>
              <a:rPr lang="es-ES" sz="2400"/>
              <a:t>(En millones de nuevos soles)</a:t>
            </a:r>
            <a:endParaRPr lang="es-ES"/>
          </a:p>
        </p:txBody>
      </p:sp>
      <p:sp>
        <p:nvSpPr>
          <p:cNvPr id="105475" name="Rectangle 3"/>
          <p:cNvSpPr>
            <a:spLocks noGrp="1" noChangeArrowheads="1"/>
          </p:cNvSpPr>
          <p:nvPr>
            <p:ph type="body" idx="1"/>
          </p:nvPr>
        </p:nvSpPr>
        <p:spPr/>
        <p:txBody>
          <a:bodyPr/>
          <a:lstStyle/>
          <a:p>
            <a:endParaRPr lang="en-US"/>
          </a:p>
        </p:txBody>
      </p:sp>
      <p:pic>
        <p:nvPicPr>
          <p:cNvPr id="105476" name="Picture 4"/>
          <p:cNvPicPr>
            <a:picLocks noChangeAspect="1" noChangeArrowheads="1"/>
          </p:cNvPicPr>
          <p:nvPr/>
        </p:nvPicPr>
        <p:blipFill>
          <a:blip r:embed="rId2" cstate="print">
            <a:lum contrast="54000"/>
          </a:blip>
          <a:srcRect/>
          <a:stretch>
            <a:fillRect/>
          </a:stretch>
        </p:blipFill>
        <p:spPr bwMode="auto">
          <a:xfrm>
            <a:off x="260350" y="1295400"/>
            <a:ext cx="8731250" cy="5126038"/>
          </a:xfrm>
          <a:prstGeom prst="rect">
            <a:avLst/>
          </a:prstGeom>
          <a:noFill/>
          <a:ln w="9525">
            <a:noFill/>
            <a:miter lim="800000"/>
            <a:headEnd/>
            <a:tailEnd/>
          </a:ln>
          <a:effectLst/>
        </p:spPr>
      </p:pic>
    </p:spTree>
  </p:cSld>
  <p:clrMapOvr>
    <a:masterClrMapping/>
  </p:clrMapOvr>
  <p:transition>
    <p:cover di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1026"/>
          <p:cNvSpPr>
            <a:spLocks noGrp="1" noChangeArrowheads="1"/>
          </p:cNvSpPr>
          <p:nvPr>
            <p:ph type="ctrTitle"/>
          </p:nvPr>
        </p:nvSpPr>
        <p:spPr/>
        <p:txBody>
          <a:bodyPr/>
          <a:lstStyle/>
          <a:p>
            <a:r>
              <a:rPr lang="es-MX" sz="3600"/>
              <a:t>4. </a:t>
            </a:r>
            <a:r>
              <a:rPr lang="es-ES" sz="3600"/>
              <a:t>Pobreza, gasto social y macroeconomía</a:t>
            </a:r>
            <a:endParaRPr lang="es-ES"/>
          </a:p>
        </p:txBody>
      </p:sp>
    </p:spTree>
  </p:cSld>
  <p:clrMapOvr>
    <a:masterClrMapping/>
  </p:clrMapOvr>
  <p:transition>
    <p:cover di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Footer Placeholder 4"/>
          <p:cNvSpPr>
            <a:spLocks noGrp="1"/>
          </p:cNvSpPr>
          <p:nvPr>
            <p:ph type="ftr" sz="quarter" idx="11"/>
          </p:nvPr>
        </p:nvSpPr>
        <p:spPr/>
        <p:txBody>
          <a:bodyPr/>
          <a:lstStyle/>
          <a:p>
            <a:r>
              <a:rPr lang="es-ES"/>
              <a:t>Perú</a:t>
            </a:r>
          </a:p>
        </p:txBody>
      </p:sp>
      <p:sp>
        <p:nvSpPr>
          <p:cNvPr id="83" name="Slide Number Placeholder 5"/>
          <p:cNvSpPr>
            <a:spLocks noGrp="1"/>
          </p:cNvSpPr>
          <p:nvPr>
            <p:ph type="sldNum" sz="quarter" idx="12"/>
          </p:nvPr>
        </p:nvSpPr>
        <p:spPr/>
        <p:txBody>
          <a:bodyPr/>
          <a:lstStyle/>
          <a:p>
            <a:fld id="{82EB3337-1F39-4361-8059-0FDCAA08C543}" type="slidenum">
              <a:rPr lang="es-ES"/>
              <a:pPr/>
              <a:t>16</a:t>
            </a:fld>
            <a:endParaRPr lang="es-ES"/>
          </a:p>
        </p:txBody>
      </p:sp>
      <p:sp>
        <p:nvSpPr>
          <p:cNvPr id="10250" name="Rectangle 10"/>
          <p:cNvSpPr>
            <a:spLocks noChangeArrowheads="1"/>
          </p:cNvSpPr>
          <p:nvPr/>
        </p:nvSpPr>
        <p:spPr bwMode="auto">
          <a:xfrm>
            <a:off x="1828800" y="1295400"/>
            <a:ext cx="5483225" cy="5329238"/>
          </a:xfrm>
          <a:prstGeom prst="rect">
            <a:avLst/>
          </a:prstGeom>
          <a:noFill/>
          <a:ln w="9525">
            <a:noFill/>
            <a:miter lim="800000"/>
            <a:headEnd/>
            <a:tailEnd/>
          </a:ln>
        </p:spPr>
        <p:txBody>
          <a:bodyPr/>
          <a:lstStyle/>
          <a:p>
            <a:endParaRPr lang="en-US"/>
          </a:p>
        </p:txBody>
      </p:sp>
      <p:sp>
        <p:nvSpPr>
          <p:cNvPr id="10242" name="Rectangle 2"/>
          <p:cNvSpPr>
            <a:spLocks noGrp="1" noChangeArrowheads="1"/>
          </p:cNvSpPr>
          <p:nvPr>
            <p:ph type="title"/>
          </p:nvPr>
        </p:nvSpPr>
        <p:spPr>
          <a:xfrm>
            <a:off x="457200" y="533400"/>
            <a:ext cx="8382000" cy="762000"/>
          </a:xfrm>
        </p:spPr>
        <p:txBody>
          <a:bodyPr/>
          <a:lstStyle/>
          <a:p>
            <a:r>
              <a:rPr lang="es-ES" sz="3600"/>
              <a:t>Pobreza, gasto social y macroeconomía</a:t>
            </a:r>
            <a:endParaRPr lang="es-MX" sz="3600"/>
          </a:p>
        </p:txBody>
      </p:sp>
      <p:grpSp>
        <p:nvGrpSpPr>
          <p:cNvPr id="10329" name="Group 89"/>
          <p:cNvGrpSpPr>
            <a:grpSpLocks/>
          </p:cNvGrpSpPr>
          <p:nvPr/>
        </p:nvGrpSpPr>
        <p:grpSpPr bwMode="auto">
          <a:xfrm>
            <a:off x="1803400" y="1452563"/>
            <a:ext cx="5486400" cy="4443412"/>
            <a:chOff x="1136" y="915"/>
            <a:chExt cx="3456" cy="3280"/>
          </a:xfrm>
        </p:grpSpPr>
        <p:sp>
          <p:nvSpPr>
            <p:cNvPr id="10251" name="Rectangle 11"/>
            <p:cNvSpPr>
              <a:spLocks noChangeArrowheads="1"/>
            </p:cNvSpPr>
            <p:nvPr/>
          </p:nvSpPr>
          <p:spPr bwMode="auto">
            <a:xfrm>
              <a:off x="1439" y="3246"/>
              <a:ext cx="92" cy="146"/>
            </a:xfrm>
            <a:prstGeom prst="rect">
              <a:avLst/>
            </a:prstGeom>
            <a:noFill/>
            <a:ln w="9525">
              <a:noFill/>
              <a:miter lim="800000"/>
              <a:headEnd/>
              <a:tailEnd/>
            </a:ln>
          </p:spPr>
          <p:txBody>
            <a:bodyPr wrap="none" lIns="0" tIns="0" rIns="0" bIns="0">
              <a:spAutoFit/>
            </a:bodyPr>
            <a:lstStyle/>
            <a:p>
              <a:r>
                <a:rPr lang="es-ES" sz="1300">
                  <a:solidFill>
                    <a:srgbClr val="000000"/>
                  </a:solidFill>
                  <a:latin typeface="Arial" pitchFamily="34" charset="0"/>
                </a:rPr>
                <a:t>%</a:t>
              </a:r>
              <a:endParaRPr lang="es-ES"/>
            </a:p>
          </p:txBody>
        </p:sp>
        <p:sp>
          <p:nvSpPr>
            <p:cNvPr id="10252" name="Rectangle 12"/>
            <p:cNvSpPr>
              <a:spLocks noChangeArrowheads="1"/>
            </p:cNvSpPr>
            <p:nvPr/>
          </p:nvSpPr>
          <p:spPr bwMode="auto">
            <a:xfrm>
              <a:off x="1916" y="3112"/>
              <a:ext cx="805" cy="147"/>
            </a:xfrm>
            <a:prstGeom prst="rect">
              <a:avLst/>
            </a:prstGeom>
            <a:noFill/>
            <a:ln w="9525">
              <a:noFill/>
              <a:miter lim="800000"/>
              <a:headEnd/>
              <a:tailEnd/>
            </a:ln>
          </p:spPr>
          <p:txBody>
            <a:bodyPr wrap="none" lIns="0" tIns="0" rIns="0" bIns="0">
              <a:spAutoFit/>
            </a:bodyPr>
            <a:lstStyle/>
            <a:p>
              <a:r>
                <a:rPr lang="es-ES" sz="1300">
                  <a:solidFill>
                    <a:srgbClr val="000000"/>
                  </a:solidFill>
                  <a:latin typeface="Arial" pitchFamily="34" charset="0"/>
                </a:rPr>
                <a:t>Efecto en la tasa </a:t>
              </a:r>
              <a:endParaRPr lang="es-ES"/>
            </a:p>
          </p:txBody>
        </p:sp>
        <p:sp>
          <p:nvSpPr>
            <p:cNvPr id="10253" name="Rectangle 13"/>
            <p:cNvSpPr>
              <a:spLocks noChangeArrowheads="1"/>
            </p:cNvSpPr>
            <p:nvPr/>
          </p:nvSpPr>
          <p:spPr bwMode="auto">
            <a:xfrm>
              <a:off x="1914" y="3246"/>
              <a:ext cx="806" cy="146"/>
            </a:xfrm>
            <a:prstGeom prst="rect">
              <a:avLst/>
            </a:prstGeom>
            <a:noFill/>
            <a:ln w="9525">
              <a:noFill/>
              <a:miter lim="800000"/>
              <a:headEnd/>
              <a:tailEnd/>
            </a:ln>
          </p:spPr>
          <p:txBody>
            <a:bodyPr wrap="none" lIns="0" tIns="0" rIns="0" bIns="0">
              <a:spAutoFit/>
            </a:bodyPr>
            <a:lstStyle/>
            <a:p>
              <a:r>
                <a:rPr lang="es-ES" sz="1300">
                  <a:solidFill>
                    <a:srgbClr val="000000"/>
                  </a:solidFill>
                  <a:latin typeface="Arial" pitchFamily="34" charset="0"/>
                </a:rPr>
                <a:t>de pobreza de la </a:t>
              </a:r>
              <a:endParaRPr lang="es-ES"/>
            </a:p>
          </p:txBody>
        </p:sp>
        <p:sp>
          <p:nvSpPr>
            <p:cNvPr id="10254" name="Rectangle 14"/>
            <p:cNvSpPr>
              <a:spLocks noChangeArrowheads="1"/>
            </p:cNvSpPr>
            <p:nvPr/>
          </p:nvSpPr>
          <p:spPr bwMode="auto">
            <a:xfrm>
              <a:off x="1992" y="3381"/>
              <a:ext cx="649" cy="146"/>
            </a:xfrm>
            <a:prstGeom prst="rect">
              <a:avLst/>
            </a:prstGeom>
            <a:noFill/>
            <a:ln w="9525">
              <a:noFill/>
              <a:miter lim="800000"/>
              <a:headEnd/>
              <a:tailEnd/>
            </a:ln>
          </p:spPr>
          <p:txBody>
            <a:bodyPr wrap="none" lIns="0" tIns="0" rIns="0" bIns="0">
              <a:spAutoFit/>
            </a:bodyPr>
            <a:lstStyle/>
            <a:p>
              <a:r>
                <a:rPr lang="es-ES" sz="1300">
                  <a:solidFill>
                    <a:srgbClr val="000000"/>
                  </a:solidFill>
                  <a:latin typeface="Arial" pitchFamily="34" charset="0"/>
                </a:rPr>
                <a:t>redistribución </a:t>
              </a:r>
              <a:endParaRPr lang="es-ES"/>
            </a:p>
          </p:txBody>
        </p:sp>
        <p:sp>
          <p:nvSpPr>
            <p:cNvPr id="10255" name="Rectangle 15"/>
            <p:cNvSpPr>
              <a:spLocks noChangeArrowheads="1"/>
            </p:cNvSpPr>
            <p:nvPr/>
          </p:nvSpPr>
          <p:spPr bwMode="auto">
            <a:xfrm>
              <a:off x="2836" y="3112"/>
              <a:ext cx="805" cy="147"/>
            </a:xfrm>
            <a:prstGeom prst="rect">
              <a:avLst/>
            </a:prstGeom>
            <a:noFill/>
            <a:ln w="9525">
              <a:noFill/>
              <a:miter lim="800000"/>
              <a:headEnd/>
              <a:tailEnd/>
            </a:ln>
          </p:spPr>
          <p:txBody>
            <a:bodyPr wrap="none" lIns="0" tIns="0" rIns="0" bIns="0">
              <a:spAutoFit/>
            </a:bodyPr>
            <a:lstStyle/>
            <a:p>
              <a:r>
                <a:rPr lang="es-ES" sz="1300">
                  <a:solidFill>
                    <a:srgbClr val="000000"/>
                  </a:solidFill>
                  <a:latin typeface="Arial" pitchFamily="34" charset="0"/>
                </a:rPr>
                <a:t>Efecto en la tasa </a:t>
              </a:r>
              <a:endParaRPr lang="es-ES"/>
            </a:p>
          </p:txBody>
        </p:sp>
        <p:sp>
          <p:nvSpPr>
            <p:cNvPr id="10256" name="Rectangle 16"/>
            <p:cNvSpPr>
              <a:spLocks noChangeArrowheads="1"/>
            </p:cNvSpPr>
            <p:nvPr/>
          </p:nvSpPr>
          <p:spPr bwMode="auto">
            <a:xfrm>
              <a:off x="2880" y="3246"/>
              <a:ext cx="719" cy="146"/>
            </a:xfrm>
            <a:prstGeom prst="rect">
              <a:avLst/>
            </a:prstGeom>
            <a:noFill/>
            <a:ln w="9525">
              <a:noFill/>
              <a:miter lim="800000"/>
              <a:headEnd/>
              <a:tailEnd/>
            </a:ln>
          </p:spPr>
          <p:txBody>
            <a:bodyPr wrap="none" lIns="0" tIns="0" rIns="0" bIns="0">
              <a:spAutoFit/>
            </a:bodyPr>
            <a:lstStyle/>
            <a:p>
              <a:r>
                <a:rPr lang="es-ES" sz="1300">
                  <a:solidFill>
                    <a:srgbClr val="000000"/>
                  </a:solidFill>
                  <a:latin typeface="Arial" pitchFamily="34" charset="0"/>
                </a:rPr>
                <a:t>de pobreza del </a:t>
              </a:r>
              <a:endParaRPr lang="es-ES"/>
            </a:p>
          </p:txBody>
        </p:sp>
        <p:sp>
          <p:nvSpPr>
            <p:cNvPr id="10257" name="Rectangle 17"/>
            <p:cNvSpPr>
              <a:spLocks noChangeArrowheads="1"/>
            </p:cNvSpPr>
            <p:nvPr/>
          </p:nvSpPr>
          <p:spPr bwMode="auto">
            <a:xfrm>
              <a:off x="2960" y="3381"/>
              <a:ext cx="533" cy="146"/>
            </a:xfrm>
            <a:prstGeom prst="rect">
              <a:avLst/>
            </a:prstGeom>
            <a:noFill/>
            <a:ln w="9525">
              <a:noFill/>
              <a:miter lim="800000"/>
              <a:headEnd/>
              <a:tailEnd/>
            </a:ln>
          </p:spPr>
          <p:txBody>
            <a:bodyPr wrap="none" lIns="0" tIns="0" rIns="0" bIns="0">
              <a:spAutoFit/>
            </a:bodyPr>
            <a:lstStyle/>
            <a:p>
              <a:r>
                <a:rPr lang="es-ES" sz="1300">
                  <a:solidFill>
                    <a:srgbClr val="000000"/>
                  </a:solidFill>
                  <a:latin typeface="Arial" pitchFamily="34" charset="0"/>
                </a:rPr>
                <a:t>crecimiento</a:t>
              </a:r>
              <a:endParaRPr lang="es-ES"/>
            </a:p>
          </p:txBody>
        </p:sp>
        <p:sp>
          <p:nvSpPr>
            <p:cNvPr id="10258" name="Rectangle 18"/>
            <p:cNvSpPr>
              <a:spLocks noChangeArrowheads="1"/>
            </p:cNvSpPr>
            <p:nvPr/>
          </p:nvSpPr>
          <p:spPr bwMode="auto">
            <a:xfrm>
              <a:off x="3723" y="3179"/>
              <a:ext cx="869" cy="146"/>
            </a:xfrm>
            <a:prstGeom prst="rect">
              <a:avLst/>
            </a:prstGeom>
            <a:noFill/>
            <a:ln w="9525">
              <a:noFill/>
              <a:miter lim="800000"/>
              <a:headEnd/>
              <a:tailEnd/>
            </a:ln>
          </p:spPr>
          <p:txBody>
            <a:bodyPr wrap="none" lIns="0" tIns="0" rIns="0" bIns="0">
              <a:spAutoFit/>
            </a:bodyPr>
            <a:lstStyle/>
            <a:p>
              <a:r>
                <a:rPr lang="es-ES" sz="1300">
                  <a:solidFill>
                    <a:srgbClr val="000000"/>
                  </a:solidFill>
                  <a:latin typeface="Arial" pitchFamily="34" charset="0"/>
                </a:rPr>
                <a:t>Cambio total en la </a:t>
              </a:r>
              <a:endParaRPr lang="es-ES"/>
            </a:p>
          </p:txBody>
        </p:sp>
        <p:sp>
          <p:nvSpPr>
            <p:cNvPr id="10259" name="Rectangle 19"/>
            <p:cNvSpPr>
              <a:spLocks noChangeArrowheads="1"/>
            </p:cNvSpPr>
            <p:nvPr/>
          </p:nvSpPr>
          <p:spPr bwMode="auto">
            <a:xfrm>
              <a:off x="3771" y="3313"/>
              <a:ext cx="748" cy="146"/>
            </a:xfrm>
            <a:prstGeom prst="rect">
              <a:avLst/>
            </a:prstGeom>
            <a:noFill/>
            <a:ln w="9525">
              <a:noFill/>
              <a:miter lim="800000"/>
              <a:headEnd/>
              <a:tailEnd/>
            </a:ln>
          </p:spPr>
          <p:txBody>
            <a:bodyPr wrap="none" lIns="0" tIns="0" rIns="0" bIns="0">
              <a:spAutoFit/>
            </a:bodyPr>
            <a:lstStyle/>
            <a:p>
              <a:r>
                <a:rPr lang="es-ES" sz="1300">
                  <a:solidFill>
                    <a:srgbClr val="000000"/>
                  </a:solidFill>
                  <a:latin typeface="Arial" pitchFamily="34" charset="0"/>
                </a:rPr>
                <a:t>tasa de pobreza</a:t>
              </a:r>
              <a:endParaRPr lang="es-ES"/>
            </a:p>
          </p:txBody>
        </p:sp>
        <p:sp>
          <p:nvSpPr>
            <p:cNvPr id="10260" name="Rectangle 20"/>
            <p:cNvSpPr>
              <a:spLocks noChangeArrowheads="1"/>
            </p:cNvSpPr>
            <p:nvPr/>
          </p:nvSpPr>
          <p:spPr bwMode="auto">
            <a:xfrm>
              <a:off x="1136" y="3644"/>
              <a:ext cx="435" cy="147"/>
            </a:xfrm>
            <a:prstGeom prst="rect">
              <a:avLst/>
            </a:prstGeom>
            <a:noFill/>
            <a:ln w="9525">
              <a:noFill/>
              <a:miter lim="800000"/>
              <a:headEnd/>
              <a:tailEnd/>
            </a:ln>
          </p:spPr>
          <p:txBody>
            <a:bodyPr wrap="none" lIns="0" tIns="0" rIns="0" bIns="0">
              <a:spAutoFit/>
            </a:bodyPr>
            <a:lstStyle/>
            <a:p>
              <a:r>
                <a:rPr lang="es-ES" sz="1300" b="1">
                  <a:solidFill>
                    <a:srgbClr val="000000"/>
                  </a:solidFill>
                  <a:latin typeface="Arial" pitchFamily="34" charset="0"/>
                </a:rPr>
                <a:t>Nacional</a:t>
              </a:r>
              <a:endParaRPr lang="es-ES"/>
            </a:p>
          </p:txBody>
        </p:sp>
        <p:sp>
          <p:nvSpPr>
            <p:cNvPr id="10261" name="Rectangle 21"/>
            <p:cNvSpPr>
              <a:spLocks noChangeArrowheads="1"/>
            </p:cNvSpPr>
            <p:nvPr/>
          </p:nvSpPr>
          <p:spPr bwMode="auto">
            <a:xfrm>
              <a:off x="2188" y="3647"/>
              <a:ext cx="238" cy="146"/>
            </a:xfrm>
            <a:prstGeom prst="rect">
              <a:avLst/>
            </a:prstGeom>
            <a:noFill/>
            <a:ln w="9525">
              <a:noFill/>
              <a:miter lim="800000"/>
              <a:headEnd/>
              <a:tailEnd/>
            </a:ln>
          </p:spPr>
          <p:txBody>
            <a:bodyPr wrap="none" lIns="0" tIns="0" rIns="0" bIns="0">
              <a:spAutoFit/>
            </a:bodyPr>
            <a:lstStyle/>
            <a:p>
              <a:r>
                <a:rPr lang="es-ES" sz="1300">
                  <a:solidFill>
                    <a:srgbClr val="000000"/>
                  </a:solidFill>
                  <a:latin typeface="Arial" pitchFamily="34" charset="0"/>
                </a:rPr>
                <a:t>-0.60</a:t>
              </a:r>
              <a:endParaRPr lang="es-ES"/>
            </a:p>
          </p:txBody>
        </p:sp>
        <p:sp>
          <p:nvSpPr>
            <p:cNvPr id="10262" name="Rectangle 22"/>
            <p:cNvSpPr>
              <a:spLocks noChangeArrowheads="1"/>
            </p:cNvSpPr>
            <p:nvPr/>
          </p:nvSpPr>
          <p:spPr bwMode="auto">
            <a:xfrm>
              <a:off x="3127" y="3647"/>
              <a:ext cx="203" cy="146"/>
            </a:xfrm>
            <a:prstGeom prst="rect">
              <a:avLst/>
            </a:prstGeom>
            <a:noFill/>
            <a:ln w="9525">
              <a:noFill/>
              <a:miter lim="800000"/>
              <a:headEnd/>
              <a:tailEnd/>
            </a:ln>
          </p:spPr>
          <p:txBody>
            <a:bodyPr wrap="none" lIns="0" tIns="0" rIns="0" bIns="0">
              <a:spAutoFit/>
            </a:bodyPr>
            <a:lstStyle/>
            <a:p>
              <a:r>
                <a:rPr lang="es-ES" sz="1300">
                  <a:solidFill>
                    <a:srgbClr val="000000"/>
                  </a:solidFill>
                  <a:latin typeface="Arial" pitchFamily="34" charset="0"/>
                </a:rPr>
                <a:t>7.80</a:t>
              </a:r>
              <a:endParaRPr lang="es-ES"/>
            </a:p>
          </p:txBody>
        </p:sp>
        <p:sp>
          <p:nvSpPr>
            <p:cNvPr id="10263" name="Rectangle 23"/>
            <p:cNvSpPr>
              <a:spLocks noChangeArrowheads="1"/>
            </p:cNvSpPr>
            <p:nvPr/>
          </p:nvSpPr>
          <p:spPr bwMode="auto">
            <a:xfrm>
              <a:off x="4047" y="3647"/>
              <a:ext cx="203" cy="146"/>
            </a:xfrm>
            <a:prstGeom prst="rect">
              <a:avLst/>
            </a:prstGeom>
            <a:noFill/>
            <a:ln w="9525">
              <a:noFill/>
              <a:miter lim="800000"/>
              <a:headEnd/>
              <a:tailEnd/>
            </a:ln>
          </p:spPr>
          <p:txBody>
            <a:bodyPr wrap="none" lIns="0" tIns="0" rIns="0" bIns="0">
              <a:spAutoFit/>
            </a:bodyPr>
            <a:lstStyle/>
            <a:p>
              <a:r>
                <a:rPr lang="es-ES" sz="1300">
                  <a:solidFill>
                    <a:srgbClr val="000000"/>
                  </a:solidFill>
                  <a:latin typeface="Arial" pitchFamily="34" charset="0"/>
                </a:rPr>
                <a:t>7.20</a:t>
              </a:r>
              <a:endParaRPr lang="es-ES"/>
            </a:p>
          </p:txBody>
        </p:sp>
        <p:sp>
          <p:nvSpPr>
            <p:cNvPr id="10264" name="Rectangle 24"/>
            <p:cNvSpPr>
              <a:spLocks noChangeArrowheads="1"/>
            </p:cNvSpPr>
            <p:nvPr/>
          </p:nvSpPr>
          <p:spPr bwMode="auto">
            <a:xfrm>
              <a:off x="1224" y="3781"/>
              <a:ext cx="342" cy="147"/>
            </a:xfrm>
            <a:prstGeom prst="rect">
              <a:avLst/>
            </a:prstGeom>
            <a:noFill/>
            <a:ln w="9525">
              <a:noFill/>
              <a:miter lim="800000"/>
              <a:headEnd/>
              <a:tailEnd/>
            </a:ln>
          </p:spPr>
          <p:txBody>
            <a:bodyPr wrap="none" lIns="0" tIns="0" rIns="0" bIns="0">
              <a:spAutoFit/>
            </a:bodyPr>
            <a:lstStyle/>
            <a:p>
              <a:r>
                <a:rPr lang="es-ES" sz="1300">
                  <a:solidFill>
                    <a:srgbClr val="000000"/>
                  </a:solidFill>
                  <a:latin typeface="Arial" pitchFamily="34" charset="0"/>
                </a:rPr>
                <a:t>Urbano</a:t>
              </a:r>
              <a:endParaRPr lang="es-ES"/>
            </a:p>
          </p:txBody>
        </p:sp>
        <p:sp>
          <p:nvSpPr>
            <p:cNvPr id="10265" name="Rectangle 25"/>
            <p:cNvSpPr>
              <a:spLocks noChangeArrowheads="1"/>
            </p:cNvSpPr>
            <p:nvPr/>
          </p:nvSpPr>
          <p:spPr bwMode="auto">
            <a:xfrm>
              <a:off x="2188" y="3781"/>
              <a:ext cx="238" cy="147"/>
            </a:xfrm>
            <a:prstGeom prst="rect">
              <a:avLst/>
            </a:prstGeom>
            <a:noFill/>
            <a:ln w="9525">
              <a:noFill/>
              <a:miter lim="800000"/>
              <a:headEnd/>
              <a:tailEnd/>
            </a:ln>
          </p:spPr>
          <p:txBody>
            <a:bodyPr wrap="none" lIns="0" tIns="0" rIns="0" bIns="0">
              <a:spAutoFit/>
            </a:bodyPr>
            <a:lstStyle/>
            <a:p>
              <a:r>
                <a:rPr lang="es-ES" sz="1300">
                  <a:solidFill>
                    <a:srgbClr val="000000"/>
                  </a:solidFill>
                  <a:latin typeface="Arial" pitchFamily="34" charset="0"/>
                </a:rPr>
                <a:t>-2.00</a:t>
              </a:r>
              <a:endParaRPr lang="es-ES"/>
            </a:p>
          </p:txBody>
        </p:sp>
        <p:sp>
          <p:nvSpPr>
            <p:cNvPr id="10266" name="Rectangle 26"/>
            <p:cNvSpPr>
              <a:spLocks noChangeArrowheads="1"/>
            </p:cNvSpPr>
            <p:nvPr/>
          </p:nvSpPr>
          <p:spPr bwMode="auto">
            <a:xfrm>
              <a:off x="3127" y="3781"/>
              <a:ext cx="203" cy="147"/>
            </a:xfrm>
            <a:prstGeom prst="rect">
              <a:avLst/>
            </a:prstGeom>
            <a:noFill/>
            <a:ln w="9525">
              <a:noFill/>
              <a:miter lim="800000"/>
              <a:headEnd/>
              <a:tailEnd/>
            </a:ln>
          </p:spPr>
          <p:txBody>
            <a:bodyPr wrap="none" lIns="0" tIns="0" rIns="0" bIns="0">
              <a:spAutoFit/>
            </a:bodyPr>
            <a:lstStyle/>
            <a:p>
              <a:r>
                <a:rPr lang="es-ES" sz="1300">
                  <a:solidFill>
                    <a:srgbClr val="000000"/>
                  </a:solidFill>
                  <a:latin typeface="Arial" pitchFamily="34" charset="0"/>
                </a:rPr>
                <a:t>8.00</a:t>
              </a:r>
              <a:endParaRPr lang="es-ES"/>
            </a:p>
          </p:txBody>
        </p:sp>
        <p:sp>
          <p:nvSpPr>
            <p:cNvPr id="10267" name="Rectangle 27"/>
            <p:cNvSpPr>
              <a:spLocks noChangeArrowheads="1"/>
            </p:cNvSpPr>
            <p:nvPr/>
          </p:nvSpPr>
          <p:spPr bwMode="auto">
            <a:xfrm>
              <a:off x="4047" y="3781"/>
              <a:ext cx="203" cy="147"/>
            </a:xfrm>
            <a:prstGeom prst="rect">
              <a:avLst/>
            </a:prstGeom>
            <a:noFill/>
            <a:ln w="9525">
              <a:noFill/>
              <a:miter lim="800000"/>
              <a:headEnd/>
              <a:tailEnd/>
            </a:ln>
          </p:spPr>
          <p:txBody>
            <a:bodyPr wrap="none" lIns="0" tIns="0" rIns="0" bIns="0">
              <a:spAutoFit/>
            </a:bodyPr>
            <a:lstStyle/>
            <a:p>
              <a:r>
                <a:rPr lang="es-ES" sz="1300">
                  <a:solidFill>
                    <a:srgbClr val="000000"/>
                  </a:solidFill>
                  <a:latin typeface="Arial" pitchFamily="34" charset="0"/>
                </a:rPr>
                <a:t>6.00</a:t>
              </a:r>
              <a:endParaRPr lang="es-ES"/>
            </a:p>
          </p:txBody>
        </p:sp>
        <p:sp>
          <p:nvSpPr>
            <p:cNvPr id="10268" name="Rectangle 28"/>
            <p:cNvSpPr>
              <a:spLocks noChangeArrowheads="1"/>
            </p:cNvSpPr>
            <p:nvPr/>
          </p:nvSpPr>
          <p:spPr bwMode="auto">
            <a:xfrm>
              <a:off x="1224" y="3915"/>
              <a:ext cx="249" cy="146"/>
            </a:xfrm>
            <a:prstGeom prst="rect">
              <a:avLst/>
            </a:prstGeom>
            <a:noFill/>
            <a:ln w="9525">
              <a:noFill/>
              <a:miter lim="800000"/>
              <a:headEnd/>
              <a:tailEnd/>
            </a:ln>
          </p:spPr>
          <p:txBody>
            <a:bodyPr wrap="none" lIns="0" tIns="0" rIns="0" bIns="0">
              <a:spAutoFit/>
            </a:bodyPr>
            <a:lstStyle/>
            <a:p>
              <a:r>
                <a:rPr lang="es-ES" sz="1300">
                  <a:solidFill>
                    <a:srgbClr val="000000"/>
                  </a:solidFill>
                  <a:latin typeface="Arial" pitchFamily="34" charset="0"/>
                </a:rPr>
                <a:t>Rural</a:t>
              </a:r>
              <a:endParaRPr lang="es-ES"/>
            </a:p>
          </p:txBody>
        </p:sp>
        <p:sp>
          <p:nvSpPr>
            <p:cNvPr id="10269" name="Rectangle 29"/>
            <p:cNvSpPr>
              <a:spLocks noChangeArrowheads="1"/>
            </p:cNvSpPr>
            <p:nvPr/>
          </p:nvSpPr>
          <p:spPr bwMode="auto">
            <a:xfrm>
              <a:off x="2207" y="3915"/>
              <a:ext cx="203" cy="146"/>
            </a:xfrm>
            <a:prstGeom prst="rect">
              <a:avLst/>
            </a:prstGeom>
            <a:noFill/>
            <a:ln w="9525">
              <a:noFill/>
              <a:miter lim="800000"/>
              <a:headEnd/>
              <a:tailEnd/>
            </a:ln>
          </p:spPr>
          <p:txBody>
            <a:bodyPr wrap="none" lIns="0" tIns="0" rIns="0" bIns="0">
              <a:spAutoFit/>
            </a:bodyPr>
            <a:lstStyle/>
            <a:p>
              <a:r>
                <a:rPr lang="es-ES" sz="1300">
                  <a:solidFill>
                    <a:srgbClr val="000000"/>
                  </a:solidFill>
                  <a:latin typeface="Arial" pitchFamily="34" charset="0"/>
                </a:rPr>
                <a:t>1.30</a:t>
              </a:r>
              <a:endParaRPr lang="es-ES"/>
            </a:p>
          </p:txBody>
        </p:sp>
        <p:sp>
          <p:nvSpPr>
            <p:cNvPr id="10270" name="Rectangle 30"/>
            <p:cNvSpPr>
              <a:spLocks noChangeArrowheads="1"/>
            </p:cNvSpPr>
            <p:nvPr/>
          </p:nvSpPr>
          <p:spPr bwMode="auto">
            <a:xfrm>
              <a:off x="3127" y="3915"/>
              <a:ext cx="203" cy="146"/>
            </a:xfrm>
            <a:prstGeom prst="rect">
              <a:avLst/>
            </a:prstGeom>
            <a:noFill/>
            <a:ln w="9525">
              <a:noFill/>
              <a:miter lim="800000"/>
              <a:headEnd/>
              <a:tailEnd/>
            </a:ln>
          </p:spPr>
          <p:txBody>
            <a:bodyPr wrap="none" lIns="0" tIns="0" rIns="0" bIns="0">
              <a:spAutoFit/>
            </a:bodyPr>
            <a:lstStyle/>
            <a:p>
              <a:r>
                <a:rPr lang="es-ES" sz="1300">
                  <a:solidFill>
                    <a:srgbClr val="000000"/>
                  </a:solidFill>
                  <a:latin typeface="Arial" pitchFamily="34" charset="0"/>
                </a:rPr>
                <a:t>8.50</a:t>
              </a:r>
              <a:endParaRPr lang="es-ES"/>
            </a:p>
          </p:txBody>
        </p:sp>
        <p:sp>
          <p:nvSpPr>
            <p:cNvPr id="10271" name="Rectangle 31"/>
            <p:cNvSpPr>
              <a:spLocks noChangeArrowheads="1"/>
            </p:cNvSpPr>
            <p:nvPr/>
          </p:nvSpPr>
          <p:spPr bwMode="auto">
            <a:xfrm>
              <a:off x="4047" y="3915"/>
              <a:ext cx="203" cy="146"/>
            </a:xfrm>
            <a:prstGeom prst="rect">
              <a:avLst/>
            </a:prstGeom>
            <a:noFill/>
            <a:ln w="9525">
              <a:noFill/>
              <a:miter lim="800000"/>
              <a:headEnd/>
              <a:tailEnd/>
            </a:ln>
          </p:spPr>
          <p:txBody>
            <a:bodyPr wrap="none" lIns="0" tIns="0" rIns="0" bIns="0">
              <a:spAutoFit/>
            </a:bodyPr>
            <a:lstStyle/>
            <a:p>
              <a:r>
                <a:rPr lang="es-ES" sz="1300">
                  <a:solidFill>
                    <a:srgbClr val="000000"/>
                  </a:solidFill>
                  <a:latin typeface="Arial" pitchFamily="34" charset="0"/>
                </a:rPr>
                <a:t>9.80</a:t>
              </a:r>
              <a:endParaRPr lang="es-ES"/>
            </a:p>
          </p:txBody>
        </p:sp>
        <p:sp>
          <p:nvSpPr>
            <p:cNvPr id="10272" name="Rectangle 32"/>
            <p:cNvSpPr>
              <a:spLocks noChangeArrowheads="1"/>
            </p:cNvSpPr>
            <p:nvPr/>
          </p:nvSpPr>
          <p:spPr bwMode="auto">
            <a:xfrm>
              <a:off x="1224" y="4049"/>
              <a:ext cx="609" cy="146"/>
            </a:xfrm>
            <a:prstGeom prst="rect">
              <a:avLst/>
            </a:prstGeom>
            <a:noFill/>
            <a:ln w="9525">
              <a:noFill/>
              <a:miter lim="800000"/>
              <a:headEnd/>
              <a:tailEnd/>
            </a:ln>
          </p:spPr>
          <p:txBody>
            <a:bodyPr wrap="none" lIns="0" tIns="0" rIns="0" bIns="0">
              <a:spAutoFit/>
            </a:bodyPr>
            <a:lstStyle/>
            <a:p>
              <a:r>
                <a:rPr lang="es-ES" sz="1300">
                  <a:solidFill>
                    <a:srgbClr val="000000"/>
                  </a:solidFill>
                  <a:latin typeface="Arial" pitchFamily="34" charset="0"/>
                </a:rPr>
                <a:t>Lima Metrop.</a:t>
              </a:r>
              <a:endParaRPr lang="es-ES"/>
            </a:p>
          </p:txBody>
        </p:sp>
        <p:sp>
          <p:nvSpPr>
            <p:cNvPr id="10273" name="Rectangle 33"/>
            <p:cNvSpPr>
              <a:spLocks noChangeArrowheads="1"/>
            </p:cNvSpPr>
            <p:nvPr/>
          </p:nvSpPr>
          <p:spPr bwMode="auto">
            <a:xfrm>
              <a:off x="2188" y="4049"/>
              <a:ext cx="238" cy="146"/>
            </a:xfrm>
            <a:prstGeom prst="rect">
              <a:avLst/>
            </a:prstGeom>
            <a:noFill/>
            <a:ln w="9525">
              <a:noFill/>
              <a:miter lim="800000"/>
              <a:headEnd/>
              <a:tailEnd/>
            </a:ln>
          </p:spPr>
          <p:txBody>
            <a:bodyPr wrap="none" lIns="0" tIns="0" rIns="0" bIns="0">
              <a:spAutoFit/>
            </a:bodyPr>
            <a:lstStyle/>
            <a:p>
              <a:r>
                <a:rPr lang="es-ES" sz="1300">
                  <a:solidFill>
                    <a:srgbClr val="000000"/>
                  </a:solidFill>
                  <a:latin typeface="Arial" pitchFamily="34" charset="0"/>
                </a:rPr>
                <a:t>-2.70</a:t>
              </a:r>
              <a:endParaRPr lang="es-ES"/>
            </a:p>
          </p:txBody>
        </p:sp>
        <p:sp>
          <p:nvSpPr>
            <p:cNvPr id="10274" name="Rectangle 34"/>
            <p:cNvSpPr>
              <a:spLocks noChangeArrowheads="1"/>
            </p:cNvSpPr>
            <p:nvPr/>
          </p:nvSpPr>
          <p:spPr bwMode="auto">
            <a:xfrm>
              <a:off x="3127" y="4049"/>
              <a:ext cx="203" cy="146"/>
            </a:xfrm>
            <a:prstGeom prst="rect">
              <a:avLst/>
            </a:prstGeom>
            <a:noFill/>
            <a:ln w="9525">
              <a:noFill/>
              <a:miter lim="800000"/>
              <a:headEnd/>
              <a:tailEnd/>
            </a:ln>
          </p:spPr>
          <p:txBody>
            <a:bodyPr wrap="none" lIns="0" tIns="0" rIns="0" bIns="0">
              <a:spAutoFit/>
            </a:bodyPr>
            <a:lstStyle/>
            <a:p>
              <a:r>
                <a:rPr lang="es-ES" sz="1300">
                  <a:solidFill>
                    <a:srgbClr val="000000"/>
                  </a:solidFill>
                  <a:latin typeface="Arial" pitchFamily="34" charset="0"/>
                </a:rPr>
                <a:t>5.40</a:t>
              </a:r>
              <a:endParaRPr lang="es-ES"/>
            </a:p>
          </p:txBody>
        </p:sp>
        <p:sp>
          <p:nvSpPr>
            <p:cNvPr id="10275" name="Rectangle 35"/>
            <p:cNvSpPr>
              <a:spLocks noChangeArrowheads="1"/>
            </p:cNvSpPr>
            <p:nvPr/>
          </p:nvSpPr>
          <p:spPr bwMode="auto">
            <a:xfrm>
              <a:off x="4047" y="4049"/>
              <a:ext cx="203" cy="146"/>
            </a:xfrm>
            <a:prstGeom prst="rect">
              <a:avLst/>
            </a:prstGeom>
            <a:noFill/>
            <a:ln w="9525">
              <a:noFill/>
              <a:miter lim="800000"/>
              <a:headEnd/>
              <a:tailEnd/>
            </a:ln>
          </p:spPr>
          <p:txBody>
            <a:bodyPr wrap="none" lIns="0" tIns="0" rIns="0" bIns="0">
              <a:spAutoFit/>
            </a:bodyPr>
            <a:lstStyle/>
            <a:p>
              <a:r>
                <a:rPr lang="es-ES" sz="1300">
                  <a:solidFill>
                    <a:srgbClr val="000000"/>
                  </a:solidFill>
                  <a:latin typeface="Arial" pitchFamily="34" charset="0"/>
                </a:rPr>
                <a:t>2.70</a:t>
              </a:r>
              <a:endParaRPr lang="es-ES"/>
            </a:p>
          </p:txBody>
        </p:sp>
        <p:sp>
          <p:nvSpPr>
            <p:cNvPr id="10276" name="Line 36"/>
            <p:cNvSpPr>
              <a:spLocks noChangeShapeType="1"/>
            </p:cNvSpPr>
            <p:nvPr/>
          </p:nvSpPr>
          <p:spPr bwMode="auto">
            <a:xfrm>
              <a:off x="1494" y="2319"/>
              <a:ext cx="2963" cy="1"/>
            </a:xfrm>
            <a:prstGeom prst="line">
              <a:avLst/>
            </a:prstGeom>
            <a:noFill/>
            <a:ln w="0">
              <a:solidFill>
                <a:srgbClr val="C0C0C0"/>
              </a:solidFill>
              <a:prstDash val="sysDot"/>
              <a:round/>
              <a:headEnd/>
              <a:tailEnd/>
            </a:ln>
          </p:spPr>
          <p:txBody>
            <a:bodyPr/>
            <a:lstStyle/>
            <a:p>
              <a:endParaRPr lang="en-US"/>
            </a:p>
          </p:txBody>
        </p:sp>
        <p:sp>
          <p:nvSpPr>
            <p:cNvPr id="10277" name="Line 37"/>
            <p:cNvSpPr>
              <a:spLocks noChangeShapeType="1"/>
            </p:cNvSpPr>
            <p:nvPr/>
          </p:nvSpPr>
          <p:spPr bwMode="auto">
            <a:xfrm>
              <a:off x="1494" y="2189"/>
              <a:ext cx="2963" cy="1"/>
            </a:xfrm>
            <a:prstGeom prst="line">
              <a:avLst/>
            </a:prstGeom>
            <a:noFill/>
            <a:ln w="0">
              <a:solidFill>
                <a:srgbClr val="C0C0C0"/>
              </a:solidFill>
              <a:prstDash val="sysDot"/>
              <a:round/>
              <a:headEnd/>
              <a:tailEnd/>
            </a:ln>
          </p:spPr>
          <p:txBody>
            <a:bodyPr/>
            <a:lstStyle/>
            <a:p>
              <a:endParaRPr lang="en-US"/>
            </a:p>
          </p:txBody>
        </p:sp>
        <p:sp>
          <p:nvSpPr>
            <p:cNvPr id="10278" name="Line 38"/>
            <p:cNvSpPr>
              <a:spLocks noChangeShapeType="1"/>
            </p:cNvSpPr>
            <p:nvPr/>
          </p:nvSpPr>
          <p:spPr bwMode="auto">
            <a:xfrm>
              <a:off x="1494" y="1927"/>
              <a:ext cx="2963" cy="1"/>
            </a:xfrm>
            <a:prstGeom prst="line">
              <a:avLst/>
            </a:prstGeom>
            <a:noFill/>
            <a:ln w="0">
              <a:solidFill>
                <a:srgbClr val="C0C0C0"/>
              </a:solidFill>
              <a:prstDash val="sysDot"/>
              <a:round/>
              <a:headEnd/>
              <a:tailEnd/>
            </a:ln>
          </p:spPr>
          <p:txBody>
            <a:bodyPr/>
            <a:lstStyle/>
            <a:p>
              <a:endParaRPr lang="en-US"/>
            </a:p>
          </p:txBody>
        </p:sp>
        <p:sp>
          <p:nvSpPr>
            <p:cNvPr id="10279" name="Line 39"/>
            <p:cNvSpPr>
              <a:spLocks noChangeShapeType="1"/>
            </p:cNvSpPr>
            <p:nvPr/>
          </p:nvSpPr>
          <p:spPr bwMode="auto">
            <a:xfrm>
              <a:off x="1494" y="1795"/>
              <a:ext cx="2963" cy="1"/>
            </a:xfrm>
            <a:prstGeom prst="line">
              <a:avLst/>
            </a:prstGeom>
            <a:noFill/>
            <a:ln w="0">
              <a:solidFill>
                <a:srgbClr val="C0C0C0"/>
              </a:solidFill>
              <a:prstDash val="sysDot"/>
              <a:round/>
              <a:headEnd/>
              <a:tailEnd/>
            </a:ln>
          </p:spPr>
          <p:txBody>
            <a:bodyPr/>
            <a:lstStyle/>
            <a:p>
              <a:endParaRPr lang="en-US"/>
            </a:p>
          </p:txBody>
        </p:sp>
        <p:sp>
          <p:nvSpPr>
            <p:cNvPr id="10280" name="Line 40"/>
            <p:cNvSpPr>
              <a:spLocks noChangeShapeType="1"/>
            </p:cNvSpPr>
            <p:nvPr/>
          </p:nvSpPr>
          <p:spPr bwMode="auto">
            <a:xfrm>
              <a:off x="1494" y="1665"/>
              <a:ext cx="2963" cy="1"/>
            </a:xfrm>
            <a:prstGeom prst="line">
              <a:avLst/>
            </a:prstGeom>
            <a:noFill/>
            <a:ln w="0">
              <a:solidFill>
                <a:srgbClr val="C0C0C0"/>
              </a:solidFill>
              <a:prstDash val="sysDot"/>
              <a:round/>
              <a:headEnd/>
              <a:tailEnd/>
            </a:ln>
          </p:spPr>
          <p:txBody>
            <a:bodyPr/>
            <a:lstStyle/>
            <a:p>
              <a:endParaRPr lang="en-US"/>
            </a:p>
          </p:txBody>
        </p:sp>
        <p:sp>
          <p:nvSpPr>
            <p:cNvPr id="10281" name="Line 41"/>
            <p:cNvSpPr>
              <a:spLocks noChangeShapeType="1"/>
            </p:cNvSpPr>
            <p:nvPr/>
          </p:nvSpPr>
          <p:spPr bwMode="auto">
            <a:xfrm>
              <a:off x="1494" y="1533"/>
              <a:ext cx="2963" cy="1"/>
            </a:xfrm>
            <a:prstGeom prst="line">
              <a:avLst/>
            </a:prstGeom>
            <a:noFill/>
            <a:ln w="0">
              <a:solidFill>
                <a:srgbClr val="C0C0C0"/>
              </a:solidFill>
              <a:prstDash val="sysDot"/>
              <a:round/>
              <a:headEnd/>
              <a:tailEnd/>
            </a:ln>
          </p:spPr>
          <p:txBody>
            <a:bodyPr/>
            <a:lstStyle/>
            <a:p>
              <a:endParaRPr lang="en-US"/>
            </a:p>
          </p:txBody>
        </p:sp>
        <p:sp>
          <p:nvSpPr>
            <p:cNvPr id="10282" name="Line 42"/>
            <p:cNvSpPr>
              <a:spLocks noChangeShapeType="1"/>
            </p:cNvSpPr>
            <p:nvPr/>
          </p:nvSpPr>
          <p:spPr bwMode="auto">
            <a:xfrm>
              <a:off x="1494" y="1403"/>
              <a:ext cx="2963" cy="1"/>
            </a:xfrm>
            <a:prstGeom prst="line">
              <a:avLst/>
            </a:prstGeom>
            <a:noFill/>
            <a:ln w="0">
              <a:solidFill>
                <a:srgbClr val="C0C0C0"/>
              </a:solidFill>
              <a:prstDash val="sysDot"/>
              <a:round/>
              <a:headEnd/>
              <a:tailEnd/>
            </a:ln>
          </p:spPr>
          <p:txBody>
            <a:bodyPr/>
            <a:lstStyle/>
            <a:p>
              <a:endParaRPr lang="en-US"/>
            </a:p>
          </p:txBody>
        </p:sp>
        <p:sp>
          <p:nvSpPr>
            <p:cNvPr id="10283" name="Line 43"/>
            <p:cNvSpPr>
              <a:spLocks noChangeShapeType="1"/>
            </p:cNvSpPr>
            <p:nvPr/>
          </p:nvSpPr>
          <p:spPr bwMode="auto">
            <a:xfrm>
              <a:off x="1494" y="1271"/>
              <a:ext cx="2963" cy="1"/>
            </a:xfrm>
            <a:prstGeom prst="line">
              <a:avLst/>
            </a:prstGeom>
            <a:noFill/>
            <a:ln w="0">
              <a:solidFill>
                <a:srgbClr val="C0C0C0"/>
              </a:solidFill>
              <a:prstDash val="sysDot"/>
              <a:round/>
              <a:headEnd/>
              <a:tailEnd/>
            </a:ln>
          </p:spPr>
          <p:txBody>
            <a:bodyPr/>
            <a:lstStyle/>
            <a:p>
              <a:endParaRPr lang="en-US"/>
            </a:p>
          </p:txBody>
        </p:sp>
        <p:sp>
          <p:nvSpPr>
            <p:cNvPr id="10284" name="Rectangle 44"/>
            <p:cNvSpPr>
              <a:spLocks noChangeArrowheads="1"/>
            </p:cNvSpPr>
            <p:nvPr/>
          </p:nvSpPr>
          <p:spPr bwMode="auto">
            <a:xfrm>
              <a:off x="1715" y="2057"/>
              <a:ext cx="297" cy="40"/>
            </a:xfrm>
            <a:prstGeom prst="rect">
              <a:avLst/>
            </a:prstGeom>
            <a:solidFill>
              <a:srgbClr val="99CC00"/>
            </a:solidFill>
            <a:ln w="9525">
              <a:noFill/>
              <a:miter lim="800000"/>
              <a:headEnd/>
              <a:tailEnd/>
            </a:ln>
          </p:spPr>
          <p:txBody>
            <a:bodyPr/>
            <a:lstStyle/>
            <a:p>
              <a:endParaRPr lang="en-US"/>
            </a:p>
          </p:txBody>
        </p:sp>
        <p:sp>
          <p:nvSpPr>
            <p:cNvPr id="10285" name="Rectangle 45"/>
            <p:cNvSpPr>
              <a:spLocks noChangeArrowheads="1"/>
            </p:cNvSpPr>
            <p:nvPr/>
          </p:nvSpPr>
          <p:spPr bwMode="auto">
            <a:xfrm>
              <a:off x="2456" y="2057"/>
              <a:ext cx="299" cy="132"/>
            </a:xfrm>
            <a:prstGeom prst="rect">
              <a:avLst/>
            </a:prstGeom>
            <a:solidFill>
              <a:srgbClr val="99CC00"/>
            </a:solidFill>
            <a:ln w="9525">
              <a:noFill/>
              <a:miter lim="800000"/>
              <a:headEnd/>
              <a:tailEnd/>
            </a:ln>
          </p:spPr>
          <p:txBody>
            <a:bodyPr/>
            <a:lstStyle/>
            <a:p>
              <a:endParaRPr lang="en-US"/>
            </a:p>
          </p:txBody>
        </p:sp>
        <p:sp>
          <p:nvSpPr>
            <p:cNvPr id="10286" name="Rectangle 46"/>
            <p:cNvSpPr>
              <a:spLocks noChangeArrowheads="1"/>
            </p:cNvSpPr>
            <p:nvPr/>
          </p:nvSpPr>
          <p:spPr bwMode="auto">
            <a:xfrm>
              <a:off x="3198" y="1971"/>
              <a:ext cx="297" cy="86"/>
            </a:xfrm>
            <a:prstGeom prst="rect">
              <a:avLst/>
            </a:prstGeom>
            <a:solidFill>
              <a:srgbClr val="99CC00"/>
            </a:solidFill>
            <a:ln w="9525">
              <a:noFill/>
              <a:miter lim="800000"/>
              <a:headEnd/>
              <a:tailEnd/>
            </a:ln>
          </p:spPr>
          <p:txBody>
            <a:bodyPr/>
            <a:lstStyle/>
            <a:p>
              <a:endParaRPr lang="en-US"/>
            </a:p>
          </p:txBody>
        </p:sp>
        <p:sp>
          <p:nvSpPr>
            <p:cNvPr id="10287" name="Rectangle 47"/>
            <p:cNvSpPr>
              <a:spLocks noChangeArrowheads="1"/>
            </p:cNvSpPr>
            <p:nvPr/>
          </p:nvSpPr>
          <p:spPr bwMode="auto">
            <a:xfrm>
              <a:off x="3939" y="2057"/>
              <a:ext cx="297" cy="176"/>
            </a:xfrm>
            <a:prstGeom prst="rect">
              <a:avLst/>
            </a:prstGeom>
            <a:solidFill>
              <a:srgbClr val="99CC00"/>
            </a:solidFill>
            <a:ln w="9525">
              <a:noFill/>
              <a:miter lim="800000"/>
              <a:headEnd/>
              <a:tailEnd/>
            </a:ln>
          </p:spPr>
          <p:txBody>
            <a:bodyPr/>
            <a:lstStyle/>
            <a:p>
              <a:endParaRPr lang="en-US"/>
            </a:p>
          </p:txBody>
        </p:sp>
        <p:sp>
          <p:nvSpPr>
            <p:cNvPr id="10288" name="Rectangle 48"/>
            <p:cNvSpPr>
              <a:spLocks noChangeArrowheads="1"/>
            </p:cNvSpPr>
            <p:nvPr/>
          </p:nvSpPr>
          <p:spPr bwMode="auto">
            <a:xfrm>
              <a:off x="1715" y="1546"/>
              <a:ext cx="297" cy="511"/>
            </a:xfrm>
            <a:prstGeom prst="rect">
              <a:avLst/>
            </a:prstGeom>
            <a:solidFill>
              <a:schemeClr val="accent2"/>
            </a:solidFill>
            <a:ln w="9525">
              <a:noFill/>
              <a:miter lim="800000"/>
              <a:headEnd/>
              <a:tailEnd/>
            </a:ln>
          </p:spPr>
          <p:txBody>
            <a:bodyPr/>
            <a:lstStyle/>
            <a:p>
              <a:endParaRPr lang="en-US"/>
            </a:p>
          </p:txBody>
        </p:sp>
        <p:sp>
          <p:nvSpPr>
            <p:cNvPr id="10289" name="Rectangle 49"/>
            <p:cNvSpPr>
              <a:spLocks noChangeArrowheads="1"/>
            </p:cNvSpPr>
            <p:nvPr/>
          </p:nvSpPr>
          <p:spPr bwMode="auto">
            <a:xfrm>
              <a:off x="2456" y="1533"/>
              <a:ext cx="299" cy="524"/>
            </a:xfrm>
            <a:prstGeom prst="rect">
              <a:avLst/>
            </a:prstGeom>
            <a:solidFill>
              <a:schemeClr val="accent2"/>
            </a:solidFill>
            <a:ln w="9525">
              <a:noFill/>
              <a:miter lim="800000"/>
              <a:headEnd/>
              <a:tailEnd/>
            </a:ln>
          </p:spPr>
          <p:txBody>
            <a:bodyPr/>
            <a:lstStyle/>
            <a:p>
              <a:endParaRPr lang="en-US"/>
            </a:p>
          </p:txBody>
        </p:sp>
        <p:sp>
          <p:nvSpPr>
            <p:cNvPr id="10290" name="Rectangle 50"/>
            <p:cNvSpPr>
              <a:spLocks noChangeArrowheads="1"/>
            </p:cNvSpPr>
            <p:nvPr/>
          </p:nvSpPr>
          <p:spPr bwMode="auto">
            <a:xfrm>
              <a:off x="3198" y="1416"/>
              <a:ext cx="297" cy="555"/>
            </a:xfrm>
            <a:prstGeom prst="rect">
              <a:avLst/>
            </a:prstGeom>
            <a:solidFill>
              <a:schemeClr val="accent2"/>
            </a:solidFill>
            <a:ln w="9525">
              <a:noFill/>
              <a:miter lim="800000"/>
              <a:headEnd/>
              <a:tailEnd/>
            </a:ln>
          </p:spPr>
          <p:txBody>
            <a:bodyPr/>
            <a:lstStyle/>
            <a:p>
              <a:endParaRPr lang="en-US"/>
            </a:p>
          </p:txBody>
        </p:sp>
        <p:sp>
          <p:nvSpPr>
            <p:cNvPr id="10291" name="Rectangle 51"/>
            <p:cNvSpPr>
              <a:spLocks noChangeArrowheads="1"/>
            </p:cNvSpPr>
            <p:nvPr/>
          </p:nvSpPr>
          <p:spPr bwMode="auto">
            <a:xfrm>
              <a:off x="3939" y="1703"/>
              <a:ext cx="297" cy="354"/>
            </a:xfrm>
            <a:prstGeom prst="rect">
              <a:avLst/>
            </a:prstGeom>
            <a:solidFill>
              <a:schemeClr val="accent2"/>
            </a:solidFill>
            <a:ln w="9525">
              <a:noFill/>
              <a:miter lim="800000"/>
              <a:headEnd/>
              <a:tailEnd/>
            </a:ln>
          </p:spPr>
          <p:txBody>
            <a:bodyPr/>
            <a:lstStyle/>
            <a:p>
              <a:endParaRPr lang="en-US"/>
            </a:p>
          </p:txBody>
        </p:sp>
        <p:sp>
          <p:nvSpPr>
            <p:cNvPr id="10292" name="Line 52"/>
            <p:cNvSpPr>
              <a:spLocks noChangeShapeType="1"/>
            </p:cNvSpPr>
            <p:nvPr/>
          </p:nvSpPr>
          <p:spPr bwMode="auto">
            <a:xfrm>
              <a:off x="1494" y="1271"/>
              <a:ext cx="1" cy="1048"/>
            </a:xfrm>
            <a:prstGeom prst="line">
              <a:avLst/>
            </a:prstGeom>
            <a:noFill/>
            <a:ln w="0">
              <a:solidFill>
                <a:srgbClr val="000000"/>
              </a:solidFill>
              <a:round/>
              <a:headEnd/>
              <a:tailEnd/>
            </a:ln>
          </p:spPr>
          <p:txBody>
            <a:bodyPr/>
            <a:lstStyle/>
            <a:p>
              <a:endParaRPr lang="en-US"/>
            </a:p>
          </p:txBody>
        </p:sp>
        <p:sp>
          <p:nvSpPr>
            <p:cNvPr id="10293" name="Line 53"/>
            <p:cNvSpPr>
              <a:spLocks noChangeShapeType="1"/>
            </p:cNvSpPr>
            <p:nvPr/>
          </p:nvSpPr>
          <p:spPr bwMode="auto">
            <a:xfrm>
              <a:off x="1467" y="2319"/>
              <a:ext cx="27" cy="1"/>
            </a:xfrm>
            <a:prstGeom prst="line">
              <a:avLst/>
            </a:prstGeom>
            <a:noFill/>
            <a:ln w="0">
              <a:solidFill>
                <a:srgbClr val="000000"/>
              </a:solidFill>
              <a:round/>
              <a:headEnd/>
              <a:tailEnd/>
            </a:ln>
          </p:spPr>
          <p:txBody>
            <a:bodyPr/>
            <a:lstStyle/>
            <a:p>
              <a:endParaRPr lang="en-US"/>
            </a:p>
          </p:txBody>
        </p:sp>
        <p:sp>
          <p:nvSpPr>
            <p:cNvPr id="10294" name="Line 54"/>
            <p:cNvSpPr>
              <a:spLocks noChangeShapeType="1"/>
            </p:cNvSpPr>
            <p:nvPr/>
          </p:nvSpPr>
          <p:spPr bwMode="auto">
            <a:xfrm>
              <a:off x="1467" y="2189"/>
              <a:ext cx="27" cy="1"/>
            </a:xfrm>
            <a:prstGeom prst="line">
              <a:avLst/>
            </a:prstGeom>
            <a:noFill/>
            <a:ln w="0">
              <a:solidFill>
                <a:srgbClr val="000000"/>
              </a:solidFill>
              <a:round/>
              <a:headEnd/>
              <a:tailEnd/>
            </a:ln>
          </p:spPr>
          <p:txBody>
            <a:bodyPr/>
            <a:lstStyle/>
            <a:p>
              <a:endParaRPr lang="en-US"/>
            </a:p>
          </p:txBody>
        </p:sp>
        <p:sp>
          <p:nvSpPr>
            <p:cNvPr id="10295" name="Line 55"/>
            <p:cNvSpPr>
              <a:spLocks noChangeShapeType="1"/>
            </p:cNvSpPr>
            <p:nvPr/>
          </p:nvSpPr>
          <p:spPr bwMode="auto">
            <a:xfrm>
              <a:off x="1467" y="2057"/>
              <a:ext cx="27" cy="1"/>
            </a:xfrm>
            <a:prstGeom prst="line">
              <a:avLst/>
            </a:prstGeom>
            <a:noFill/>
            <a:ln w="0">
              <a:solidFill>
                <a:srgbClr val="000000"/>
              </a:solidFill>
              <a:round/>
              <a:headEnd/>
              <a:tailEnd/>
            </a:ln>
          </p:spPr>
          <p:txBody>
            <a:bodyPr/>
            <a:lstStyle/>
            <a:p>
              <a:endParaRPr lang="en-US"/>
            </a:p>
          </p:txBody>
        </p:sp>
        <p:sp>
          <p:nvSpPr>
            <p:cNvPr id="10296" name="Line 56"/>
            <p:cNvSpPr>
              <a:spLocks noChangeShapeType="1"/>
            </p:cNvSpPr>
            <p:nvPr/>
          </p:nvSpPr>
          <p:spPr bwMode="auto">
            <a:xfrm>
              <a:off x="1467" y="1927"/>
              <a:ext cx="27" cy="1"/>
            </a:xfrm>
            <a:prstGeom prst="line">
              <a:avLst/>
            </a:prstGeom>
            <a:noFill/>
            <a:ln w="0">
              <a:solidFill>
                <a:srgbClr val="000000"/>
              </a:solidFill>
              <a:round/>
              <a:headEnd/>
              <a:tailEnd/>
            </a:ln>
          </p:spPr>
          <p:txBody>
            <a:bodyPr/>
            <a:lstStyle/>
            <a:p>
              <a:endParaRPr lang="en-US"/>
            </a:p>
          </p:txBody>
        </p:sp>
        <p:sp>
          <p:nvSpPr>
            <p:cNvPr id="10297" name="Line 57"/>
            <p:cNvSpPr>
              <a:spLocks noChangeShapeType="1"/>
            </p:cNvSpPr>
            <p:nvPr/>
          </p:nvSpPr>
          <p:spPr bwMode="auto">
            <a:xfrm>
              <a:off x="1467" y="1795"/>
              <a:ext cx="27" cy="1"/>
            </a:xfrm>
            <a:prstGeom prst="line">
              <a:avLst/>
            </a:prstGeom>
            <a:noFill/>
            <a:ln w="0">
              <a:solidFill>
                <a:srgbClr val="000000"/>
              </a:solidFill>
              <a:round/>
              <a:headEnd/>
              <a:tailEnd/>
            </a:ln>
          </p:spPr>
          <p:txBody>
            <a:bodyPr/>
            <a:lstStyle/>
            <a:p>
              <a:endParaRPr lang="en-US"/>
            </a:p>
          </p:txBody>
        </p:sp>
        <p:sp>
          <p:nvSpPr>
            <p:cNvPr id="10298" name="Line 58"/>
            <p:cNvSpPr>
              <a:spLocks noChangeShapeType="1"/>
            </p:cNvSpPr>
            <p:nvPr/>
          </p:nvSpPr>
          <p:spPr bwMode="auto">
            <a:xfrm>
              <a:off x="1467" y="1665"/>
              <a:ext cx="27" cy="1"/>
            </a:xfrm>
            <a:prstGeom prst="line">
              <a:avLst/>
            </a:prstGeom>
            <a:noFill/>
            <a:ln w="0">
              <a:solidFill>
                <a:srgbClr val="000000"/>
              </a:solidFill>
              <a:round/>
              <a:headEnd/>
              <a:tailEnd/>
            </a:ln>
          </p:spPr>
          <p:txBody>
            <a:bodyPr/>
            <a:lstStyle/>
            <a:p>
              <a:endParaRPr lang="en-US"/>
            </a:p>
          </p:txBody>
        </p:sp>
        <p:sp>
          <p:nvSpPr>
            <p:cNvPr id="10299" name="Line 59"/>
            <p:cNvSpPr>
              <a:spLocks noChangeShapeType="1"/>
            </p:cNvSpPr>
            <p:nvPr/>
          </p:nvSpPr>
          <p:spPr bwMode="auto">
            <a:xfrm>
              <a:off x="1467" y="1533"/>
              <a:ext cx="27" cy="1"/>
            </a:xfrm>
            <a:prstGeom prst="line">
              <a:avLst/>
            </a:prstGeom>
            <a:noFill/>
            <a:ln w="0">
              <a:solidFill>
                <a:srgbClr val="000000"/>
              </a:solidFill>
              <a:round/>
              <a:headEnd/>
              <a:tailEnd/>
            </a:ln>
          </p:spPr>
          <p:txBody>
            <a:bodyPr/>
            <a:lstStyle/>
            <a:p>
              <a:endParaRPr lang="en-US"/>
            </a:p>
          </p:txBody>
        </p:sp>
        <p:sp>
          <p:nvSpPr>
            <p:cNvPr id="10300" name="Line 60"/>
            <p:cNvSpPr>
              <a:spLocks noChangeShapeType="1"/>
            </p:cNvSpPr>
            <p:nvPr/>
          </p:nvSpPr>
          <p:spPr bwMode="auto">
            <a:xfrm>
              <a:off x="1467" y="1403"/>
              <a:ext cx="27" cy="1"/>
            </a:xfrm>
            <a:prstGeom prst="line">
              <a:avLst/>
            </a:prstGeom>
            <a:noFill/>
            <a:ln w="0">
              <a:solidFill>
                <a:srgbClr val="000000"/>
              </a:solidFill>
              <a:round/>
              <a:headEnd/>
              <a:tailEnd/>
            </a:ln>
          </p:spPr>
          <p:txBody>
            <a:bodyPr/>
            <a:lstStyle/>
            <a:p>
              <a:endParaRPr lang="en-US"/>
            </a:p>
          </p:txBody>
        </p:sp>
        <p:sp>
          <p:nvSpPr>
            <p:cNvPr id="10301" name="Line 61"/>
            <p:cNvSpPr>
              <a:spLocks noChangeShapeType="1"/>
            </p:cNvSpPr>
            <p:nvPr/>
          </p:nvSpPr>
          <p:spPr bwMode="auto">
            <a:xfrm>
              <a:off x="1467" y="1271"/>
              <a:ext cx="27" cy="1"/>
            </a:xfrm>
            <a:prstGeom prst="line">
              <a:avLst/>
            </a:prstGeom>
            <a:noFill/>
            <a:ln w="0">
              <a:solidFill>
                <a:srgbClr val="000000"/>
              </a:solidFill>
              <a:round/>
              <a:headEnd/>
              <a:tailEnd/>
            </a:ln>
          </p:spPr>
          <p:txBody>
            <a:bodyPr/>
            <a:lstStyle/>
            <a:p>
              <a:endParaRPr lang="en-US"/>
            </a:p>
          </p:txBody>
        </p:sp>
        <p:sp>
          <p:nvSpPr>
            <p:cNvPr id="10302" name="Line 62"/>
            <p:cNvSpPr>
              <a:spLocks noChangeShapeType="1"/>
            </p:cNvSpPr>
            <p:nvPr/>
          </p:nvSpPr>
          <p:spPr bwMode="auto">
            <a:xfrm>
              <a:off x="1494" y="2057"/>
              <a:ext cx="2963" cy="1"/>
            </a:xfrm>
            <a:prstGeom prst="line">
              <a:avLst/>
            </a:prstGeom>
            <a:noFill/>
            <a:ln w="0">
              <a:solidFill>
                <a:srgbClr val="808080"/>
              </a:solidFill>
              <a:round/>
              <a:headEnd/>
              <a:tailEnd/>
            </a:ln>
          </p:spPr>
          <p:txBody>
            <a:bodyPr/>
            <a:lstStyle/>
            <a:p>
              <a:endParaRPr lang="en-US"/>
            </a:p>
          </p:txBody>
        </p:sp>
        <p:sp>
          <p:nvSpPr>
            <p:cNvPr id="10303" name="Line 63"/>
            <p:cNvSpPr>
              <a:spLocks noChangeShapeType="1"/>
            </p:cNvSpPr>
            <p:nvPr/>
          </p:nvSpPr>
          <p:spPr bwMode="auto">
            <a:xfrm flipV="1">
              <a:off x="1494" y="2057"/>
              <a:ext cx="1" cy="27"/>
            </a:xfrm>
            <a:prstGeom prst="line">
              <a:avLst/>
            </a:prstGeom>
            <a:noFill/>
            <a:ln w="0">
              <a:solidFill>
                <a:srgbClr val="808080"/>
              </a:solidFill>
              <a:round/>
              <a:headEnd/>
              <a:tailEnd/>
            </a:ln>
          </p:spPr>
          <p:txBody>
            <a:bodyPr/>
            <a:lstStyle/>
            <a:p>
              <a:endParaRPr lang="en-US"/>
            </a:p>
          </p:txBody>
        </p:sp>
        <p:sp>
          <p:nvSpPr>
            <p:cNvPr id="10304" name="Line 64"/>
            <p:cNvSpPr>
              <a:spLocks noChangeShapeType="1"/>
            </p:cNvSpPr>
            <p:nvPr/>
          </p:nvSpPr>
          <p:spPr bwMode="auto">
            <a:xfrm flipV="1">
              <a:off x="2234" y="2057"/>
              <a:ext cx="1" cy="27"/>
            </a:xfrm>
            <a:prstGeom prst="line">
              <a:avLst/>
            </a:prstGeom>
            <a:noFill/>
            <a:ln w="0">
              <a:solidFill>
                <a:srgbClr val="808080"/>
              </a:solidFill>
              <a:round/>
              <a:headEnd/>
              <a:tailEnd/>
            </a:ln>
          </p:spPr>
          <p:txBody>
            <a:bodyPr/>
            <a:lstStyle/>
            <a:p>
              <a:endParaRPr lang="en-US"/>
            </a:p>
          </p:txBody>
        </p:sp>
        <p:sp>
          <p:nvSpPr>
            <p:cNvPr id="10305" name="Line 65"/>
            <p:cNvSpPr>
              <a:spLocks noChangeShapeType="1"/>
            </p:cNvSpPr>
            <p:nvPr/>
          </p:nvSpPr>
          <p:spPr bwMode="auto">
            <a:xfrm flipV="1">
              <a:off x="2977" y="2057"/>
              <a:ext cx="1" cy="27"/>
            </a:xfrm>
            <a:prstGeom prst="line">
              <a:avLst/>
            </a:prstGeom>
            <a:noFill/>
            <a:ln w="0">
              <a:solidFill>
                <a:srgbClr val="808080"/>
              </a:solidFill>
              <a:round/>
              <a:headEnd/>
              <a:tailEnd/>
            </a:ln>
          </p:spPr>
          <p:txBody>
            <a:bodyPr/>
            <a:lstStyle/>
            <a:p>
              <a:endParaRPr lang="en-US"/>
            </a:p>
          </p:txBody>
        </p:sp>
        <p:sp>
          <p:nvSpPr>
            <p:cNvPr id="10306" name="Line 66"/>
            <p:cNvSpPr>
              <a:spLocks noChangeShapeType="1"/>
            </p:cNvSpPr>
            <p:nvPr/>
          </p:nvSpPr>
          <p:spPr bwMode="auto">
            <a:xfrm flipV="1">
              <a:off x="3717" y="2057"/>
              <a:ext cx="1" cy="27"/>
            </a:xfrm>
            <a:prstGeom prst="line">
              <a:avLst/>
            </a:prstGeom>
            <a:noFill/>
            <a:ln w="0">
              <a:solidFill>
                <a:srgbClr val="808080"/>
              </a:solidFill>
              <a:round/>
              <a:headEnd/>
              <a:tailEnd/>
            </a:ln>
          </p:spPr>
          <p:txBody>
            <a:bodyPr/>
            <a:lstStyle/>
            <a:p>
              <a:endParaRPr lang="en-US"/>
            </a:p>
          </p:txBody>
        </p:sp>
        <p:sp>
          <p:nvSpPr>
            <p:cNvPr id="10307" name="Line 67"/>
            <p:cNvSpPr>
              <a:spLocks noChangeShapeType="1"/>
            </p:cNvSpPr>
            <p:nvPr/>
          </p:nvSpPr>
          <p:spPr bwMode="auto">
            <a:xfrm flipV="1">
              <a:off x="4457" y="2057"/>
              <a:ext cx="1" cy="27"/>
            </a:xfrm>
            <a:prstGeom prst="line">
              <a:avLst/>
            </a:prstGeom>
            <a:noFill/>
            <a:ln w="0">
              <a:solidFill>
                <a:srgbClr val="808080"/>
              </a:solidFill>
              <a:round/>
              <a:headEnd/>
              <a:tailEnd/>
            </a:ln>
          </p:spPr>
          <p:txBody>
            <a:bodyPr/>
            <a:lstStyle/>
            <a:p>
              <a:endParaRPr lang="en-US"/>
            </a:p>
          </p:txBody>
        </p:sp>
        <p:sp>
          <p:nvSpPr>
            <p:cNvPr id="10308" name="Rectangle 68"/>
            <p:cNvSpPr>
              <a:spLocks noChangeArrowheads="1"/>
            </p:cNvSpPr>
            <p:nvPr/>
          </p:nvSpPr>
          <p:spPr bwMode="auto">
            <a:xfrm>
              <a:off x="1916" y="915"/>
              <a:ext cx="1867" cy="146"/>
            </a:xfrm>
            <a:prstGeom prst="rect">
              <a:avLst/>
            </a:prstGeom>
            <a:noFill/>
            <a:ln w="9525">
              <a:noFill/>
              <a:miter lim="800000"/>
              <a:headEnd/>
              <a:tailEnd/>
            </a:ln>
          </p:spPr>
          <p:txBody>
            <a:bodyPr wrap="none" lIns="0" tIns="0" rIns="0" bIns="0">
              <a:spAutoFit/>
            </a:bodyPr>
            <a:lstStyle/>
            <a:p>
              <a:r>
                <a:rPr lang="es-ES" sz="1300" b="1">
                  <a:solidFill>
                    <a:srgbClr val="000000"/>
                  </a:solidFill>
                  <a:latin typeface="Arial" pitchFamily="34" charset="0"/>
                </a:rPr>
                <a:t>Variación de la tasa de pobreza entre </a:t>
              </a:r>
              <a:endParaRPr lang="es-ES"/>
            </a:p>
          </p:txBody>
        </p:sp>
        <p:sp>
          <p:nvSpPr>
            <p:cNvPr id="10309" name="Rectangle 69"/>
            <p:cNvSpPr>
              <a:spLocks noChangeArrowheads="1"/>
            </p:cNvSpPr>
            <p:nvPr/>
          </p:nvSpPr>
          <p:spPr bwMode="auto">
            <a:xfrm>
              <a:off x="2554" y="1054"/>
              <a:ext cx="580" cy="147"/>
            </a:xfrm>
            <a:prstGeom prst="rect">
              <a:avLst/>
            </a:prstGeom>
            <a:noFill/>
            <a:ln w="9525">
              <a:noFill/>
              <a:miter lim="800000"/>
              <a:headEnd/>
              <a:tailEnd/>
            </a:ln>
          </p:spPr>
          <p:txBody>
            <a:bodyPr wrap="none" lIns="0" tIns="0" rIns="0" bIns="0">
              <a:spAutoFit/>
            </a:bodyPr>
            <a:lstStyle/>
            <a:p>
              <a:r>
                <a:rPr lang="es-ES" sz="1300" b="1">
                  <a:solidFill>
                    <a:srgbClr val="000000"/>
                  </a:solidFill>
                  <a:latin typeface="Arial" pitchFamily="34" charset="0"/>
                </a:rPr>
                <a:t>1997 y 2001</a:t>
              </a:r>
              <a:endParaRPr lang="es-ES"/>
            </a:p>
          </p:txBody>
        </p:sp>
        <p:sp>
          <p:nvSpPr>
            <p:cNvPr id="10310" name="Rectangle 70"/>
            <p:cNvSpPr>
              <a:spLocks noChangeArrowheads="1"/>
            </p:cNvSpPr>
            <p:nvPr/>
          </p:nvSpPr>
          <p:spPr bwMode="auto">
            <a:xfrm>
              <a:off x="1272" y="2265"/>
              <a:ext cx="151" cy="124"/>
            </a:xfrm>
            <a:prstGeom prst="rect">
              <a:avLst/>
            </a:prstGeom>
            <a:noFill/>
            <a:ln w="9525">
              <a:noFill/>
              <a:miter lim="800000"/>
              <a:headEnd/>
              <a:tailEnd/>
            </a:ln>
          </p:spPr>
          <p:txBody>
            <a:bodyPr wrap="none" lIns="0" tIns="0" rIns="0" bIns="0">
              <a:spAutoFit/>
            </a:bodyPr>
            <a:lstStyle/>
            <a:p>
              <a:r>
                <a:rPr lang="es-ES" sz="1100">
                  <a:solidFill>
                    <a:srgbClr val="000000"/>
                  </a:solidFill>
                  <a:latin typeface="Arial" pitchFamily="34" charset="0"/>
                </a:rPr>
                <a:t>-4.0</a:t>
              </a:r>
              <a:endParaRPr lang="es-ES"/>
            </a:p>
          </p:txBody>
        </p:sp>
        <p:sp>
          <p:nvSpPr>
            <p:cNvPr id="10311" name="Rectangle 71"/>
            <p:cNvSpPr>
              <a:spLocks noChangeArrowheads="1"/>
            </p:cNvSpPr>
            <p:nvPr/>
          </p:nvSpPr>
          <p:spPr bwMode="auto">
            <a:xfrm>
              <a:off x="1272" y="2135"/>
              <a:ext cx="151" cy="124"/>
            </a:xfrm>
            <a:prstGeom prst="rect">
              <a:avLst/>
            </a:prstGeom>
            <a:noFill/>
            <a:ln w="9525">
              <a:noFill/>
              <a:miter lim="800000"/>
              <a:headEnd/>
              <a:tailEnd/>
            </a:ln>
          </p:spPr>
          <p:txBody>
            <a:bodyPr wrap="none" lIns="0" tIns="0" rIns="0" bIns="0">
              <a:spAutoFit/>
            </a:bodyPr>
            <a:lstStyle/>
            <a:p>
              <a:r>
                <a:rPr lang="es-ES" sz="1100">
                  <a:solidFill>
                    <a:srgbClr val="000000"/>
                  </a:solidFill>
                  <a:latin typeface="Arial" pitchFamily="34" charset="0"/>
                </a:rPr>
                <a:t>-2.0</a:t>
              </a:r>
              <a:endParaRPr lang="es-ES"/>
            </a:p>
          </p:txBody>
        </p:sp>
        <p:sp>
          <p:nvSpPr>
            <p:cNvPr id="10312" name="Rectangle 72"/>
            <p:cNvSpPr>
              <a:spLocks noChangeArrowheads="1"/>
            </p:cNvSpPr>
            <p:nvPr/>
          </p:nvSpPr>
          <p:spPr bwMode="auto">
            <a:xfrm>
              <a:off x="1301" y="2003"/>
              <a:ext cx="122" cy="124"/>
            </a:xfrm>
            <a:prstGeom prst="rect">
              <a:avLst/>
            </a:prstGeom>
            <a:noFill/>
            <a:ln w="9525">
              <a:noFill/>
              <a:miter lim="800000"/>
              <a:headEnd/>
              <a:tailEnd/>
            </a:ln>
          </p:spPr>
          <p:txBody>
            <a:bodyPr wrap="none" lIns="0" tIns="0" rIns="0" bIns="0">
              <a:spAutoFit/>
            </a:bodyPr>
            <a:lstStyle/>
            <a:p>
              <a:r>
                <a:rPr lang="es-ES" sz="1100">
                  <a:solidFill>
                    <a:srgbClr val="000000"/>
                  </a:solidFill>
                  <a:latin typeface="Arial" pitchFamily="34" charset="0"/>
                </a:rPr>
                <a:t>0.0</a:t>
              </a:r>
              <a:endParaRPr lang="es-ES"/>
            </a:p>
          </p:txBody>
        </p:sp>
        <p:sp>
          <p:nvSpPr>
            <p:cNvPr id="10313" name="Rectangle 73"/>
            <p:cNvSpPr>
              <a:spLocks noChangeArrowheads="1"/>
            </p:cNvSpPr>
            <p:nvPr/>
          </p:nvSpPr>
          <p:spPr bwMode="auto">
            <a:xfrm>
              <a:off x="1301" y="1872"/>
              <a:ext cx="122" cy="125"/>
            </a:xfrm>
            <a:prstGeom prst="rect">
              <a:avLst/>
            </a:prstGeom>
            <a:noFill/>
            <a:ln w="9525">
              <a:noFill/>
              <a:miter lim="800000"/>
              <a:headEnd/>
              <a:tailEnd/>
            </a:ln>
          </p:spPr>
          <p:txBody>
            <a:bodyPr wrap="none" lIns="0" tIns="0" rIns="0" bIns="0">
              <a:spAutoFit/>
            </a:bodyPr>
            <a:lstStyle/>
            <a:p>
              <a:r>
                <a:rPr lang="es-ES" sz="1100">
                  <a:solidFill>
                    <a:srgbClr val="000000"/>
                  </a:solidFill>
                  <a:latin typeface="Arial" pitchFamily="34" charset="0"/>
                </a:rPr>
                <a:t>2.0</a:t>
              </a:r>
              <a:endParaRPr lang="es-ES"/>
            </a:p>
          </p:txBody>
        </p:sp>
        <p:sp>
          <p:nvSpPr>
            <p:cNvPr id="10314" name="Rectangle 74"/>
            <p:cNvSpPr>
              <a:spLocks noChangeArrowheads="1"/>
            </p:cNvSpPr>
            <p:nvPr/>
          </p:nvSpPr>
          <p:spPr bwMode="auto">
            <a:xfrm>
              <a:off x="1301" y="1741"/>
              <a:ext cx="122" cy="124"/>
            </a:xfrm>
            <a:prstGeom prst="rect">
              <a:avLst/>
            </a:prstGeom>
            <a:noFill/>
            <a:ln w="9525">
              <a:noFill/>
              <a:miter lim="800000"/>
              <a:headEnd/>
              <a:tailEnd/>
            </a:ln>
          </p:spPr>
          <p:txBody>
            <a:bodyPr wrap="none" lIns="0" tIns="0" rIns="0" bIns="0">
              <a:spAutoFit/>
            </a:bodyPr>
            <a:lstStyle/>
            <a:p>
              <a:r>
                <a:rPr lang="es-ES" sz="1100">
                  <a:solidFill>
                    <a:srgbClr val="000000"/>
                  </a:solidFill>
                  <a:latin typeface="Arial" pitchFamily="34" charset="0"/>
                </a:rPr>
                <a:t>4.0</a:t>
              </a:r>
              <a:endParaRPr lang="es-ES"/>
            </a:p>
          </p:txBody>
        </p:sp>
        <p:sp>
          <p:nvSpPr>
            <p:cNvPr id="10315" name="Rectangle 75"/>
            <p:cNvSpPr>
              <a:spLocks noChangeArrowheads="1"/>
            </p:cNvSpPr>
            <p:nvPr/>
          </p:nvSpPr>
          <p:spPr bwMode="auto">
            <a:xfrm>
              <a:off x="1301" y="1611"/>
              <a:ext cx="122" cy="124"/>
            </a:xfrm>
            <a:prstGeom prst="rect">
              <a:avLst/>
            </a:prstGeom>
            <a:noFill/>
            <a:ln w="9525">
              <a:noFill/>
              <a:miter lim="800000"/>
              <a:headEnd/>
              <a:tailEnd/>
            </a:ln>
          </p:spPr>
          <p:txBody>
            <a:bodyPr wrap="none" lIns="0" tIns="0" rIns="0" bIns="0">
              <a:spAutoFit/>
            </a:bodyPr>
            <a:lstStyle/>
            <a:p>
              <a:r>
                <a:rPr lang="es-ES" sz="1100">
                  <a:solidFill>
                    <a:srgbClr val="000000"/>
                  </a:solidFill>
                  <a:latin typeface="Arial" pitchFamily="34" charset="0"/>
                </a:rPr>
                <a:t>6.0</a:t>
              </a:r>
              <a:endParaRPr lang="es-ES"/>
            </a:p>
          </p:txBody>
        </p:sp>
        <p:sp>
          <p:nvSpPr>
            <p:cNvPr id="10316" name="Rectangle 76"/>
            <p:cNvSpPr>
              <a:spLocks noChangeArrowheads="1"/>
            </p:cNvSpPr>
            <p:nvPr/>
          </p:nvSpPr>
          <p:spPr bwMode="auto">
            <a:xfrm>
              <a:off x="1301" y="1479"/>
              <a:ext cx="122" cy="124"/>
            </a:xfrm>
            <a:prstGeom prst="rect">
              <a:avLst/>
            </a:prstGeom>
            <a:noFill/>
            <a:ln w="9525">
              <a:noFill/>
              <a:miter lim="800000"/>
              <a:headEnd/>
              <a:tailEnd/>
            </a:ln>
          </p:spPr>
          <p:txBody>
            <a:bodyPr wrap="none" lIns="0" tIns="0" rIns="0" bIns="0">
              <a:spAutoFit/>
            </a:bodyPr>
            <a:lstStyle/>
            <a:p>
              <a:r>
                <a:rPr lang="es-ES" sz="1100">
                  <a:solidFill>
                    <a:srgbClr val="000000"/>
                  </a:solidFill>
                  <a:latin typeface="Arial" pitchFamily="34" charset="0"/>
                </a:rPr>
                <a:t>8.0</a:t>
              </a:r>
              <a:endParaRPr lang="es-ES"/>
            </a:p>
          </p:txBody>
        </p:sp>
        <p:sp>
          <p:nvSpPr>
            <p:cNvPr id="10317" name="Rectangle 77"/>
            <p:cNvSpPr>
              <a:spLocks noChangeArrowheads="1"/>
            </p:cNvSpPr>
            <p:nvPr/>
          </p:nvSpPr>
          <p:spPr bwMode="auto">
            <a:xfrm>
              <a:off x="1251" y="1349"/>
              <a:ext cx="171" cy="124"/>
            </a:xfrm>
            <a:prstGeom prst="rect">
              <a:avLst/>
            </a:prstGeom>
            <a:noFill/>
            <a:ln w="9525">
              <a:noFill/>
              <a:miter lim="800000"/>
              <a:headEnd/>
              <a:tailEnd/>
            </a:ln>
          </p:spPr>
          <p:txBody>
            <a:bodyPr wrap="none" lIns="0" tIns="0" rIns="0" bIns="0">
              <a:spAutoFit/>
            </a:bodyPr>
            <a:lstStyle/>
            <a:p>
              <a:r>
                <a:rPr lang="es-ES" sz="1100">
                  <a:solidFill>
                    <a:srgbClr val="000000"/>
                  </a:solidFill>
                  <a:latin typeface="Arial" pitchFamily="34" charset="0"/>
                </a:rPr>
                <a:t>10.0</a:t>
              </a:r>
              <a:endParaRPr lang="es-ES"/>
            </a:p>
          </p:txBody>
        </p:sp>
        <p:sp>
          <p:nvSpPr>
            <p:cNvPr id="10318" name="Rectangle 78"/>
            <p:cNvSpPr>
              <a:spLocks noChangeArrowheads="1"/>
            </p:cNvSpPr>
            <p:nvPr/>
          </p:nvSpPr>
          <p:spPr bwMode="auto">
            <a:xfrm>
              <a:off x="1251" y="1216"/>
              <a:ext cx="171" cy="124"/>
            </a:xfrm>
            <a:prstGeom prst="rect">
              <a:avLst/>
            </a:prstGeom>
            <a:noFill/>
            <a:ln w="9525">
              <a:noFill/>
              <a:miter lim="800000"/>
              <a:headEnd/>
              <a:tailEnd/>
            </a:ln>
          </p:spPr>
          <p:txBody>
            <a:bodyPr wrap="none" lIns="0" tIns="0" rIns="0" bIns="0">
              <a:spAutoFit/>
            </a:bodyPr>
            <a:lstStyle/>
            <a:p>
              <a:r>
                <a:rPr lang="es-ES" sz="1100">
                  <a:solidFill>
                    <a:srgbClr val="000000"/>
                  </a:solidFill>
                  <a:latin typeface="Arial" pitchFamily="34" charset="0"/>
                </a:rPr>
                <a:t>12.0</a:t>
              </a:r>
              <a:endParaRPr lang="es-ES"/>
            </a:p>
          </p:txBody>
        </p:sp>
        <p:sp>
          <p:nvSpPr>
            <p:cNvPr id="10319" name="Rectangle 79"/>
            <p:cNvSpPr>
              <a:spLocks noChangeArrowheads="1"/>
            </p:cNvSpPr>
            <p:nvPr/>
          </p:nvSpPr>
          <p:spPr bwMode="auto">
            <a:xfrm>
              <a:off x="1688" y="2397"/>
              <a:ext cx="344" cy="125"/>
            </a:xfrm>
            <a:prstGeom prst="rect">
              <a:avLst/>
            </a:prstGeom>
            <a:noFill/>
            <a:ln w="9525">
              <a:noFill/>
              <a:miter lim="800000"/>
              <a:headEnd/>
              <a:tailEnd/>
            </a:ln>
          </p:spPr>
          <p:txBody>
            <a:bodyPr wrap="none" lIns="0" tIns="0" rIns="0" bIns="0">
              <a:spAutoFit/>
            </a:bodyPr>
            <a:lstStyle/>
            <a:p>
              <a:r>
                <a:rPr lang="es-ES" sz="1100">
                  <a:solidFill>
                    <a:srgbClr val="000000"/>
                  </a:solidFill>
                  <a:latin typeface="Arial" pitchFamily="34" charset="0"/>
                </a:rPr>
                <a:t>Nacional</a:t>
              </a:r>
              <a:endParaRPr lang="es-ES"/>
            </a:p>
          </p:txBody>
        </p:sp>
        <p:sp>
          <p:nvSpPr>
            <p:cNvPr id="10320" name="Rectangle 80"/>
            <p:cNvSpPr>
              <a:spLocks noChangeArrowheads="1"/>
            </p:cNvSpPr>
            <p:nvPr/>
          </p:nvSpPr>
          <p:spPr bwMode="auto">
            <a:xfrm>
              <a:off x="2458" y="2397"/>
              <a:ext cx="289" cy="125"/>
            </a:xfrm>
            <a:prstGeom prst="rect">
              <a:avLst/>
            </a:prstGeom>
            <a:noFill/>
            <a:ln w="9525">
              <a:noFill/>
              <a:miter lim="800000"/>
              <a:headEnd/>
              <a:tailEnd/>
            </a:ln>
          </p:spPr>
          <p:txBody>
            <a:bodyPr wrap="none" lIns="0" tIns="0" rIns="0" bIns="0">
              <a:spAutoFit/>
            </a:bodyPr>
            <a:lstStyle/>
            <a:p>
              <a:r>
                <a:rPr lang="es-ES" sz="1100">
                  <a:solidFill>
                    <a:srgbClr val="000000"/>
                  </a:solidFill>
                  <a:latin typeface="Arial" pitchFamily="34" charset="0"/>
                </a:rPr>
                <a:t>Urbano</a:t>
              </a:r>
              <a:endParaRPr lang="es-ES"/>
            </a:p>
          </p:txBody>
        </p:sp>
        <p:sp>
          <p:nvSpPr>
            <p:cNvPr id="10321" name="Rectangle 81"/>
            <p:cNvSpPr>
              <a:spLocks noChangeArrowheads="1"/>
            </p:cNvSpPr>
            <p:nvPr/>
          </p:nvSpPr>
          <p:spPr bwMode="auto">
            <a:xfrm>
              <a:off x="3240" y="2397"/>
              <a:ext cx="211" cy="125"/>
            </a:xfrm>
            <a:prstGeom prst="rect">
              <a:avLst/>
            </a:prstGeom>
            <a:noFill/>
            <a:ln w="9525">
              <a:noFill/>
              <a:miter lim="800000"/>
              <a:headEnd/>
              <a:tailEnd/>
            </a:ln>
          </p:spPr>
          <p:txBody>
            <a:bodyPr wrap="none" lIns="0" tIns="0" rIns="0" bIns="0">
              <a:spAutoFit/>
            </a:bodyPr>
            <a:lstStyle/>
            <a:p>
              <a:r>
                <a:rPr lang="es-ES" sz="1100">
                  <a:solidFill>
                    <a:srgbClr val="000000"/>
                  </a:solidFill>
                  <a:latin typeface="Arial" pitchFamily="34" charset="0"/>
                </a:rPr>
                <a:t>Rural</a:t>
              </a:r>
              <a:endParaRPr lang="es-ES"/>
            </a:p>
          </p:txBody>
        </p:sp>
        <p:sp>
          <p:nvSpPr>
            <p:cNvPr id="10322" name="Rectangle 82"/>
            <p:cNvSpPr>
              <a:spLocks noChangeArrowheads="1"/>
            </p:cNvSpPr>
            <p:nvPr/>
          </p:nvSpPr>
          <p:spPr bwMode="auto">
            <a:xfrm>
              <a:off x="3826" y="2397"/>
              <a:ext cx="512" cy="125"/>
            </a:xfrm>
            <a:prstGeom prst="rect">
              <a:avLst/>
            </a:prstGeom>
            <a:noFill/>
            <a:ln w="9525">
              <a:noFill/>
              <a:miter lim="800000"/>
              <a:headEnd/>
              <a:tailEnd/>
            </a:ln>
          </p:spPr>
          <p:txBody>
            <a:bodyPr wrap="none" lIns="0" tIns="0" rIns="0" bIns="0">
              <a:spAutoFit/>
            </a:bodyPr>
            <a:lstStyle/>
            <a:p>
              <a:r>
                <a:rPr lang="es-ES" sz="1100">
                  <a:solidFill>
                    <a:srgbClr val="000000"/>
                  </a:solidFill>
                  <a:latin typeface="Arial" pitchFamily="34" charset="0"/>
                </a:rPr>
                <a:t>Lima Metrop.</a:t>
              </a:r>
              <a:endParaRPr lang="es-ES"/>
            </a:p>
          </p:txBody>
        </p:sp>
        <p:sp>
          <p:nvSpPr>
            <p:cNvPr id="10323" name="Rectangle 83"/>
            <p:cNvSpPr>
              <a:spLocks noChangeArrowheads="1"/>
            </p:cNvSpPr>
            <p:nvPr/>
          </p:nvSpPr>
          <p:spPr bwMode="auto">
            <a:xfrm>
              <a:off x="1906" y="2667"/>
              <a:ext cx="54" cy="55"/>
            </a:xfrm>
            <a:prstGeom prst="rect">
              <a:avLst/>
            </a:prstGeom>
            <a:solidFill>
              <a:schemeClr val="accent2"/>
            </a:solidFill>
            <a:ln w="9525">
              <a:noFill/>
              <a:miter lim="800000"/>
              <a:headEnd/>
              <a:tailEnd/>
            </a:ln>
          </p:spPr>
          <p:txBody>
            <a:bodyPr/>
            <a:lstStyle/>
            <a:p>
              <a:endParaRPr lang="en-US"/>
            </a:p>
          </p:txBody>
        </p:sp>
        <p:sp>
          <p:nvSpPr>
            <p:cNvPr id="10324" name="Rectangle 84"/>
            <p:cNvSpPr>
              <a:spLocks noChangeArrowheads="1"/>
            </p:cNvSpPr>
            <p:nvPr/>
          </p:nvSpPr>
          <p:spPr bwMode="auto">
            <a:xfrm>
              <a:off x="1981" y="2642"/>
              <a:ext cx="1734" cy="125"/>
            </a:xfrm>
            <a:prstGeom prst="rect">
              <a:avLst/>
            </a:prstGeom>
            <a:noFill/>
            <a:ln w="9525">
              <a:noFill/>
              <a:miter lim="800000"/>
              <a:headEnd/>
              <a:tailEnd/>
            </a:ln>
          </p:spPr>
          <p:txBody>
            <a:bodyPr wrap="none" lIns="0" tIns="0" rIns="0" bIns="0">
              <a:spAutoFit/>
            </a:bodyPr>
            <a:lstStyle/>
            <a:p>
              <a:r>
                <a:rPr lang="es-ES" sz="1100">
                  <a:solidFill>
                    <a:srgbClr val="000000"/>
                  </a:solidFill>
                  <a:latin typeface="Arial" pitchFamily="34" charset="0"/>
                </a:rPr>
                <a:t>Efecto en la tasa de pobreza del crecimiento</a:t>
              </a:r>
              <a:endParaRPr lang="es-ES"/>
            </a:p>
          </p:txBody>
        </p:sp>
        <p:sp>
          <p:nvSpPr>
            <p:cNvPr id="10325" name="Rectangle 85"/>
            <p:cNvSpPr>
              <a:spLocks noChangeArrowheads="1"/>
            </p:cNvSpPr>
            <p:nvPr/>
          </p:nvSpPr>
          <p:spPr bwMode="auto">
            <a:xfrm>
              <a:off x="1906" y="2783"/>
              <a:ext cx="54" cy="54"/>
            </a:xfrm>
            <a:prstGeom prst="rect">
              <a:avLst/>
            </a:prstGeom>
            <a:solidFill>
              <a:srgbClr val="99CC00"/>
            </a:solidFill>
            <a:ln w="9525">
              <a:noFill/>
              <a:miter lim="800000"/>
              <a:headEnd/>
              <a:tailEnd/>
            </a:ln>
          </p:spPr>
          <p:txBody>
            <a:bodyPr/>
            <a:lstStyle/>
            <a:p>
              <a:endParaRPr lang="en-US"/>
            </a:p>
          </p:txBody>
        </p:sp>
        <p:sp>
          <p:nvSpPr>
            <p:cNvPr id="10326" name="Rectangle 86"/>
            <p:cNvSpPr>
              <a:spLocks noChangeArrowheads="1"/>
            </p:cNvSpPr>
            <p:nvPr/>
          </p:nvSpPr>
          <p:spPr bwMode="auto">
            <a:xfrm>
              <a:off x="1981" y="2757"/>
              <a:ext cx="1905" cy="124"/>
            </a:xfrm>
            <a:prstGeom prst="rect">
              <a:avLst/>
            </a:prstGeom>
            <a:noFill/>
            <a:ln w="9525">
              <a:noFill/>
              <a:miter lim="800000"/>
              <a:headEnd/>
              <a:tailEnd/>
            </a:ln>
          </p:spPr>
          <p:txBody>
            <a:bodyPr wrap="none" lIns="0" tIns="0" rIns="0" bIns="0">
              <a:spAutoFit/>
            </a:bodyPr>
            <a:lstStyle/>
            <a:p>
              <a:r>
                <a:rPr lang="es-ES" sz="1100">
                  <a:solidFill>
                    <a:srgbClr val="000000"/>
                  </a:solidFill>
                  <a:latin typeface="Arial" pitchFamily="34" charset="0"/>
                </a:rPr>
                <a:t>Efecto en la tasa de pobreza de la redistribución </a:t>
              </a:r>
              <a:endParaRPr lang="es-ES"/>
            </a:p>
          </p:txBody>
        </p:sp>
      </p:grpSp>
      <p:sp>
        <p:nvSpPr>
          <p:cNvPr id="10330" name="Rectangle 90"/>
          <p:cNvSpPr>
            <a:spLocks noGrp="1" noChangeArrowheads="1"/>
          </p:cNvSpPr>
          <p:nvPr>
            <p:ph type="body" idx="1"/>
          </p:nvPr>
        </p:nvSpPr>
        <p:spPr>
          <a:xfrm>
            <a:off x="685800" y="2057400"/>
            <a:ext cx="7772400" cy="4114800"/>
          </a:xfrm>
        </p:spPr>
        <p:txBody>
          <a:bodyPr/>
          <a:lstStyle/>
          <a:p>
            <a:pPr marL="0" indent="0">
              <a:lnSpc>
                <a:spcPct val="90000"/>
              </a:lnSpc>
              <a:buFontTx/>
              <a:buNone/>
            </a:pPr>
            <a:endParaRPr lang="es-MX" sz="2000"/>
          </a:p>
          <a:p>
            <a:pPr marL="0" indent="0">
              <a:lnSpc>
                <a:spcPct val="90000"/>
              </a:lnSpc>
              <a:buFontTx/>
              <a:buNone/>
            </a:pPr>
            <a:endParaRPr lang="es-MX" sz="2000"/>
          </a:p>
          <a:p>
            <a:pPr marL="0" indent="0">
              <a:lnSpc>
                <a:spcPct val="90000"/>
              </a:lnSpc>
              <a:buFontTx/>
              <a:buNone/>
            </a:pPr>
            <a:endParaRPr lang="es-MX" sz="2000"/>
          </a:p>
          <a:p>
            <a:pPr marL="0" indent="0">
              <a:lnSpc>
                <a:spcPct val="90000"/>
              </a:lnSpc>
              <a:buFontTx/>
              <a:buNone/>
            </a:pPr>
            <a:endParaRPr lang="es-MX" sz="2000"/>
          </a:p>
          <a:p>
            <a:pPr marL="0" indent="0">
              <a:lnSpc>
                <a:spcPct val="90000"/>
              </a:lnSpc>
              <a:buFontTx/>
              <a:buNone/>
            </a:pPr>
            <a:endParaRPr lang="es-MX" sz="2000"/>
          </a:p>
          <a:p>
            <a:pPr marL="0" indent="0">
              <a:lnSpc>
                <a:spcPct val="90000"/>
              </a:lnSpc>
              <a:buFontTx/>
              <a:buNone/>
            </a:pPr>
            <a:endParaRPr lang="es-MX" sz="2000"/>
          </a:p>
          <a:p>
            <a:pPr marL="0" indent="0">
              <a:lnSpc>
                <a:spcPct val="90000"/>
              </a:lnSpc>
              <a:buFontTx/>
              <a:buNone/>
            </a:pPr>
            <a:endParaRPr lang="es-MX" sz="2000"/>
          </a:p>
          <a:p>
            <a:pPr marL="0" indent="0">
              <a:lnSpc>
                <a:spcPct val="90000"/>
              </a:lnSpc>
              <a:buFontTx/>
              <a:buNone/>
            </a:pPr>
            <a:endParaRPr lang="es-MX" sz="2000"/>
          </a:p>
          <a:p>
            <a:pPr marL="0" indent="0">
              <a:lnSpc>
                <a:spcPct val="90000"/>
              </a:lnSpc>
              <a:buFontTx/>
              <a:buNone/>
            </a:pPr>
            <a:endParaRPr lang="es-MX" sz="2000"/>
          </a:p>
          <a:p>
            <a:pPr marL="0" indent="0">
              <a:lnSpc>
                <a:spcPct val="90000"/>
              </a:lnSpc>
              <a:buFontTx/>
              <a:buNone/>
            </a:pPr>
            <a:endParaRPr lang="es-MX" sz="2000"/>
          </a:p>
          <a:p>
            <a:pPr marL="0" indent="0">
              <a:lnSpc>
                <a:spcPct val="90000"/>
              </a:lnSpc>
              <a:buFontTx/>
              <a:buNone/>
            </a:pPr>
            <a:endParaRPr lang="es-MX" sz="2000"/>
          </a:p>
          <a:p>
            <a:pPr marL="0" indent="0">
              <a:lnSpc>
                <a:spcPct val="90000"/>
              </a:lnSpc>
              <a:buFontTx/>
              <a:buNone/>
            </a:pPr>
            <a:endParaRPr lang="es-MX" sz="2000"/>
          </a:p>
          <a:p>
            <a:pPr marL="0" indent="0">
              <a:lnSpc>
                <a:spcPct val="90000"/>
              </a:lnSpc>
              <a:buFontTx/>
              <a:buNone/>
            </a:pPr>
            <a:r>
              <a:rPr lang="es-MX" sz="1600"/>
              <a:t>Fuente: Herrera, Javier. “La pobreza: una visión departamental”. INEI, 2002. </a:t>
            </a:r>
          </a:p>
        </p:txBody>
      </p:sp>
    </p:spTree>
  </p:cSld>
  <p:clrMapOvr>
    <a:masterClrMapping/>
  </p:clrMapOvr>
  <p:transition>
    <p:cover di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s-ES"/>
              <a:t>Perú</a:t>
            </a:r>
          </a:p>
        </p:txBody>
      </p:sp>
      <p:sp>
        <p:nvSpPr>
          <p:cNvPr id="5" name="Slide Number Placeholder 5"/>
          <p:cNvSpPr>
            <a:spLocks noGrp="1"/>
          </p:cNvSpPr>
          <p:nvPr>
            <p:ph type="sldNum" sz="quarter" idx="12"/>
          </p:nvPr>
        </p:nvSpPr>
        <p:spPr/>
        <p:txBody>
          <a:bodyPr/>
          <a:lstStyle/>
          <a:p>
            <a:fld id="{2C393741-3B6F-42C3-AA35-3099FBBD896A}" type="slidenum">
              <a:rPr lang="es-ES"/>
              <a:pPr/>
              <a:t>17</a:t>
            </a:fld>
            <a:endParaRPr lang="es-ES"/>
          </a:p>
        </p:txBody>
      </p:sp>
      <p:sp>
        <p:nvSpPr>
          <p:cNvPr id="52226" name="Rectangle 2"/>
          <p:cNvSpPr>
            <a:spLocks noGrp="1" noChangeArrowheads="1"/>
          </p:cNvSpPr>
          <p:nvPr>
            <p:ph type="title"/>
          </p:nvPr>
        </p:nvSpPr>
        <p:spPr>
          <a:xfrm>
            <a:off x="228600" y="609600"/>
            <a:ext cx="8610600" cy="762000"/>
          </a:xfrm>
        </p:spPr>
        <p:txBody>
          <a:bodyPr/>
          <a:lstStyle/>
          <a:p>
            <a:r>
              <a:rPr lang="es-ES" sz="3600"/>
              <a:t>Pobreza, gasto social y macroeconomía</a:t>
            </a:r>
            <a:endParaRPr lang="es-MX" sz="3600"/>
          </a:p>
        </p:txBody>
      </p:sp>
      <p:sp>
        <p:nvSpPr>
          <p:cNvPr id="52227" name="Rectangle 3"/>
          <p:cNvSpPr>
            <a:spLocks noGrp="1" noChangeArrowheads="1"/>
          </p:cNvSpPr>
          <p:nvPr>
            <p:ph type="body" idx="1"/>
          </p:nvPr>
        </p:nvSpPr>
        <p:spPr>
          <a:xfrm>
            <a:off x="685800" y="1524000"/>
            <a:ext cx="7772400" cy="4572000"/>
          </a:xfrm>
        </p:spPr>
        <p:txBody>
          <a:bodyPr/>
          <a:lstStyle/>
          <a:p>
            <a:pPr algn="just"/>
            <a:r>
              <a:rPr lang="es-MX" sz="2000"/>
              <a:t>Segun Datt y Ravallion (1992) y Mahmoudi (1998) la tasa de pobreza se puede descomponer en dos sumandos asociados al efecto del crecimiento economico y a la redistribución de ingresos</a:t>
            </a:r>
          </a:p>
          <a:p>
            <a:pPr algn="just"/>
            <a:r>
              <a:rPr lang="es-MX" sz="2000"/>
              <a:t>Entre 1997 y 2001, el nivel de gasto per cápita real cayó en 12,7%. Esta caída debe explicar, en parte, por qué la tasa (comparable) de pobreza subió en 7,2% entre estos años. Manteniendo la misma distribución del gasto de las familias que en 1997, la caída general en el gasto explica un aumento de 7,8% en la tasa de pobreza. Y el resto, es decir, un decremento en la tasa de pobreza en 0,6%, se debe a una distribución del gasto levemente más igualitaria.</a:t>
            </a:r>
          </a:p>
          <a:p>
            <a:pPr algn="just"/>
            <a:r>
              <a:rPr lang="es-MX" sz="2000">
                <a:solidFill>
                  <a:schemeClr val="tx2"/>
                </a:solidFill>
              </a:rPr>
              <a:t>El resultado para Perú sugiere que el componente macro explica gran parte del cambio en la tasa de pobreza.</a:t>
            </a:r>
            <a:endParaRPr lang="es-ES" sz="2000">
              <a:solidFill>
                <a:schemeClr val="tx2"/>
              </a:solidFill>
            </a:endParaRPr>
          </a:p>
        </p:txBody>
      </p:sp>
    </p:spTree>
  </p:cSld>
  <p:clrMapOvr>
    <a:masterClrMapping/>
  </p:clrMapOvr>
  <p:transition>
    <p:cover di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ctrTitle"/>
          </p:nvPr>
        </p:nvSpPr>
        <p:spPr/>
        <p:txBody>
          <a:bodyPr/>
          <a:lstStyle/>
          <a:p>
            <a:r>
              <a:rPr lang="es-MX" sz="3600"/>
              <a:t>5. </a:t>
            </a:r>
            <a:r>
              <a:rPr lang="es-ES" sz="3600"/>
              <a:t>El gasto social en el presupuesto</a:t>
            </a:r>
            <a:r>
              <a:rPr lang="en-US" sz="3600"/>
              <a:t> </a:t>
            </a:r>
            <a:r>
              <a:rPr lang="es-ES" sz="3600"/>
              <a:t>público</a:t>
            </a:r>
            <a:endParaRPr lang="es-ES"/>
          </a:p>
        </p:txBody>
      </p:sp>
    </p:spTree>
  </p:cSld>
  <p:clrMapOvr>
    <a:masterClrMapping/>
  </p:clrMapOvr>
  <p:transition>
    <p:cover di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Footer Placeholder 4"/>
          <p:cNvSpPr>
            <a:spLocks noGrp="1"/>
          </p:cNvSpPr>
          <p:nvPr>
            <p:ph type="ftr" sz="quarter" idx="11"/>
          </p:nvPr>
        </p:nvSpPr>
        <p:spPr/>
        <p:txBody>
          <a:bodyPr/>
          <a:lstStyle/>
          <a:p>
            <a:r>
              <a:rPr lang="es-ES"/>
              <a:t>Perú</a:t>
            </a:r>
          </a:p>
        </p:txBody>
      </p:sp>
      <p:sp>
        <p:nvSpPr>
          <p:cNvPr id="93" name="Slide Number Placeholder 5"/>
          <p:cNvSpPr>
            <a:spLocks noGrp="1"/>
          </p:cNvSpPr>
          <p:nvPr>
            <p:ph type="sldNum" sz="quarter" idx="12"/>
          </p:nvPr>
        </p:nvSpPr>
        <p:spPr/>
        <p:txBody>
          <a:bodyPr/>
          <a:lstStyle/>
          <a:p>
            <a:fld id="{72B3D12B-7566-4DE4-BC9B-E601F50F9BBC}" type="slidenum">
              <a:rPr lang="es-ES"/>
              <a:pPr/>
              <a:t>19</a:t>
            </a:fld>
            <a:endParaRPr lang="es-ES"/>
          </a:p>
        </p:txBody>
      </p:sp>
      <p:sp>
        <p:nvSpPr>
          <p:cNvPr id="29698" name="Rectangle 2"/>
          <p:cNvSpPr>
            <a:spLocks noGrp="1" noChangeArrowheads="1"/>
          </p:cNvSpPr>
          <p:nvPr>
            <p:ph type="title"/>
          </p:nvPr>
        </p:nvSpPr>
        <p:spPr>
          <a:xfrm>
            <a:off x="685800" y="533400"/>
            <a:ext cx="7772400" cy="914400"/>
          </a:xfrm>
        </p:spPr>
        <p:txBody>
          <a:bodyPr/>
          <a:lstStyle/>
          <a:p>
            <a:r>
              <a:rPr lang="es-ES" sz="3600"/>
              <a:t>El gasto social en el presupuesto</a:t>
            </a:r>
            <a:r>
              <a:rPr lang="en-US" sz="3600"/>
              <a:t> </a:t>
            </a:r>
            <a:r>
              <a:rPr lang="es-ES" sz="3600"/>
              <a:t>público</a:t>
            </a:r>
            <a:endParaRPr lang="es-MX" sz="3600"/>
          </a:p>
        </p:txBody>
      </p:sp>
      <p:sp>
        <p:nvSpPr>
          <p:cNvPr id="29828" name="Rectangle 132"/>
          <p:cNvSpPr>
            <a:spLocks noChangeArrowheads="1"/>
          </p:cNvSpPr>
          <p:nvPr/>
        </p:nvSpPr>
        <p:spPr bwMode="auto">
          <a:xfrm>
            <a:off x="381000" y="5126038"/>
            <a:ext cx="695325" cy="182562"/>
          </a:xfrm>
          <a:prstGeom prst="rect">
            <a:avLst/>
          </a:prstGeom>
          <a:noFill/>
          <a:ln w="9525">
            <a:noFill/>
            <a:miter lim="800000"/>
            <a:headEnd/>
            <a:tailEnd/>
          </a:ln>
        </p:spPr>
        <p:txBody>
          <a:bodyPr wrap="none" lIns="0" tIns="0" rIns="0" bIns="0">
            <a:spAutoFit/>
          </a:bodyPr>
          <a:lstStyle/>
          <a:p>
            <a:r>
              <a:rPr lang="es-ES" sz="1200" b="1" i="1">
                <a:solidFill>
                  <a:srgbClr val="000000"/>
                </a:solidFill>
                <a:latin typeface="Arial" pitchFamily="34" charset="0"/>
              </a:rPr>
              <a:t>% del PBI</a:t>
            </a:r>
            <a:endParaRPr lang="es-ES"/>
          </a:p>
        </p:txBody>
      </p:sp>
      <p:sp>
        <p:nvSpPr>
          <p:cNvPr id="29829" name="Rectangle 133"/>
          <p:cNvSpPr>
            <a:spLocks noChangeArrowheads="1"/>
          </p:cNvSpPr>
          <p:nvPr/>
        </p:nvSpPr>
        <p:spPr bwMode="auto">
          <a:xfrm>
            <a:off x="4165600" y="5127625"/>
            <a:ext cx="336550" cy="182563"/>
          </a:xfrm>
          <a:prstGeom prst="rect">
            <a:avLst/>
          </a:prstGeom>
          <a:noFill/>
          <a:ln w="9525">
            <a:noFill/>
            <a:miter lim="800000"/>
            <a:headEnd/>
            <a:tailEnd/>
          </a:ln>
        </p:spPr>
        <p:txBody>
          <a:bodyPr wrap="none" lIns="0" tIns="0" rIns="0" bIns="0">
            <a:spAutoFit/>
          </a:bodyPr>
          <a:lstStyle/>
          <a:p>
            <a:r>
              <a:rPr lang="es-ES" sz="1200">
                <a:solidFill>
                  <a:srgbClr val="000000"/>
                </a:solidFill>
                <a:latin typeface="Arial" pitchFamily="34" charset="0"/>
              </a:rPr>
              <a:t>1997</a:t>
            </a:r>
            <a:endParaRPr lang="es-ES"/>
          </a:p>
        </p:txBody>
      </p:sp>
      <p:sp>
        <p:nvSpPr>
          <p:cNvPr id="29830" name="Rectangle 134"/>
          <p:cNvSpPr>
            <a:spLocks noChangeArrowheads="1"/>
          </p:cNvSpPr>
          <p:nvPr/>
        </p:nvSpPr>
        <p:spPr bwMode="auto">
          <a:xfrm>
            <a:off x="5018088" y="5127625"/>
            <a:ext cx="336550" cy="182563"/>
          </a:xfrm>
          <a:prstGeom prst="rect">
            <a:avLst/>
          </a:prstGeom>
          <a:noFill/>
          <a:ln w="9525">
            <a:noFill/>
            <a:miter lim="800000"/>
            <a:headEnd/>
            <a:tailEnd/>
          </a:ln>
        </p:spPr>
        <p:txBody>
          <a:bodyPr wrap="none" lIns="0" tIns="0" rIns="0" bIns="0">
            <a:spAutoFit/>
          </a:bodyPr>
          <a:lstStyle/>
          <a:p>
            <a:r>
              <a:rPr lang="es-ES" sz="1200">
                <a:solidFill>
                  <a:srgbClr val="000000"/>
                </a:solidFill>
                <a:latin typeface="Arial" pitchFamily="34" charset="0"/>
              </a:rPr>
              <a:t>1998</a:t>
            </a:r>
            <a:endParaRPr lang="es-ES"/>
          </a:p>
        </p:txBody>
      </p:sp>
      <p:sp>
        <p:nvSpPr>
          <p:cNvPr id="29831" name="Rectangle 135"/>
          <p:cNvSpPr>
            <a:spLocks noChangeArrowheads="1"/>
          </p:cNvSpPr>
          <p:nvPr/>
        </p:nvSpPr>
        <p:spPr bwMode="auto">
          <a:xfrm>
            <a:off x="5870575" y="5127625"/>
            <a:ext cx="336550" cy="182563"/>
          </a:xfrm>
          <a:prstGeom prst="rect">
            <a:avLst/>
          </a:prstGeom>
          <a:noFill/>
          <a:ln w="9525">
            <a:noFill/>
            <a:miter lim="800000"/>
            <a:headEnd/>
            <a:tailEnd/>
          </a:ln>
        </p:spPr>
        <p:txBody>
          <a:bodyPr wrap="none" lIns="0" tIns="0" rIns="0" bIns="0">
            <a:spAutoFit/>
          </a:bodyPr>
          <a:lstStyle/>
          <a:p>
            <a:r>
              <a:rPr lang="es-ES" sz="1200">
                <a:solidFill>
                  <a:srgbClr val="000000"/>
                </a:solidFill>
                <a:latin typeface="Arial" pitchFamily="34" charset="0"/>
              </a:rPr>
              <a:t>1999</a:t>
            </a:r>
            <a:endParaRPr lang="es-ES"/>
          </a:p>
        </p:txBody>
      </p:sp>
      <p:sp>
        <p:nvSpPr>
          <p:cNvPr id="29832" name="Rectangle 136"/>
          <p:cNvSpPr>
            <a:spLocks noChangeArrowheads="1"/>
          </p:cNvSpPr>
          <p:nvPr/>
        </p:nvSpPr>
        <p:spPr bwMode="auto">
          <a:xfrm>
            <a:off x="6723063" y="5127625"/>
            <a:ext cx="336550" cy="182563"/>
          </a:xfrm>
          <a:prstGeom prst="rect">
            <a:avLst/>
          </a:prstGeom>
          <a:noFill/>
          <a:ln w="9525">
            <a:noFill/>
            <a:miter lim="800000"/>
            <a:headEnd/>
            <a:tailEnd/>
          </a:ln>
        </p:spPr>
        <p:txBody>
          <a:bodyPr wrap="none" lIns="0" tIns="0" rIns="0" bIns="0">
            <a:spAutoFit/>
          </a:bodyPr>
          <a:lstStyle/>
          <a:p>
            <a:r>
              <a:rPr lang="es-ES" sz="1200">
                <a:solidFill>
                  <a:srgbClr val="000000"/>
                </a:solidFill>
                <a:latin typeface="Arial" pitchFamily="34" charset="0"/>
              </a:rPr>
              <a:t>2000</a:t>
            </a:r>
            <a:endParaRPr lang="es-ES"/>
          </a:p>
        </p:txBody>
      </p:sp>
      <p:sp>
        <p:nvSpPr>
          <p:cNvPr id="29833" name="Rectangle 137"/>
          <p:cNvSpPr>
            <a:spLocks noChangeArrowheads="1"/>
          </p:cNvSpPr>
          <p:nvPr/>
        </p:nvSpPr>
        <p:spPr bwMode="auto">
          <a:xfrm>
            <a:off x="7573963" y="5127625"/>
            <a:ext cx="336550" cy="182563"/>
          </a:xfrm>
          <a:prstGeom prst="rect">
            <a:avLst/>
          </a:prstGeom>
          <a:noFill/>
          <a:ln w="9525">
            <a:noFill/>
            <a:miter lim="800000"/>
            <a:headEnd/>
            <a:tailEnd/>
          </a:ln>
        </p:spPr>
        <p:txBody>
          <a:bodyPr wrap="none" lIns="0" tIns="0" rIns="0" bIns="0">
            <a:spAutoFit/>
          </a:bodyPr>
          <a:lstStyle/>
          <a:p>
            <a:r>
              <a:rPr lang="es-ES" sz="1200">
                <a:solidFill>
                  <a:srgbClr val="000000"/>
                </a:solidFill>
                <a:latin typeface="Arial" pitchFamily="34" charset="0"/>
              </a:rPr>
              <a:t>2001</a:t>
            </a:r>
            <a:endParaRPr lang="es-ES"/>
          </a:p>
        </p:txBody>
      </p:sp>
      <p:sp>
        <p:nvSpPr>
          <p:cNvPr id="29834" name="Rectangle 138"/>
          <p:cNvSpPr>
            <a:spLocks noChangeArrowheads="1"/>
          </p:cNvSpPr>
          <p:nvPr/>
        </p:nvSpPr>
        <p:spPr bwMode="auto">
          <a:xfrm>
            <a:off x="8426450" y="5127625"/>
            <a:ext cx="336550" cy="182563"/>
          </a:xfrm>
          <a:prstGeom prst="rect">
            <a:avLst/>
          </a:prstGeom>
          <a:noFill/>
          <a:ln w="9525">
            <a:noFill/>
            <a:miter lim="800000"/>
            <a:headEnd/>
            <a:tailEnd/>
          </a:ln>
        </p:spPr>
        <p:txBody>
          <a:bodyPr wrap="none" lIns="0" tIns="0" rIns="0" bIns="0">
            <a:spAutoFit/>
          </a:bodyPr>
          <a:lstStyle/>
          <a:p>
            <a:r>
              <a:rPr lang="es-ES" sz="1200">
                <a:solidFill>
                  <a:srgbClr val="000000"/>
                </a:solidFill>
                <a:latin typeface="Arial" pitchFamily="34" charset="0"/>
              </a:rPr>
              <a:t>2002</a:t>
            </a:r>
            <a:endParaRPr lang="es-ES"/>
          </a:p>
        </p:txBody>
      </p:sp>
      <p:sp>
        <p:nvSpPr>
          <p:cNvPr id="29835" name="Rectangle 139"/>
          <p:cNvSpPr>
            <a:spLocks noChangeArrowheads="1"/>
          </p:cNvSpPr>
          <p:nvPr/>
        </p:nvSpPr>
        <p:spPr bwMode="auto">
          <a:xfrm>
            <a:off x="381000" y="5319713"/>
            <a:ext cx="3589338" cy="182562"/>
          </a:xfrm>
          <a:prstGeom prst="rect">
            <a:avLst/>
          </a:prstGeom>
          <a:noFill/>
          <a:ln w="9525">
            <a:noFill/>
            <a:miter lim="800000"/>
            <a:headEnd/>
            <a:tailEnd/>
          </a:ln>
        </p:spPr>
        <p:txBody>
          <a:bodyPr wrap="none" lIns="0" tIns="0" rIns="0" bIns="0">
            <a:spAutoFit/>
          </a:bodyPr>
          <a:lstStyle/>
          <a:p>
            <a:r>
              <a:rPr lang="es-ES" sz="1200">
                <a:solidFill>
                  <a:srgbClr val="000000"/>
                </a:solidFill>
                <a:latin typeface="Arial" pitchFamily="34" charset="0"/>
              </a:rPr>
              <a:t>Gastos no Financieros Netos de </a:t>
            </a:r>
            <a:r>
              <a:rPr lang="es-MX" sz="1200">
                <a:solidFill>
                  <a:srgbClr val="000000"/>
                </a:solidFill>
                <a:latin typeface="Arial" pitchFamily="34" charset="0"/>
              </a:rPr>
              <a:t>gastos previsionales</a:t>
            </a:r>
            <a:endParaRPr lang="es-ES"/>
          </a:p>
        </p:txBody>
      </p:sp>
      <p:sp>
        <p:nvSpPr>
          <p:cNvPr id="29836" name="Rectangle 140"/>
          <p:cNvSpPr>
            <a:spLocks noChangeArrowheads="1"/>
          </p:cNvSpPr>
          <p:nvPr/>
        </p:nvSpPr>
        <p:spPr bwMode="auto">
          <a:xfrm>
            <a:off x="4203700" y="5319713"/>
            <a:ext cx="295275" cy="182562"/>
          </a:xfrm>
          <a:prstGeom prst="rect">
            <a:avLst/>
          </a:prstGeom>
          <a:noFill/>
          <a:ln w="9525">
            <a:noFill/>
            <a:miter lim="800000"/>
            <a:headEnd/>
            <a:tailEnd/>
          </a:ln>
        </p:spPr>
        <p:txBody>
          <a:bodyPr wrap="none" lIns="0" tIns="0" rIns="0" bIns="0">
            <a:spAutoFit/>
          </a:bodyPr>
          <a:lstStyle/>
          <a:p>
            <a:r>
              <a:rPr lang="es-ES" sz="1200">
                <a:solidFill>
                  <a:srgbClr val="000000"/>
                </a:solidFill>
                <a:latin typeface="Arial" pitchFamily="34" charset="0"/>
              </a:rPr>
              <a:t>12.5</a:t>
            </a:r>
            <a:endParaRPr lang="es-ES"/>
          </a:p>
        </p:txBody>
      </p:sp>
      <p:sp>
        <p:nvSpPr>
          <p:cNvPr id="29837" name="Rectangle 141"/>
          <p:cNvSpPr>
            <a:spLocks noChangeArrowheads="1"/>
          </p:cNvSpPr>
          <p:nvPr/>
        </p:nvSpPr>
        <p:spPr bwMode="auto">
          <a:xfrm>
            <a:off x="5056188" y="5319713"/>
            <a:ext cx="295275" cy="182562"/>
          </a:xfrm>
          <a:prstGeom prst="rect">
            <a:avLst/>
          </a:prstGeom>
          <a:noFill/>
          <a:ln w="9525">
            <a:noFill/>
            <a:miter lim="800000"/>
            <a:headEnd/>
            <a:tailEnd/>
          </a:ln>
        </p:spPr>
        <p:txBody>
          <a:bodyPr wrap="none" lIns="0" tIns="0" rIns="0" bIns="0">
            <a:spAutoFit/>
          </a:bodyPr>
          <a:lstStyle/>
          <a:p>
            <a:r>
              <a:rPr lang="es-ES" sz="1200">
                <a:solidFill>
                  <a:srgbClr val="000000"/>
                </a:solidFill>
                <a:latin typeface="Arial" pitchFamily="34" charset="0"/>
              </a:rPr>
              <a:t>12.6</a:t>
            </a:r>
            <a:endParaRPr lang="es-ES"/>
          </a:p>
        </p:txBody>
      </p:sp>
      <p:sp>
        <p:nvSpPr>
          <p:cNvPr id="29838" name="Rectangle 142"/>
          <p:cNvSpPr>
            <a:spLocks noChangeArrowheads="1"/>
          </p:cNvSpPr>
          <p:nvPr/>
        </p:nvSpPr>
        <p:spPr bwMode="auto">
          <a:xfrm>
            <a:off x="5908675" y="5319713"/>
            <a:ext cx="295275" cy="182562"/>
          </a:xfrm>
          <a:prstGeom prst="rect">
            <a:avLst/>
          </a:prstGeom>
          <a:noFill/>
          <a:ln w="9525">
            <a:noFill/>
            <a:miter lim="800000"/>
            <a:headEnd/>
            <a:tailEnd/>
          </a:ln>
        </p:spPr>
        <p:txBody>
          <a:bodyPr wrap="none" lIns="0" tIns="0" rIns="0" bIns="0">
            <a:spAutoFit/>
          </a:bodyPr>
          <a:lstStyle/>
          <a:p>
            <a:r>
              <a:rPr lang="es-ES" sz="1200">
                <a:solidFill>
                  <a:srgbClr val="000000"/>
                </a:solidFill>
                <a:latin typeface="Arial" pitchFamily="34" charset="0"/>
              </a:rPr>
              <a:t>12.9</a:t>
            </a:r>
            <a:endParaRPr lang="es-ES"/>
          </a:p>
        </p:txBody>
      </p:sp>
      <p:sp>
        <p:nvSpPr>
          <p:cNvPr id="29839" name="Rectangle 143"/>
          <p:cNvSpPr>
            <a:spLocks noChangeArrowheads="1"/>
          </p:cNvSpPr>
          <p:nvPr/>
        </p:nvSpPr>
        <p:spPr bwMode="auto">
          <a:xfrm>
            <a:off x="6761163" y="5319713"/>
            <a:ext cx="295275" cy="182562"/>
          </a:xfrm>
          <a:prstGeom prst="rect">
            <a:avLst/>
          </a:prstGeom>
          <a:noFill/>
          <a:ln w="9525">
            <a:noFill/>
            <a:miter lim="800000"/>
            <a:headEnd/>
            <a:tailEnd/>
          </a:ln>
        </p:spPr>
        <p:txBody>
          <a:bodyPr wrap="none" lIns="0" tIns="0" rIns="0" bIns="0">
            <a:spAutoFit/>
          </a:bodyPr>
          <a:lstStyle/>
          <a:p>
            <a:r>
              <a:rPr lang="es-ES" sz="1200">
                <a:solidFill>
                  <a:srgbClr val="000000"/>
                </a:solidFill>
                <a:latin typeface="Arial" pitchFamily="34" charset="0"/>
              </a:rPr>
              <a:t>12.4</a:t>
            </a:r>
            <a:endParaRPr lang="es-ES"/>
          </a:p>
        </p:txBody>
      </p:sp>
      <p:sp>
        <p:nvSpPr>
          <p:cNvPr id="29840" name="Rectangle 144"/>
          <p:cNvSpPr>
            <a:spLocks noChangeArrowheads="1"/>
          </p:cNvSpPr>
          <p:nvPr/>
        </p:nvSpPr>
        <p:spPr bwMode="auto">
          <a:xfrm>
            <a:off x="7613650" y="5319713"/>
            <a:ext cx="295275" cy="182562"/>
          </a:xfrm>
          <a:prstGeom prst="rect">
            <a:avLst/>
          </a:prstGeom>
          <a:noFill/>
          <a:ln w="9525">
            <a:noFill/>
            <a:miter lim="800000"/>
            <a:headEnd/>
            <a:tailEnd/>
          </a:ln>
        </p:spPr>
        <p:txBody>
          <a:bodyPr wrap="none" lIns="0" tIns="0" rIns="0" bIns="0">
            <a:spAutoFit/>
          </a:bodyPr>
          <a:lstStyle/>
          <a:p>
            <a:r>
              <a:rPr lang="es-ES" sz="1200">
                <a:solidFill>
                  <a:srgbClr val="000000"/>
                </a:solidFill>
                <a:latin typeface="Arial" pitchFamily="34" charset="0"/>
              </a:rPr>
              <a:t>11.6</a:t>
            </a:r>
            <a:endParaRPr lang="es-ES"/>
          </a:p>
        </p:txBody>
      </p:sp>
      <p:sp>
        <p:nvSpPr>
          <p:cNvPr id="29841" name="Rectangle 145"/>
          <p:cNvSpPr>
            <a:spLocks noChangeArrowheads="1"/>
          </p:cNvSpPr>
          <p:nvPr/>
        </p:nvSpPr>
        <p:spPr bwMode="auto">
          <a:xfrm>
            <a:off x="8466138" y="5319713"/>
            <a:ext cx="295275" cy="182562"/>
          </a:xfrm>
          <a:prstGeom prst="rect">
            <a:avLst/>
          </a:prstGeom>
          <a:noFill/>
          <a:ln w="9525">
            <a:noFill/>
            <a:miter lim="800000"/>
            <a:headEnd/>
            <a:tailEnd/>
          </a:ln>
        </p:spPr>
        <p:txBody>
          <a:bodyPr wrap="none" lIns="0" tIns="0" rIns="0" bIns="0">
            <a:spAutoFit/>
          </a:bodyPr>
          <a:lstStyle/>
          <a:p>
            <a:r>
              <a:rPr lang="es-ES" sz="1200">
                <a:solidFill>
                  <a:srgbClr val="000000"/>
                </a:solidFill>
                <a:latin typeface="Arial" pitchFamily="34" charset="0"/>
              </a:rPr>
              <a:t>11.2</a:t>
            </a:r>
            <a:endParaRPr lang="es-ES"/>
          </a:p>
        </p:txBody>
      </p:sp>
      <p:sp>
        <p:nvSpPr>
          <p:cNvPr id="29842" name="Rectangle 146"/>
          <p:cNvSpPr>
            <a:spLocks noChangeArrowheads="1"/>
          </p:cNvSpPr>
          <p:nvPr/>
        </p:nvSpPr>
        <p:spPr bwMode="auto">
          <a:xfrm>
            <a:off x="381000" y="5700713"/>
            <a:ext cx="862013" cy="182562"/>
          </a:xfrm>
          <a:prstGeom prst="rect">
            <a:avLst/>
          </a:prstGeom>
          <a:noFill/>
          <a:ln w="9525">
            <a:noFill/>
            <a:miter lim="800000"/>
            <a:headEnd/>
            <a:tailEnd/>
          </a:ln>
        </p:spPr>
        <p:txBody>
          <a:bodyPr wrap="none" lIns="0" tIns="0" rIns="0" bIns="0">
            <a:spAutoFit/>
          </a:bodyPr>
          <a:lstStyle/>
          <a:p>
            <a:r>
              <a:rPr lang="es-ES" sz="1200">
                <a:solidFill>
                  <a:srgbClr val="000000"/>
                </a:solidFill>
                <a:latin typeface="Arial" pitchFamily="34" charset="0"/>
              </a:rPr>
              <a:t>Gasto Social</a:t>
            </a:r>
            <a:endParaRPr lang="es-ES"/>
          </a:p>
        </p:txBody>
      </p:sp>
      <p:sp>
        <p:nvSpPr>
          <p:cNvPr id="29843" name="Rectangle 147"/>
          <p:cNvSpPr>
            <a:spLocks noChangeArrowheads="1"/>
          </p:cNvSpPr>
          <p:nvPr/>
        </p:nvSpPr>
        <p:spPr bwMode="auto">
          <a:xfrm>
            <a:off x="4283075" y="5700713"/>
            <a:ext cx="211138" cy="182562"/>
          </a:xfrm>
          <a:prstGeom prst="rect">
            <a:avLst/>
          </a:prstGeom>
          <a:noFill/>
          <a:ln w="9525">
            <a:noFill/>
            <a:miter lim="800000"/>
            <a:headEnd/>
            <a:tailEnd/>
          </a:ln>
        </p:spPr>
        <p:txBody>
          <a:bodyPr wrap="none" lIns="0" tIns="0" rIns="0" bIns="0">
            <a:spAutoFit/>
          </a:bodyPr>
          <a:lstStyle/>
          <a:p>
            <a:r>
              <a:rPr lang="es-ES" sz="1200">
                <a:solidFill>
                  <a:srgbClr val="000000"/>
                </a:solidFill>
                <a:latin typeface="Arial" pitchFamily="34" charset="0"/>
              </a:rPr>
              <a:t>6.8</a:t>
            </a:r>
            <a:endParaRPr lang="es-ES"/>
          </a:p>
        </p:txBody>
      </p:sp>
      <p:sp>
        <p:nvSpPr>
          <p:cNvPr id="29844" name="Rectangle 148"/>
          <p:cNvSpPr>
            <a:spLocks noChangeArrowheads="1"/>
          </p:cNvSpPr>
          <p:nvPr/>
        </p:nvSpPr>
        <p:spPr bwMode="auto">
          <a:xfrm>
            <a:off x="5135563" y="5700713"/>
            <a:ext cx="211137" cy="182562"/>
          </a:xfrm>
          <a:prstGeom prst="rect">
            <a:avLst/>
          </a:prstGeom>
          <a:noFill/>
          <a:ln w="9525">
            <a:noFill/>
            <a:miter lim="800000"/>
            <a:headEnd/>
            <a:tailEnd/>
          </a:ln>
        </p:spPr>
        <p:txBody>
          <a:bodyPr wrap="none" lIns="0" tIns="0" rIns="0" bIns="0">
            <a:spAutoFit/>
          </a:bodyPr>
          <a:lstStyle/>
          <a:p>
            <a:r>
              <a:rPr lang="es-ES" sz="1200">
                <a:solidFill>
                  <a:srgbClr val="000000"/>
                </a:solidFill>
                <a:latin typeface="Arial" pitchFamily="34" charset="0"/>
              </a:rPr>
              <a:t>6.8</a:t>
            </a:r>
            <a:endParaRPr lang="es-ES"/>
          </a:p>
        </p:txBody>
      </p:sp>
      <p:sp>
        <p:nvSpPr>
          <p:cNvPr id="29845" name="Rectangle 149"/>
          <p:cNvSpPr>
            <a:spLocks noChangeArrowheads="1"/>
          </p:cNvSpPr>
          <p:nvPr/>
        </p:nvSpPr>
        <p:spPr bwMode="auto">
          <a:xfrm>
            <a:off x="5988050" y="5700713"/>
            <a:ext cx="211138" cy="182562"/>
          </a:xfrm>
          <a:prstGeom prst="rect">
            <a:avLst/>
          </a:prstGeom>
          <a:noFill/>
          <a:ln w="9525">
            <a:noFill/>
            <a:miter lim="800000"/>
            <a:headEnd/>
            <a:tailEnd/>
          </a:ln>
        </p:spPr>
        <p:txBody>
          <a:bodyPr wrap="none" lIns="0" tIns="0" rIns="0" bIns="0">
            <a:spAutoFit/>
          </a:bodyPr>
          <a:lstStyle/>
          <a:p>
            <a:r>
              <a:rPr lang="es-ES" sz="1200">
                <a:solidFill>
                  <a:srgbClr val="000000"/>
                </a:solidFill>
                <a:latin typeface="Arial" pitchFamily="34" charset="0"/>
              </a:rPr>
              <a:t>8.1</a:t>
            </a:r>
            <a:endParaRPr lang="es-ES"/>
          </a:p>
        </p:txBody>
      </p:sp>
      <p:sp>
        <p:nvSpPr>
          <p:cNvPr id="29846" name="Rectangle 150"/>
          <p:cNvSpPr>
            <a:spLocks noChangeArrowheads="1"/>
          </p:cNvSpPr>
          <p:nvPr/>
        </p:nvSpPr>
        <p:spPr bwMode="auto">
          <a:xfrm>
            <a:off x="6840538" y="5700713"/>
            <a:ext cx="211137" cy="182562"/>
          </a:xfrm>
          <a:prstGeom prst="rect">
            <a:avLst/>
          </a:prstGeom>
          <a:noFill/>
          <a:ln w="9525">
            <a:noFill/>
            <a:miter lim="800000"/>
            <a:headEnd/>
            <a:tailEnd/>
          </a:ln>
        </p:spPr>
        <p:txBody>
          <a:bodyPr wrap="none" lIns="0" tIns="0" rIns="0" bIns="0">
            <a:spAutoFit/>
          </a:bodyPr>
          <a:lstStyle/>
          <a:p>
            <a:r>
              <a:rPr lang="es-ES" sz="1200">
                <a:solidFill>
                  <a:srgbClr val="000000"/>
                </a:solidFill>
                <a:latin typeface="Arial" pitchFamily="34" charset="0"/>
              </a:rPr>
              <a:t>8.0</a:t>
            </a:r>
            <a:endParaRPr lang="es-ES"/>
          </a:p>
        </p:txBody>
      </p:sp>
      <p:sp>
        <p:nvSpPr>
          <p:cNvPr id="29847" name="Rectangle 151"/>
          <p:cNvSpPr>
            <a:spLocks noChangeArrowheads="1"/>
          </p:cNvSpPr>
          <p:nvPr/>
        </p:nvSpPr>
        <p:spPr bwMode="auto">
          <a:xfrm>
            <a:off x="7693025" y="5700713"/>
            <a:ext cx="211138" cy="182562"/>
          </a:xfrm>
          <a:prstGeom prst="rect">
            <a:avLst/>
          </a:prstGeom>
          <a:noFill/>
          <a:ln w="9525">
            <a:noFill/>
            <a:miter lim="800000"/>
            <a:headEnd/>
            <a:tailEnd/>
          </a:ln>
        </p:spPr>
        <p:txBody>
          <a:bodyPr wrap="none" lIns="0" tIns="0" rIns="0" bIns="0">
            <a:spAutoFit/>
          </a:bodyPr>
          <a:lstStyle/>
          <a:p>
            <a:r>
              <a:rPr lang="es-ES" sz="1200">
                <a:solidFill>
                  <a:srgbClr val="000000"/>
                </a:solidFill>
                <a:latin typeface="Arial" pitchFamily="34" charset="0"/>
              </a:rPr>
              <a:t>7.8</a:t>
            </a:r>
            <a:endParaRPr lang="es-ES"/>
          </a:p>
        </p:txBody>
      </p:sp>
      <p:sp>
        <p:nvSpPr>
          <p:cNvPr id="29848" name="Rectangle 152"/>
          <p:cNvSpPr>
            <a:spLocks noChangeArrowheads="1"/>
          </p:cNvSpPr>
          <p:nvPr/>
        </p:nvSpPr>
        <p:spPr bwMode="auto">
          <a:xfrm>
            <a:off x="8545513" y="5700713"/>
            <a:ext cx="211137" cy="182562"/>
          </a:xfrm>
          <a:prstGeom prst="rect">
            <a:avLst/>
          </a:prstGeom>
          <a:noFill/>
          <a:ln w="9525">
            <a:noFill/>
            <a:miter lim="800000"/>
            <a:headEnd/>
            <a:tailEnd/>
          </a:ln>
        </p:spPr>
        <p:txBody>
          <a:bodyPr wrap="none" lIns="0" tIns="0" rIns="0" bIns="0">
            <a:spAutoFit/>
          </a:bodyPr>
          <a:lstStyle/>
          <a:p>
            <a:r>
              <a:rPr lang="es-ES" sz="1200">
                <a:solidFill>
                  <a:srgbClr val="000000"/>
                </a:solidFill>
                <a:latin typeface="Arial" pitchFamily="34" charset="0"/>
              </a:rPr>
              <a:t>8.3</a:t>
            </a:r>
            <a:endParaRPr lang="es-ES"/>
          </a:p>
        </p:txBody>
      </p:sp>
      <p:sp>
        <p:nvSpPr>
          <p:cNvPr id="29849" name="Rectangle 153"/>
          <p:cNvSpPr>
            <a:spLocks noChangeArrowheads="1"/>
          </p:cNvSpPr>
          <p:nvPr/>
        </p:nvSpPr>
        <p:spPr bwMode="auto">
          <a:xfrm>
            <a:off x="381000" y="5891213"/>
            <a:ext cx="2306638" cy="182562"/>
          </a:xfrm>
          <a:prstGeom prst="rect">
            <a:avLst/>
          </a:prstGeom>
          <a:noFill/>
          <a:ln w="9525">
            <a:noFill/>
            <a:miter lim="800000"/>
            <a:headEnd/>
            <a:tailEnd/>
          </a:ln>
        </p:spPr>
        <p:txBody>
          <a:bodyPr wrap="none" lIns="0" tIns="0" rIns="0" bIns="0">
            <a:spAutoFit/>
          </a:bodyPr>
          <a:lstStyle/>
          <a:p>
            <a:r>
              <a:rPr lang="es-ES" sz="1200">
                <a:solidFill>
                  <a:srgbClr val="000000"/>
                </a:solidFill>
                <a:latin typeface="Arial" pitchFamily="34" charset="0"/>
              </a:rPr>
              <a:t>Gasto Social Orientado a Pobreza</a:t>
            </a:r>
            <a:endParaRPr lang="es-ES"/>
          </a:p>
        </p:txBody>
      </p:sp>
      <p:sp>
        <p:nvSpPr>
          <p:cNvPr id="29850" name="Rectangle 154"/>
          <p:cNvSpPr>
            <a:spLocks noChangeArrowheads="1"/>
          </p:cNvSpPr>
          <p:nvPr/>
        </p:nvSpPr>
        <p:spPr bwMode="auto">
          <a:xfrm>
            <a:off x="4283075" y="5891213"/>
            <a:ext cx="211138" cy="182562"/>
          </a:xfrm>
          <a:prstGeom prst="rect">
            <a:avLst/>
          </a:prstGeom>
          <a:noFill/>
          <a:ln w="9525">
            <a:noFill/>
            <a:miter lim="800000"/>
            <a:headEnd/>
            <a:tailEnd/>
          </a:ln>
        </p:spPr>
        <p:txBody>
          <a:bodyPr wrap="none" lIns="0" tIns="0" rIns="0" bIns="0">
            <a:spAutoFit/>
          </a:bodyPr>
          <a:lstStyle/>
          <a:p>
            <a:r>
              <a:rPr lang="es-ES" sz="1200">
                <a:solidFill>
                  <a:srgbClr val="000000"/>
                </a:solidFill>
                <a:latin typeface="Arial" pitchFamily="34" charset="0"/>
              </a:rPr>
              <a:t>1.8</a:t>
            </a:r>
            <a:endParaRPr lang="es-ES"/>
          </a:p>
        </p:txBody>
      </p:sp>
      <p:sp>
        <p:nvSpPr>
          <p:cNvPr id="29851" name="Rectangle 155"/>
          <p:cNvSpPr>
            <a:spLocks noChangeArrowheads="1"/>
          </p:cNvSpPr>
          <p:nvPr/>
        </p:nvSpPr>
        <p:spPr bwMode="auto">
          <a:xfrm>
            <a:off x="5135563" y="5891213"/>
            <a:ext cx="211137" cy="182562"/>
          </a:xfrm>
          <a:prstGeom prst="rect">
            <a:avLst/>
          </a:prstGeom>
          <a:noFill/>
          <a:ln w="9525">
            <a:noFill/>
            <a:miter lim="800000"/>
            <a:headEnd/>
            <a:tailEnd/>
          </a:ln>
        </p:spPr>
        <p:txBody>
          <a:bodyPr wrap="none" lIns="0" tIns="0" rIns="0" bIns="0">
            <a:spAutoFit/>
          </a:bodyPr>
          <a:lstStyle/>
          <a:p>
            <a:r>
              <a:rPr lang="es-ES" sz="1200">
                <a:solidFill>
                  <a:srgbClr val="000000"/>
                </a:solidFill>
                <a:latin typeface="Arial" pitchFamily="34" charset="0"/>
              </a:rPr>
              <a:t>1.6</a:t>
            </a:r>
            <a:endParaRPr lang="es-ES"/>
          </a:p>
        </p:txBody>
      </p:sp>
      <p:sp>
        <p:nvSpPr>
          <p:cNvPr id="29852" name="Rectangle 156"/>
          <p:cNvSpPr>
            <a:spLocks noChangeArrowheads="1"/>
          </p:cNvSpPr>
          <p:nvPr/>
        </p:nvSpPr>
        <p:spPr bwMode="auto">
          <a:xfrm>
            <a:off x="5988050" y="5891213"/>
            <a:ext cx="211138" cy="182562"/>
          </a:xfrm>
          <a:prstGeom prst="rect">
            <a:avLst/>
          </a:prstGeom>
          <a:noFill/>
          <a:ln w="9525">
            <a:noFill/>
            <a:miter lim="800000"/>
            <a:headEnd/>
            <a:tailEnd/>
          </a:ln>
        </p:spPr>
        <p:txBody>
          <a:bodyPr wrap="none" lIns="0" tIns="0" rIns="0" bIns="0">
            <a:spAutoFit/>
          </a:bodyPr>
          <a:lstStyle/>
          <a:p>
            <a:r>
              <a:rPr lang="es-ES" sz="1200">
                <a:solidFill>
                  <a:srgbClr val="000000"/>
                </a:solidFill>
                <a:latin typeface="Arial" pitchFamily="34" charset="0"/>
              </a:rPr>
              <a:t>1.9</a:t>
            </a:r>
            <a:endParaRPr lang="es-ES"/>
          </a:p>
        </p:txBody>
      </p:sp>
      <p:sp>
        <p:nvSpPr>
          <p:cNvPr id="29853" name="Rectangle 157"/>
          <p:cNvSpPr>
            <a:spLocks noChangeArrowheads="1"/>
          </p:cNvSpPr>
          <p:nvPr/>
        </p:nvSpPr>
        <p:spPr bwMode="auto">
          <a:xfrm>
            <a:off x="6840538" y="5891213"/>
            <a:ext cx="211137" cy="182562"/>
          </a:xfrm>
          <a:prstGeom prst="rect">
            <a:avLst/>
          </a:prstGeom>
          <a:noFill/>
          <a:ln w="9525">
            <a:noFill/>
            <a:miter lim="800000"/>
            <a:headEnd/>
            <a:tailEnd/>
          </a:ln>
        </p:spPr>
        <p:txBody>
          <a:bodyPr wrap="none" lIns="0" tIns="0" rIns="0" bIns="0">
            <a:spAutoFit/>
          </a:bodyPr>
          <a:lstStyle/>
          <a:p>
            <a:r>
              <a:rPr lang="es-ES" sz="1200">
                <a:solidFill>
                  <a:srgbClr val="000000"/>
                </a:solidFill>
                <a:latin typeface="Arial" pitchFamily="34" charset="0"/>
              </a:rPr>
              <a:t>1.6</a:t>
            </a:r>
            <a:endParaRPr lang="es-ES"/>
          </a:p>
        </p:txBody>
      </p:sp>
      <p:sp>
        <p:nvSpPr>
          <p:cNvPr id="29854" name="Rectangle 158"/>
          <p:cNvSpPr>
            <a:spLocks noChangeArrowheads="1"/>
          </p:cNvSpPr>
          <p:nvPr/>
        </p:nvSpPr>
        <p:spPr bwMode="auto">
          <a:xfrm>
            <a:off x="7693025" y="5891213"/>
            <a:ext cx="211138" cy="182562"/>
          </a:xfrm>
          <a:prstGeom prst="rect">
            <a:avLst/>
          </a:prstGeom>
          <a:noFill/>
          <a:ln w="9525">
            <a:noFill/>
            <a:miter lim="800000"/>
            <a:headEnd/>
            <a:tailEnd/>
          </a:ln>
        </p:spPr>
        <p:txBody>
          <a:bodyPr wrap="none" lIns="0" tIns="0" rIns="0" bIns="0">
            <a:spAutoFit/>
          </a:bodyPr>
          <a:lstStyle/>
          <a:p>
            <a:r>
              <a:rPr lang="es-ES" sz="1200">
                <a:solidFill>
                  <a:srgbClr val="000000"/>
                </a:solidFill>
                <a:latin typeface="Arial" pitchFamily="34" charset="0"/>
              </a:rPr>
              <a:t>1.6</a:t>
            </a:r>
            <a:endParaRPr lang="es-ES"/>
          </a:p>
        </p:txBody>
      </p:sp>
      <p:sp>
        <p:nvSpPr>
          <p:cNvPr id="29855" name="Rectangle 159"/>
          <p:cNvSpPr>
            <a:spLocks noChangeArrowheads="1"/>
          </p:cNvSpPr>
          <p:nvPr/>
        </p:nvSpPr>
        <p:spPr bwMode="auto">
          <a:xfrm>
            <a:off x="8545513" y="5891213"/>
            <a:ext cx="211137" cy="182562"/>
          </a:xfrm>
          <a:prstGeom prst="rect">
            <a:avLst/>
          </a:prstGeom>
          <a:noFill/>
          <a:ln w="9525">
            <a:noFill/>
            <a:miter lim="800000"/>
            <a:headEnd/>
            <a:tailEnd/>
          </a:ln>
        </p:spPr>
        <p:txBody>
          <a:bodyPr wrap="none" lIns="0" tIns="0" rIns="0" bIns="0">
            <a:spAutoFit/>
          </a:bodyPr>
          <a:lstStyle/>
          <a:p>
            <a:r>
              <a:rPr lang="es-ES" sz="1200">
                <a:solidFill>
                  <a:srgbClr val="000000"/>
                </a:solidFill>
                <a:latin typeface="Arial" pitchFamily="34" charset="0"/>
              </a:rPr>
              <a:t>1.8</a:t>
            </a:r>
            <a:endParaRPr lang="es-ES"/>
          </a:p>
        </p:txBody>
      </p:sp>
      <p:grpSp>
        <p:nvGrpSpPr>
          <p:cNvPr id="29827" name="Group 131"/>
          <p:cNvGrpSpPr>
            <a:grpSpLocks/>
          </p:cNvGrpSpPr>
          <p:nvPr/>
        </p:nvGrpSpPr>
        <p:grpSpPr bwMode="auto">
          <a:xfrm>
            <a:off x="1752600" y="1524000"/>
            <a:ext cx="5548313" cy="3189288"/>
            <a:chOff x="1093" y="1141"/>
            <a:chExt cx="3495" cy="2009"/>
          </a:xfrm>
        </p:grpSpPr>
        <p:sp>
          <p:nvSpPr>
            <p:cNvPr id="29768" name="Line 72"/>
            <p:cNvSpPr>
              <a:spLocks noChangeShapeType="1"/>
            </p:cNvSpPr>
            <p:nvPr/>
          </p:nvSpPr>
          <p:spPr bwMode="auto">
            <a:xfrm>
              <a:off x="1366" y="2284"/>
              <a:ext cx="3221" cy="1"/>
            </a:xfrm>
            <a:prstGeom prst="line">
              <a:avLst/>
            </a:prstGeom>
            <a:noFill/>
            <a:ln w="0">
              <a:solidFill>
                <a:srgbClr val="C0C0C0"/>
              </a:solidFill>
              <a:prstDash val="sysDot"/>
              <a:round/>
              <a:headEnd/>
              <a:tailEnd/>
            </a:ln>
          </p:spPr>
          <p:txBody>
            <a:bodyPr/>
            <a:lstStyle/>
            <a:p>
              <a:endParaRPr lang="en-US"/>
            </a:p>
          </p:txBody>
        </p:sp>
        <p:sp>
          <p:nvSpPr>
            <p:cNvPr id="29769" name="Line 73"/>
            <p:cNvSpPr>
              <a:spLocks noChangeShapeType="1"/>
            </p:cNvSpPr>
            <p:nvPr/>
          </p:nvSpPr>
          <p:spPr bwMode="auto">
            <a:xfrm>
              <a:off x="1366" y="2106"/>
              <a:ext cx="3221" cy="1"/>
            </a:xfrm>
            <a:prstGeom prst="line">
              <a:avLst/>
            </a:prstGeom>
            <a:noFill/>
            <a:ln w="0">
              <a:solidFill>
                <a:srgbClr val="C0C0C0"/>
              </a:solidFill>
              <a:prstDash val="sysDot"/>
              <a:round/>
              <a:headEnd/>
              <a:tailEnd/>
            </a:ln>
          </p:spPr>
          <p:txBody>
            <a:bodyPr/>
            <a:lstStyle/>
            <a:p>
              <a:endParaRPr lang="en-US"/>
            </a:p>
          </p:txBody>
        </p:sp>
        <p:sp>
          <p:nvSpPr>
            <p:cNvPr id="29770" name="Line 74"/>
            <p:cNvSpPr>
              <a:spLocks noChangeShapeType="1"/>
            </p:cNvSpPr>
            <p:nvPr/>
          </p:nvSpPr>
          <p:spPr bwMode="auto">
            <a:xfrm>
              <a:off x="1366" y="1921"/>
              <a:ext cx="3221" cy="1"/>
            </a:xfrm>
            <a:prstGeom prst="line">
              <a:avLst/>
            </a:prstGeom>
            <a:noFill/>
            <a:ln w="0">
              <a:solidFill>
                <a:srgbClr val="C0C0C0"/>
              </a:solidFill>
              <a:prstDash val="sysDot"/>
              <a:round/>
              <a:headEnd/>
              <a:tailEnd/>
            </a:ln>
          </p:spPr>
          <p:txBody>
            <a:bodyPr/>
            <a:lstStyle/>
            <a:p>
              <a:endParaRPr lang="en-US"/>
            </a:p>
          </p:txBody>
        </p:sp>
        <p:sp>
          <p:nvSpPr>
            <p:cNvPr id="29771" name="Line 75"/>
            <p:cNvSpPr>
              <a:spLocks noChangeShapeType="1"/>
            </p:cNvSpPr>
            <p:nvPr/>
          </p:nvSpPr>
          <p:spPr bwMode="auto">
            <a:xfrm>
              <a:off x="1366" y="1742"/>
              <a:ext cx="3221" cy="1"/>
            </a:xfrm>
            <a:prstGeom prst="line">
              <a:avLst/>
            </a:prstGeom>
            <a:noFill/>
            <a:ln w="0">
              <a:solidFill>
                <a:srgbClr val="C0C0C0"/>
              </a:solidFill>
              <a:prstDash val="sysDot"/>
              <a:round/>
              <a:headEnd/>
              <a:tailEnd/>
            </a:ln>
          </p:spPr>
          <p:txBody>
            <a:bodyPr/>
            <a:lstStyle/>
            <a:p>
              <a:endParaRPr lang="en-US"/>
            </a:p>
          </p:txBody>
        </p:sp>
        <p:sp>
          <p:nvSpPr>
            <p:cNvPr id="29772" name="Line 76"/>
            <p:cNvSpPr>
              <a:spLocks noChangeShapeType="1"/>
            </p:cNvSpPr>
            <p:nvPr/>
          </p:nvSpPr>
          <p:spPr bwMode="auto">
            <a:xfrm>
              <a:off x="1366" y="1557"/>
              <a:ext cx="3221" cy="1"/>
            </a:xfrm>
            <a:prstGeom prst="line">
              <a:avLst/>
            </a:prstGeom>
            <a:noFill/>
            <a:ln w="0">
              <a:solidFill>
                <a:srgbClr val="C0C0C0"/>
              </a:solidFill>
              <a:prstDash val="sysDot"/>
              <a:round/>
              <a:headEnd/>
              <a:tailEnd/>
            </a:ln>
          </p:spPr>
          <p:txBody>
            <a:bodyPr/>
            <a:lstStyle/>
            <a:p>
              <a:endParaRPr lang="en-US"/>
            </a:p>
          </p:txBody>
        </p:sp>
        <p:sp>
          <p:nvSpPr>
            <p:cNvPr id="29773" name="Line 77"/>
            <p:cNvSpPr>
              <a:spLocks noChangeShapeType="1"/>
            </p:cNvSpPr>
            <p:nvPr/>
          </p:nvSpPr>
          <p:spPr bwMode="auto">
            <a:xfrm>
              <a:off x="1366" y="1379"/>
              <a:ext cx="3221" cy="1"/>
            </a:xfrm>
            <a:prstGeom prst="line">
              <a:avLst/>
            </a:prstGeom>
            <a:noFill/>
            <a:ln w="0">
              <a:solidFill>
                <a:srgbClr val="C0C0C0"/>
              </a:solidFill>
              <a:prstDash val="sysDot"/>
              <a:round/>
              <a:headEnd/>
              <a:tailEnd/>
            </a:ln>
          </p:spPr>
          <p:txBody>
            <a:bodyPr/>
            <a:lstStyle/>
            <a:p>
              <a:endParaRPr lang="en-US"/>
            </a:p>
          </p:txBody>
        </p:sp>
        <p:sp>
          <p:nvSpPr>
            <p:cNvPr id="29774" name="Line 78"/>
            <p:cNvSpPr>
              <a:spLocks noChangeShapeType="1"/>
            </p:cNvSpPr>
            <p:nvPr/>
          </p:nvSpPr>
          <p:spPr bwMode="auto">
            <a:xfrm>
              <a:off x="1366" y="1194"/>
              <a:ext cx="3221" cy="1"/>
            </a:xfrm>
            <a:prstGeom prst="line">
              <a:avLst/>
            </a:prstGeom>
            <a:noFill/>
            <a:ln w="0">
              <a:solidFill>
                <a:srgbClr val="C0C0C0"/>
              </a:solidFill>
              <a:prstDash val="sysDot"/>
              <a:round/>
              <a:headEnd/>
              <a:tailEnd/>
            </a:ln>
          </p:spPr>
          <p:txBody>
            <a:bodyPr/>
            <a:lstStyle/>
            <a:p>
              <a:endParaRPr lang="en-US"/>
            </a:p>
          </p:txBody>
        </p:sp>
        <p:sp>
          <p:nvSpPr>
            <p:cNvPr id="29775" name="Line 79"/>
            <p:cNvSpPr>
              <a:spLocks noChangeShapeType="1"/>
            </p:cNvSpPr>
            <p:nvPr/>
          </p:nvSpPr>
          <p:spPr bwMode="auto">
            <a:xfrm>
              <a:off x="1366" y="1194"/>
              <a:ext cx="1" cy="1275"/>
            </a:xfrm>
            <a:prstGeom prst="line">
              <a:avLst/>
            </a:prstGeom>
            <a:noFill/>
            <a:ln w="0">
              <a:solidFill>
                <a:srgbClr val="000000"/>
              </a:solidFill>
              <a:round/>
              <a:headEnd/>
              <a:tailEnd/>
            </a:ln>
          </p:spPr>
          <p:txBody>
            <a:bodyPr/>
            <a:lstStyle/>
            <a:p>
              <a:endParaRPr lang="en-US"/>
            </a:p>
          </p:txBody>
        </p:sp>
        <p:sp>
          <p:nvSpPr>
            <p:cNvPr id="29776" name="Line 80"/>
            <p:cNvSpPr>
              <a:spLocks noChangeShapeType="1"/>
            </p:cNvSpPr>
            <p:nvPr/>
          </p:nvSpPr>
          <p:spPr bwMode="auto">
            <a:xfrm>
              <a:off x="1335" y="2469"/>
              <a:ext cx="31" cy="1"/>
            </a:xfrm>
            <a:prstGeom prst="line">
              <a:avLst/>
            </a:prstGeom>
            <a:noFill/>
            <a:ln w="0">
              <a:solidFill>
                <a:srgbClr val="000000"/>
              </a:solidFill>
              <a:round/>
              <a:headEnd/>
              <a:tailEnd/>
            </a:ln>
          </p:spPr>
          <p:txBody>
            <a:bodyPr/>
            <a:lstStyle/>
            <a:p>
              <a:endParaRPr lang="en-US"/>
            </a:p>
          </p:txBody>
        </p:sp>
        <p:sp>
          <p:nvSpPr>
            <p:cNvPr id="29777" name="Line 81"/>
            <p:cNvSpPr>
              <a:spLocks noChangeShapeType="1"/>
            </p:cNvSpPr>
            <p:nvPr/>
          </p:nvSpPr>
          <p:spPr bwMode="auto">
            <a:xfrm>
              <a:off x="1335" y="2284"/>
              <a:ext cx="31" cy="1"/>
            </a:xfrm>
            <a:prstGeom prst="line">
              <a:avLst/>
            </a:prstGeom>
            <a:noFill/>
            <a:ln w="0">
              <a:solidFill>
                <a:srgbClr val="000000"/>
              </a:solidFill>
              <a:round/>
              <a:headEnd/>
              <a:tailEnd/>
            </a:ln>
          </p:spPr>
          <p:txBody>
            <a:bodyPr/>
            <a:lstStyle/>
            <a:p>
              <a:endParaRPr lang="en-US"/>
            </a:p>
          </p:txBody>
        </p:sp>
        <p:sp>
          <p:nvSpPr>
            <p:cNvPr id="29778" name="Line 82"/>
            <p:cNvSpPr>
              <a:spLocks noChangeShapeType="1"/>
            </p:cNvSpPr>
            <p:nvPr/>
          </p:nvSpPr>
          <p:spPr bwMode="auto">
            <a:xfrm>
              <a:off x="1335" y="2106"/>
              <a:ext cx="31" cy="1"/>
            </a:xfrm>
            <a:prstGeom prst="line">
              <a:avLst/>
            </a:prstGeom>
            <a:noFill/>
            <a:ln w="0">
              <a:solidFill>
                <a:srgbClr val="000000"/>
              </a:solidFill>
              <a:round/>
              <a:headEnd/>
              <a:tailEnd/>
            </a:ln>
          </p:spPr>
          <p:txBody>
            <a:bodyPr/>
            <a:lstStyle/>
            <a:p>
              <a:endParaRPr lang="en-US"/>
            </a:p>
          </p:txBody>
        </p:sp>
        <p:sp>
          <p:nvSpPr>
            <p:cNvPr id="29779" name="Line 83"/>
            <p:cNvSpPr>
              <a:spLocks noChangeShapeType="1"/>
            </p:cNvSpPr>
            <p:nvPr/>
          </p:nvSpPr>
          <p:spPr bwMode="auto">
            <a:xfrm>
              <a:off x="1335" y="1921"/>
              <a:ext cx="31" cy="1"/>
            </a:xfrm>
            <a:prstGeom prst="line">
              <a:avLst/>
            </a:prstGeom>
            <a:noFill/>
            <a:ln w="0">
              <a:solidFill>
                <a:srgbClr val="000000"/>
              </a:solidFill>
              <a:round/>
              <a:headEnd/>
              <a:tailEnd/>
            </a:ln>
          </p:spPr>
          <p:txBody>
            <a:bodyPr/>
            <a:lstStyle/>
            <a:p>
              <a:endParaRPr lang="en-US"/>
            </a:p>
          </p:txBody>
        </p:sp>
        <p:sp>
          <p:nvSpPr>
            <p:cNvPr id="29780" name="Line 84"/>
            <p:cNvSpPr>
              <a:spLocks noChangeShapeType="1"/>
            </p:cNvSpPr>
            <p:nvPr/>
          </p:nvSpPr>
          <p:spPr bwMode="auto">
            <a:xfrm>
              <a:off x="1335" y="1742"/>
              <a:ext cx="31" cy="1"/>
            </a:xfrm>
            <a:prstGeom prst="line">
              <a:avLst/>
            </a:prstGeom>
            <a:noFill/>
            <a:ln w="0">
              <a:solidFill>
                <a:srgbClr val="000000"/>
              </a:solidFill>
              <a:round/>
              <a:headEnd/>
              <a:tailEnd/>
            </a:ln>
          </p:spPr>
          <p:txBody>
            <a:bodyPr/>
            <a:lstStyle/>
            <a:p>
              <a:endParaRPr lang="en-US"/>
            </a:p>
          </p:txBody>
        </p:sp>
        <p:sp>
          <p:nvSpPr>
            <p:cNvPr id="29781" name="Line 85"/>
            <p:cNvSpPr>
              <a:spLocks noChangeShapeType="1"/>
            </p:cNvSpPr>
            <p:nvPr/>
          </p:nvSpPr>
          <p:spPr bwMode="auto">
            <a:xfrm>
              <a:off x="1335" y="1557"/>
              <a:ext cx="31" cy="1"/>
            </a:xfrm>
            <a:prstGeom prst="line">
              <a:avLst/>
            </a:prstGeom>
            <a:noFill/>
            <a:ln w="0">
              <a:solidFill>
                <a:srgbClr val="000000"/>
              </a:solidFill>
              <a:round/>
              <a:headEnd/>
              <a:tailEnd/>
            </a:ln>
          </p:spPr>
          <p:txBody>
            <a:bodyPr/>
            <a:lstStyle/>
            <a:p>
              <a:endParaRPr lang="en-US"/>
            </a:p>
          </p:txBody>
        </p:sp>
        <p:sp>
          <p:nvSpPr>
            <p:cNvPr id="29782" name="Line 86"/>
            <p:cNvSpPr>
              <a:spLocks noChangeShapeType="1"/>
            </p:cNvSpPr>
            <p:nvPr/>
          </p:nvSpPr>
          <p:spPr bwMode="auto">
            <a:xfrm>
              <a:off x="1335" y="1379"/>
              <a:ext cx="31" cy="1"/>
            </a:xfrm>
            <a:prstGeom prst="line">
              <a:avLst/>
            </a:prstGeom>
            <a:noFill/>
            <a:ln w="0">
              <a:solidFill>
                <a:srgbClr val="000000"/>
              </a:solidFill>
              <a:round/>
              <a:headEnd/>
              <a:tailEnd/>
            </a:ln>
          </p:spPr>
          <p:txBody>
            <a:bodyPr/>
            <a:lstStyle/>
            <a:p>
              <a:endParaRPr lang="en-US"/>
            </a:p>
          </p:txBody>
        </p:sp>
        <p:sp>
          <p:nvSpPr>
            <p:cNvPr id="29783" name="Line 87"/>
            <p:cNvSpPr>
              <a:spLocks noChangeShapeType="1"/>
            </p:cNvSpPr>
            <p:nvPr/>
          </p:nvSpPr>
          <p:spPr bwMode="auto">
            <a:xfrm>
              <a:off x="1335" y="1194"/>
              <a:ext cx="31" cy="1"/>
            </a:xfrm>
            <a:prstGeom prst="line">
              <a:avLst/>
            </a:prstGeom>
            <a:noFill/>
            <a:ln w="0">
              <a:solidFill>
                <a:srgbClr val="000000"/>
              </a:solidFill>
              <a:round/>
              <a:headEnd/>
              <a:tailEnd/>
            </a:ln>
          </p:spPr>
          <p:txBody>
            <a:bodyPr/>
            <a:lstStyle/>
            <a:p>
              <a:endParaRPr lang="en-US"/>
            </a:p>
          </p:txBody>
        </p:sp>
        <p:sp>
          <p:nvSpPr>
            <p:cNvPr id="29784" name="Line 88"/>
            <p:cNvSpPr>
              <a:spLocks noChangeShapeType="1"/>
            </p:cNvSpPr>
            <p:nvPr/>
          </p:nvSpPr>
          <p:spPr bwMode="auto">
            <a:xfrm>
              <a:off x="1366" y="2469"/>
              <a:ext cx="3221" cy="1"/>
            </a:xfrm>
            <a:prstGeom prst="line">
              <a:avLst/>
            </a:prstGeom>
            <a:noFill/>
            <a:ln w="0">
              <a:solidFill>
                <a:srgbClr val="000000"/>
              </a:solidFill>
              <a:round/>
              <a:headEnd/>
              <a:tailEnd/>
            </a:ln>
          </p:spPr>
          <p:txBody>
            <a:bodyPr/>
            <a:lstStyle/>
            <a:p>
              <a:endParaRPr lang="en-US"/>
            </a:p>
          </p:txBody>
        </p:sp>
        <p:sp>
          <p:nvSpPr>
            <p:cNvPr id="29785" name="Line 89"/>
            <p:cNvSpPr>
              <a:spLocks noChangeShapeType="1"/>
            </p:cNvSpPr>
            <p:nvPr/>
          </p:nvSpPr>
          <p:spPr bwMode="auto">
            <a:xfrm flipV="1">
              <a:off x="1366" y="2469"/>
              <a:ext cx="1" cy="27"/>
            </a:xfrm>
            <a:prstGeom prst="line">
              <a:avLst/>
            </a:prstGeom>
            <a:noFill/>
            <a:ln w="0">
              <a:solidFill>
                <a:srgbClr val="000000"/>
              </a:solidFill>
              <a:round/>
              <a:headEnd/>
              <a:tailEnd/>
            </a:ln>
          </p:spPr>
          <p:txBody>
            <a:bodyPr/>
            <a:lstStyle/>
            <a:p>
              <a:endParaRPr lang="en-US"/>
            </a:p>
          </p:txBody>
        </p:sp>
        <p:sp>
          <p:nvSpPr>
            <p:cNvPr id="29786" name="Line 90"/>
            <p:cNvSpPr>
              <a:spLocks noChangeShapeType="1"/>
            </p:cNvSpPr>
            <p:nvPr/>
          </p:nvSpPr>
          <p:spPr bwMode="auto">
            <a:xfrm flipV="1">
              <a:off x="1906" y="2469"/>
              <a:ext cx="1" cy="27"/>
            </a:xfrm>
            <a:prstGeom prst="line">
              <a:avLst/>
            </a:prstGeom>
            <a:noFill/>
            <a:ln w="0">
              <a:solidFill>
                <a:srgbClr val="000000"/>
              </a:solidFill>
              <a:round/>
              <a:headEnd/>
              <a:tailEnd/>
            </a:ln>
          </p:spPr>
          <p:txBody>
            <a:bodyPr/>
            <a:lstStyle/>
            <a:p>
              <a:endParaRPr lang="en-US"/>
            </a:p>
          </p:txBody>
        </p:sp>
        <p:sp>
          <p:nvSpPr>
            <p:cNvPr id="29787" name="Line 91"/>
            <p:cNvSpPr>
              <a:spLocks noChangeShapeType="1"/>
            </p:cNvSpPr>
            <p:nvPr/>
          </p:nvSpPr>
          <p:spPr bwMode="auto">
            <a:xfrm flipV="1">
              <a:off x="2437" y="2469"/>
              <a:ext cx="1" cy="27"/>
            </a:xfrm>
            <a:prstGeom prst="line">
              <a:avLst/>
            </a:prstGeom>
            <a:noFill/>
            <a:ln w="0">
              <a:solidFill>
                <a:srgbClr val="000000"/>
              </a:solidFill>
              <a:round/>
              <a:headEnd/>
              <a:tailEnd/>
            </a:ln>
          </p:spPr>
          <p:txBody>
            <a:bodyPr/>
            <a:lstStyle/>
            <a:p>
              <a:endParaRPr lang="en-US"/>
            </a:p>
          </p:txBody>
        </p:sp>
        <p:sp>
          <p:nvSpPr>
            <p:cNvPr id="29788" name="Line 92"/>
            <p:cNvSpPr>
              <a:spLocks noChangeShapeType="1"/>
            </p:cNvSpPr>
            <p:nvPr/>
          </p:nvSpPr>
          <p:spPr bwMode="auto">
            <a:xfrm flipV="1">
              <a:off x="2977" y="2469"/>
              <a:ext cx="1" cy="27"/>
            </a:xfrm>
            <a:prstGeom prst="line">
              <a:avLst/>
            </a:prstGeom>
            <a:noFill/>
            <a:ln w="0">
              <a:solidFill>
                <a:srgbClr val="000000"/>
              </a:solidFill>
              <a:round/>
              <a:headEnd/>
              <a:tailEnd/>
            </a:ln>
          </p:spPr>
          <p:txBody>
            <a:bodyPr/>
            <a:lstStyle/>
            <a:p>
              <a:endParaRPr lang="en-US"/>
            </a:p>
          </p:txBody>
        </p:sp>
        <p:sp>
          <p:nvSpPr>
            <p:cNvPr id="29789" name="Line 93"/>
            <p:cNvSpPr>
              <a:spLocks noChangeShapeType="1"/>
            </p:cNvSpPr>
            <p:nvPr/>
          </p:nvSpPr>
          <p:spPr bwMode="auto">
            <a:xfrm flipV="1">
              <a:off x="3516" y="2469"/>
              <a:ext cx="1" cy="27"/>
            </a:xfrm>
            <a:prstGeom prst="line">
              <a:avLst/>
            </a:prstGeom>
            <a:noFill/>
            <a:ln w="0">
              <a:solidFill>
                <a:srgbClr val="000000"/>
              </a:solidFill>
              <a:round/>
              <a:headEnd/>
              <a:tailEnd/>
            </a:ln>
          </p:spPr>
          <p:txBody>
            <a:bodyPr/>
            <a:lstStyle/>
            <a:p>
              <a:endParaRPr lang="en-US"/>
            </a:p>
          </p:txBody>
        </p:sp>
        <p:sp>
          <p:nvSpPr>
            <p:cNvPr id="29790" name="Line 94"/>
            <p:cNvSpPr>
              <a:spLocks noChangeShapeType="1"/>
            </p:cNvSpPr>
            <p:nvPr/>
          </p:nvSpPr>
          <p:spPr bwMode="auto">
            <a:xfrm flipV="1">
              <a:off x="4047" y="2469"/>
              <a:ext cx="1" cy="27"/>
            </a:xfrm>
            <a:prstGeom prst="line">
              <a:avLst/>
            </a:prstGeom>
            <a:noFill/>
            <a:ln w="0">
              <a:solidFill>
                <a:srgbClr val="000000"/>
              </a:solidFill>
              <a:round/>
              <a:headEnd/>
              <a:tailEnd/>
            </a:ln>
          </p:spPr>
          <p:txBody>
            <a:bodyPr/>
            <a:lstStyle/>
            <a:p>
              <a:endParaRPr lang="en-US"/>
            </a:p>
          </p:txBody>
        </p:sp>
        <p:sp>
          <p:nvSpPr>
            <p:cNvPr id="29791" name="Line 95"/>
            <p:cNvSpPr>
              <a:spLocks noChangeShapeType="1"/>
            </p:cNvSpPr>
            <p:nvPr/>
          </p:nvSpPr>
          <p:spPr bwMode="auto">
            <a:xfrm flipV="1">
              <a:off x="4587" y="2469"/>
              <a:ext cx="1" cy="27"/>
            </a:xfrm>
            <a:prstGeom prst="line">
              <a:avLst/>
            </a:prstGeom>
            <a:noFill/>
            <a:ln w="0">
              <a:solidFill>
                <a:srgbClr val="000000"/>
              </a:solidFill>
              <a:round/>
              <a:headEnd/>
              <a:tailEnd/>
            </a:ln>
          </p:spPr>
          <p:txBody>
            <a:bodyPr/>
            <a:lstStyle/>
            <a:p>
              <a:endParaRPr lang="en-US"/>
            </a:p>
          </p:txBody>
        </p:sp>
        <p:sp>
          <p:nvSpPr>
            <p:cNvPr id="29792" name="Line 96"/>
            <p:cNvSpPr>
              <a:spLocks noChangeShapeType="1"/>
            </p:cNvSpPr>
            <p:nvPr/>
          </p:nvSpPr>
          <p:spPr bwMode="auto">
            <a:xfrm flipV="1">
              <a:off x="1632" y="1319"/>
              <a:ext cx="540" cy="7"/>
            </a:xfrm>
            <a:prstGeom prst="line">
              <a:avLst/>
            </a:prstGeom>
            <a:noFill/>
            <a:ln w="36576">
              <a:solidFill>
                <a:schemeClr val="tx1"/>
              </a:solidFill>
              <a:round/>
              <a:headEnd/>
              <a:tailEnd/>
            </a:ln>
          </p:spPr>
          <p:txBody>
            <a:bodyPr/>
            <a:lstStyle/>
            <a:p>
              <a:endParaRPr lang="en-US"/>
            </a:p>
          </p:txBody>
        </p:sp>
        <p:sp>
          <p:nvSpPr>
            <p:cNvPr id="29793" name="Line 97"/>
            <p:cNvSpPr>
              <a:spLocks noChangeShapeType="1"/>
            </p:cNvSpPr>
            <p:nvPr/>
          </p:nvSpPr>
          <p:spPr bwMode="auto">
            <a:xfrm flipV="1">
              <a:off x="2172" y="1293"/>
              <a:ext cx="539" cy="26"/>
            </a:xfrm>
            <a:prstGeom prst="line">
              <a:avLst/>
            </a:prstGeom>
            <a:noFill/>
            <a:ln w="36576">
              <a:solidFill>
                <a:schemeClr val="tx1"/>
              </a:solidFill>
              <a:round/>
              <a:headEnd/>
              <a:tailEnd/>
            </a:ln>
          </p:spPr>
          <p:txBody>
            <a:bodyPr/>
            <a:lstStyle/>
            <a:p>
              <a:endParaRPr lang="en-US"/>
            </a:p>
          </p:txBody>
        </p:sp>
        <p:sp>
          <p:nvSpPr>
            <p:cNvPr id="29794" name="Line 98"/>
            <p:cNvSpPr>
              <a:spLocks noChangeShapeType="1"/>
            </p:cNvSpPr>
            <p:nvPr/>
          </p:nvSpPr>
          <p:spPr bwMode="auto">
            <a:xfrm>
              <a:off x="2711" y="1293"/>
              <a:ext cx="531" cy="53"/>
            </a:xfrm>
            <a:prstGeom prst="line">
              <a:avLst/>
            </a:prstGeom>
            <a:noFill/>
            <a:ln w="36576">
              <a:solidFill>
                <a:schemeClr val="tx1"/>
              </a:solidFill>
              <a:round/>
              <a:headEnd/>
              <a:tailEnd/>
            </a:ln>
          </p:spPr>
          <p:txBody>
            <a:bodyPr/>
            <a:lstStyle/>
            <a:p>
              <a:endParaRPr lang="en-US"/>
            </a:p>
          </p:txBody>
        </p:sp>
        <p:sp>
          <p:nvSpPr>
            <p:cNvPr id="29795" name="Line 99"/>
            <p:cNvSpPr>
              <a:spLocks noChangeShapeType="1"/>
            </p:cNvSpPr>
            <p:nvPr/>
          </p:nvSpPr>
          <p:spPr bwMode="auto">
            <a:xfrm>
              <a:off x="3242" y="1346"/>
              <a:ext cx="540" cy="66"/>
            </a:xfrm>
            <a:prstGeom prst="line">
              <a:avLst/>
            </a:prstGeom>
            <a:noFill/>
            <a:ln w="36576">
              <a:solidFill>
                <a:schemeClr val="tx1"/>
              </a:solidFill>
              <a:round/>
              <a:headEnd/>
              <a:tailEnd/>
            </a:ln>
          </p:spPr>
          <p:txBody>
            <a:bodyPr/>
            <a:lstStyle/>
            <a:p>
              <a:endParaRPr lang="en-US"/>
            </a:p>
          </p:txBody>
        </p:sp>
        <p:sp>
          <p:nvSpPr>
            <p:cNvPr id="29796" name="Line 100"/>
            <p:cNvSpPr>
              <a:spLocks noChangeShapeType="1"/>
            </p:cNvSpPr>
            <p:nvPr/>
          </p:nvSpPr>
          <p:spPr bwMode="auto">
            <a:xfrm>
              <a:off x="3782" y="1412"/>
              <a:ext cx="539" cy="40"/>
            </a:xfrm>
            <a:prstGeom prst="line">
              <a:avLst/>
            </a:prstGeom>
            <a:noFill/>
            <a:ln w="36576">
              <a:solidFill>
                <a:schemeClr val="tx1"/>
              </a:solidFill>
              <a:round/>
              <a:headEnd/>
              <a:tailEnd/>
            </a:ln>
          </p:spPr>
          <p:txBody>
            <a:bodyPr/>
            <a:lstStyle/>
            <a:p>
              <a:endParaRPr lang="en-US"/>
            </a:p>
          </p:txBody>
        </p:sp>
        <p:sp>
          <p:nvSpPr>
            <p:cNvPr id="29797" name="Line 101"/>
            <p:cNvSpPr>
              <a:spLocks noChangeShapeType="1"/>
            </p:cNvSpPr>
            <p:nvPr/>
          </p:nvSpPr>
          <p:spPr bwMode="auto">
            <a:xfrm>
              <a:off x="1632" y="1848"/>
              <a:ext cx="540" cy="1"/>
            </a:xfrm>
            <a:prstGeom prst="line">
              <a:avLst/>
            </a:prstGeom>
            <a:noFill/>
            <a:ln w="36513">
              <a:solidFill>
                <a:srgbClr val="969696"/>
              </a:solidFill>
              <a:round/>
              <a:headEnd/>
              <a:tailEnd/>
            </a:ln>
          </p:spPr>
          <p:txBody>
            <a:bodyPr/>
            <a:lstStyle/>
            <a:p>
              <a:endParaRPr lang="en-US"/>
            </a:p>
          </p:txBody>
        </p:sp>
        <p:sp>
          <p:nvSpPr>
            <p:cNvPr id="29798" name="Line 102"/>
            <p:cNvSpPr>
              <a:spLocks noChangeShapeType="1"/>
            </p:cNvSpPr>
            <p:nvPr/>
          </p:nvSpPr>
          <p:spPr bwMode="auto">
            <a:xfrm flipV="1">
              <a:off x="2172" y="1729"/>
              <a:ext cx="539" cy="119"/>
            </a:xfrm>
            <a:prstGeom prst="line">
              <a:avLst/>
            </a:prstGeom>
            <a:noFill/>
            <a:ln w="36513">
              <a:solidFill>
                <a:srgbClr val="969696"/>
              </a:solidFill>
              <a:round/>
              <a:headEnd/>
              <a:tailEnd/>
            </a:ln>
          </p:spPr>
          <p:txBody>
            <a:bodyPr/>
            <a:lstStyle/>
            <a:p>
              <a:endParaRPr lang="en-US"/>
            </a:p>
          </p:txBody>
        </p:sp>
        <p:sp>
          <p:nvSpPr>
            <p:cNvPr id="29799" name="Line 103"/>
            <p:cNvSpPr>
              <a:spLocks noChangeShapeType="1"/>
            </p:cNvSpPr>
            <p:nvPr/>
          </p:nvSpPr>
          <p:spPr bwMode="auto">
            <a:xfrm>
              <a:off x="2711" y="1729"/>
              <a:ext cx="531" cy="7"/>
            </a:xfrm>
            <a:prstGeom prst="line">
              <a:avLst/>
            </a:prstGeom>
            <a:noFill/>
            <a:ln w="36513">
              <a:solidFill>
                <a:srgbClr val="969696"/>
              </a:solidFill>
              <a:round/>
              <a:headEnd/>
              <a:tailEnd/>
            </a:ln>
          </p:spPr>
          <p:txBody>
            <a:bodyPr/>
            <a:lstStyle/>
            <a:p>
              <a:endParaRPr lang="en-US"/>
            </a:p>
          </p:txBody>
        </p:sp>
        <p:sp>
          <p:nvSpPr>
            <p:cNvPr id="29800" name="Line 104"/>
            <p:cNvSpPr>
              <a:spLocks noChangeShapeType="1"/>
            </p:cNvSpPr>
            <p:nvPr/>
          </p:nvSpPr>
          <p:spPr bwMode="auto">
            <a:xfrm>
              <a:off x="3242" y="1736"/>
              <a:ext cx="540" cy="20"/>
            </a:xfrm>
            <a:prstGeom prst="line">
              <a:avLst/>
            </a:prstGeom>
            <a:noFill/>
            <a:ln w="36513">
              <a:solidFill>
                <a:srgbClr val="969696"/>
              </a:solidFill>
              <a:round/>
              <a:headEnd/>
              <a:tailEnd/>
            </a:ln>
          </p:spPr>
          <p:txBody>
            <a:bodyPr/>
            <a:lstStyle/>
            <a:p>
              <a:endParaRPr lang="en-US"/>
            </a:p>
          </p:txBody>
        </p:sp>
        <p:sp>
          <p:nvSpPr>
            <p:cNvPr id="29801" name="Line 105"/>
            <p:cNvSpPr>
              <a:spLocks noChangeShapeType="1"/>
            </p:cNvSpPr>
            <p:nvPr/>
          </p:nvSpPr>
          <p:spPr bwMode="auto">
            <a:xfrm flipV="1">
              <a:off x="3782" y="1709"/>
              <a:ext cx="539" cy="47"/>
            </a:xfrm>
            <a:prstGeom prst="line">
              <a:avLst/>
            </a:prstGeom>
            <a:noFill/>
            <a:ln w="36513">
              <a:solidFill>
                <a:srgbClr val="969696"/>
              </a:solidFill>
              <a:round/>
              <a:headEnd/>
              <a:tailEnd/>
            </a:ln>
          </p:spPr>
          <p:txBody>
            <a:bodyPr/>
            <a:lstStyle/>
            <a:p>
              <a:endParaRPr lang="en-US"/>
            </a:p>
          </p:txBody>
        </p:sp>
        <p:sp>
          <p:nvSpPr>
            <p:cNvPr id="29802" name="Line 106"/>
            <p:cNvSpPr>
              <a:spLocks noChangeShapeType="1"/>
            </p:cNvSpPr>
            <p:nvPr/>
          </p:nvSpPr>
          <p:spPr bwMode="auto">
            <a:xfrm>
              <a:off x="1632" y="2304"/>
              <a:ext cx="540" cy="20"/>
            </a:xfrm>
            <a:prstGeom prst="line">
              <a:avLst/>
            </a:prstGeom>
            <a:noFill/>
            <a:ln w="36576">
              <a:solidFill>
                <a:schemeClr val="folHlink"/>
              </a:solidFill>
              <a:round/>
              <a:headEnd/>
              <a:tailEnd/>
            </a:ln>
          </p:spPr>
          <p:txBody>
            <a:bodyPr/>
            <a:lstStyle/>
            <a:p>
              <a:endParaRPr lang="en-US"/>
            </a:p>
          </p:txBody>
        </p:sp>
        <p:sp>
          <p:nvSpPr>
            <p:cNvPr id="29803" name="Line 107"/>
            <p:cNvSpPr>
              <a:spLocks noChangeShapeType="1"/>
            </p:cNvSpPr>
            <p:nvPr/>
          </p:nvSpPr>
          <p:spPr bwMode="auto">
            <a:xfrm flipV="1">
              <a:off x="2172" y="2297"/>
              <a:ext cx="539" cy="27"/>
            </a:xfrm>
            <a:prstGeom prst="line">
              <a:avLst/>
            </a:prstGeom>
            <a:noFill/>
            <a:ln w="36576">
              <a:solidFill>
                <a:schemeClr val="folHlink"/>
              </a:solidFill>
              <a:round/>
              <a:headEnd/>
              <a:tailEnd/>
            </a:ln>
          </p:spPr>
          <p:txBody>
            <a:bodyPr/>
            <a:lstStyle/>
            <a:p>
              <a:endParaRPr lang="en-US"/>
            </a:p>
          </p:txBody>
        </p:sp>
        <p:sp>
          <p:nvSpPr>
            <p:cNvPr id="29804" name="Line 108"/>
            <p:cNvSpPr>
              <a:spLocks noChangeShapeType="1"/>
            </p:cNvSpPr>
            <p:nvPr/>
          </p:nvSpPr>
          <p:spPr bwMode="auto">
            <a:xfrm>
              <a:off x="2711" y="2297"/>
              <a:ext cx="531" cy="27"/>
            </a:xfrm>
            <a:prstGeom prst="line">
              <a:avLst/>
            </a:prstGeom>
            <a:noFill/>
            <a:ln w="36576">
              <a:solidFill>
                <a:schemeClr val="folHlink"/>
              </a:solidFill>
              <a:round/>
              <a:headEnd/>
              <a:tailEnd/>
            </a:ln>
          </p:spPr>
          <p:txBody>
            <a:bodyPr/>
            <a:lstStyle/>
            <a:p>
              <a:endParaRPr lang="en-US"/>
            </a:p>
          </p:txBody>
        </p:sp>
        <p:sp>
          <p:nvSpPr>
            <p:cNvPr id="29805" name="Line 109"/>
            <p:cNvSpPr>
              <a:spLocks noChangeShapeType="1"/>
            </p:cNvSpPr>
            <p:nvPr/>
          </p:nvSpPr>
          <p:spPr bwMode="auto">
            <a:xfrm>
              <a:off x="3242" y="2324"/>
              <a:ext cx="540" cy="1"/>
            </a:xfrm>
            <a:prstGeom prst="line">
              <a:avLst/>
            </a:prstGeom>
            <a:noFill/>
            <a:ln w="36576">
              <a:solidFill>
                <a:schemeClr val="folHlink"/>
              </a:solidFill>
              <a:round/>
              <a:headEnd/>
              <a:tailEnd/>
            </a:ln>
          </p:spPr>
          <p:txBody>
            <a:bodyPr/>
            <a:lstStyle/>
            <a:p>
              <a:endParaRPr lang="en-US"/>
            </a:p>
          </p:txBody>
        </p:sp>
        <p:sp>
          <p:nvSpPr>
            <p:cNvPr id="29806" name="Line 110"/>
            <p:cNvSpPr>
              <a:spLocks noChangeShapeType="1"/>
            </p:cNvSpPr>
            <p:nvPr/>
          </p:nvSpPr>
          <p:spPr bwMode="auto">
            <a:xfrm flipV="1">
              <a:off x="3782" y="2311"/>
              <a:ext cx="539" cy="13"/>
            </a:xfrm>
            <a:prstGeom prst="line">
              <a:avLst/>
            </a:prstGeom>
            <a:noFill/>
            <a:ln w="36576">
              <a:solidFill>
                <a:schemeClr val="folHlink"/>
              </a:solidFill>
              <a:round/>
              <a:headEnd/>
              <a:tailEnd/>
            </a:ln>
          </p:spPr>
          <p:txBody>
            <a:bodyPr/>
            <a:lstStyle/>
            <a:p>
              <a:endParaRPr lang="en-US"/>
            </a:p>
          </p:txBody>
        </p:sp>
        <p:sp>
          <p:nvSpPr>
            <p:cNvPr id="29807" name="Rectangle 111"/>
            <p:cNvSpPr>
              <a:spLocks noChangeArrowheads="1"/>
            </p:cNvSpPr>
            <p:nvPr/>
          </p:nvSpPr>
          <p:spPr bwMode="auto">
            <a:xfrm>
              <a:off x="1148" y="2416"/>
              <a:ext cx="122" cy="106"/>
            </a:xfrm>
            <a:prstGeom prst="rect">
              <a:avLst/>
            </a:prstGeom>
            <a:noFill/>
            <a:ln w="9525">
              <a:noFill/>
              <a:miter lim="800000"/>
              <a:headEnd/>
              <a:tailEnd/>
            </a:ln>
          </p:spPr>
          <p:txBody>
            <a:bodyPr wrap="none" lIns="0" tIns="0" rIns="0" bIns="0">
              <a:spAutoFit/>
            </a:bodyPr>
            <a:lstStyle/>
            <a:p>
              <a:r>
                <a:rPr lang="es-ES" sz="1100">
                  <a:solidFill>
                    <a:srgbClr val="000000"/>
                  </a:solidFill>
                  <a:latin typeface="Arial" pitchFamily="34" charset="0"/>
                </a:rPr>
                <a:t>0.0</a:t>
              </a:r>
              <a:endParaRPr lang="es-ES"/>
            </a:p>
          </p:txBody>
        </p:sp>
        <p:sp>
          <p:nvSpPr>
            <p:cNvPr id="29808" name="Rectangle 112"/>
            <p:cNvSpPr>
              <a:spLocks noChangeArrowheads="1"/>
            </p:cNvSpPr>
            <p:nvPr/>
          </p:nvSpPr>
          <p:spPr bwMode="auto">
            <a:xfrm>
              <a:off x="1148" y="2231"/>
              <a:ext cx="122" cy="106"/>
            </a:xfrm>
            <a:prstGeom prst="rect">
              <a:avLst/>
            </a:prstGeom>
            <a:noFill/>
            <a:ln w="9525">
              <a:noFill/>
              <a:miter lim="800000"/>
              <a:headEnd/>
              <a:tailEnd/>
            </a:ln>
          </p:spPr>
          <p:txBody>
            <a:bodyPr wrap="none" lIns="0" tIns="0" rIns="0" bIns="0">
              <a:spAutoFit/>
            </a:bodyPr>
            <a:lstStyle/>
            <a:p>
              <a:r>
                <a:rPr lang="es-ES" sz="1100">
                  <a:solidFill>
                    <a:srgbClr val="000000"/>
                  </a:solidFill>
                  <a:latin typeface="Arial" pitchFamily="34" charset="0"/>
                </a:rPr>
                <a:t>2.0</a:t>
              </a:r>
              <a:endParaRPr lang="es-ES"/>
            </a:p>
          </p:txBody>
        </p:sp>
        <p:sp>
          <p:nvSpPr>
            <p:cNvPr id="29809" name="Rectangle 113"/>
            <p:cNvSpPr>
              <a:spLocks noChangeArrowheads="1"/>
            </p:cNvSpPr>
            <p:nvPr/>
          </p:nvSpPr>
          <p:spPr bwMode="auto">
            <a:xfrm>
              <a:off x="1148" y="2053"/>
              <a:ext cx="122" cy="106"/>
            </a:xfrm>
            <a:prstGeom prst="rect">
              <a:avLst/>
            </a:prstGeom>
            <a:noFill/>
            <a:ln w="9525">
              <a:noFill/>
              <a:miter lim="800000"/>
              <a:headEnd/>
              <a:tailEnd/>
            </a:ln>
          </p:spPr>
          <p:txBody>
            <a:bodyPr wrap="none" lIns="0" tIns="0" rIns="0" bIns="0">
              <a:spAutoFit/>
            </a:bodyPr>
            <a:lstStyle/>
            <a:p>
              <a:r>
                <a:rPr lang="es-ES" sz="1100">
                  <a:solidFill>
                    <a:srgbClr val="000000"/>
                  </a:solidFill>
                  <a:latin typeface="Arial" pitchFamily="34" charset="0"/>
                </a:rPr>
                <a:t>4.0</a:t>
              </a:r>
              <a:endParaRPr lang="es-ES"/>
            </a:p>
          </p:txBody>
        </p:sp>
        <p:sp>
          <p:nvSpPr>
            <p:cNvPr id="29810" name="Rectangle 114"/>
            <p:cNvSpPr>
              <a:spLocks noChangeArrowheads="1"/>
            </p:cNvSpPr>
            <p:nvPr/>
          </p:nvSpPr>
          <p:spPr bwMode="auto">
            <a:xfrm>
              <a:off x="1148" y="1868"/>
              <a:ext cx="122" cy="106"/>
            </a:xfrm>
            <a:prstGeom prst="rect">
              <a:avLst/>
            </a:prstGeom>
            <a:noFill/>
            <a:ln w="9525">
              <a:noFill/>
              <a:miter lim="800000"/>
              <a:headEnd/>
              <a:tailEnd/>
            </a:ln>
          </p:spPr>
          <p:txBody>
            <a:bodyPr wrap="none" lIns="0" tIns="0" rIns="0" bIns="0">
              <a:spAutoFit/>
            </a:bodyPr>
            <a:lstStyle/>
            <a:p>
              <a:r>
                <a:rPr lang="es-ES" sz="1100">
                  <a:solidFill>
                    <a:srgbClr val="000000"/>
                  </a:solidFill>
                  <a:latin typeface="Arial" pitchFamily="34" charset="0"/>
                </a:rPr>
                <a:t>6.0</a:t>
              </a:r>
              <a:endParaRPr lang="es-ES"/>
            </a:p>
          </p:txBody>
        </p:sp>
        <p:sp>
          <p:nvSpPr>
            <p:cNvPr id="29811" name="Rectangle 115"/>
            <p:cNvSpPr>
              <a:spLocks noChangeArrowheads="1"/>
            </p:cNvSpPr>
            <p:nvPr/>
          </p:nvSpPr>
          <p:spPr bwMode="auto">
            <a:xfrm>
              <a:off x="1148" y="1689"/>
              <a:ext cx="122" cy="106"/>
            </a:xfrm>
            <a:prstGeom prst="rect">
              <a:avLst/>
            </a:prstGeom>
            <a:noFill/>
            <a:ln w="9525">
              <a:noFill/>
              <a:miter lim="800000"/>
              <a:headEnd/>
              <a:tailEnd/>
            </a:ln>
          </p:spPr>
          <p:txBody>
            <a:bodyPr wrap="none" lIns="0" tIns="0" rIns="0" bIns="0">
              <a:spAutoFit/>
            </a:bodyPr>
            <a:lstStyle/>
            <a:p>
              <a:r>
                <a:rPr lang="es-ES" sz="1100">
                  <a:solidFill>
                    <a:srgbClr val="000000"/>
                  </a:solidFill>
                  <a:latin typeface="Arial" pitchFamily="34" charset="0"/>
                </a:rPr>
                <a:t>8.0</a:t>
              </a:r>
              <a:endParaRPr lang="es-ES"/>
            </a:p>
          </p:txBody>
        </p:sp>
        <p:sp>
          <p:nvSpPr>
            <p:cNvPr id="29812" name="Rectangle 116"/>
            <p:cNvSpPr>
              <a:spLocks noChangeArrowheads="1"/>
            </p:cNvSpPr>
            <p:nvPr/>
          </p:nvSpPr>
          <p:spPr bwMode="auto">
            <a:xfrm>
              <a:off x="1093" y="1504"/>
              <a:ext cx="171" cy="106"/>
            </a:xfrm>
            <a:prstGeom prst="rect">
              <a:avLst/>
            </a:prstGeom>
            <a:noFill/>
            <a:ln w="9525">
              <a:noFill/>
              <a:miter lim="800000"/>
              <a:headEnd/>
              <a:tailEnd/>
            </a:ln>
          </p:spPr>
          <p:txBody>
            <a:bodyPr wrap="none" lIns="0" tIns="0" rIns="0" bIns="0">
              <a:spAutoFit/>
            </a:bodyPr>
            <a:lstStyle/>
            <a:p>
              <a:r>
                <a:rPr lang="es-ES" sz="1100">
                  <a:solidFill>
                    <a:srgbClr val="000000"/>
                  </a:solidFill>
                  <a:latin typeface="Arial" pitchFamily="34" charset="0"/>
                </a:rPr>
                <a:t>10.0</a:t>
              </a:r>
              <a:endParaRPr lang="es-ES"/>
            </a:p>
          </p:txBody>
        </p:sp>
        <p:sp>
          <p:nvSpPr>
            <p:cNvPr id="29813" name="Rectangle 117"/>
            <p:cNvSpPr>
              <a:spLocks noChangeArrowheads="1"/>
            </p:cNvSpPr>
            <p:nvPr/>
          </p:nvSpPr>
          <p:spPr bwMode="auto">
            <a:xfrm>
              <a:off x="1093" y="1326"/>
              <a:ext cx="171" cy="106"/>
            </a:xfrm>
            <a:prstGeom prst="rect">
              <a:avLst/>
            </a:prstGeom>
            <a:noFill/>
            <a:ln w="9525">
              <a:noFill/>
              <a:miter lim="800000"/>
              <a:headEnd/>
              <a:tailEnd/>
            </a:ln>
          </p:spPr>
          <p:txBody>
            <a:bodyPr wrap="none" lIns="0" tIns="0" rIns="0" bIns="0">
              <a:spAutoFit/>
            </a:bodyPr>
            <a:lstStyle/>
            <a:p>
              <a:r>
                <a:rPr lang="es-ES" sz="1100">
                  <a:solidFill>
                    <a:srgbClr val="000000"/>
                  </a:solidFill>
                  <a:latin typeface="Arial" pitchFamily="34" charset="0"/>
                </a:rPr>
                <a:t>12.0</a:t>
              </a:r>
              <a:endParaRPr lang="es-ES"/>
            </a:p>
          </p:txBody>
        </p:sp>
        <p:sp>
          <p:nvSpPr>
            <p:cNvPr id="29814" name="Rectangle 118"/>
            <p:cNvSpPr>
              <a:spLocks noChangeArrowheads="1"/>
            </p:cNvSpPr>
            <p:nvPr/>
          </p:nvSpPr>
          <p:spPr bwMode="auto">
            <a:xfrm>
              <a:off x="1093" y="1141"/>
              <a:ext cx="171" cy="106"/>
            </a:xfrm>
            <a:prstGeom prst="rect">
              <a:avLst/>
            </a:prstGeom>
            <a:noFill/>
            <a:ln w="9525">
              <a:noFill/>
              <a:miter lim="800000"/>
              <a:headEnd/>
              <a:tailEnd/>
            </a:ln>
          </p:spPr>
          <p:txBody>
            <a:bodyPr wrap="none" lIns="0" tIns="0" rIns="0" bIns="0">
              <a:spAutoFit/>
            </a:bodyPr>
            <a:lstStyle/>
            <a:p>
              <a:r>
                <a:rPr lang="es-ES" sz="1100">
                  <a:solidFill>
                    <a:srgbClr val="000000"/>
                  </a:solidFill>
                  <a:latin typeface="Arial" pitchFamily="34" charset="0"/>
                </a:rPr>
                <a:t>14.0</a:t>
              </a:r>
              <a:endParaRPr lang="es-ES"/>
            </a:p>
          </p:txBody>
        </p:sp>
        <p:sp>
          <p:nvSpPr>
            <p:cNvPr id="29815" name="Rectangle 119"/>
            <p:cNvSpPr>
              <a:spLocks noChangeArrowheads="1"/>
            </p:cNvSpPr>
            <p:nvPr/>
          </p:nvSpPr>
          <p:spPr bwMode="auto">
            <a:xfrm>
              <a:off x="1523" y="2542"/>
              <a:ext cx="196" cy="106"/>
            </a:xfrm>
            <a:prstGeom prst="rect">
              <a:avLst/>
            </a:prstGeom>
            <a:noFill/>
            <a:ln w="9525">
              <a:noFill/>
              <a:miter lim="800000"/>
              <a:headEnd/>
              <a:tailEnd/>
            </a:ln>
          </p:spPr>
          <p:txBody>
            <a:bodyPr wrap="none" lIns="0" tIns="0" rIns="0" bIns="0">
              <a:spAutoFit/>
            </a:bodyPr>
            <a:lstStyle/>
            <a:p>
              <a:r>
                <a:rPr lang="es-ES" sz="1100">
                  <a:solidFill>
                    <a:srgbClr val="000000"/>
                  </a:solidFill>
                  <a:latin typeface="Arial" pitchFamily="34" charset="0"/>
                </a:rPr>
                <a:t>1997</a:t>
              </a:r>
              <a:endParaRPr lang="es-ES"/>
            </a:p>
          </p:txBody>
        </p:sp>
        <p:sp>
          <p:nvSpPr>
            <p:cNvPr id="29816" name="Rectangle 120"/>
            <p:cNvSpPr>
              <a:spLocks noChangeArrowheads="1"/>
            </p:cNvSpPr>
            <p:nvPr/>
          </p:nvSpPr>
          <p:spPr bwMode="auto">
            <a:xfrm>
              <a:off x="2062" y="2542"/>
              <a:ext cx="196" cy="106"/>
            </a:xfrm>
            <a:prstGeom prst="rect">
              <a:avLst/>
            </a:prstGeom>
            <a:noFill/>
            <a:ln w="9525">
              <a:noFill/>
              <a:miter lim="800000"/>
              <a:headEnd/>
              <a:tailEnd/>
            </a:ln>
          </p:spPr>
          <p:txBody>
            <a:bodyPr wrap="none" lIns="0" tIns="0" rIns="0" bIns="0">
              <a:spAutoFit/>
            </a:bodyPr>
            <a:lstStyle/>
            <a:p>
              <a:r>
                <a:rPr lang="es-ES" sz="1100">
                  <a:solidFill>
                    <a:srgbClr val="000000"/>
                  </a:solidFill>
                  <a:latin typeface="Arial" pitchFamily="34" charset="0"/>
                </a:rPr>
                <a:t>1998</a:t>
              </a:r>
              <a:endParaRPr lang="es-ES"/>
            </a:p>
          </p:txBody>
        </p:sp>
        <p:sp>
          <p:nvSpPr>
            <p:cNvPr id="29817" name="Rectangle 121"/>
            <p:cNvSpPr>
              <a:spLocks noChangeArrowheads="1"/>
            </p:cNvSpPr>
            <p:nvPr/>
          </p:nvSpPr>
          <p:spPr bwMode="auto">
            <a:xfrm>
              <a:off x="2601" y="2542"/>
              <a:ext cx="196" cy="106"/>
            </a:xfrm>
            <a:prstGeom prst="rect">
              <a:avLst/>
            </a:prstGeom>
            <a:noFill/>
            <a:ln w="9525">
              <a:noFill/>
              <a:miter lim="800000"/>
              <a:headEnd/>
              <a:tailEnd/>
            </a:ln>
          </p:spPr>
          <p:txBody>
            <a:bodyPr wrap="none" lIns="0" tIns="0" rIns="0" bIns="0">
              <a:spAutoFit/>
            </a:bodyPr>
            <a:lstStyle/>
            <a:p>
              <a:r>
                <a:rPr lang="es-ES" sz="1100">
                  <a:solidFill>
                    <a:srgbClr val="000000"/>
                  </a:solidFill>
                  <a:latin typeface="Arial" pitchFamily="34" charset="0"/>
                </a:rPr>
                <a:t>1999</a:t>
              </a:r>
              <a:endParaRPr lang="es-ES"/>
            </a:p>
          </p:txBody>
        </p:sp>
        <p:sp>
          <p:nvSpPr>
            <p:cNvPr id="29818" name="Rectangle 122"/>
            <p:cNvSpPr>
              <a:spLocks noChangeArrowheads="1"/>
            </p:cNvSpPr>
            <p:nvPr/>
          </p:nvSpPr>
          <p:spPr bwMode="auto">
            <a:xfrm>
              <a:off x="3133" y="2542"/>
              <a:ext cx="196" cy="106"/>
            </a:xfrm>
            <a:prstGeom prst="rect">
              <a:avLst/>
            </a:prstGeom>
            <a:noFill/>
            <a:ln w="9525">
              <a:noFill/>
              <a:miter lim="800000"/>
              <a:headEnd/>
              <a:tailEnd/>
            </a:ln>
          </p:spPr>
          <p:txBody>
            <a:bodyPr wrap="none" lIns="0" tIns="0" rIns="0" bIns="0">
              <a:spAutoFit/>
            </a:bodyPr>
            <a:lstStyle/>
            <a:p>
              <a:r>
                <a:rPr lang="es-ES" sz="1100">
                  <a:solidFill>
                    <a:srgbClr val="000000"/>
                  </a:solidFill>
                  <a:latin typeface="Arial" pitchFamily="34" charset="0"/>
                </a:rPr>
                <a:t>2000</a:t>
              </a:r>
              <a:endParaRPr lang="es-ES"/>
            </a:p>
          </p:txBody>
        </p:sp>
        <p:sp>
          <p:nvSpPr>
            <p:cNvPr id="29819" name="Rectangle 123"/>
            <p:cNvSpPr>
              <a:spLocks noChangeArrowheads="1"/>
            </p:cNvSpPr>
            <p:nvPr/>
          </p:nvSpPr>
          <p:spPr bwMode="auto">
            <a:xfrm>
              <a:off x="3672" y="2542"/>
              <a:ext cx="196" cy="106"/>
            </a:xfrm>
            <a:prstGeom prst="rect">
              <a:avLst/>
            </a:prstGeom>
            <a:noFill/>
            <a:ln w="9525">
              <a:noFill/>
              <a:miter lim="800000"/>
              <a:headEnd/>
              <a:tailEnd/>
            </a:ln>
          </p:spPr>
          <p:txBody>
            <a:bodyPr wrap="none" lIns="0" tIns="0" rIns="0" bIns="0">
              <a:spAutoFit/>
            </a:bodyPr>
            <a:lstStyle/>
            <a:p>
              <a:r>
                <a:rPr lang="es-ES" sz="1100">
                  <a:solidFill>
                    <a:srgbClr val="000000"/>
                  </a:solidFill>
                  <a:latin typeface="Arial" pitchFamily="34" charset="0"/>
                </a:rPr>
                <a:t>2001</a:t>
              </a:r>
              <a:endParaRPr lang="es-ES"/>
            </a:p>
          </p:txBody>
        </p:sp>
        <p:sp>
          <p:nvSpPr>
            <p:cNvPr id="29820" name="Rectangle 124"/>
            <p:cNvSpPr>
              <a:spLocks noChangeArrowheads="1"/>
            </p:cNvSpPr>
            <p:nvPr/>
          </p:nvSpPr>
          <p:spPr bwMode="auto">
            <a:xfrm>
              <a:off x="4212" y="2542"/>
              <a:ext cx="196" cy="106"/>
            </a:xfrm>
            <a:prstGeom prst="rect">
              <a:avLst/>
            </a:prstGeom>
            <a:noFill/>
            <a:ln w="9525">
              <a:noFill/>
              <a:miter lim="800000"/>
              <a:headEnd/>
              <a:tailEnd/>
            </a:ln>
          </p:spPr>
          <p:txBody>
            <a:bodyPr wrap="none" lIns="0" tIns="0" rIns="0" bIns="0">
              <a:spAutoFit/>
            </a:bodyPr>
            <a:lstStyle/>
            <a:p>
              <a:r>
                <a:rPr lang="es-ES" sz="1100">
                  <a:solidFill>
                    <a:srgbClr val="000000"/>
                  </a:solidFill>
                  <a:latin typeface="Arial" pitchFamily="34" charset="0"/>
                </a:rPr>
                <a:t>2002</a:t>
              </a:r>
              <a:endParaRPr lang="es-ES"/>
            </a:p>
          </p:txBody>
        </p:sp>
        <p:sp>
          <p:nvSpPr>
            <p:cNvPr id="29821" name="Line 125"/>
            <p:cNvSpPr>
              <a:spLocks noChangeShapeType="1"/>
            </p:cNvSpPr>
            <p:nvPr/>
          </p:nvSpPr>
          <p:spPr bwMode="auto">
            <a:xfrm>
              <a:off x="1921" y="2819"/>
              <a:ext cx="211" cy="1"/>
            </a:xfrm>
            <a:prstGeom prst="line">
              <a:avLst/>
            </a:prstGeom>
            <a:noFill/>
            <a:ln w="36576">
              <a:solidFill>
                <a:schemeClr val="tx1"/>
              </a:solidFill>
              <a:round/>
              <a:headEnd/>
              <a:tailEnd/>
            </a:ln>
          </p:spPr>
          <p:txBody>
            <a:bodyPr/>
            <a:lstStyle/>
            <a:p>
              <a:endParaRPr lang="en-US"/>
            </a:p>
          </p:txBody>
        </p:sp>
        <p:sp>
          <p:nvSpPr>
            <p:cNvPr id="29822" name="Rectangle 126"/>
            <p:cNvSpPr>
              <a:spLocks noChangeArrowheads="1"/>
            </p:cNvSpPr>
            <p:nvPr/>
          </p:nvSpPr>
          <p:spPr bwMode="auto">
            <a:xfrm>
              <a:off x="2156" y="2767"/>
              <a:ext cx="2107" cy="106"/>
            </a:xfrm>
            <a:prstGeom prst="rect">
              <a:avLst/>
            </a:prstGeom>
            <a:noFill/>
            <a:ln w="9525">
              <a:noFill/>
              <a:miter lim="800000"/>
              <a:headEnd/>
              <a:tailEnd/>
            </a:ln>
          </p:spPr>
          <p:txBody>
            <a:bodyPr wrap="none" lIns="0" tIns="0" rIns="0" bIns="0">
              <a:spAutoFit/>
            </a:bodyPr>
            <a:lstStyle/>
            <a:p>
              <a:r>
                <a:rPr lang="es-ES" sz="1100">
                  <a:solidFill>
                    <a:srgbClr val="000000"/>
                  </a:solidFill>
                  <a:latin typeface="Arial" pitchFamily="34" charset="0"/>
                </a:rPr>
                <a:t>Gastos no Financieros Netos de </a:t>
              </a:r>
              <a:r>
                <a:rPr lang="es-MX" sz="1100">
                  <a:solidFill>
                    <a:srgbClr val="000000"/>
                  </a:solidFill>
                  <a:latin typeface="Arial" pitchFamily="34" charset="0"/>
                </a:rPr>
                <a:t>Gastos </a:t>
              </a:r>
              <a:r>
                <a:rPr lang="es-ES" sz="1100">
                  <a:solidFill>
                    <a:srgbClr val="000000"/>
                  </a:solidFill>
                  <a:latin typeface="Arial" pitchFamily="34" charset="0"/>
                </a:rPr>
                <a:t>Previsi</a:t>
              </a:r>
              <a:r>
                <a:rPr lang="es-MX" sz="1100">
                  <a:solidFill>
                    <a:srgbClr val="000000"/>
                  </a:solidFill>
                  <a:latin typeface="Arial" pitchFamily="34" charset="0"/>
                </a:rPr>
                <a:t>onales</a:t>
              </a:r>
              <a:endParaRPr lang="es-ES"/>
            </a:p>
          </p:txBody>
        </p:sp>
        <p:sp>
          <p:nvSpPr>
            <p:cNvPr id="29823" name="Line 127"/>
            <p:cNvSpPr>
              <a:spLocks noChangeShapeType="1"/>
            </p:cNvSpPr>
            <p:nvPr/>
          </p:nvSpPr>
          <p:spPr bwMode="auto">
            <a:xfrm>
              <a:off x="1921" y="2958"/>
              <a:ext cx="211" cy="1"/>
            </a:xfrm>
            <a:prstGeom prst="line">
              <a:avLst/>
            </a:prstGeom>
            <a:noFill/>
            <a:ln w="36513">
              <a:solidFill>
                <a:srgbClr val="969696"/>
              </a:solidFill>
              <a:round/>
              <a:headEnd/>
              <a:tailEnd/>
            </a:ln>
          </p:spPr>
          <p:txBody>
            <a:bodyPr/>
            <a:lstStyle/>
            <a:p>
              <a:endParaRPr lang="en-US"/>
            </a:p>
          </p:txBody>
        </p:sp>
        <p:sp>
          <p:nvSpPr>
            <p:cNvPr id="29824" name="Rectangle 128"/>
            <p:cNvSpPr>
              <a:spLocks noChangeArrowheads="1"/>
            </p:cNvSpPr>
            <p:nvPr/>
          </p:nvSpPr>
          <p:spPr bwMode="auto">
            <a:xfrm>
              <a:off x="2156" y="2905"/>
              <a:ext cx="499" cy="106"/>
            </a:xfrm>
            <a:prstGeom prst="rect">
              <a:avLst/>
            </a:prstGeom>
            <a:noFill/>
            <a:ln w="9525">
              <a:noFill/>
              <a:miter lim="800000"/>
              <a:headEnd/>
              <a:tailEnd/>
            </a:ln>
          </p:spPr>
          <p:txBody>
            <a:bodyPr wrap="none" lIns="0" tIns="0" rIns="0" bIns="0">
              <a:spAutoFit/>
            </a:bodyPr>
            <a:lstStyle/>
            <a:p>
              <a:r>
                <a:rPr lang="es-ES" sz="1100">
                  <a:solidFill>
                    <a:srgbClr val="000000"/>
                  </a:solidFill>
                  <a:latin typeface="Arial" pitchFamily="34" charset="0"/>
                </a:rPr>
                <a:t>Gasto Social</a:t>
              </a:r>
              <a:endParaRPr lang="es-ES"/>
            </a:p>
          </p:txBody>
        </p:sp>
        <p:sp>
          <p:nvSpPr>
            <p:cNvPr id="29825" name="Line 129"/>
            <p:cNvSpPr>
              <a:spLocks noChangeShapeType="1"/>
            </p:cNvSpPr>
            <p:nvPr/>
          </p:nvSpPr>
          <p:spPr bwMode="auto">
            <a:xfrm>
              <a:off x="1921" y="3097"/>
              <a:ext cx="211" cy="1"/>
            </a:xfrm>
            <a:prstGeom prst="line">
              <a:avLst/>
            </a:prstGeom>
            <a:noFill/>
            <a:ln w="36576">
              <a:solidFill>
                <a:schemeClr val="folHlink"/>
              </a:solidFill>
              <a:round/>
              <a:headEnd/>
              <a:tailEnd/>
            </a:ln>
          </p:spPr>
          <p:txBody>
            <a:bodyPr/>
            <a:lstStyle/>
            <a:p>
              <a:endParaRPr lang="en-US"/>
            </a:p>
          </p:txBody>
        </p:sp>
        <p:sp>
          <p:nvSpPr>
            <p:cNvPr id="29826" name="Rectangle 130"/>
            <p:cNvSpPr>
              <a:spLocks noChangeArrowheads="1"/>
            </p:cNvSpPr>
            <p:nvPr/>
          </p:nvSpPr>
          <p:spPr bwMode="auto">
            <a:xfrm>
              <a:off x="2156" y="3044"/>
              <a:ext cx="1334" cy="106"/>
            </a:xfrm>
            <a:prstGeom prst="rect">
              <a:avLst/>
            </a:prstGeom>
            <a:noFill/>
            <a:ln w="9525">
              <a:noFill/>
              <a:miter lim="800000"/>
              <a:headEnd/>
              <a:tailEnd/>
            </a:ln>
          </p:spPr>
          <p:txBody>
            <a:bodyPr wrap="none" lIns="0" tIns="0" rIns="0" bIns="0">
              <a:spAutoFit/>
            </a:bodyPr>
            <a:lstStyle/>
            <a:p>
              <a:r>
                <a:rPr lang="es-ES" sz="1100">
                  <a:solidFill>
                    <a:srgbClr val="000000"/>
                  </a:solidFill>
                  <a:latin typeface="Arial" pitchFamily="34" charset="0"/>
                </a:rPr>
                <a:t>Gasto Social Orientado a Pobreza</a:t>
              </a:r>
              <a:endParaRPr lang="es-ES"/>
            </a:p>
          </p:txBody>
        </p:sp>
      </p:grpSp>
      <p:sp>
        <p:nvSpPr>
          <p:cNvPr id="29708" name="Rectangle 12"/>
          <p:cNvSpPr>
            <a:spLocks noGrp="1" noChangeArrowheads="1"/>
          </p:cNvSpPr>
          <p:nvPr>
            <p:ph type="body" idx="1"/>
          </p:nvPr>
        </p:nvSpPr>
        <p:spPr>
          <a:xfrm>
            <a:off x="304800" y="6324600"/>
            <a:ext cx="4800600" cy="533400"/>
          </a:xfrm>
        </p:spPr>
        <p:txBody>
          <a:bodyPr/>
          <a:lstStyle/>
          <a:p>
            <a:pPr>
              <a:buFontTx/>
              <a:buNone/>
            </a:pPr>
            <a:r>
              <a:rPr lang="es-MX" sz="1400"/>
              <a:t>Fuente: MEF–DGAES–DNPP</a:t>
            </a:r>
            <a:r>
              <a:rPr lang="es-MX" sz="1600"/>
              <a:t>   </a:t>
            </a:r>
          </a:p>
        </p:txBody>
      </p:sp>
    </p:spTree>
  </p:cSld>
  <p:clrMapOvr>
    <a:masterClrMapping/>
  </p:clrMapOvr>
  <p:transition>
    <p:cover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s-ES"/>
              <a:t>Perú</a:t>
            </a:r>
          </a:p>
        </p:txBody>
      </p:sp>
      <p:sp>
        <p:nvSpPr>
          <p:cNvPr id="5" name="Slide Number Placeholder 5"/>
          <p:cNvSpPr>
            <a:spLocks noGrp="1"/>
          </p:cNvSpPr>
          <p:nvPr>
            <p:ph type="sldNum" sz="quarter" idx="12"/>
          </p:nvPr>
        </p:nvSpPr>
        <p:spPr/>
        <p:txBody>
          <a:bodyPr/>
          <a:lstStyle/>
          <a:p>
            <a:fld id="{A4FF1838-307C-4115-98CF-8AAB8C6EBCFB}" type="slidenum">
              <a:rPr lang="es-ES"/>
              <a:pPr/>
              <a:t>2</a:t>
            </a:fld>
            <a:endParaRPr lang="es-ES"/>
          </a:p>
        </p:txBody>
      </p:sp>
      <p:sp>
        <p:nvSpPr>
          <p:cNvPr id="4098" name="Rectangle 2"/>
          <p:cNvSpPr>
            <a:spLocks noGrp="1" noChangeArrowheads="1"/>
          </p:cNvSpPr>
          <p:nvPr>
            <p:ph type="title"/>
          </p:nvPr>
        </p:nvSpPr>
        <p:spPr/>
        <p:txBody>
          <a:bodyPr/>
          <a:lstStyle/>
          <a:p>
            <a:r>
              <a:rPr lang="es-MX" sz="3600"/>
              <a:t>Contenido</a:t>
            </a:r>
            <a:endParaRPr lang="es-ES" sz="3600"/>
          </a:p>
        </p:txBody>
      </p:sp>
      <p:sp>
        <p:nvSpPr>
          <p:cNvPr id="4099" name="Rectangle 3"/>
          <p:cNvSpPr>
            <a:spLocks noGrp="1" noChangeArrowheads="1"/>
          </p:cNvSpPr>
          <p:nvPr>
            <p:ph type="body" idx="1"/>
          </p:nvPr>
        </p:nvSpPr>
        <p:spPr/>
        <p:txBody>
          <a:bodyPr/>
          <a:lstStyle/>
          <a:p>
            <a:pPr marL="609600" indent="-609600">
              <a:lnSpc>
                <a:spcPct val="90000"/>
              </a:lnSpc>
              <a:buFontTx/>
              <a:buAutoNum type="arabicPeriod"/>
            </a:pPr>
            <a:r>
              <a:rPr lang="es-ES" sz="2800"/>
              <a:t>L</a:t>
            </a:r>
            <a:r>
              <a:rPr lang="en-US" sz="2800"/>
              <a:t>a </a:t>
            </a:r>
            <a:r>
              <a:rPr lang="es-ES" sz="2800"/>
              <a:t>pobreza</a:t>
            </a:r>
            <a:r>
              <a:rPr lang="en-US" sz="2800"/>
              <a:t> en América Latina.</a:t>
            </a:r>
          </a:p>
          <a:p>
            <a:pPr marL="609600" indent="-609600">
              <a:lnSpc>
                <a:spcPct val="90000"/>
              </a:lnSpc>
              <a:buFontTx/>
              <a:buAutoNum type="arabicPeriod"/>
            </a:pPr>
            <a:r>
              <a:rPr lang="es-ES" sz="2800"/>
              <a:t>L</a:t>
            </a:r>
            <a:r>
              <a:rPr lang="en-US" sz="2800"/>
              <a:t>a </a:t>
            </a:r>
            <a:r>
              <a:rPr lang="es-ES" sz="2800"/>
              <a:t>pobreza</a:t>
            </a:r>
            <a:r>
              <a:rPr lang="en-US" sz="2800"/>
              <a:t> en el Perú.</a:t>
            </a:r>
            <a:r>
              <a:rPr lang="es-MX" sz="2800"/>
              <a:t> </a:t>
            </a:r>
          </a:p>
          <a:p>
            <a:pPr marL="609600" indent="-609600">
              <a:lnSpc>
                <a:spcPct val="90000"/>
              </a:lnSpc>
              <a:buFontTx/>
              <a:buAutoNum type="arabicPeriod"/>
            </a:pPr>
            <a:r>
              <a:rPr lang="es-ES" sz="2800"/>
              <a:t>Programación macroeconómica y gasto </a:t>
            </a:r>
            <a:r>
              <a:rPr lang="es-MX" sz="2800"/>
              <a:t>público.</a:t>
            </a:r>
          </a:p>
          <a:p>
            <a:pPr marL="609600" indent="-609600">
              <a:lnSpc>
                <a:spcPct val="90000"/>
              </a:lnSpc>
              <a:buFontTx/>
              <a:buAutoNum type="arabicPeriod"/>
            </a:pPr>
            <a:r>
              <a:rPr lang="es-ES" sz="2800"/>
              <a:t>Pobreza</a:t>
            </a:r>
            <a:r>
              <a:rPr lang="en-US" sz="2800"/>
              <a:t>, gasto social y </a:t>
            </a:r>
            <a:r>
              <a:rPr lang="es-ES" sz="2800"/>
              <a:t>macroeconomía</a:t>
            </a:r>
            <a:r>
              <a:rPr lang="es-MX" sz="2800"/>
              <a:t>.</a:t>
            </a:r>
          </a:p>
          <a:p>
            <a:pPr marL="609600" indent="-609600">
              <a:lnSpc>
                <a:spcPct val="90000"/>
              </a:lnSpc>
              <a:buFontTx/>
              <a:buAutoNum type="arabicPeriod"/>
            </a:pPr>
            <a:r>
              <a:rPr lang="es-ES" sz="2800"/>
              <a:t>El gasto social en el presupuesto público</a:t>
            </a:r>
            <a:r>
              <a:rPr lang="es-MX" sz="2800"/>
              <a:t>.</a:t>
            </a:r>
          </a:p>
          <a:p>
            <a:pPr marL="609600" indent="-609600">
              <a:lnSpc>
                <a:spcPct val="90000"/>
              </a:lnSpc>
              <a:buFontTx/>
              <a:buAutoNum type="arabicPeriod"/>
            </a:pPr>
            <a:r>
              <a:rPr lang="es-ES" sz="2800"/>
              <a:t>Programas</a:t>
            </a:r>
            <a:r>
              <a:rPr lang="es-MX" sz="2800"/>
              <a:t> de reducción de la pobreza en el Perú.</a:t>
            </a:r>
          </a:p>
          <a:p>
            <a:pPr marL="609600" indent="-609600">
              <a:lnSpc>
                <a:spcPct val="90000"/>
              </a:lnSpc>
              <a:buFontTx/>
              <a:buAutoNum type="arabicPeriod"/>
            </a:pPr>
            <a:r>
              <a:rPr lang="es-MX" sz="2800"/>
              <a:t>Monitoreo y evaluación.</a:t>
            </a:r>
          </a:p>
        </p:txBody>
      </p:sp>
    </p:spTree>
  </p:cSld>
  <p:clrMapOvr>
    <a:masterClrMapping/>
  </p:clrMapOvr>
  <p:transition>
    <p:cover di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s-ES"/>
              <a:t>Perú</a:t>
            </a:r>
          </a:p>
        </p:txBody>
      </p:sp>
      <p:sp>
        <p:nvSpPr>
          <p:cNvPr id="5" name="Slide Number Placeholder 5"/>
          <p:cNvSpPr>
            <a:spLocks noGrp="1"/>
          </p:cNvSpPr>
          <p:nvPr>
            <p:ph type="sldNum" sz="quarter" idx="12"/>
          </p:nvPr>
        </p:nvSpPr>
        <p:spPr/>
        <p:txBody>
          <a:bodyPr/>
          <a:lstStyle/>
          <a:p>
            <a:fld id="{C4852DAA-10B2-46E5-946D-52B45036CA32}" type="slidenum">
              <a:rPr lang="es-ES"/>
              <a:pPr/>
              <a:t>20</a:t>
            </a:fld>
            <a:endParaRPr lang="es-ES"/>
          </a:p>
        </p:txBody>
      </p:sp>
      <p:sp>
        <p:nvSpPr>
          <p:cNvPr id="8194" name="Rectangle 2"/>
          <p:cNvSpPr>
            <a:spLocks noGrp="1" noChangeArrowheads="1"/>
          </p:cNvSpPr>
          <p:nvPr>
            <p:ph type="title"/>
          </p:nvPr>
        </p:nvSpPr>
        <p:spPr>
          <a:xfrm>
            <a:off x="2514600" y="457200"/>
            <a:ext cx="4495800" cy="457200"/>
          </a:xfrm>
        </p:spPr>
        <p:txBody>
          <a:bodyPr/>
          <a:lstStyle/>
          <a:p>
            <a:endParaRPr lang="es-MX" sz="3600"/>
          </a:p>
        </p:txBody>
      </p:sp>
      <p:pic>
        <p:nvPicPr>
          <p:cNvPr id="8197" name="Picture 5"/>
          <p:cNvPicPr>
            <a:picLocks noChangeAspect="1" noChangeArrowheads="1"/>
          </p:cNvPicPr>
          <p:nvPr/>
        </p:nvPicPr>
        <p:blipFill>
          <a:blip r:embed="rId3" cstate="print"/>
          <a:srcRect/>
          <a:stretch>
            <a:fillRect/>
          </a:stretch>
        </p:blipFill>
        <p:spPr bwMode="auto">
          <a:xfrm>
            <a:off x="381000" y="533400"/>
            <a:ext cx="8321675" cy="6096000"/>
          </a:xfrm>
          <a:prstGeom prst="rect">
            <a:avLst/>
          </a:prstGeom>
          <a:noFill/>
          <a:ln w="9525">
            <a:noFill/>
            <a:miter lim="800000"/>
            <a:headEnd/>
            <a:tailEnd/>
          </a:ln>
          <a:effectLst/>
        </p:spPr>
      </p:pic>
    </p:spTree>
  </p:cSld>
  <p:clrMapOvr>
    <a:masterClrMapping/>
  </p:clrMapOvr>
  <p:transition>
    <p:cover dir="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s-ES"/>
              <a:t>Perú</a:t>
            </a:r>
          </a:p>
        </p:txBody>
      </p:sp>
      <p:sp>
        <p:nvSpPr>
          <p:cNvPr id="5" name="Slide Number Placeholder 5"/>
          <p:cNvSpPr>
            <a:spLocks noGrp="1"/>
          </p:cNvSpPr>
          <p:nvPr>
            <p:ph type="sldNum" sz="quarter" idx="12"/>
          </p:nvPr>
        </p:nvSpPr>
        <p:spPr/>
        <p:txBody>
          <a:bodyPr/>
          <a:lstStyle/>
          <a:p>
            <a:fld id="{B9ECABBC-C899-4B40-96C6-40979AF1781B}" type="slidenum">
              <a:rPr lang="es-ES"/>
              <a:pPr/>
              <a:t>21</a:t>
            </a:fld>
            <a:endParaRPr lang="es-ES"/>
          </a:p>
        </p:txBody>
      </p:sp>
      <p:sp>
        <p:nvSpPr>
          <p:cNvPr id="49154" name="Rectangle 2"/>
          <p:cNvSpPr>
            <a:spLocks noGrp="1" noChangeArrowheads="1"/>
          </p:cNvSpPr>
          <p:nvPr>
            <p:ph type="title"/>
          </p:nvPr>
        </p:nvSpPr>
        <p:spPr/>
        <p:txBody>
          <a:bodyPr/>
          <a:lstStyle/>
          <a:p>
            <a:r>
              <a:rPr lang="es-ES" sz="3600"/>
              <a:t>El gasto social en el presupuesto público</a:t>
            </a:r>
            <a:endParaRPr lang="es-PE" sz="3600"/>
          </a:p>
        </p:txBody>
      </p:sp>
      <p:sp>
        <p:nvSpPr>
          <p:cNvPr id="49155" name="Rectangle 3"/>
          <p:cNvSpPr>
            <a:spLocks noGrp="1" noChangeArrowheads="1"/>
          </p:cNvSpPr>
          <p:nvPr>
            <p:ph type="body" idx="1"/>
          </p:nvPr>
        </p:nvSpPr>
        <p:spPr/>
        <p:txBody>
          <a:bodyPr/>
          <a:lstStyle/>
          <a:p>
            <a:pPr algn="just">
              <a:lnSpc>
                <a:spcPct val="90000"/>
              </a:lnSpc>
            </a:pPr>
            <a:r>
              <a:rPr lang="es-MX" sz="2800"/>
              <a:t>El gasto no financiero neto de gastos previsionales del gobierno central claramente ha decrecido en el último quinquenio en relación al PBI.</a:t>
            </a:r>
          </a:p>
          <a:p>
            <a:pPr algn="just">
              <a:lnSpc>
                <a:spcPct val="90000"/>
              </a:lnSpc>
            </a:pPr>
            <a:r>
              <a:rPr lang="es-MX" sz="2800"/>
              <a:t>El gasto social está cobrando mayor importancia dentro del gasto público y como porcentaje del PBI.</a:t>
            </a:r>
          </a:p>
          <a:p>
            <a:pPr algn="just">
              <a:lnSpc>
                <a:spcPct val="90000"/>
              </a:lnSpc>
            </a:pPr>
            <a:r>
              <a:rPr lang="es-MX" sz="2800"/>
              <a:t>El gasto social orientado a la pobreza -sin embargo- se está manteniendo en su nivel respecto del PBI.</a:t>
            </a:r>
            <a:endParaRPr lang="es-ES" sz="2800"/>
          </a:p>
        </p:txBody>
      </p:sp>
    </p:spTree>
  </p:cSld>
  <p:clrMapOvr>
    <a:masterClrMapping/>
  </p:clrMapOvr>
  <p:transition>
    <p:cover di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ctrTitle"/>
          </p:nvPr>
        </p:nvSpPr>
        <p:spPr/>
        <p:txBody>
          <a:bodyPr/>
          <a:lstStyle/>
          <a:p>
            <a:r>
              <a:rPr lang="es-MX" sz="3600"/>
              <a:t>6. </a:t>
            </a:r>
            <a:r>
              <a:rPr lang="es-ES" sz="3600"/>
              <a:t>Programas</a:t>
            </a:r>
            <a:r>
              <a:rPr lang="es-MX" sz="3600"/>
              <a:t> de reducción de la pobreza en el Perú</a:t>
            </a:r>
            <a:endParaRPr lang="es-ES"/>
          </a:p>
        </p:txBody>
      </p:sp>
    </p:spTree>
  </p:cSld>
  <p:clrMapOvr>
    <a:masterClrMapping/>
  </p:clrMapOvr>
  <p:transition>
    <p:cover di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s-ES"/>
              <a:t>Perú</a:t>
            </a:r>
          </a:p>
        </p:txBody>
      </p:sp>
      <p:sp>
        <p:nvSpPr>
          <p:cNvPr id="6" name="Slide Number Placeholder 5"/>
          <p:cNvSpPr>
            <a:spLocks noGrp="1"/>
          </p:cNvSpPr>
          <p:nvPr>
            <p:ph type="sldNum" sz="quarter" idx="12"/>
          </p:nvPr>
        </p:nvSpPr>
        <p:spPr/>
        <p:txBody>
          <a:bodyPr/>
          <a:lstStyle/>
          <a:p>
            <a:fld id="{DC15AFF2-AFD8-43AC-99F7-B259FEBF3A7C}" type="slidenum">
              <a:rPr lang="es-ES"/>
              <a:pPr/>
              <a:t>23</a:t>
            </a:fld>
            <a:endParaRPr lang="es-ES"/>
          </a:p>
        </p:txBody>
      </p:sp>
      <p:sp>
        <p:nvSpPr>
          <p:cNvPr id="9218" name="Rectangle 2"/>
          <p:cNvSpPr>
            <a:spLocks noGrp="1" noChangeArrowheads="1"/>
          </p:cNvSpPr>
          <p:nvPr>
            <p:ph type="title"/>
          </p:nvPr>
        </p:nvSpPr>
        <p:spPr/>
        <p:txBody>
          <a:bodyPr/>
          <a:lstStyle/>
          <a:p>
            <a:r>
              <a:rPr lang="es-ES" sz="3600"/>
              <a:t>Programas</a:t>
            </a:r>
            <a:r>
              <a:rPr lang="es-MX" sz="3600"/>
              <a:t> de reducción de la pobreza en el Perú</a:t>
            </a:r>
            <a:endParaRPr lang="es-MX" sz="3600" baseline="30000"/>
          </a:p>
        </p:txBody>
      </p:sp>
      <p:pic>
        <p:nvPicPr>
          <p:cNvPr id="9222" name="Picture 6"/>
          <p:cNvPicPr>
            <a:picLocks noChangeAspect="1" noChangeArrowheads="1"/>
          </p:cNvPicPr>
          <p:nvPr/>
        </p:nvPicPr>
        <p:blipFill>
          <a:blip r:embed="rId3" cstate="print"/>
          <a:srcRect b="14000"/>
          <a:stretch>
            <a:fillRect/>
          </a:stretch>
        </p:blipFill>
        <p:spPr bwMode="auto">
          <a:xfrm>
            <a:off x="304800" y="1828800"/>
            <a:ext cx="8583613" cy="3276600"/>
          </a:xfrm>
          <a:prstGeom prst="rect">
            <a:avLst/>
          </a:prstGeom>
          <a:noFill/>
          <a:ln w="9525">
            <a:noFill/>
            <a:miter lim="800000"/>
            <a:headEnd/>
            <a:tailEnd/>
          </a:ln>
          <a:effectLst/>
        </p:spPr>
      </p:pic>
      <p:sp>
        <p:nvSpPr>
          <p:cNvPr id="9280" name="Text Box 64"/>
          <p:cNvSpPr txBox="1">
            <a:spLocks noChangeArrowheads="1"/>
          </p:cNvSpPr>
          <p:nvPr/>
        </p:nvSpPr>
        <p:spPr bwMode="auto">
          <a:xfrm>
            <a:off x="381000" y="5410200"/>
            <a:ext cx="8305800" cy="304800"/>
          </a:xfrm>
          <a:prstGeom prst="rect">
            <a:avLst/>
          </a:prstGeom>
          <a:noFill/>
          <a:ln w="9525">
            <a:noFill/>
            <a:miter lim="800000"/>
            <a:headEnd/>
            <a:tailEnd/>
          </a:ln>
          <a:effectLst/>
        </p:spPr>
        <p:txBody>
          <a:bodyPr>
            <a:spAutoFit/>
          </a:bodyPr>
          <a:lstStyle/>
          <a:p>
            <a:pPr algn="just">
              <a:spcBef>
                <a:spcPct val="30000"/>
              </a:spcBef>
            </a:pPr>
            <a:r>
              <a:rPr lang="es-MX" sz="1400">
                <a:latin typeface="Arial Narrow" pitchFamily="34" charset="0"/>
                <a:cs typeface="Times New Roman" pitchFamily="18" charset="0"/>
              </a:rPr>
              <a:t>Fuente: SIAF - SP</a:t>
            </a:r>
            <a:endParaRPr lang="es-ES" sz="1400">
              <a:latin typeface="Arial Narrow" pitchFamily="34" charset="0"/>
            </a:endParaRPr>
          </a:p>
        </p:txBody>
      </p:sp>
    </p:spTree>
  </p:cSld>
  <p:clrMapOvr>
    <a:masterClrMapping/>
  </p:clrMapOvr>
  <p:transition>
    <p:cover dir="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s-ES"/>
              <a:t>Perú</a:t>
            </a:r>
          </a:p>
        </p:txBody>
      </p:sp>
      <p:sp>
        <p:nvSpPr>
          <p:cNvPr id="5" name="Slide Number Placeholder 5"/>
          <p:cNvSpPr>
            <a:spLocks noGrp="1"/>
          </p:cNvSpPr>
          <p:nvPr>
            <p:ph type="sldNum" sz="quarter" idx="12"/>
          </p:nvPr>
        </p:nvSpPr>
        <p:spPr/>
        <p:txBody>
          <a:bodyPr/>
          <a:lstStyle/>
          <a:p>
            <a:fld id="{61676BBA-EFFD-49BA-9761-15359F484B67}" type="slidenum">
              <a:rPr lang="es-ES"/>
              <a:pPr/>
              <a:t>24</a:t>
            </a:fld>
            <a:endParaRPr lang="es-ES"/>
          </a:p>
        </p:txBody>
      </p:sp>
      <p:sp>
        <p:nvSpPr>
          <p:cNvPr id="54274" name="Rectangle 2"/>
          <p:cNvSpPr>
            <a:spLocks noGrp="1" noChangeArrowheads="1"/>
          </p:cNvSpPr>
          <p:nvPr>
            <p:ph type="title"/>
          </p:nvPr>
        </p:nvSpPr>
        <p:spPr>
          <a:xfrm>
            <a:off x="685800" y="609600"/>
            <a:ext cx="7772400" cy="609600"/>
          </a:xfrm>
        </p:spPr>
        <p:txBody>
          <a:bodyPr/>
          <a:lstStyle/>
          <a:p>
            <a:r>
              <a:rPr lang="es-ES" sz="3600"/>
              <a:t>Programas</a:t>
            </a:r>
            <a:r>
              <a:rPr lang="es-MX" sz="3600"/>
              <a:t> de reducción de la pobreza en el Perú I</a:t>
            </a:r>
            <a:endParaRPr lang="es-MX"/>
          </a:p>
        </p:txBody>
      </p:sp>
      <p:sp>
        <p:nvSpPr>
          <p:cNvPr id="54275" name="Rectangle 3"/>
          <p:cNvSpPr>
            <a:spLocks noGrp="1" noChangeArrowheads="1"/>
          </p:cNvSpPr>
          <p:nvPr>
            <p:ph type="body" idx="1"/>
          </p:nvPr>
        </p:nvSpPr>
        <p:spPr>
          <a:xfrm>
            <a:off x="381000" y="1600200"/>
            <a:ext cx="8382000" cy="4876800"/>
          </a:xfrm>
        </p:spPr>
        <p:txBody>
          <a:bodyPr/>
          <a:lstStyle/>
          <a:p>
            <a:pPr marL="276225" indent="7938">
              <a:lnSpc>
                <a:spcPct val="90000"/>
              </a:lnSpc>
              <a:buFontTx/>
              <a:buAutoNum type="romanUcPeriod"/>
            </a:pPr>
            <a:r>
              <a:rPr lang="es-MX" sz="1800" b="1">
                <a:cs typeface="Arial" pitchFamily="34" charset="0"/>
              </a:rPr>
              <a:t> </a:t>
            </a:r>
            <a:r>
              <a:rPr lang="es-ES" sz="1800" b="1">
                <a:cs typeface="Arial" pitchFamily="34" charset="0"/>
              </a:rPr>
              <a:t>PRONAA:</a:t>
            </a:r>
            <a:r>
              <a:rPr lang="es-ES" sz="1800">
                <a:cs typeface="Arial" pitchFamily="34" charset="0"/>
              </a:rPr>
              <a:t> El Programa Nacional de Asistencia Alimentaria ejecuta los distintos programas de nutrición y alimentación</a:t>
            </a:r>
            <a:r>
              <a:rPr lang="en-US" sz="1800">
                <a:cs typeface="Arial" pitchFamily="34" charset="0"/>
              </a:rPr>
              <a:t>:</a:t>
            </a:r>
            <a:endParaRPr lang="es-MX" sz="1800">
              <a:cs typeface="Arial" pitchFamily="34" charset="0"/>
            </a:endParaRPr>
          </a:p>
          <a:p>
            <a:pPr marL="276225" indent="7938">
              <a:lnSpc>
                <a:spcPct val="90000"/>
              </a:lnSpc>
              <a:buFontTx/>
              <a:buNone/>
            </a:pPr>
            <a:endParaRPr lang="es-ES" sz="1800">
              <a:cs typeface="Times New Roman" pitchFamily="18" charset="0"/>
            </a:endParaRPr>
          </a:p>
          <a:p>
            <a:pPr marL="276225" indent="7938" algn="just">
              <a:lnSpc>
                <a:spcPct val="90000"/>
              </a:lnSpc>
              <a:buFontTx/>
              <a:buNone/>
            </a:pPr>
            <a:r>
              <a:rPr lang="es-MX" sz="1800" b="1">
                <a:cs typeface="Arial" pitchFamily="34" charset="0"/>
              </a:rPr>
              <a:t>	</a:t>
            </a:r>
            <a:r>
              <a:rPr lang="es-ES" sz="1800" b="1">
                <a:cs typeface="Arial" pitchFamily="34" charset="0"/>
              </a:rPr>
              <a:t>Comedores Populares.-</a:t>
            </a:r>
            <a:r>
              <a:rPr lang="es-ES" sz="1600">
                <a:cs typeface="Arial" pitchFamily="34" charset="0"/>
              </a:rPr>
              <a:t> Tiene como objetivo complementar el nivel alimentario de la población pobre del país, prioritariamente de zonas rurales y urbano marginales. Estas organizaciones son formadas por  madres de familia a las que el Estado entrega alimentos.</a:t>
            </a:r>
            <a:endParaRPr lang="es-ES" sz="1600">
              <a:cs typeface="Times New Roman" pitchFamily="18" charset="0"/>
            </a:endParaRPr>
          </a:p>
          <a:p>
            <a:pPr marL="276225" indent="7938" algn="just">
              <a:lnSpc>
                <a:spcPct val="90000"/>
              </a:lnSpc>
              <a:buFontTx/>
              <a:buNone/>
            </a:pPr>
            <a:r>
              <a:rPr lang="es-MX" sz="1600" b="1">
                <a:cs typeface="Arial" pitchFamily="34" charset="0"/>
              </a:rPr>
              <a:t>	</a:t>
            </a:r>
          </a:p>
          <a:p>
            <a:pPr marL="276225" indent="7938" algn="just">
              <a:lnSpc>
                <a:spcPct val="90000"/>
              </a:lnSpc>
              <a:buFontTx/>
              <a:buNone/>
            </a:pPr>
            <a:r>
              <a:rPr lang="es-MX" sz="1600" b="1">
                <a:cs typeface="Arial" pitchFamily="34" charset="0"/>
              </a:rPr>
              <a:t>	</a:t>
            </a:r>
            <a:r>
              <a:rPr lang="es-ES" sz="1800" b="1">
                <a:cs typeface="Arial" pitchFamily="34" charset="0"/>
              </a:rPr>
              <a:t>Alimentación Escolar</a:t>
            </a:r>
            <a:r>
              <a:rPr lang="es-ES" sz="1800">
                <a:cs typeface="Arial" pitchFamily="34" charset="0"/>
              </a:rPr>
              <a:t>.-</a:t>
            </a:r>
            <a:r>
              <a:rPr lang="es-ES" sz="1600">
                <a:cs typeface="Arial" pitchFamily="34" charset="0"/>
              </a:rPr>
              <a:t> Tiene como finalidad contribuir a incrementar el contenido calórico y proteico de la dieta alimentaria de la población escolar, y con ello mejorar el rendimiento escolar y reducir los niveles de inasistencia. Se cuenta con el Proyecto Desayunos Escolares, el Proyecto Comedores Escolares, y el Proyecto “Asistencia Alimentaria a niños pre-escolares”.</a:t>
            </a:r>
            <a:endParaRPr lang="es-MX" sz="1600">
              <a:cs typeface="Arial" pitchFamily="34" charset="0"/>
            </a:endParaRPr>
          </a:p>
          <a:p>
            <a:pPr marL="276225" indent="7938" algn="just">
              <a:lnSpc>
                <a:spcPct val="90000"/>
              </a:lnSpc>
              <a:buFontTx/>
              <a:buNone/>
            </a:pPr>
            <a:r>
              <a:rPr lang="es-MX" sz="1600" b="1">
                <a:cs typeface="Arial" pitchFamily="34" charset="0"/>
              </a:rPr>
              <a:t>	</a:t>
            </a:r>
          </a:p>
          <a:p>
            <a:pPr marL="276225" indent="7938" algn="just">
              <a:lnSpc>
                <a:spcPct val="90000"/>
              </a:lnSpc>
              <a:buFontTx/>
              <a:buNone/>
            </a:pPr>
            <a:r>
              <a:rPr lang="es-MX" sz="1600" b="1">
                <a:cs typeface="Arial" pitchFamily="34" charset="0"/>
              </a:rPr>
              <a:t>	</a:t>
            </a:r>
            <a:r>
              <a:rPr lang="es-ES" sz="1800" b="1">
                <a:cs typeface="Arial" pitchFamily="34" charset="0"/>
              </a:rPr>
              <a:t>Alimentación Infantil.-</a:t>
            </a:r>
            <a:r>
              <a:rPr lang="es-ES" sz="1600">
                <a:cs typeface="Arial" pitchFamily="34" charset="0"/>
              </a:rPr>
              <a:t> Tiene por finalidad mejorar el estado nutricional y prevenir daños en la población infantil de zonas de extrema pobreza; asimismo busca reducir la prevalencia de déficit de los principales micronutrientes, tales como hierro, yodo y vitamina A. El Programa prioriza la atención a los niños entre 6 meses y 6 años de edad.</a:t>
            </a:r>
            <a:endParaRPr lang="es-ES" sz="1600"/>
          </a:p>
        </p:txBody>
      </p:sp>
    </p:spTree>
  </p:cSld>
  <p:clrMapOvr>
    <a:masterClrMapping/>
  </p:clrMapOvr>
  <p:transition>
    <p:cover dir="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s-ES"/>
              <a:t>Perú</a:t>
            </a:r>
          </a:p>
        </p:txBody>
      </p:sp>
      <p:sp>
        <p:nvSpPr>
          <p:cNvPr id="5" name="Slide Number Placeholder 5"/>
          <p:cNvSpPr>
            <a:spLocks noGrp="1"/>
          </p:cNvSpPr>
          <p:nvPr>
            <p:ph type="sldNum" sz="quarter" idx="12"/>
          </p:nvPr>
        </p:nvSpPr>
        <p:spPr/>
        <p:txBody>
          <a:bodyPr/>
          <a:lstStyle/>
          <a:p>
            <a:fld id="{14A8559E-A129-441F-9C31-86A5A2B41B19}" type="slidenum">
              <a:rPr lang="es-ES"/>
              <a:pPr/>
              <a:t>25</a:t>
            </a:fld>
            <a:endParaRPr lang="es-ES"/>
          </a:p>
        </p:txBody>
      </p:sp>
      <p:sp>
        <p:nvSpPr>
          <p:cNvPr id="57347" name="Rectangle 3"/>
          <p:cNvSpPr>
            <a:spLocks noGrp="1" noChangeArrowheads="1"/>
          </p:cNvSpPr>
          <p:nvPr>
            <p:ph type="body" idx="1"/>
          </p:nvPr>
        </p:nvSpPr>
        <p:spPr>
          <a:xfrm>
            <a:off x="685800" y="1600200"/>
            <a:ext cx="7772400" cy="4800600"/>
          </a:xfrm>
          <a:noFill/>
          <a:ln/>
        </p:spPr>
        <p:txBody>
          <a:bodyPr/>
          <a:lstStyle/>
          <a:p>
            <a:pPr marL="373063" indent="-373063" algn="just">
              <a:lnSpc>
                <a:spcPct val="90000"/>
              </a:lnSpc>
              <a:buFontTx/>
              <a:buAutoNum type="romanUcPeriod" startAt="2"/>
            </a:pPr>
            <a:r>
              <a:rPr lang="es-MX" sz="1800" b="1">
                <a:cs typeface="Arial" pitchFamily="34" charset="0"/>
              </a:rPr>
              <a:t>FONCODES</a:t>
            </a:r>
            <a:r>
              <a:rPr lang="es-MX" sz="1800">
                <a:cs typeface="Arial" pitchFamily="34" charset="0"/>
              </a:rPr>
              <a:t>: El Fondo Nacional de Compensación Social fue creado para atender las necesidades de infraestructura básica así como al desarrollo de proyectos productivos de la población pobre y en particular de la rural. Una de las características del trabajo que realiza Foncodes es la participación y el fortalecimiento de las organizaciones comunales.  Los principales programas ejecutados son el de Infraestructura, de Proyectos Productivos y el Programa de Emergencia Social Productiva Rural</a:t>
            </a:r>
          </a:p>
          <a:p>
            <a:pPr marL="373063" indent="-373063" algn="just">
              <a:lnSpc>
                <a:spcPct val="90000"/>
              </a:lnSpc>
              <a:buFontTx/>
              <a:buNone/>
            </a:pPr>
            <a:endParaRPr lang="es-MX" sz="1800">
              <a:cs typeface="Arial" pitchFamily="34" charset="0"/>
            </a:endParaRPr>
          </a:p>
          <a:p>
            <a:pPr marL="373063" indent="-373063" algn="just">
              <a:lnSpc>
                <a:spcPct val="90000"/>
              </a:lnSpc>
              <a:buFontTx/>
              <a:buAutoNum type="romanUcPeriod" startAt="3"/>
            </a:pPr>
            <a:r>
              <a:rPr lang="es-MX" sz="1800" b="1">
                <a:cs typeface="Arial" pitchFamily="34" charset="0"/>
              </a:rPr>
              <a:t>INFES:</a:t>
            </a:r>
            <a:r>
              <a:rPr lang="es-MX" sz="1800">
                <a:cs typeface="Arial" pitchFamily="34" charset="0"/>
              </a:rPr>
              <a:t> El Instituto Nacional de Infraestructura Educativa tiene por objeto la construcción, rehabilitación y equipamiento de los diferentes centros  educativos, así como de la infraestructura de salud</a:t>
            </a:r>
          </a:p>
          <a:p>
            <a:pPr marL="373063" indent="-373063" algn="just">
              <a:lnSpc>
                <a:spcPct val="90000"/>
              </a:lnSpc>
              <a:buFontTx/>
              <a:buNone/>
            </a:pPr>
            <a:endParaRPr lang="es-MX" sz="1800">
              <a:cs typeface="Arial" pitchFamily="34" charset="0"/>
            </a:endParaRPr>
          </a:p>
          <a:p>
            <a:pPr marL="373063" indent="-373063" algn="just">
              <a:lnSpc>
                <a:spcPct val="90000"/>
              </a:lnSpc>
              <a:buFontTx/>
              <a:buAutoNum type="romanUcPeriod" startAt="4"/>
            </a:pPr>
            <a:r>
              <a:rPr lang="es-MX" sz="1800" b="1">
                <a:cs typeface="Arial" pitchFamily="34" charset="0"/>
              </a:rPr>
              <a:t>PRONAMACHCS</a:t>
            </a:r>
            <a:r>
              <a:rPr lang="es-MX" sz="1800">
                <a:cs typeface="Arial" pitchFamily="34" charset="0"/>
              </a:rPr>
              <a:t>: El Programa Nacional Manejo de Cuencas Hidrográficas y Conservación de Suelos tiene como función la promoción de acciones para el manejo y uso racional de los recursos naturales renovables: agua, suelo y vegetación, con miras a lograr una agricultura sostenible en el área rural.</a:t>
            </a:r>
          </a:p>
        </p:txBody>
      </p:sp>
      <p:sp>
        <p:nvSpPr>
          <p:cNvPr id="57350" name="Rectangle 6"/>
          <p:cNvSpPr>
            <a:spLocks noGrp="1" noChangeArrowheads="1"/>
          </p:cNvSpPr>
          <p:nvPr>
            <p:ph type="title"/>
          </p:nvPr>
        </p:nvSpPr>
        <p:spPr>
          <a:xfrm>
            <a:off x="685800" y="609600"/>
            <a:ext cx="7772400" cy="685800"/>
          </a:xfrm>
        </p:spPr>
        <p:txBody>
          <a:bodyPr/>
          <a:lstStyle/>
          <a:p>
            <a:r>
              <a:rPr lang="es-ES" sz="3600"/>
              <a:t>Programas</a:t>
            </a:r>
            <a:r>
              <a:rPr lang="es-MX" sz="3600"/>
              <a:t> de reducción de la pobreza en el Perú II</a:t>
            </a:r>
            <a:endParaRPr lang="es-ES" sz="3600"/>
          </a:p>
        </p:txBody>
      </p:sp>
    </p:spTree>
  </p:cSld>
  <p:clrMapOvr>
    <a:masterClrMapping/>
  </p:clrMapOvr>
  <p:transition>
    <p:cover dir="d"/>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s-ES"/>
              <a:t>Perú</a:t>
            </a:r>
          </a:p>
        </p:txBody>
      </p:sp>
      <p:sp>
        <p:nvSpPr>
          <p:cNvPr id="5" name="Slide Number Placeholder 5"/>
          <p:cNvSpPr>
            <a:spLocks noGrp="1"/>
          </p:cNvSpPr>
          <p:nvPr>
            <p:ph type="sldNum" sz="quarter" idx="12"/>
          </p:nvPr>
        </p:nvSpPr>
        <p:spPr/>
        <p:txBody>
          <a:bodyPr/>
          <a:lstStyle/>
          <a:p>
            <a:fld id="{6EB0C9F2-3361-421C-B995-7C9ED41D0A22}" type="slidenum">
              <a:rPr lang="es-ES"/>
              <a:pPr/>
              <a:t>26</a:t>
            </a:fld>
            <a:endParaRPr lang="es-ES"/>
          </a:p>
        </p:txBody>
      </p:sp>
      <p:sp>
        <p:nvSpPr>
          <p:cNvPr id="59394" name="Rectangle 2"/>
          <p:cNvSpPr>
            <a:spLocks noGrp="1" noChangeArrowheads="1"/>
          </p:cNvSpPr>
          <p:nvPr>
            <p:ph type="title"/>
          </p:nvPr>
        </p:nvSpPr>
        <p:spPr/>
        <p:txBody>
          <a:bodyPr/>
          <a:lstStyle/>
          <a:p>
            <a:r>
              <a:rPr lang="es-ES" sz="3600"/>
              <a:t>Programas</a:t>
            </a:r>
            <a:r>
              <a:rPr lang="es-MX" sz="3600"/>
              <a:t> de reducción de la pobreza en el Perú III</a:t>
            </a:r>
          </a:p>
        </p:txBody>
      </p:sp>
      <p:sp>
        <p:nvSpPr>
          <p:cNvPr id="59395" name="Rectangle 3"/>
          <p:cNvSpPr>
            <a:spLocks noGrp="1" noChangeArrowheads="1"/>
          </p:cNvSpPr>
          <p:nvPr>
            <p:ph type="body" idx="1"/>
          </p:nvPr>
        </p:nvSpPr>
        <p:spPr/>
        <p:txBody>
          <a:bodyPr/>
          <a:lstStyle/>
          <a:p>
            <a:pPr marL="476250" indent="-476250" algn="just">
              <a:buFontTx/>
              <a:buAutoNum type="romanUcPeriod" startAt="5"/>
            </a:pPr>
            <a:r>
              <a:rPr lang="es-MX" sz="1800" b="1">
                <a:cs typeface="Arial" pitchFamily="34" charset="0"/>
              </a:rPr>
              <a:t>PROVIAS RURAL:  </a:t>
            </a:r>
            <a:r>
              <a:rPr lang="es-MX" sz="1800">
                <a:cs typeface="Arial" pitchFamily="34" charset="0"/>
              </a:rPr>
              <a:t>El Proyecto de Infraestructura de Transporte Rural tiene como objetivo contribuir a propiciar el desarrollo mediante la consolidación de la transitabilidad de las vías vecinales y locales de las zonas rurales</a:t>
            </a:r>
          </a:p>
          <a:p>
            <a:pPr marL="476250" indent="-476250" algn="just">
              <a:buFontTx/>
              <a:buNone/>
            </a:pPr>
            <a:endParaRPr lang="es-MX" sz="1800">
              <a:cs typeface="Arial" pitchFamily="34" charset="0"/>
            </a:endParaRPr>
          </a:p>
          <a:p>
            <a:pPr marL="476250" indent="-476250" algn="just">
              <a:buFontTx/>
              <a:buAutoNum type="romanUcPeriod" startAt="6"/>
            </a:pPr>
            <a:r>
              <a:rPr lang="es-MX" sz="1800" b="1">
                <a:cs typeface="Arial" pitchFamily="34" charset="0"/>
              </a:rPr>
              <a:t>A TRABAJAR:  </a:t>
            </a:r>
            <a:r>
              <a:rPr lang="es-MX" sz="1800">
                <a:cs typeface="Arial" pitchFamily="34" charset="0"/>
              </a:rPr>
              <a:t>El Programa de Emergencia Social Productivo surge como una estrategia de protección social, frente a las caídas en el consumo de las poblaciones más pobres del país. El Programa busca transferir ingresos a las familias más pobres, mediante el empleo temporal que genere la ejecución de proyectos con impacto local, a la vez que el fortalecimiento del capital social, así como la transparencia y vigilancia social por parte de los ciudadanos.</a:t>
            </a:r>
          </a:p>
        </p:txBody>
      </p:sp>
    </p:spTree>
  </p:cSld>
  <p:clrMapOvr>
    <a:masterClrMapping/>
  </p:clrMapOvr>
  <p:transition>
    <p:cover dir="d"/>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ctrTitle"/>
          </p:nvPr>
        </p:nvSpPr>
        <p:spPr/>
        <p:txBody>
          <a:bodyPr/>
          <a:lstStyle/>
          <a:p>
            <a:r>
              <a:rPr lang="es-MX"/>
              <a:t>7. </a:t>
            </a:r>
            <a:r>
              <a:rPr lang="es-ES"/>
              <a:t>Monitoreo y </a:t>
            </a:r>
            <a:r>
              <a:rPr lang="es-PE"/>
              <a:t>e</a:t>
            </a:r>
            <a:r>
              <a:rPr lang="es-ES"/>
              <a:t>valuación</a:t>
            </a:r>
          </a:p>
        </p:txBody>
      </p:sp>
      <p:sp>
        <p:nvSpPr>
          <p:cNvPr id="97283" name="Rectangle 3"/>
          <p:cNvSpPr>
            <a:spLocks noGrp="1" noChangeArrowheads="1"/>
          </p:cNvSpPr>
          <p:nvPr>
            <p:ph type="subTitle" idx="1"/>
          </p:nvPr>
        </p:nvSpPr>
        <p:spPr/>
        <p:txBody>
          <a:bodyPr/>
          <a:lstStyle/>
          <a:p>
            <a:endParaRPr lang="en-US"/>
          </a:p>
        </p:txBody>
      </p:sp>
    </p:spTree>
  </p:cSld>
  <p:clrMapOvr>
    <a:masterClrMapping/>
  </p:clrMapOvr>
  <p:transition>
    <p:cover dir="d"/>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s-ES"/>
              <a:t>Perú</a:t>
            </a:r>
          </a:p>
        </p:txBody>
      </p:sp>
      <p:sp>
        <p:nvSpPr>
          <p:cNvPr id="5" name="Slide Number Placeholder 5"/>
          <p:cNvSpPr>
            <a:spLocks noGrp="1"/>
          </p:cNvSpPr>
          <p:nvPr>
            <p:ph type="sldNum" sz="quarter" idx="12"/>
          </p:nvPr>
        </p:nvSpPr>
        <p:spPr/>
        <p:txBody>
          <a:bodyPr/>
          <a:lstStyle/>
          <a:p>
            <a:fld id="{1C885916-F406-4C36-9321-F3034A0006CE}" type="slidenum">
              <a:rPr lang="es-ES"/>
              <a:pPr/>
              <a:t>28</a:t>
            </a:fld>
            <a:endParaRPr lang="es-ES"/>
          </a:p>
        </p:txBody>
      </p:sp>
      <p:sp>
        <p:nvSpPr>
          <p:cNvPr id="74754" name="Rectangle 2"/>
          <p:cNvSpPr>
            <a:spLocks noGrp="1" noChangeArrowheads="1"/>
          </p:cNvSpPr>
          <p:nvPr>
            <p:ph type="title"/>
          </p:nvPr>
        </p:nvSpPr>
        <p:spPr/>
        <p:txBody>
          <a:bodyPr/>
          <a:lstStyle/>
          <a:p>
            <a:r>
              <a:rPr lang="es-MX" sz="3600"/>
              <a:t>Sistemas de monitoreo y evaluación en la administración pública</a:t>
            </a:r>
            <a:endParaRPr lang="es-MX" sz="2800"/>
          </a:p>
        </p:txBody>
      </p:sp>
      <p:sp>
        <p:nvSpPr>
          <p:cNvPr id="74755" name="Rectangle 3"/>
          <p:cNvSpPr>
            <a:spLocks noGrp="1" noChangeArrowheads="1"/>
          </p:cNvSpPr>
          <p:nvPr>
            <p:ph type="body" idx="1"/>
          </p:nvPr>
        </p:nvSpPr>
        <p:spPr>
          <a:xfrm>
            <a:off x="685800" y="1981200"/>
            <a:ext cx="7772400" cy="4495800"/>
          </a:xfrm>
        </p:spPr>
        <p:txBody>
          <a:bodyPr/>
          <a:lstStyle/>
          <a:p>
            <a:pPr marL="1168400" lvl="1" indent="-711200">
              <a:buClr>
                <a:schemeClr val="tx2"/>
              </a:buClr>
              <a:buFont typeface="Wingdings" pitchFamily="2" charset="2"/>
              <a:buAutoNum type="romanUcPeriod"/>
            </a:pPr>
            <a:r>
              <a:rPr lang="es-MX" sz="2400"/>
              <a:t>Oficina de Inversión Pública</a:t>
            </a:r>
          </a:p>
          <a:p>
            <a:pPr marL="1968500" lvl="2" indent="-609600"/>
            <a:r>
              <a:rPr lang="es-MX" sz="2000"/>
              <a:t>Ley del Sistema Nacional de Inversión Pública (Ley N° 27293 junio del 2000) </a:t>
            </a:r>
          </a:p>
          <a:p>
            <a:pPr marL="1168400" lvl="1" indent="-711200">
              <a:buClr>
                <a:schemeClr val="tx2"/>
              </a:buClr>
              <a:buFont typeface="Wingdings" pitchFamily="2" charset="2"/>
              <a:buAutoNum type="romanUcPeriod"/>
            </a:pPr>
            <a:r>
              <a:rPr lang="es-MX" sz="2400"/>
              <a:t>Sistema de Información Administrativa y Financiera (SIAF)</a:t>
            </a:r>
          </a:p>
          <a:p>
            <a:pPr marL="1968500" lvl="2" indent="-609600"/>
            <a:r>
              <a:rPr lang="es-MX" sz="2000"/>
              <a:t>Seguimiento y control de la ejecución del presupuesto público</a:t>
            </a:r>
          </a:p>
          <a:p>
            <a:pPr marL="1168400" lvl="1" indent="-711200">
              <a:buClr>
                <a:schemeClr val="tx2"/>
              </a:buClr>
              <a:buFont typeface="Wingdings" pitchFamily="2" charset="2"/>
              <a:buAutoNum type="romanUcPeriod"/>
            </a:pPr>
            <a:r>
              <a:rPr lang="es-MX" sz="2400"/>
              <a:t>Planeamiento Estratégico Sectorial Multianual (PESEM)</a:t>
            </a:r>
          </a:p>
          <a:p>
            <a:pPr marL="1968500" lvl="2" indent="-609600"/>
            <a:r>
              <a:rPr lang="es-MX" sz="2000"/>
              <a:t>Visión, misión, objetivos y actividades de cada sector con su respectivo presupuesto</a:t>
            </a:r>
          </a:p>
        </p:txBody>
      </p:sp>
    </p:spTree>
  </p:cSld>
  <p:clrMapOvr>
    <a:masterClrMapping/>
  </p:clrMapOvr>
  <p:transition>
    <p:cover dir="d"/>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ctrTitle"/>
          </p:nvPr>
        </p:nvSpPr>
        <p:spPr/>
        <p:txBody>
          <a:bodyPr/>
          <a:lstStyle/>
          <a:p>
            <a:r>
              <a:rPr lang="en-US" sz="3600"/>
              <a:t>Gracias…</a:t>
            </a:r>
            <a:endParaRPr lang="es-ES" sz="3600"/>
          </a:p>
        </p:txBody>
      </p:sp>
    </p:spTree>
  </p:cSld>
  <p:clrMapOvr>
    <a:masterClrMapping/>
  </p:clrMapOvr>
  <p:transition>
    <p:cover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ctrTitle"/>
          </p:nvPr>
        </p:nvSpPr>
        <p:spPr/>
        <p:txBody>
          <a:bodyPr/>
          <a:lstStyle/>
          <a:p>
            <a:r>
              <a:rPr lang="es-MX" sz="3600">
                <a:solidFill>
                  <a:srgbClr val="3E3F74"/>
                </a:solidFill>
              </a:rPr>
              <a:t>1. La pobreza en América Latina</a:t>
            </a:r>
            <a:endParaRPr lang="es-ES"/>
          </a:p>
        </p:txBody>
      </p:sp>
    </p:spTree>
  </p:cSld>
  <p:clrMapOvr>
    <a:masterClrMapping/>
  </p:clrMapOvr>
  <p:transition>
    <p:cover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s-ES"/>
              <a:t>Perú</a:t>
            </a:r>
          </a:p>
        </p:txBody>
      </p:sp>
      <p:sp>
        <p:nvSpPr>
          <p:cNvPr id="7" name="Slide Number Placeholder 5"/>
          <p:cNvSpPr>
            <a:spLocks noGrp="1"/>
          </p:cNvSpPr>
          <p:nvPr>
            <p:ph type="sldNum" sz="quarter" idx="12"/>
          </p:nvPr>
        </p:nvSpPr>
        <p:spPr/>
        <p:txBody>
          <a:bodyPr/>
          <a:lstStyle/>
          <a:p>
            <a:fld id="{734B67EB-ECD2-45A6-A578-C3809C1D1753}" type="slidenum">
              <a:rPr lang="es-ES"/>
              <a:pPr/>
              <a:t>4</a:t>
            </a:fld>
            <a:endParaRPr lang="es-ES"/>
          </a:p>
        </p:txBody>
      </p:sp>
      <p:sp>
        <p:nvSpPr>
          <p:cNvPr id="23554" name="Rectangle 2"/>
          <p:cNvSpPr>
            <a:spLocks noGrp="1" noChangeArrowheads="1"/>
          </p:cNvSpPr>
          <p:nvPr>
            <p:ph type="title"/>
          </p:nvPr>
        </p:nvSpPr>
        <p:spPr>
          <a:xfrm>
            <a:off x="685800" y="533400"/>
            <a:ext cx="7772400" cy="762000"/>
          </a:xfrm>
        </p:spPr>
        <p:txBody>
          <a:bodyPr/>
          <a:lstStyle/>
          <a:p>
            <a:r>
              <a:rPr lang="es-MX" sz="3600">
                <a:solidFill>
                  <a:srgbClr val="3E3F74"/>
                </a:solidFill>
              </a:rPr>
              <a:t>La pobreza en América Latina</a:t>
            </a:r>
            <a:br>
              <a:rPr lang="es-MX" sz="3600">
                <a:solidFill>
                  <a:srgbClr val="3E3F74"/>
                </a:solidFill>
              </a:rPr>
            </a:br>
            <a:r>
              <a:rPr lang="es-MX" sz="2400">
                <a:solidFill>
                  <a:srgbClr val="3E3F74"/>
                </a:solidFill>
              </a:rPr>
              <a:t>(2001: % de la población)</a:t>
            </a:r>
          </a:p>
        </p:txBody>
      </p:sp>
      <p:pic>
        <p:nvPicPr>
          <p:cNvPr id="23562" name="Picture 10"/>
          <p:cNvPicPr>
            <a:picLocks noChangeAspect="1" noChangeArrowheads="1"/>
          </p:cNvPicPr>
          <p:nvPr/>
        </p:nvPicPr>
        <p:blipFill>
          <a:blip r:embed="rId3" cstate="print"/>
          <a:srcRect t="15010"/>
          <a:stretch>
            <a:fillRect/>
          </a:stretch>
        </p:blipFill>
        <p:spPr bwMode="auto">
          <a:xfrm>
            <a:off x="152400" y="1447800"/>
            <a:ext cx="8686800" cy="4348163"/>
          </a:xfrm>
          <a:prstGeom prst="rect">
            <a:avLst/>
          </a:prstGeom>
          <a:noFill/>
          <a:ln w="9525">
            <a:noFill/>
            <a:miter lim="800000"/>
            <a:headEnd/>
            <a:tailEnd/>
          </a:ln>
          <a:effectLst/>
        </p:spPr>
      </p:pic>
      <p:sp>
        <p:nvSpPr>
          <p:cNvPr id="23563" name="Rectangle 11"/>
          <p:cNvSpPr>
            <a:spLocks noGrp="1" noChangeArrowheads="1"/>
          </p:cNvSpPr>
          <p:nvPr>
            <p:ph type="body" idx="1"/>
          </p:nvPr>
        </p:nvSpPr>
        <p:spPr>
          <a:xfrm>
            <a:off x="685800" y="5638800"/>
            <a:ext cx="7772400" cy="762000"/>
          </a:xfrm>
        </p:spPr>
        <p:txBody>
          <a:bodyPr/>
          <a:lstStyle/>
          <a:p>
            <a:pPr marL="0" indent="0">
              <a:lnSpc>
                <a:spcPct val="90000"/>
              </a:lnSpc>
              <a:buFontTx/>
              <a:buNone/>
            </a:pPr>
            <a:r>
              <a:rPr lang="es-MX" sz="1800"/>
              <a:t>Fuente: CEPAL, a partir de microsimulaciones comparables sobre las encuestas de hogares de los respectivos países.  a/ Únicamente área urbana. Las tasas son comparables con las de 1997.</a:t>
            </a:r>
          </a:p>
        </p:txBody>
      </p:sp>
      <p:sp>
        <p:nvSpPr>
          <p:cNvPr id="23565" name="Line 13"/>
          <p:cNvSpPr>
            <a:spLocks noChangeShapeType="1"/>
          </p:cNvSpPr>
          <p:nvPr/>
        </p:nvSpPr>
        <p:spPr bwMode="auto">
          <a:xfrm>
            <a:off x="4724400" y="2209800"/>
            <a:ext cx="304800" cy="457200"/>
          </a:xfrm>
          <a:prstGeom prst="line">
            <a:avLst/>
          </a:prstGeom>
          <a:noFill/>
          <a:ln w="19050">
            <a:solidFill>
              <a:srgbClr val="FF0000"/>
            </a:solidFill>
            <a:round/>
            <a:headEnd/>
            <a:tailEnd type="triangle" w="med" len="med"/>
          </a:ln>
          <a:effectLst/>
        </p:spPr>
        <p:txBody>
          <a:bodyPr/>
          <a:lstStyle/>
          <a:p>
            <a:endParaRPr lang="en-US"/>
          </a:p>
        </p:txBody>
      </p:sp>
    </p:spTree>
  </p:cSld>
  <p:clrMapOvr>
    <a:masterClrMapping/>
  </p:clrMapOvr>
  <p:transition>
    <p:cover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ctrTitle"/>
          </p:nvPr>
        </p:nvSpPr>
        <p:spPr/>
        <p:txBody>
          <a:bodyPr/>
          <a:lstStyle/>
          <a:p>
            <a:r>
              <a:rPr lang="es-MX" sz="3600">
                <a:solidFill>
                  <a:srgbClr val="3E3F74"/>
                </a:solidFill>
              </a:rPr>
              <a:t>2. La pobreza en el Perú</a:t>
            </a:r>
            <a:endParaRPr lang="es-MX" sz="3200"/>
          </a:p>
        </p:txBody>
      </p:sp>
    </p:spTree>
  </p:cSld>
  <p:clrMapOvr>
    <a:masterClrMapping/>
  </p:clrMapOvr>
  <p:transition>
    <p:cover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r>
              <a:rPr lang="es-ES"/>
              <a:t>Perú</a:t>
            </a:r>
          </a:p>
        </p:txBody>
      </p:sp>
      <p:sp>
        <p:nvSpPr>
          <p:cNvPr id="8" name="Slide Number Placeholder 5"/>
          <p:cNvSpPr>
            <a:spLocks noGrp="1"/>
          </p:cNvSpPr>
          <p:nvPr>
            <p:ph type="sldNum" sz="quarter" idx="12"/>
          </p:nvPr>
        </p:nvSpPr>
        <p:spPr/>
        <p:txBody>
          <a:bodyPr/>
          <a:lstStyle/>
          <a:p>
            <a:fld id="{3829E71D-525C-4939-8A98-3AE08A2C8C6C}" type="slidenum">
              <a:rPr lang="es-ES"/>
              <a:pPr/>
              <a:t>6</a:t>
            </a:fld>
            <a:endParaRPr lang="es-ES"/>
          </a:p>
        </p:txBody>
      </p:sp>
      <p:sp>
        <p:nvSpPr>
          <p:cNvPr id="6146" name="Rectangle 2"/>
          <p:cNvSpPr>
            <a:spLocks noGrp="1" noChangeArrowheads="1"/>
          </p:cNvSpPr>
          <p:nvPr>
            <p:ph type="title"/>
          </p:nvPr>
        </p:nvSpPr>
        <p:spPr>
          <a:xfrm>
            <a:off x="685800" y="533400"/>
            <a:ext cx="8077200" cy="609600"/>
          </a:xfrm>
        </p:spPr>
        <p:txBody>
          <a:bodyPr/>
          <a:lstStyle/>
          <a:p>
            <a:pPr marL="838200" indent="-838200"/>
            <a:r>
              <a:rPr lang="es-ES" sz="3600"/>
              <a:t>L</a:t>
            </a:r>
            <a:r>
              <a:rPr lang="es-MX" sz="3600"/>
              <a:t>a incidencia</a:t>
            </a:r>
            <a:r>
              <a:rPr lang="es-ES" sz="3600"/>
              <a:t> de la pobreza</a:t>
            </a:r>
            <a:r>
              <a:rPr lang="es-MX" sz="3600"/>
              <a:t> en los 90s</a:t>
            </a:r>
          </a:p>
        </p:txBody>
      </p:sp>
      <p:sp>
        <p:nvSpPr>
          <p:cNvPr id="6150" name="Text Box 6"/>
          <p:cNvSpPr txBox="1">
            <a:spLocks noChangeArrowheads="1"/>
          </p:cNvSpPr>
          <p:nvPr/>
        </p:nvSpPr>
        <p:spPr bwMode="auto">
          <a:xfrm>
            <a:off x="457200" y="5715000"/>
            <a:ext cx="8229600" cy="457200"/>
          </a:xfrm>
          <a:prstGeom prst="rect">
            <a:avLst/>
          </a:prstGeom>
          <a:noFill/>
          <a:ln w="9525">
            <a:noFill/>
            <a:miter lim="800000"/>
            <a:headEnd/>
            <a:tailEnd/>
          </a:ln>
          <a:effectLst/>
        </p:spPr>
        <p:txBody>
          <a:bodyPr>
            <a:spAutoFit/>
          </a:bodyPr>
          <a:lstStyle/>
          <a:p>
            <a:pPr>
              <a:spcBef>
                <a:spcPct val="50000"/>
              </a:spcBef>
            </a:pPr>
            <a:endParaRPr lang="en-US"/>
          </a:p>
        </p:txBody>
      </p:sp>
      <p:pic>
        <p:nvPicPr>
          <p:cNvPr id="6151" name="Picture 7"/>
          <p:cNvPicPr>
            <a:picLocks noChangeAspect="1" noChangeArrowheads="1"/>
          </p:cNvPicPr>
          <p:nvPr/>
        </p:nvPicPr>
        <p:blipFill>
          <a:blip r:embed="rId3" cstate="print"/>
          <a:srcRect/>
          <a:stretch>
            <a:fillRect/>
          </a:stretch>
        </p:blipFill>
        <p:spPr bwMode="auto">
          <a:xfrm>
            <a:off x="1828800" y="1066800"/>
            <a:ext cx="5486400" cy="2590800"/>
          </a:xfrm>
          <a:prstGeom prst="rect">
            <a:avLst/>
          </a:prstGeom>
          <a:noFill/>
          <a:ln w="9525">
            <a:noFill/>
            <a:miter lim="800000"/>
            <a:headEnd/>
            <a:tailEnd/>
          </a:ln>
          <a:effectLst/>
        </p:spPr>
      </p:pic>
      <p:pic>
        <p:nvPicPr>
          <p:cNvPr id="6152" name="Picture 8"/>
          <p:cNvPicPr>
            <a:picLocks noChangeAspect="1" noChangeArrowheads="1"/>
          </p:cNvPicPr>
          <p:nvPr/>
        </p:nvPicPr>
        <p:blipFill>
          <a:blip r:embed="rId4" cstate="print"/>
          <a:srcRect/>
          <a:stretch>
            <a:fillRect/>
          </a:stretch>
        </p:blipFill>
        <p:spPr bwMode="auto">
          <a:xfrm>
            <a:off x="1847850" y="3657600"/>
            <a:ext cx="5467350" cy="2209800"/>
          </a:xfrm>
          <a:prstGeom prst="rect">
            <a:avLst/>
          </a:prstGeom>
          <a:noFill/>
          <a:ln w="9525">
            <a:noFill/>
            <a:miter lim="800000"/>
            <a:headEnd/>
            <a:tailEnd/>
          </a:ln>
          <a:effectLst/>
        </p:spPr>
      </p:pic>
      <p:sp>
        <p:nvSpPr>
          <p:cNvPr id="6153" name="Rectangle 9"/>
          <p:cNvSpPr>
            <a:spLocks noGrp="1" noChangeArrowheads="1"/>
          </p:cNvSpPr>
          <p:nvPr>
            <p:ph type="body" idx="1"/>
          </p:nvPr>
        </p:nvSpPr>
        <p:spPr/>
        <p:txBody>
          <a:bodyPr/>
          <a:lstStyle/>
          <a:p>
            <a:pPr>
              <a:lnSpc>
                <a:spcPct val="90000"/>
              </a:lnSpc>
              <a:buFontTx/>
              <a:buNone/>
            </a:pPr>
            <a:endParaRPr lang="es-MX" sz="2000"/>
          </a:p>
          <a:p>
            <a:pPr>
              <a:lnSpc>
                <a:spcPct val="90000"/>
              </a:lnSpc>
              <a:buFontTx/>
              <a:buNone/>
            </a:pPr>
            <a:endParaRPr lang="es-MX" sz="2000"/>
          </a:p>
          <a:p>
            <a:pPr>
              <a:lnSpc>
                <a:spcPct val="90000"/>
              </a:lnSpc>
              <a:buFontTx/>
              <a:buNone/>
            </a:pPr>
            <a:endParaRPr lang="es-MX" sz="2000"/>
          </a:p>
          <a:p>
            <a:pPr>
              <a:lnSpc>
                <a:spcPct val="90000"/>
              </a:lnSpc>
              <a:buFontTx/>
              <a:buNone/>
            </a:pPr>
            <a:endParaRPr lang="es-MX" sz="2000"/>
          </a:p>
          <a:p>
            <a:pPr>
              <a:lnSpc>
                <a:spcPct val="90000"/>
              </a:lnSpc>
              <a:buFontTx/>
              <a:buNone/>
            </a:pPr>
            <a:endParaRPr lang="es-MX" sz="2000"/>
          </a:p>
          <a:p>
            <a:pPr>
              <a:lnSpc>
                <a:spcPct val="90000"/>
              </a:lnSpc>
              <a:buFontTx/>
              <a:buNone/>
            </a:pPr>
            <a:endParaRPr lang="es-MX" sz="2000"/>
          </a:p>
          <a:p>
            <a:pPr>
              <a:lnSpc>
                <a:spcPct val="90000"/>
              </a:lnSpc>
              <a:buFontTx/>
              <a:buNone/>
            </a:pPr>
            <a:endParaRPr lang="es-MX" sz="2000"/>
          </a:p>
          <a:p>
            <a:pPr>
              <a:lnSpc>
                <a:spcPct val="90000"/>
              </a:lnSpc>
              <a:buFontTx/>
              <a:buNone/>
            </a:pPr>
            <a:endParaRPr lang="es-MX" sz="2000"/>
          </a:p>
          <a:p>
            <a:pPr>
              <a:lnSpc>
                <a:spcPct val="90000"/>
              </a:lnSpc>
              <a:buFontTx/>
              <a:buNone/>
            </a:pPr>
            <a:endParaRPr lang="es-MX" sz="2000"/>
          </a:p>
          <a:p>
            <a:pPr>
              <a:lnSpc>
                <a:spcPct val="90000"/>
              </a:lnSpc>
              <a:buFontTx/>
              <a:buNone/>
            </a:pPr>
            <a:endParaRPr lang="es-MX" sz="2000"/>
          </a:p>
          <a:p>
            <a:pPr>
              <a:lnSpc>
                <a:spcPct val="90000"/>
              </a:lnSpc>
              <a:buFontTx/>
              <a:buNone/>
            </a:pPr>
            <a:endParaRPr lang="es-MX" sz="2000"/>
          </a:p>
          <a:p>
            <a:pPr>
              <a:lnSpc>
                <a:spcPct val="90000"/>
              </a:lnSpc>
              <a:buFontTx/>
              <a:buNone/>
            </a:pPr>
            <a:endParaRPr lang="es-MX" sz="2000"/>
          </a:p>
          <a:p>
            <a:pPr>
              <a:lnSpc>
                <a:spcPct val="90000"/>
              </a:lnSpc>
              <a:buFontTx/>
              <a:buNone/>
            </a:pPr>
            <a:r>
              <a:rPr lang="es-MX" sz="2000"/>
              <a:t>Fuente: ENNIV 1991-1994; ENAHO 1997-2001. </a:t>
            </a:r>
          </a:p>
        </p:txBody>
      </p:sp>
    </p:spTree>
  </p:cSld>
  <p:clrMapOvr>
    <a:masterClrMapping/>
  </p:clrMapOvr>
  <p:transition>
    <p:cover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s-ES"/>
              <a:t>Perú</a:t>
            </a:r>
          </a:p>
        </p:txBody>
      </p:sp>
      <p:sp>
        <p:nvSpPr>
          <p:cNvPr id="5" name="Slide Number Placeholder 5"/>
          <p:cNvSpPr>
            <a:spLocks noGrp="1"/>
          </p:cNvSpPr>
          <p:nvPr>
            <p:ph type="sldNum" sz="quarter" idx="12"/>
          </p:nvPr>
        </p:nvSpPr>
        <p:spPr/>
        <p:txBody>
          <a:bodyPr/>
          <a:lstStyle/>
          <a:p>
            <a:fld id="{AA90B673-AFA3-4301-98DC-5971105231DA}" type="slidenum">
              <a:rPr lang="es-ES"/>
              <a:pPr/>
              <a:t>7</a:t>
            </a:fld>
            <a:endParaRPr lang="es-ES"/>
          </a:p>
        </p:txBody>
      </p:sp>
      <p:sp>
        <p:nvSpPr>
          <p:cNvPr id="45058" name="Rectangle 2"/>
          <p:cNvSpPr>
            <a:spLocks noGrp="1" noChangeArrowheads="1"/>
          </p:cNvSpPr>
          <p:nvPr>
            <p:ph type="title"/>
          </p:nvPr>
        </p:nvSpPr>
        <p:spPr>
          <a:xfrm>
            <a:off x="685800" y="609600"/>
            <a:ext cx="8001000" cy="1143000"/>
          </a:xfrm>
        </p:spPr>
        <p:txBody>
          <a:bodyPr/>
          <a:lstStyle/>
          <a:p>
            <a:r>
              <a:rPr lang="es-ES" sz="3600"/>
              <a:t>L</a:t>
            </a:r>
            <a:r>
              <a:rPr lang="es-MX" sz="3600"/>
              <a:t>a </a:t>
            </a:r>
            <a:r>
              <a:rPr lang="es-ES" sz="3600"/>
              <a:t>pobreza</a:t>
            </a:r>
            <a:r>
              <a:rPr lang="es-MX" sz="3600"/>
              <a:t> en los 90s</a:t>
            </a:r>
          </a:p>
        </p:txBody>
      </p:sp>
      <p:sp>
        <p:nvSpPr>
          <p:cNvPr id="45059" name="Rectangle 3"/>
          <p:cNvSpPr>
            <a:spLocks noGrp="1" noChangeArrowheads="1"/>
          </p:cNvSpPr>
          <p:nvPr>
            <p:ph type="body" idx="1"/>
          </p:nvPr>
        </p:nvSpPr>
        <p:spPr/>
        <p:txBody>
          <a:bodyPr/>
          <a:lstStyle/>
          <a:p>
            <a:r>
              <a:rPr lang="es-MX" sz="2400">
                <a:solidFill>
                  <a:schemeClr val="tx2"/>
                </a:solidFill>
              </a:rPr>
              <a:t>[Pese a que hay una imposibilidad de perfecta comparabilidad por las diferentes metodologías de medición y el cambio en el marco muestral]</a:t>
            </a:r>
          </a:p>
          <a:p>
            <a:r>
              <a:rPr lang="es-MX" sz="2400">
                <a:solidFill>
                  <a:schemeClr val="tx2"/>
                </a:solidFill>
              </a:rPr>
              <a:t>La pobreza en el Perú ha sido de 50% en promedio durante la década.</a:t>
            </a:r>
          </a:p>
          <a:p>
            <a:r>
              <a:rPr lang="es-MX" sz="2400">
                <a:solidFill>
                  <a:schemeClr val="tx2"/>
                </a:solidFill>
              </a:rPr>
              <a:t>Hay una leve “U” en la tendencia de la década.</a:t>
            </a:r>
          </a:p>
          <a:p>
            <a:r>
              <a:rPr lang="es-MX" sz="2400">
                <a:solidFill>
                  <a:schemeClr val="tx2"/>
                </a:solidFill>
              </a:rPr>
              <a:t>En Lima Metropolitana: i) La pobreza sí se redujo; y  ii) No hay casi pobreza extrema (2,3%).</a:t>
            </a:r>
          </a:p>
          <a:p>
            <a:r>
              <a:rPr lang="es-MX" sz="2400">
                <a:solidFill>
                  <a:schemeClr val="tx2"/>
                </a:solidFill>
              </a:rPr>
              <a:t>La pobreza rural es muy alta: 78% para el año 2001. </a:t>
            </a:r>
          </a:p>
        </p:txBody>
      </p:sp>
    </p:spTree>
  </p:cSld>
  <p:clrMapOvr>
    <a:masterClrMapping/>
  </p:clrMapOvr>
  <p:transition>
    <p:cover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Footer Placeholder 4"/>
          <p:cNvSpPr>
            <a:spLocks noGrp="1"/>
          </p:cNvSpPr>
          <p:nvPr>
            <p:ph type="ftr" sz="quarter" idx="11"/>
          </p:nvPr>
        </p:nvSpPr>
        <p:spPr/>
        <p:txBody>
          <a:bodyPr/>
          <a:lstStyle/>
          <a:p>
            <a:r>
              <a:rPr lang="es-ES"/>
              <a:t>Perú</a:t>
            </a:r>
          </a:p>
        </p:txBody>
      </p:sp>
      <p:sp>
        <p:nvSpPr>
          <p:cNvPr id="35" name="Slide Number Placeholder 5"/>
          <p:cNvSpPr>
            <a:spLocks noGrp="1"/>
          </p:cNvSpPr>
          <p:nvPr>
            <p:ph type="sldNum" sz="quarter" idx="12"/>
          </p:nvPr>
        </p:nvSpPr>
        <p:spPr/>
        <p:txBody>
          <a:bodyPr/>
          <a:lstStyle/>
          <a:p>
            <a:fld id="{A7DD4560-972C-4330-B001-CFD4FA42E0FC}" type="slidenum">
              <a:rPr lang="es-ES"/>
              <a:pPr/>
              <a:t>8</a:t>
            </a:fld>
            <a:endParaRPr lang="es-ES"/>
          </a:p>
        </p:txBody>
      </p:sp>
      <p:sp>
        <p:nvSpPr>
          <p:cNvPr id="37890" name="Rectangle 2"/>
          <p:cNvSpPr>
            <a:spLocks noGrp="1" noChangeArrowheads="1"/>
          </p:cNvSpPr>
          <p:nvPr>
            <p:ph type="title"/>
          </p:nvPr>
        </p:nvSpPr>
        <p:spPr>
          <a:xfrm>
            <a:off x="685800" y="533400"/>
            <a:ext cx="7772400" cy="457200"/>
          </a:xfrm>
        </p:spPr>
        <p:txBody>
          <a:bodyPr/>
          <a:lstStyle/>
          <a:p>
            <a:r>
              <a:rPr lang="en-US" sz="3600"/>
              <a:t>I</a:t>
            </a:r>
            <a:r>
              <a:rPr lang="es-ES" sz="3600"/>
              <a:t>ndicadores de la pobreza</a:t>
            </a:r>
            <a:endParaRPr lang="es-MX" sz="3600"/>
          </a:p>
        </p:txBody>
      </p:sp>
      <p:graphicFrame>
        <p:nvGraphicFramePr>
          <p:cNvPr id="37983" name="Group 95"/>
          <p:cNvGraphicFramePr>
            <a:graphicFrameLocks noGrp="1"/>
          </p:cNvGraphicFramePr>
          <p:nvPr>
            <p:ph type="tbl" idx="1"/>
          </p:nvPr>
        </p:nvGraphicFramePr>
        <p:xfrm>
          <a:off x="457200" y="1117600"/>
          <a:ext cx="8229600" cy="5054600"/>
        </p:xfrm>
        <a:graphic>
          <a:graphicData uri="http://schemas.openxmlformats.org/drawingml/2006/table">
            <a:tbl>
              <a:tblPr/>
              <a:tblGrid>
                <a:gridCol w="2743200"/>
                <a:gridCol w="2743200"/>
                <a:gridCol w="2743200"/>
              </a:tblGrid>
              <a:tr h="685800">
                <a:tc>
                  <a:txBody>
                    <a:bodyPr/>
                    <a:lstStyle/>
                    <a:p>
                      <a:pPr marL="0" marR="0" lvl="0" indent="0" algn="l" defTabSz="914400" rtl="0" eaLnBrk="1" fontAlgn="base" latinLnBrk="0" hangingPunct="1">
                        <a:lnSpc>
                          <a:spcPct val="100000"/>
                        </a:lnSpc>
                        <a:spcBef>
                          <a:spcPct val="20000"/>
                        </a:spcBef>
                        <a:spcAft>
                          <a:spcPct val="0"/>
                        </a:spcAft>
                        <a:buClrTx/>
                        <a:buSzPct val="80000"/>
                        <a:buFontTx/>
                        <a:buNone/>
                        <a:tabLst/>
                      </a:pPr>
                      <a:endParaRPr kumimoji="0" lang="en-US" sz="2800" b="0" i="0" u="none" strike="noStrike" cap="none" normalizeH="0" baseline="0" smtClean="0">
                        <a:ln>
                          <a:noFill/>
                        </a:ln>
                        <a:solidFill>
                          <a:srgbClr val="3E3F74"/>
                        </a:solidFill>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0000"/>
                        <a:buFontTx/>
                        <a:buNone/>
                        <a:tabLst/>
                      </a:pPr>
                      <a:r>
                        <a:rPr kumimoji="0" lang="es-ES" sz="1600" b="1" i="0" u="none" strike="noStrike" cap="none" normalizeH="0" baseline="0" smtClean="0">
                          <a:ln>
                            <a:noFill/>
                          </a:ln>
                          <a:solidFill>
                            <a:srgbClr val="3E3F74"/>
                          </a:solidFill>
                          <a:effectLst/>
                          <a:latin typeface="Arial" pitchFamily="34" charset="0"/>
                          <a:cs typeface="Times New Roman" pitchFamily="18" charset="0"/>
                        </a:rPr>
                        <a:t>Inicios de los noventas</a:t>
                      </a:r>
                      <a:r>
                        <a:rPr kumimoji="0" lang="es-ES" sz="1600" b="1" i="0" u="none" strike="noStrike" cap="none" normalizeH="0" baseline="0" smtClean="0">
                          <a:ln>
                            <a:noFill/>
                          </a:ln>
                          <a:solidFill>
                            <a:srgbClr val="3E3F74"/>
                          </a:solidFill>
                          <a:effectLst/>
                          <a:latin typeface="Arial" pitchFamily="34"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0000"/>
                        <a:buFontTx/>
                        <a:buNone/>
                        <a:tabLst/>
                      </a:pPr>
                      <a:r>
                        <a:rPr kumimoji="0" lang="es-ES" sz="1600" b="1" i="0" u="none" strike="noStrike" cap="none" normalizeH="0" baseline="0" smtClean="0">
                          <a:ln>
                            <a:noFill/>
                          </a:ln>
                          <a:solidFill>
                            <a:srgbClr val="3E3F74"/>
                          </a:solidFill>
                          <a:effectLst/>
                          <a:latin typeface="Arial" pitchFamily="34" charset="0"/>
                          <a:cs typeface="Times New Roman" pitchFamily="18" charset="0"/>
                        </a:rPr>
                        <a:t>Últimos datos existentes</a:t>
                      </a:r>
                      <a:r>
                        <a:rPr kumimoji="0" lang="es-ES" sz="1600" b="1" i="0" u="none" strike="noStrike" cap="none" normalizeH="0" baseline="0" smtClean="0">
                          <a:ln>
                            <a:noFill/>
                          </a:ln>
                          <a:solidFill>
                            <a:srgbClr val="3E3F74"/>
                          </a:solidFill>
                          <a:effectLst/>
                          <a:latin typeface="Arial" pitchFamily="34"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5800">
                <a:tc>
                  <a:txBody>
                    <a:bodyPr/>
                    <a:lstStyle/>
                    <a:p>
                      <a:pPr marL="0" marR="0" lvl="0" indent="0" algn="l" defTabSz="914400" rtl="0" eaLnBrk="1" fontAlgn="base" latinLnBrk="0" hangingPunct="1">
                        <a:lnSpc>
                          <a:spcPct val="100000"/>
                        </a:lnSpc>
                        <a:spcBef>
                          <a:spcPct val="20000"/>
                        </a:spcBef>
                        <a:spcAft>
                          <a:spcPct val="0"/>
                        </a:spcAft>
                        <a:buClrTx/>
                        <a:buSzPct val="80000"/>
                        <a:buFontTx/>
                        <a:buNone/>
                        <a:tabLst/>
                      </a:pPr>
                      <a:r>
                        <a:rPr kumimoji="0" lang="es-ES" sz="1800" b="0" i="0" u="none" strike="noStrike" cap="none" normalizeH="0" baseline="0" smtClean="0">
                          <a:ln>
                            <a:noFill/>
                          </a:ln>
                          <a:solidFill>
                            <a:srgbClr val="3E3F74"/>
                          </a:solidFill>
                          <a:effectLst/>
                          <a:latin typeface="Arial" pitchFamily="34" charset="0"/>
                          <a:cs typeface="Times New Roman" pitchFamily="18" charset="0"/>
                        </a:rPr>
                        <a:t>Índice de Pobreza (menos de US$ 2,00 /día)</a:t>
                      </a:r>
                      <a:r>
                        <a:rPr kumimoji="0" lang="es-ES" sz="2400" b="0" i="0" u="none" strike="noStrike" cap="none" normalizeH="0" baseline="0" smtClean="0">
                          <a:ln>
                            <a:noFill/>
                          </a:ln>
                          <a:solidFill>
                            <a:srgbClr val="3E3F74"/>
                          </a:solidFill>
                          <a:effectLst/>
                          <a:latin typeface="Arial" pitchFamily="34" charset="0"/>
                          <a:cs typeface="Times New Roman" pitchFamily="18"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0000"/>
                        <a:buFontTx/>
                        <a:buNone/>
                        <a:tabLst/>
                      </a:pPr>
                      <a:r>
                        <a:rPr kumimoji="0" lang="es-MX" sz="1600" b="1" i="0" u="none" strike="noStrike" cap="none" normalizeH="0" baseline="0" smtClean="0">
                          <a:ln>
                            <a:noFill/>
                          </a:ln>
                          <a:solidFill>
                            <a:srgbClr val="3E3F74"/>
                          </a:solidFill>
                          <a:effectLst/>
                          <a:latin typeface="Arial" pitchFamily="34" charset="0"/>
                          <a:cs typeface="Times New Roman" pitchFamily="18" charset="0"/>
                        </a:rPr>
                        <a:t>55,1 %</a:t>
                      </a:r>
                      <a:r>
                        <a:rPr kumimoji="0" lang="es-MX" sz="1600" b="0" i="0" u="none" strike="noStrike" cap="none" normalizeH="0" baseline="0" smtClean="0">
                          <a:ln>
                            <a:noFill/>
                          </a:ln>
                          <a:solidFill>
                            <a:srgbClr val="3E3F74"/>
                          </a:solidFill>
                          <a:effectLst/>
                          <a:latin typeface="Arial" pitchFamily="34" charset="0"/>
                          <a:cs typeface="Times New Roman" pitchFamily="18" charset="0"/>
                        </a:rPr>
                        <a:t> [1991; ENNIV]</a:t>
                      </a:r>
                    </a:p>
                    <a:p>
                      <a:pPr marL="0" marR="0" lvl="0" indent="0" algn="l" defTabSz="914400" rtl="0" eaLnBrk="1" fontAlgn="base" latinLnBrk="0" hangingPunct="1">
                        <a:lnSpc>
                          <a:spcPct val="100000"/>
                        </a:lnSpc>
                        <a:spcBef>
                          <a:spcPct val="20000"/>
                        </a:spcBef>
                        <a:spcAft>
                          <a:spcPct val="0"/>
                        </a:spcAft>
                        <a:buClrTx/>
                        <a:buSzPct val="80000"/>
                        <a:buFontTx/>
                        <a:buNone/>
                        <a:tabLst/>
                      </a:pPr>
                      <a:endParaRPr kumimoji="0" lang="es-ES" sz="1600" b="0" i="0" u="none" strike="noStrike" cap="none" normalizeH="0" baseline="0" smtClean="0">
                        <a:ln>
                          <a:noFill/>
                        </a:ln>
                        <a:solidFill>
                          <a:srgbClr val="3E3F74"/>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0000"/>
                        <a:buFontTx/>
                        <a:buNone/>
                        <a:tabLst/>
                      </a:pPr>
                      <a:r>
                        <a:rPr kumimoji="0" lang="en-GB" sz="1600" b="1" i="0" u="none" strike="noStrike" cap="none" normalizeH="0" baseline="0" smtClean="0">
                          <a:ln>
                            <a:noFill/>
                          </a:ln>
                          <a:solidFill>
                            <a:srgbClr val="3E3F74"/>
                          </a:solidFill>
                          <a:effectLst/>
                          <a:latin typeface="Arial" pitchFamily="34" charset="0"/>
                          <a:cs typeface="Times New Roman" pitchFamily="18" charset="0"/>
                        </a:rPr>
                        <a:t>48,0 %</a:t>
                      </a:r>
                      <a:r>
                        <a:rPr kumimoji="0" lang="en-GB" sz="1600" b="0" i="0" u="none" strike="noStrike" cap="none" normalizeH="0" baseline="0" smtClean="0">
                          <a:ln>
                            <a:noFill/>
                          </a:ln>
                          <a:solidFill>
                            <a:srgbClr val="3E3F74"/>
                          </a:solidFill>
                          <a:effectLst/>
                          <a:latin typeface="Arial" pitchFamily="34" charset="0"/>
                          <a:cs typeface="Times New Roman" pitchFamily="18" charset="0"/>
                        </a:rPr>
                        <a:t> [2000; ENNIV]</a:t>
                      </a:r>
                      <a:endParaRPr kumimoji="0" lang="es-MX" sz="1600" b="0" i="0" u="none" strike="noStrike" cap="none" normalizeH="0" baseline="0" smtClean="0">
                        <a:ln>
                          <a:noFill/>
                        </a:ln>
                        <a:solidFill>
                          <a:srgbClr val="3E3F74"/>
                        </a:solidFill>
                        <a:effectLst/>
                        <a:latin typeface="Arial" pitchFamily="34" charset="0"/>
                        <a:cs typeface="Times New Roman" pitchFamily="18" charset="0"/>
                      </a:endParaRPr>
                    </a:p>
                    <a:p>
                      <a:pPr marL="0" marR="0" lvl="0" indent="0" algn="l" defTabSz="914400" rtl="0" eaLnBrk="1" fontAlgn="base" latinLnBrk="0" hangingPunct="1">
                        <a:lnSpc>
                          <a:spcPct val="100000"/>
                        </a:lnSpc>
                        <a:spcBef>
                          <a:spcPct val="20000"/>
                        </a:spcBef>
                        <a:spcAft>
                          <a:spcPct val="0"/>
                        </a:spcAft>
                        <a:buClrTx/>
                        <a:buSzPct val="80000"/>
                        <a:buFontTx/>
                        <a:buNone/>
                        <a:tabLst/>
                      </a:pPr>
                      <a:r>
                        <a:rPr kumimoji="0" lang="en-GB" sz="1600" b="1" i="0" u="none" strike="noStrike" cap="none" normalizeH="0" baseline="0" smtClean="0">
                          <a:ln>
                            <a:noFill/>
                          </a:ln>
                          <a:solidFill>
                            <a:srgbClr val="3E3F74"/>
                          </a:solidFill>
                          <a:effectLst/>
                          <a:latin typeface="Arial" pitchFamily="34" charset="0"/>
                          <a:cs typeface="Times New Roman" pitchFamily="18" charset="0"/>
                        </a:rPr>
                        <a:t>54,8 %</a:t>
                      </a:r>
                      <a:r>
                        <a:rPr kumimoji="0" lang="en-GB" sz="1600" b="0" i="0" u="none" strike="noStrike" cap="none" normalizeH="0" baseline="0" smtClean="0">
                          <a:ln>
                            <a:noFill/>
                          </a:ln>
                          <a:solidFill>
                            <a:srgbClr val="3E3F74"/>
                          </a:solidFill>
                          <a:effectLst/>
                          <a:latin typeface="Arial" pitchFamily="34" charset="0"/>
                          <a:cs typeface="Times New Roman" pitchFamily="18" charset="0"/>
                        </a:rPr>
                        <a:t> [2001; ENAHO] /1</a:t>
                      </a:r>
                      <a:r>
                        <a:rPr kumimoji="0" lang="es-ES" sz="1600" b="0" i="0" u="none" strike="noStrike" cap="none" normalizeH="0" baseline="0" smtClean="0">
                          <a:ln>
                            <a:noFill/>
                          </a:ln>
                          <a:solidFill>
                            <a:srgbClr val="3E3F74"/>
                          </a:solidFill>
                          <a:effectLst/>
                          <a:latin typeface="Arial" pitchFamily="34"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5800">
                <a:tc>
                  <a:txBody>
                    <a:bodyPr/>
                    <a:lstStyle/>
                    <a:p>
                      <a:pPr marL="0" marR="0" lvl="0" indent="0" algn="l" defTabSz="914400" rtl="0" eaLnBrk="1" fontAlgn="base" latinLnBrk="0" hangingPunct="1">
                        <a:lnSpc>
                          <a:spcPct val="100000"/>
                        </a:lnSpc>
                        <a:spcBef>
                          <a:spcPct val="20000"/>
                        </a:spcBef>
                        <a:spcAft>
                          <a:spcPct val="0"/>
                        </a:spcAft>
                        <a:buClrTx/>
                        <a:buSzPct val="80000"/>
                        <a:buFontTx/>
                        <a:buNone/>
                        <a:tabLst/>
                      </a:pPr>
                      <a:r>
                        <a:rPr kumimoji="0" lang="es-ES" sz="1600" b="0" i="0" u="none" strike="noStrike" cap="none" normalizeH="0" baseline="0" smtClean="0">
                          <a:ln>
                            <a:noFill/>
                          </a:ln>
                          <a:solidFill>
                            <a:srgbClr val="3E3F74"/>
                          </a:solidFill>
                          <a:effectLst/>
                          <a:latin typeface="Arial" pitchFamily="34" charset="0"/>
                          <a:cs typeface="Times New Roman" pitchFamily="18" charset="0"/>
                        </a:rPr>
                        <a:t>Índice de Extrema Pobreza (menos de US$ 1,00 /día)</a:t>
                      </a:r>
                      <a:r>
                        <a:rPr kumimoji="0" lang="es-ES" sz="2400" b="0" i="0" u="none" strike="noStrike" cap="none" normalizeH="0" baseline="0" smtClean="0">
                          <a:ln>
                            <a:noFill/>
                          </a:ln>
                          <a:solidFill>
                            <a:srgbClr val="3E3F74"/>
                          </a:solidFill>
                          <a:effectLst/>
                          <a:latin typeface="Arial" pitchFamily="34" charset="0"/>
                          <a:cs typeface="Times New Roman" pitchFamily="18"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0000"/>
                        <a:buFontTx/>
                        <a:buNone/>
                        <a:tabLst/>
                      </a:pPr>
                      <a:r>
                        <a:rPr kumimoji="0" lang="es-ES" sz="1600" b="1" i="0" u="none" strike="noStrike" cap="none" normalizeH="0" baseline="0" smtClean="0">
                          <a:ln>
                            <a:noFill/>
                          </a:ln>
                          <a:solidFill>
                            <a:srgbClr val="3E3F74"/>
                          </a:solidFill>
                          <a:effectLst/>
                          <a:latin typeface="Arial" pitchFamily="34" charset="0"/>
                          <a:cs typeface="Times New Roman" pitchFamily="18" charset="0"/>
                        </a:rPr>
                        <a:t>23,9</a:t>
                      </a:r>
                      <a:r>
                        <a:rPr kumimoji="0" lang="es-ES" sz="1600" b="0" i="0" u="none" strike="noStrike" cap="none" normalizeH="0" baseline="0" smtClean="0">
                          <a:ln>
                            <a:noFill/>
                          </a:ln>
                          <a:solidFill>
                            <a:srgbClr val="3E3F74"/>
                          </a:solidFill>
                          <a:effectLst/>
                          <a:latin typeface="Arial" pitchFamily="34" charset="0"/>
                          <a:cs typeface="Times New Roman" pitchFamily="18" charset="0"/>
                        </a:rPr>
                        <a:t> % [1991; ENNIV]</a:t>
                      </a:r>
                      <a:r>
                        <a:rPr kumimoji="0" lang="es-ES" sz="1600" b="0" i="0" u="none" strike="noStrike" cap="none" normalizeH="0" baseline="0" smtClean="0">
                          <a:ln>
                            <a:noFill/>
                          </a:ln>
                          <a:solidFill>
                            <a:srgbClr val="3E3F74"/>
                          </a:solidFill>
                          <a:effectLst/>
                          <a:latin typeface="Arial" pitchFamily="34"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0000"/>
                        <a:buFontTx/>
                        <a:buNone/>
                        <a:tabLst/>
                      </a:pPr>
                      <a:r>
                        <a:rPr kumimoji="0" lang="en-GB" sz="1600" b="1" i="0" u="none" strike="noStrike" cap="none" normalizeH="0" baseline="0" smtClean="0">
                          <a:ln>
                            <a:noFill/>
                          </a:ln>
                          <a:solidFill>
                            <a:srgbClr val="3E3F74"/>
                          </a:solidFill>
                          <a:effectLst/>
                          <a:latin typeface="Arial" pitchFamily="34" charset="0"/>
                          <a:cs typeface="Times New Roman" pitchFamily="18" charset="0"/>
                        </a:rPr>
                        <a:t>14,9 %</a:t>
                      </a:r>
                      <a:r>
                        <a:rPr kumimoji="0" lang="en-GB" sz="1600" b="0" i="0" u="none" strike="noStrike" cap="none" normalizeH="0" baseline="0" smtClean="0">
                          <a:ln>
                            <a:noFill/>
                          </a:ln>
                          <a:solidFill>
                            <a:srgbClr val="3E3F74"/>
                          </a:solidFill>
                          <a:effectLst/>
                          <a:latin typeface="Arial" pitchFamily="34" charset="0"/>
                          <a:cs typeface="Times New Roman" pitchFamily="18" charset="0"/>
                        </a:rPr>
                        <a:t> [2000; ENNIV]</a:t>
                      </a:r>
                      <a:endParaRPr kumimoji="0" lang="es-MX" sz="1600" b="0" i="0" u="none" strike="noStrike" cap="none" normalizeH="0" baseline="0" smtClean="0">
                        <a:ln>
                          <a:noFill/>
                        </a:ln>
                        <a:solidFill>
                          <a:srgbClr val="3E3F74"/>
                        </a:solidFill>
                        <a:effectLst/>
                        <a:latin typeface="Arial" pitchFamily="34" charset="0"/>
                        <a:cs typeface="Times New Roman" pitchFamily="18" charset="0"/>
                      </a:endParaRPr>
                    </a:p>
                    <a:p>
                      <a:pPr marL="0" marR="0" lvl="0" indent="0" algn="l" defTabSz="914400" rtl="0" eaLnBrk="1" fontAlgn="base" latinLnBrk="0" hangingPunct="1">
                        <a:lnSpc>
                          <a:spcPct val="100000"/>
                        </a:lnSpc>
                        <a:spcBef>
                          <a:spcPct val="20000"/>
                        </a:spcBef>
                        <a:spcAft>
                          <a:spcPct val="0"/>
                        </a:spcAft>
                        <a:buClrTx/>
                        <a:buSzPct val="80000"/>
                        <a:buFontTx/>
                        <a:buNone/>
                        <a:tabLst/>
                      </a:pPr>
                      <a:r>
                        <a:rPr kumimoji="0" lang="en-GB" sz="1600" b="1" i="0" u="none" strike="noStrike" cap="none" normalizeH="0" baseline="0" smtClean="0">
                          <a:ln>
                            <a:noFill/>
                          </a:ln>
                          <a:solidFill>
                            <a:srgbClr val="3E3F74"/>
                          </a:solidFill>
                          <a:effectLst/>
                          <a:latin typeface="Arial" pitchFamily="34" charset="0"/>
                          <a:cs typeface="Times New Roman" pitchFamily="18" charset="0"/>
                        </a:rPr>
                        <a:t>24,4 %</a:t>
                      </a:r>
                      <a:r>
                        <a:rPr kumimoji="0" lang="en-GB" sz="1600" b="0" i="0" u="none" strike="noStrike" cap="none" normalizeH="0" baseline="0" smtClean="0">
                          <a:ln>
                            <a:noFill/>
                          </a:ln>
                          <a:solidFill>
                            <a:srgbClr val="3E3F74"/>
                          </a:solidFill>
                          <a:effectLst/>
                          <a:latin typeface="Arial" pitchFamily="34" charset="0"/>
                          <a:cs typeface="Times New Roman" pitchFamily="18" charset="0"/>
                        </a:rPr>
                        <a:t> [2001; ENAHO] /1</a:t>
                      </a:r>
                      <a:r>
                        <a:rPr kumimoji="0" lang="es-ES" sz="1600" b="0" i="0" u="none" strike="noStrike" cap="none" normalizeH="0" baseline="0" smtClean="0">
                          <a:ln>
                            <a:noFill/>
                          </a:ln>
                          <a:solidFill>
                            <a:srgbClr val="3E3F74"/>
                          </a:solidFill>
                          <a:effectLst/>
                          <a:latin typeface="Arial" pitchFamily="34"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5800">
                <a:tc>
                  <a:txBody>
                    <a:bodyPr/>
                    <a:lstStyle/>
                    <a:p>
                      <a:pPr marL="0" marR="0" lvl="0" indent="0" algn="l" defTabSz="914400" rtl="0" eaLnBrk="1" fontAlgn="base" latinLnBrk="0" hangingPunct="1">
                        <a:lnSpc>
                          <a:spcPct val="100000"/>
                        </a:lnSpc>
                        <a:spcBef>
                          <a:spcPct val="20000"/>
                        </a:spcBef>
                        <a:spcAft>
                          <a:spcPct val="0"/>
                        </a:spcAft>
                        <a:buClrTx/>
                        <a:buSzPct val="80000"/>
                        <a:buFontTx/>
                        <a:buNone/>
                        <a:tabLst/>
                      </a:pPr>
                      <a:r>
                        <a:rPr kumimoji="0" lang="es-ES" sz="1800" b="0" i="0" u="none" strike="noStrike" cap="none" normalizeH="0" baseline="0" smtClean="0">
                          <a:ln>
                            <a:noFill/>
                          </a:ln>
                          <a:solidFill>
                            <a:srgbClr val="3E3F74"/>
                          </a:solidFill>
                          <a:effectLst/>
                          <a:latin typeface="Arial" pitchFamily="34" charset="0"/>
                          <a:cs typeface="Times New Roman" pitchFamily="18" charset="0"/>
                        </a:rPr>
                        <a:t>Coeficiente de Gini</a:t>
                      </a:r>
                      <a:r>
                        <a:rPr kumimoji="0" lang="es-ES" sz="2000" b="0" i="0" u="none" strike="noStrike" cap="none" normalizeH="0" baseline="0" smtClean="0">
                          <a:ln>
                            <a:noFill/>
                          </a:ln>
                          <a:solidFill>
                            <a:srgbClr val="3E3F74"/>
                          </a:solidFill>
                          <a:effectLst/>
                          <a:latin typeface="Arial" pitchFamily="34"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0000"/>
                        <a:buFontTx/>
                        <a:buNone/>
                        <a:tabLst/>
                      </a:pPr>
                      <a:r>
                        <a:rPr kumimoji="0" lang="es-ES" sz="1800" b="1" i="0" u="none" strike="noStrike" cap="none" normalizeH="0" baseline="0" smtClean="0">
                          <a:ln>
                            <a:noFill/>
                          </a:ln>
                          <a:solidFill>
                            <a:srgbClr val="3E3F74"/>
                          </a:solidFill>
                          <a:effectLst/>
                          <a:latin typeface="Arial" pitchFamily="34" charset="0"/>
                          <a:cs typeface="Times New Roman" pitchFamily="18" charset="0"/>
                        </a:rPr>
                        <a:t>38,8</a:t>
                      </a:r>
                      <a:r>
                        <a:rPr kumimoji="0" lang="es-ES" sz="1800" b="0" i="0" u="none" strike="noStrike" cap="none" normalizeH="0" baseline="0" smtClean="0">
                          <a:ln>
                            <a:noFill/>
                          </a:ln>
                          <a:solidFill>
                            <a:srgbClr val="3E3F74"/>
                          </a:solidFill>
                          <a:effectLst/>
                          <a:latin typeface="Arial" pitchFamily="34" charset="0"/>
                          <a:cs typeface="Times New Roman" pitchFamily="18" charset="0"/>
                        </a:rPr>
                        <a:t> [1991; basándose en la ENNIV]</a:t>
                      </a:r>
                      <a:r>
                        <a:rPr kumimoji="0" lang="es-ES" sz="1800" b="0" i="0" u="none" strike="noStrike" cap="none" normalizeH="0" baseline="0" smtClean="0">
                          <a:ln>
                            <a:noFill/>
                          </a:ln>
                          <a:solidFill>
                            <a:srgbClr val="3E3F74"/>
                          </a:solidFill>
                          <a:effectLst/>
                          <a:latin typeface="Arial" pitchFamily="34"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0000"/>
                        <a:buFontTx/>
                        <a:buNone/>
                        <a:tabLst/>
                      </a:pPr>
                      <a:r>
                        <a:rPr kumimoji="0" lang="es-ES" sz="1400" b="1" i="0" u="none" strike="noStrike" cap="none" normalizeH="0" baseline="0" smtClean="0">
                          <a:ln>
                            <a:noFill/>
                          </a:ln>
                          <a:solidFill>
                            <a:srgbClr val="3E3F74"/>
                          </a:solidFill>
                          <a:effectLst/>
                          <a:latin typeface="Arial" pitchFamily="34" charset="0"/>
                        </a:rPr>
                        <a:t>40,03</a:t>
                      </a:r>
                      <a:r>
                        <a:rPr kumimoji="0" lang="es-ES" sz="1400" b="0" i="0" u="none" strike="noStrike" cap="none" normalizeH="0" baseline="0" smtClean="0">
                          <a:ln>
                            <a:noFill/>
                          </a:ln>
                          <a:solidFill>
                            <a:srgbClr val="3E3F74"/>
                          </a:solidFill>
                          <a:effectLst/>
                          <a:latin typeface="Arial" pitchFamily="34" charset="0"/>
                        </a:rPr>
                        <a:t> [2000; basándose en la</a:t>
                      </a:r>
                      <a:r>
                        <a:rPr kumimoji="0" lang="es-MX" sz="1400" b="0" i="0" u="none" strike="noStrike" cap="none" normalizeH="0" baseline="0" smtClean="0">
                          <a:ln>
                            <a:noFill/>
                          </a:ln>
                          <a:solidFill>
                            <a:srgbClr val="3E3F74"/>
                          </a:solidFill>
                          <a:effectLst/>
                          <a:latin typeface="Arial" pitchFamily="34" charset="0"/>
                        </a:rPr>
                        <a:t> </a:t>
                      </a:r>
                      <a:r>
                        <a:rPr kumimoji="0" lang="es-ES" sz="1400" b="0" i="0" u="none" strike="noStrike" cap="none" normalizeH="0" baseline="0" smtClean="0">
                          <a:ln>
                            <a:noFill/>
                          </a:ln>
                          <a:solidFill>
                            <a:srgbClr val="3E3F74"/>
                          </a:solidFill>
                          <a:effectLst/>
                          <a:latin typeface="Arial" pitchFamily="34" charset="0"/>
                        </a:rPr>
                        <a:t>ENNIV]</a:t>
                      </a:r>
                      <a:endParaRPr kumimoji="0" lang="es-MX" sz="1400" b="0" i="0" u="none" strike="noStrike" cap="none" normalizeH="0" baseline="0" smtClean="0">
                        <a:ln>
                          <a:noFill/>
                        </a:ln>
                        <a:solidFill>
                          <a:srgbClr val="3E3F74"/>
                        </a:solidFill>
                        <a:effectLst/>
                        <a:latin typeface="Arial" pitchFamily="34" charset="0"/>
                      </a:endParaRPr>
                    </a:p>
                    <a:p>
                      <a:pPr marL="0" marR="0" lvl="0" indent="0" algn="l" defTabSz="914400" rtl="0" eaLnBrk="1" fontAlgn="base" latinLnBrk="0" hangingPunct="1">
                        <a:lnSpc>
                          <a:spcPct val="100000"/>
                        </a:lnSpc>
                        <a:spcBef>
                          <a:spcPct val="20000"/>
                        </a:spcBef>
                        <a:spcAft>
                          <a:spcPct val="0"/>
                        </a:spcAft>
                        <a:buClrTx/>
                        <a:buSzPct val="80000"/>
                        <a:buFontTx/>
                        <a:buNone/>
                        <a:tabLst/>
                      </a:pPr>
                      <a:r>
                        <a:rPr kumimoji="0" lang="es-ES" sz="1400" b="1" i="0" u="none" strike="noStrike" cap="none" normalizeH="0" baseline="0" smtClean="0">
                          <a:ln>
                            <a:noFill/>
                          </a:ln>
                          <a:solidFill>
                            <a:srgbClr val="3E3F74"/>
                          </a:solidFill>
                          <a:effectLst/>
                          <a:latin typeface="Arial" pitchFamily="34" charset="0"/>
                        </a:rPr>
                        <a:t>45,20</a:t>
                      </a:r>
                      <a:r>
                        <a:rPr kumimoji="0" lang="es-ES" sz="1400" b="0" i="0" u="none" strike="noStrike" cap="none" normalizeH="0" baseline="0" smtClean="0">
                          <a:ln>
                            <a:noFill/>
                          </a:ln>
                          <a:solidFill>
                            <a:srgbClr val="3E3F74"/>
                          </a:solidFill>
                          <a:effectLst/>
                          <a:latin typeface="Arial" pitchFamily="34" charset="0"/>
                        </a:rPr>
                        <a:t> [2001; basándose en la</a:t>
                      </a:r>
                      <a:r>
                        <a:rPr kumimoji="0" lang="es-MX" sz="1400" b="0" i="0" u="none" strike="noStrike" cap="none" normalizeH="0" baseline="0" smtClean="0">
                          <a:ln>
                            <a:noFill/>
                          </a:ln>
                          <a:solidFill>
                            <a:srgbClr val="3E3F74"/>
                          </a:solidFill>
                          <a:effectLst/>
                          <a:latin typeface="Arial" pitchFamily="34" charset="0"/>
                        </a:rPr>
                        <a:t> </a:t>
                      </a:r>
                      <a:r>
                        <a:rPr kumimoji="0" lang="es-ES" sz="1400" b="0" i="0" u="none" strike="noStrike" cap="none" normalizeH="0" baseline="0" smtClean="0">
                          <a:ln>
                            <a:noFill/>
                          </a:ln>
                          <a:solidFill>
                            <a:srgbClr val="3E3F74"/>
                          </a:solidFill>
                          <a:effectLst/>
                          <a:latin typeface="Arial" pitchFamily="34" charset="0"/>
                        </a:rPr>
                        <a:t>ENAHO]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5800">
                <a:tc>
                  <a:txBody>
                    <a:bodyPr/>
                    <a:lstStyle/>
                    <a:p>
                      <a:pPr marL="0" marR="0" lvl="0" indent="0" algn="l" defTabSz="914400" rtl="0" eaLnBrk="1" fontAlgn="base" latinLnBrk="0" hangingPunct="1">
                        <a:lnSpc>
                          <a:spcPct val="100000"/>
                        </a:lnSpc>
                        <a:spcBef>
                          <a:spcPct val="20000"/>
                        </a:spcBef>
                        <a:spcAft>
                          <a:spcPct val="0"/>
                        </a:spcAft>
                        <a:buClrTx/>
                        <a:buSzPct val="80000"/>
                        <a:buFontTx/>
                        <a:buNone/>
                        <a:tabLst/>
                      </a:pPr>
                      <a:r>
                        <a:rPr kumimoji="0" lang="es-ES" sz="1800" b="0" i="0" u="none" strike="noStrike" cap="none" normalizeH="0" baseline="0" smtClean="0">
                          <a:ln>
                            <a:noFill/>
                          </a:ln>
                          <a:solidFill>
                            <a:srgbClr val="3E3F74"/>
                          </a:solidFill>
                          <a:effectLst/>
                          <a:latin typeface="Arial" pitchFamily="34" charset="0"/>
                          <a:cs typeface="Times New Roman" pitchFamily="18" charset="0"/>
                        </a:rPr>
                        <a:t>Mortalidad materna /2</a:t>
                      </a:r>
                      <a:r>
                        <a:rPr kumimoji="0" lang="es-ES" sz="2000" b="0" i="0" u="none" strike="noStrike" cap="none" normalizeH="0" baseline="0" smtClean="0">
                          <a:ln>
                            <a:noFill/>
                          </a:ln>
                          <a:solidFill>
                            <a:srgbClr val="3E3F74"/>
                          </a:solidFill>
                          <a:effectLst/>
                          <a:latin typeface="Arial" pitchFamily="34" charset="0"/>
                          <a:cs typeface="Times New Roman" pitchFamily="18"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0000"/>
                        <a:buFontTx/>
                        <a:buNone/>
                        <a:tabLst/>
                      </a:pPr>
                      <a:r>
                        <a:rPr kumimoji="0" lang="es-ES" sz="1800" b="1" i="0" u="none" strike="noStrike" cap="none" normalizeH="0" baseline="0" smtClean="0">
                          <a:ln>
                            <a:noFill/>
                          </a:ln>
                          <a:solidFill>
                            <a:srgbClr val="3E3F74"/>
                          </a:solidFill>
                          <a:effectLst/>
                          <a:latin typeface="Arial" pitchFamily="34" charset="0"/>
                          <a:cs typeface="Times New Roman" pitchFamily="18" charset="0"/>
                        </a:rPr>
                        <a:t>265</a:t>
                      </a:r>
                      <a:r>
                        <a:rPr kumimoji="0" lang="es-ES" sz="1800" b="0" i="0" u="none" strike="noStrike" cap="none" normalizeH="0" baseline="0" smtClean="0">
                          <a:ln>
                            <a:noFill/>
                          </a:ln>
                          <a:solidFill>
                            <a:srgbClr val="3E3F74"/>
                          </a:solidFill>
                          <a:effectLst/>
                          <a:latin typeface="Arial" pitchFamily="34" charset="0"/>
                          <a:cs typeface="Times New Roman" pitchFamily="18" charset="0"/>
                        </a:rPr>
                        <a:t> [promedio 1990-1996; MINSA]</a:t>
                      </a:r>
                      <a:r>
                        <a:rPr kumimoji="0" lang="es-ES" sz="2400" b="0" i="0" u="none" strike="noStrike" cap="none" normalizeH="0" baseline="0" smtClean="0">
                          <a:ln>
                            <a:noFill/>
                          </a:ln>
                          <a:solidFill>
                            <a:srgbClr val="3E3F74"/>
                          </a:solidFill>
                          <a:effectLst/>
                          <a:latin typeface="Arial" pitchFamily="34"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0000"/>
                        <a:buFontTx/>
                        <a:buNone/>
                        <a:tabLst/>
                      </a:pPr>
                      <a:r>
                        <a:rPr kumimoji="0" lang="es-MX" sz="1600" b="1" i="0" u="none" strike="noStrike" cap="none" normalizeH="0" baseline="0" smtClean="0">
                          <a:ln>
                            <a:noFill/>
                          </a:ln>
                          <a:solidFill>
                            <a:srgbClr val="3E3F74"/>
                          </a:solidFill>
                          <a:effectLst/>
                          <a:latin typeface="Arial" pitchFamily="34" charset="0"/>
                          <a:cs typeface="Times New Roman" pitchFamily="18" charset="0"/>
                        </a:rPr>
                        <a:t>185</a:t>
                      </a:r>
                      <a:r>
                        <a:rPr kumimoji="0" lang="es-MX" sz="1600" b="0" i="0" u="none" strike="noStrike" cap="none" normalizeH="0" baseline="0" smtClean="0">
                          <a:ln>
                            <a:noFill/>
                          </a:ln>
                          <a:solidFill>
                            <a:srgbClr val="3E3F74"/>
                          </a:solidFill>
                          <a:effectLst/>
                          <a:latin typeface="Arial" pitchFamily="34" charset="0"/>
                          <a:cs typeface="Times New Roman" pitchFamily="18" charset="0"/>
                        </a:rPr>
                        <a:t> [2000; ENDES]</a:t>
                      </a:r>
                    </a:p>
                    <a:p>
                      <a:pPr marL="0" marR="0" lvl="0" indent="0" algn="l" defTabSz="914400" rtl="0" eaLnBrk="1" fontAlgn="base" latinLnBrk="0" hangingPunct="1">
                        <a:lnSpc>
                          <a:spcPct val="100000"/>
                        </a:lnSpc>
                        <a:spcBef>
                          <a:spcPct val="20000"/>
                        </a:spcBef>
                        <a:spcAft>
                          <a:spcPct val="0"/>
                        </a:spcAft>
                        <a:buClrTx/>
                        <a:buSzPct val="80000"/>
                        <a:buFontTx/>
                        <a:buNone/>
                        <a:tabLst/>
                      </a:pPr>
                      <a:r>
                        <a:rPr kumimoji="0" lang="es-ES" sz="1600" b="0" i="0" u="none" strike="noStrike" cap="none" normalizeH="0" baseline="0" smtClean="0">
                          <a:ln>
                            <a:noFill/>
                          </a:ln>
                          <a:solidFill>
                            <a:srgbClr val="3E3F74"/>
                          </a:solidFill>
                          <a:effectLst/>
                          <a:latin typeface="Arial" pitchFamily="34" charset="0"/>
                          <a:cs typeface="Times New Roman" pitchFamily="18" charset="0"/>
                        </a:rPr>
                        <a:t>163, 162, </a:t>
                      </a:r>
                      <a:r>
                        <a:rPr kumimoji="0" lang="es-ES" sz="1600" b="1" i="0" u="none" strike="noStrike" cap="none" normalizeH="0" baseline="0" smtClean="0">
                          <a:ln>
                            <a:noFill/>
                          </a:ln>
                          <a:solidFill>
                            <a:srgbClr val="3E3F74"/>
                          </a:solidFill>
                          <a:effectLst/>
                          <a:latin typeface="Arial" pitchFamily="34" charset="0"/>
                          <a:cs typeface="Times New Roman" pitchFamily="18" charset="0"/>
                        </a:rPr>
                        <a:t>152</a:t>
                      </a:r>
                      <a:r>
                        <a:rPr kumimoji="0" lang="es-ES" sz="1600" b="0" i="0" u="none" strike="noStrike" cap="none" normalizeH="0" baseline="0" smtClean="0">
                          <a:ln>
                            <a:noFill/>
                          </a:ln>
                          <a:solidFill>
                            <a:srgbClr val="3E3F74"/>
                          </a:solidFill>
                          <a:effectLst/>
                          <a:latin typeface="Arial" pitchFamily="34" charset="0"/>
                          <a:cs typeface="Times New Roman" pitchFamily="18" charset="0"/>
                        </a:rPr>
                        <a:t> [2000, 2001, 2002; DGSP-MINSA]</a:t>
                      </a:r>
                      <a:r>
                        <a:rPr kumimoji="0" lang="es-ES" sz="2400" b="0" i="0" u="none" strike="noStrike" cap="none" normalizeH="0" baseline="0" smtClean="0">
                          <a:ln>
                            <a:noFill/>
                          </a:ln>
                          <a:solidFill>
                            <a:srgbClr val="3E3F74"/>
                          </a:solidFill>
                          <a:effectLst/>
                          <a:latin typeface="Arial" pitchFamily="34"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5800">
                <a:tc>
                  <a:txBody>
                    <a:bodyPr/>
                    <a:lstStyle/>
                    <a:p>
                      <a:pPr marL="0" marR="0" lvl="0" indent="0" algn="l" defTabSz="914400" rtl="0" eaLnBrk="1" fontAlgn="base" latinLnBrk="0" hangingPunct="1">
                        <a:lnSpc>
                          <a:spcPct val="100000"/>
                        </a:lnSpc>
                        <a:spcBef>
                          <a:spcPct val="20000"/>
                        </a:spcBef>
                        <a:spcAft>
                          <a:spcPct val="0"/>
                        </a:spcAft>
                        <a:buClrTx/>
                        <a:buSzPct val="80000"/>
                        <a:buFontTx/>
                        <a:buNone/>
                        <a:tabLst/>
                      </a:pPr>
                      <a:r>
                        <a:rPr kumimoji="0" lang="es-ES" sz="1800" b="0" i="0" u="none" strike="noStrike" cap="none" normalizeH="0" baseline="0" smtClean="0">
                          <a:ln>
                            <a:noFill/>
                          </a:ln>
                          <a:solidFill>
                            <a:srgbClr val="3E3F74"/>
                          </a:solidFill>
                          <a:effectLst/>
                          <a:latin typeface="Arial" pitchFamily="34" charset="0"/>
                          <a:cs typeface="Times New Roman" pitchFamily="18" charset="0"/>
                        </a:rPr>
                        <a:t>Mortalidad infantil</a:t>
                      </a:r>
                      <a:endParaRPr kumimoji="0" lang="es-ES" sz="1800" b="0" i="0" u="none" strike="noStrike" cap="none" normalizeH="0" baseline="0" smtClean="0">
                        <a:ln>
                          <a:noFill/>
                        </a:ln>
                        <a:solidFill>
                          <a:srgbClr val="3E3F74"/>
                        </a:solidFill>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0000"/>
                        <a:buFontTx/>
                        <a:buNone/>
                        <a:tabLst/>
                      </a:pPr>
                      <a:r>
                        <a:rPr kumimoji="0" lang="es-ES" sz="1800" b="1" i="0" u="none" strike="noStrike" cap="none" normalizeH="0" baseline="0" smtClean="0">
                          <a:ln>
                            <a:noFill/>
                          </a:ln>
                          <a:solidFill>
                            <a:srgbClr val="3E3F74"/>
                          </a:solidFill>
                          <a:effectLst/>
                          <a:latin typeface="Arial" pitchFamily="34" charset="0"/>
                          <a:cs typeface="Times New Roman" pitchFamily="18" charset="0"/>
                        </a:rPr>
                        <a:t>64/1000</a:t>
                      </a:r>
                      <a:r>
                        <a:rPr kumimoji="0" lang="es-ES" sz="1800" b="0" i="0" u="none" strike="noStrike" cap="none" normalizeH="0" baseline="0" smtClean="0">
                          <a:ln>
                            <a:noFill/>
                          </a:ln>
                          <a:solidFill>
                            <a:srgbClr val="3E3F74"/>
                          </a:solidFill>
                          <a:effectLst/>
                          <a:latin typeface="Arial" pitchFamily="34" charset="0"/>
                          <a:cs typeface="Times New Roman" pitchFamily="18" charset="0"/>
                        </a:rPr>
                        <a:t> [1991-1992; ENDES]</a:t>
                      </a:r>
                      <a:r>
                        <a:rPr kumimoji="0" lang="es-ES" sz="1800" b="0" i="0" u="none" strike="noStrike" cap="none" normalizeH="0" baseline="0" smtClean="0">
                          <a:ln>
                            <a:noFill/>
                          </a:ln>
                          <a:solidFill>
                            <a:srgbClr val="3E3F74"/>
                          </a:solidFill>
                          <a:effectLst/>
                          <a:latin typeface="Arial" pitchFamily="34"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0000"/>
                        <a:buFontTx/>
                        <a:buNone/>
                        <a:tabLst/>
                      </a:pPr>
                      <a:r>
                        <a:rPr kumimoji="0" lang="es-MX" sz="1600" b="1" i="0" u="none" strike="noStrike" cap="none" normalizeH="0" baseline="0" smtClean="0">
                          <a:ln>
                            <a:noFill/>
                          </a:ln>
                          <a:solidFill>
                            <a:srgbClr val="3E3F74"/>
                          </a:solidFill>
                          <a:effectLst/>
                          <a:latin typeface="Arial" pitchFamily="34" charset="0"/>
                          <a:cs typeface="Times New Roman" pitchFamily="18" charset="0"/>
                        </a:rPr>
                        <a:t>3</a:t>
                      </a:r>
                      <a:r>
                        <a:rPr kumimoji="0" lang="es-ES" sz="1600" b="1" i="0" u="none" strike="noStrike" cap="none" normalizeH="0" baseline="0" smtClean="0">
                          <a:ln>
                            <a:noFill/>
                          </a:ln>
                          <a:solidFill>
                            <a:srgbClr val="3E3F74"/>
                          </a:solidFill>
                          <a:effectLst/>
                          <a:latin typeface="Arial" pitchFamily="34" charset="0"/>
                          <a:cs typeface="Times New Roman" pitchFamily="18" charset="0"/>
                        </a:rPr>
                        <a:t>3/1000</a:t>
                      </a:r>
                      <a:r>
                        <a:rPr kumimoji="0" lang="es-ES" sz="1600" b="0" i="0" u="none" strike="noStrike" cap="none" normalizeH="0" baseline="0" smtClean="0">
                          <a:ln>
                            <a:noFill/>
                          </a:ln>
                          <a:solidFill>
                            <a:srgbClr val="3E3F74"/>
                          </a:solidFill>
                          <a:effectLst/>
                          <a:latin typeface="Arial" pitchFamily="34" charset="0"/>
                          <a:cs typeface="Times New Roman" pitchFamily="18" charset="0"/>
                        </a:rPr>
                        <a:t> [2000; ENDES]</a:t>
                      </a:r>
                      <a:r>
                        <a:rPr kumimoji="0" lang="es-ES" sz="2800" b="0" i="0" u="none" strike="noStrike" cap="none" normalizeH="0" baseline="0" smtClean="0">
                          <a:ln>
                            <a:noFill/>
                          </a:ln>
                          <a:solidFill>
                            <a:srgbClr val="3E3F74"/>
                          </a:solidFill>
                          <a:effectLst/>
                          <a:latin typeface="Arial" pitchFamily="34"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7984" name="Rectangle 96"/>
          <p:cNvSpPr>
            <a:spLocks noChangeArrowheads="1"/>
          </p:cNvSpPr>
          <p:nvPr/>
        </p:nvSpPr>
        <p:spPr bwMode="auto">
          <a:xfrm>
            <a:off x="5943600" y="6400800"/>
            <a:ext cx="2971800" cy="304800"/>
          </a:xfrm>
          <a:prstGeom prst="rect">
            <a:avLst/>
          </a:prstGeom>
          <a:noFill/>
          <a:ln w="9525">
            <a:noFill/>
            <a:miter lim="800000"/>
            <a:headEnd/>
            <a:tailEnd/>
          </a:ln>
          <a:effectLst/>
        </p:spPr>
        <p:txBody>
          <a:bodyPr anchor="ctr"/>
          <a:lstStyle/>
          <a:p>
            <a:pPr algn="ctr"/>
            <a:r>
              <a:rPr lang="es-MX" sz="1800" b="1">
                <a:solidFill>
                  <a:schemeClr val="tx2"/>
                </a:solidFill>
                <a:latin typeface="Arial" pitchFamily="34" charset="0"/>
              </a:rPr>
              <a:t>continua...</a:t>
            </a:r>
          </a:p>
        </p:txBody>
      </p:sp>
    </p:spTree>
  </p:cSld>
  <p:clrMapOvr>
    <a:masterClrMapping/>
  </p:clrMapOvr>
  <p:transition>
    <p:cover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Footer Placeholder 4"/>
          <p:cNvSpPr>
            <a:spLocks noGrp="1"/>
          </p:cNvSpPr>
          <p:nvPr>
            <p:ph type="ftr" sz="quarter" idx="11"/>
          </p:nvPr>
        </p:nvSpPr>
        <p:spPr/>
        <p:txBody>
          <a:bodyPr/>
          <a:lstStyle/>
          <a:p>
            <a:r>
              <a:rPr lang="es-ES"/>
              <a:t>Perú</a:t>
            </a:r>
          </a:p>
        </p:txBody>
      </p:sp>
      <p:sp>
        <p:nvSpPr>
          <p:cNvPr id="30" name="Slide Number Placeholder 5"/>
          <p:cNvSpPr>
            <a:spLocks noGrp="1"/>
          </p:cNvSpPr>
          <p:nvPr>
            <p:ph type="sldNum" sz="quarter" idx="12"/>
          </p:nvPr>
        </p:nvSpPr>
        <p:spPr/>
        <p:txBody>
          <a:bodyPr/>
          <a:lstStyle/>
          <a:p>
            <a:fld id="{8B952ABD-3CC4-467E-AD4D-46DFF5E5FD6B}" type="slidenum">
              <a:rPr lang="es-ES"/>
              <a:pPr/>
              <a:t>9</a:t>
            </a:fld>
            <a:endParaRPr lang="es-ES"/>
          </a:p>
        </p:txBody>
      </p:sp>
      <p:sp>
        <p:nvSpPr>
          <p:cNvPr id="16386" name="Rectangle 2"/>
          <p:cNvSpPr>
            <a:spLocks noGrp="1" noChangeArrowheads="1"/>
          </p:cNvSpPr>
          <p:nvPr>
            <p:ph type="title"/>
          </p:nvPr>
        </p:nvSpPr>
        <p:spPr>
          <a:xfrm>
            <a:off x="762000" y="228600"/>
            <a:ext cx="7772400" cy="381000"/>
          </a:xfrm>
        </p:spPr>
        <p:txBody>
          <a:bodyPr/>
          <a:lstStyle/>
          <a:p>
            <a:pPr marL="838200" indent="-838200"/>
            <a:endParaRPr lang="es-MX" sz="3600"/>
          </a:p>
        </p:txBody>
      </p:sp>
      <p:graphicFrame>
        <p:nvGraphicFramePr>
          <p:cNvPr id="16496" name="Group 112"/>
          <p:cNvGraphicFramePr>
            <a:graphicFrameLocks noGrp="1"/>
          </p:cNvGraphicFramePr>
          <p:nvPr/>
        </p:nvGraphicFramePr>
        <p:xfrm>
          <a:off x="685800" y="549275"/>
          <a:ext cx="7772400" cy="6080125"/>
        </p:xfrm>
        <a:graphic>
          <a:graphicData uri="http://schemas.openxmlformats.org/drawingml/2006/table">
            <a:tbl>
              <a:tblPr/>
              <a:tblGrid>
                <a:gridCol w="2590800"/>
                <a:gridCol w="2590800"/>
                <a:gridCol w="2590800"/>
              </a:tblGrid>
              <a:tr h="352425">
                <a:tc>
                  <a:txBody>
                    <a:bodyPr/>
                    <a:lstStyle/>
                    <a:p>
                      <a:pPr marL="0" marR="0" lvl="0" indent="0" algn="ctr" defTabSz="914400" rtl="0" eaLnBrk="1" fontAlgn="base" latinLnBrk="0" hangingPunct="1">
                        <a:lnSpc>
                          <a:spcPct val="100000"/>
                        </a:lnSpc>
                        <a:spcBef>
                          <a:spcPct val="20000"/>
                        </a:spcBef>
                        <a:spcAft>
                          <a:spcPct val="0"/>
                        </a:spcAft>
                        <a:buClrTx/>
                        <a:buSzPct val="80000"/>
                        <a:buFontTx/>
                        <a:buNone/>
                        <a:tabLst/>
                      </a:pPr>
                      <a:endParaRPr kumimoji="0" lang="en-US" sz="1600" b="1" i="0" u="none" strike="noStrike" cap="none" normalizeH="0" baseline="0" smtClean="0">
                        <a:ln>
                          <a:noFill/>
                        </a:ln>
                        <a:solidFill>
                          <a:srgbClr val="3E3F74"/>
                        </a:solidFill>
                        <a:effectLst/>
                        <a:latin typeface="Arial" pitchFamily="34"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0000"/>
                        <a:buFontTx/>
                        <a:buNone/>
                        <a:tabLst/>
                      </a:pPr>
                      <a:r>
                        <a:rPr kumimoji="0" lang="es-MX" sz="1400" b="1" i="0" u="none" strike="noStrike" cap="none" normalizeH="0" baseline="0" smtClean="0">
                          <a:ln>
                            <a:noFill/>
                          </a:ln>
                          <a:solidFill>
                            <a:srgbClr val="3E3F74"/>
                          </a:solidFill>
                          <a:effectLst/>
                          <a:latin typeface="Arial" pitchFamily="34" charset="0"/>
                          <a:cs typeface="Times New Roman" pitchFamily="18" charset="0"/>
                        </a:rPr>
                        <a:t>Inicios de los noventas</a:t>
                      </a:r>
                      <a:endParaRPr kumimoji="0" lang="es-ES" sz="1400" b="1" i="0" u="none" strike="noStrike" cap="none" normalizeH="0" baseline="0" smtClean="0">
                        <a:ln>
                          <a:noFill/>
                        </a:ln>
                        <a:solidFill>
                          <a:srgbClr val="3E3F74"/>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0000"/>
                        <a:buFontTx/>
                        <a:buNone/>
                        <a:tabLst/>
                      </a:pPr>
                      <a:r>
                        <a:rPr kumimoji="0" lang="es-MX" sz="1400" b="1" i="0" u="none" strike="noStrike" cap="none" normalizeH="0" baseline="0" smtClean="0">
                          <a:ln>
                            <a:noFill/>
                          </a:ln>
                          <a:solidFill>
                            <a:srgbClr val="3E3F74"/>
                          </a:solidFill>
                          <a:effectLst/>
                          <a:latin typeface="Arial" pitchFamily="34" charset="0"/>
                          <a:cs typeface="Times New Roman" pitchFamily="18" charset="0"/>
                        </a:rPr>
                        <a:t>Últimos datos existentes</a:t>
                      </a:r>
                      <a:endParaRPr kumimoji="0" lang="es-ES" sz="1400" b="1" i="0" u="none" strike="noStrike" cap="none" normalizeH="0" baseline="0" smtClean="0">
                        <a:ln>
                          <a:noFill/>
                        </a:ln>
                        <a:solidFill>
                          <a:srgbClr val="3E3F74"/>
                        </a:solidFill>
                        <a:effectLst/>
                        <a:latin typeface="Arial" pitchFamily="34"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17575">
                <a:tc>
                  <a:txBody>
                    <a:bodyPr/>
                    <a:lstStyle/>
                    <a:p>
                      <a:pPr marL="0" marR="0" lvl="0" indent="0" algn="l" defTabSz="914400" rtl="0" eaLnBrk="1" fontAlgn="base" latinLnBrk="0" hangingPunct="1">
                        <a:lnSpc>
                          <a:spcPct val="100000"/>
                        </a:lnSpc>
                        <a:spcBef>
                          <a:spcPct val="20000"/>
                        </a:spcBef>
                        <a:spcAft>
                          <a:spcPct val="0"/>
                        </a:spcAft>
                        <a:buClrTx/>
                        <a:buSzPct val="80000"/>
                        <a:buFontTx/>
                        <a:buNone/>
                        <a:tabLst/>
                      </a:pPr>
                      <a:r>
                        <a:rPr kumimoji="0" lang="es-ES" sz="1600" b="0" i="0" u="none" strike="noStrike" cap="none" normalizeH="0" baseline="0" smtClean="0">
                          <a:ln>
                            <a:noFill/>
                          </a:ln>
                          <a:solidFill>
                            <a:srgbClr val="3E3F74"/>
                          </a:solidFill>
                          <a:effectLst/>
                          <a:latin typeface="Arial" pitchFamily="34" charset="0"/>
                          <a:cs typeface="Times New Roman" pitchFamily="18" charset="0"/>
                        </a:rPr>
                        <a:t>Tasa de analfabetismo</a:t>
                      </a:r>
                      <a:r>
                        <a:rPr kumimoji="0" lang="es-ES" sz="1800" b="0" i="0" u="none" strike="noStrike" cap="none" normalizeH="0" baseline="0" smtClean="0">
                          <a:ln>
                            <a:noFill/>
                          </a:ln>
                          <a:solidFill>
                            <a:srgbClr val="3E3F74"/>
                          </a:solidFill>
                          <a:effectLst/>
                          <a:latin typeface="Arial" pitchFamily="34" charset="0"/>
                          <a:cs typeface="Times New Roman" pitchFamily="18"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0000"/>
                        <a:buFontTx/>
                        <a:buNone/>
                        <a:tabLst/>
                      </a:pPr>
                      <a:r>
                        <a:rPr kumimoji="0" lang="es-MX" sz="1400" b="0" i="0" u="none" strike="noStrike" cap="none" normalizeH="0" baseline="0" smtClean="0">
                          <a:ln>
                            <a:noFill/>
                          </a:ln>
                          <a:solidFill>
                            <a:srgbClr val="3E3F74"/>
                          </a:solidFill>
                          <a:effectLst/>
                          <a:latin typeface="Arial" pitchFamily="34" charset="0"/>
                          <a:cs typeface="Times New Roman" pitchFamily="18" charset="0"/>
                        </a:rPr>
                        <a:t>Perú Urbano </a:t>
                      </a:r>
                      <a:r>
                        <a:rPr kumimoji="0" lang="es-MX" sz="1400" b="1" i="0" u="none" strike="noStrike" cap="none" normalizeH="0" baseline="0" smtClean="0">
                          <a:ln>
                            <a:noFill/>
                          </a:ln>
                          <a:solidFill>
                            <a:srgbClr val="3E3F74"/>
                          </a:solidFill>
                          <a:effectLst/>
                          <a:latin typeface="Arial" pitchFamily="34" charset="0"/>
                          <a:cs typeface="Times New Roman" pitchFamily="18" charset="0"/>
                        </a:rPr>
                        <a:t>6,7%</a:t>
                      </a:r>
                      <a:r>
                        <a:rPr kumimoji="0" lang="es-MX" sz="1400" b="0" i="0" u="none" strike="noStrike" cap="none" normalizeH="0" baseline="0" smtClean="0">
                          <a:ln>
                            <a:noFill/>
                          </a:ln>
                          <a:solidFill>
                            <a:srgbClr val="3E3F74"/>
                          </a:solidFill>
                          <a:effectLst/>
                          <a:latin typeface="Arial" pitchFamily="34" charset="0"/>
                          <a:cs typeface="Times New Roman" pitchFamily="18" charset="0"/>
                        </a:rPr>
                        <a:t> [1993; CENSO]</a:t>
                      </a:r>
                    </a:p>
                    <a:p>
                      <a:pPr marL="0" marR="0" lvl="0" indent="0" algn="l" defTabSz="914400" rtl="0" eaLnBrk="1" fontAlgn="base" latinLnBrk="0" hangingPunct="1">
                        <a:lnSpc>
                          <a:spcPct val="100000"/>
                        </a:lnSpc>
                        <a:spcBef>
                          <a:spcPct val="20000"/>
                        </a:spcBef>
                        <a:spcAft>
                          <a:spcPct val="0"/>
                        </a:spcAft>
                        <a:buClrTx/>
                        <a:buSzPct val="80000"/>
                        <a:buFontTx/>
                        <a:buNone/>
                        <a:tabLst/>
                      </a:pPr>
                      <a:r>
                        <a:rPr kumimoji="0" lang="es-ES" sz="1400" b="0" i="0" u="none" strike="noStrike" cap="none" normalizeH="0" baseline="0" smtClean="0">
                          <a:ln>
                            <a:noFill/>
                          </a:ln>
                          <a:solidFill>
                            <a:srgbClr val="3E3F74"/>
                          </a:solidFill>
                          <a:effectLst/>
                          <a:latin typeface="Arial" pitchFamily="34" charset="0"/>
                          <a:cs typeface="Times New Roman" pitchFamily="18" charset="0"/>
                        </a:rPr>
                        <a:t>Perú Rural </a:t>
                      </a:r>
                      <a:r>
                        <a:rPr kumimoji="0" lang="es-ES" sz="1400" b="1" i="0" u="none" strike="noStrike" cap="none" normalizeH="0" baseline="0" smtClean="0">
                          <a:ln>
                            <a:noFill/>
                          </a:ln>
                          <a:solidFill>
                            <a:srgbClr val="3E3F74"/>
                          </a:solidFill>
                          <a:effectLst/>
                          <a:latin typeface="Arial" pitchFamily="34" charset="0"/>
                          <a:cs typeface="Times New Roman" pitchFamily="18" charset="0"/>
                        </a:rPr>
                        <a:t>29,8%</a:t>
                      </a:r>
                      <a:r>
                        <a:rPr kumimoji="0" lang="es-ES" sz="1400" b="0" i="0" u="none" strike="noStrike" cap="none" normalizeH="0" baseline="0" smtClean="0">
                          <a:ln>
                            <a:noFill/>
                          </a:ln>
                          <a:solidFill>
                            <a:srgbClr val="3E3F74"/>
                          </a:solidFill>
                          <a:effectLst/>
                          <a:latin typeface="Arial" pitchFamily="34" charset="0"/>
                          <a:cs typeface="Times New Roman" pitchFamily="18" charset="0"/>
                        </a:rPr>
                        <a:t> [1993; CENSO]</a:t>
                      </a:r>
                      <a:r>
                        <a:rPr kumimoji="0" lang="es-ES" sz="1400" b="0" i="0" u="none" strike="noStrike" cap="none" normalizeH="0" baseline="0" smtClean="0">
                          <a:ln>
                            <a:noFill/>
                          </a:ln>
                          <a:solidFill>
                            <a:srgbClr val="3E3F74"/>
                          </a:solidFill>
                          <a:effectLst/>
                          <a:latin typeface="Arial" pitchFamily="34"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0000"/>
                        <a:buFontTx/>
                        <a:buNone/>
                        <a:tabLst/>
                      </a:pPr>
                      <a:r>
                        <a:rPr kumimoji="0" lang="es-MX" sz="1400" b="0" i="0" u="none" strike="noStrike" cap="none" normalizeH="0" baseline="0" smtClean="0">
                          <a:ln>
                            <a:noFill/>
                          </a:ln>
                          <a:solidFill>
                            <a:srgbClr val="3E3F74"/>
                          </a:solidFill>
                          <a:effectLst/>
                          <a:latin typeface="Arial" pitchFamily="34" charset="0"/>
                          <a:cs typeface="Times New Roman" pitchFamily="18" charset="0"/>
                        </a:rPr>
                        <a:t>Perú Urbano </a:t>
                      </a:r>
                      <a:r>
                        <a:rPr kumimoji="0" lang="es-MX" sz="1400" b="1" i="0" u="none" strike="noStrike" cap="none" normalizeH="0" baseline="0" smtClean="0">
                          <a:ln>
                            <a:noFill/>
                          </a:ln>
                          <a:solidFill>
                            <a:srgbClr val="3E3F74"/>
                          </a:solidFill>
                          <a:effectLst/>
                          <a:latin typeface="Arial" pitchFamily="34" charset="0"/>
                          <a:cs typeface="Times New Roman" pitchFamily="18" charset="0"/>
                        </a:rPr>
                        <a:t>5,15%</a:t>
                      </a:r>
                      <a:r>
                        <a:rPr kumimoji="0" lang="es-MX" sz="1400" b="0" i="0" u="none" strike="noStrike" cap="none" normalizeH="0" baseline="0" smtClean="0">
                          <a:ln>
                            <a:noFill/>
                          </a:ln>
                          <a:solidFill>
                            <a:srgbClr val="3E3F74"/>
                          </a:solidFill>
                          <a:effectLst/>
                          <a:latin typeface="Arial" pitchFamily="34" charset="0"/>
                          <a:cs typeface="Times New Roman" pitchFamily="18" charset="0"/>
                        </a:rPr>
                        <a:t>  [2000; ENAHO]</a:t>
                      </a:r>
                    </a:p>
                    <a:p>
                      <a:pPr marL="0" marR="0" lvl="0" indent="0" algn="l" defTabSz="914400" rtl="0" eaLnBrk="1" fontAlgn="base" latinLnBrk="0" hangingPunct="1">
                        <a:lnSpc>
                          <a:spcPct val="100000"/>
                        </a:lnSpc>
                        <a:spcBef>
                          <a:spcPct val="20000"/>
                        </a:spcBef>
                        <a:spcAft>
                          <a:spcPct val="0"/>
                        </a:spcAft>
                        <a:buClrTx/>
                        <a:buSzPct val="80000"/>
                        <a:buFontTx/>
                        <a:buNone/>
                        <a:tabLst/>
                      </a:pPr>
                      <a:r>
                        <a:rPr kumimoji="0" lang="en-GB" sz="1400" b="0" i="0" u="none" strike="noStrike" cap="none" normalizeH="0" baseline="0" smtClean="0">
                          <a:ln>
                            <a:noFill/>
                          </a:ln>
                          <a:solidFill>
                            <a:srgbClr val="3E3F74"/>
                          </a:solidFill>
                          <a:effectLst/>
                          <a:latin typeface="Arial" pitchFamily="34" charset="0"/>
                          <a:cs typeface="Times New Roman" pitchFamily="18" charset="0"/>
                        </a:rPr>
                        <a:t>Peru Rural </a:t>
                      </a:r>
                      <a:r>
                        <a:rPr kumimoji="0" lang="en-GB" sz="1400" b="1" i="0" u="none" strike="noStrike" cap="none" normalizeH="0" baseline="0" smtClean="0">
                          <a:ln>
                            <a:noFill/>
                          </a:ln>
                          <a:solidFill>
                            <a:srgbClr val="3E3F74"/>
                          </a:solidFill>
                          <a:effectLst/>
                          <a:latin typeface="Arial" pitchFamily="34" charset="0"/>
                          <a:cs typeface="Times New Roman" pitchFamily="18" charset="0"/>
                        </a:rPr>
                        <a:t>25,9%</a:t>
                      </a:r>
                      <a:r>
                        <a:rPr kumimoji="0" lang="en-GB" sz="1400" b="0" i="0" u="none" strike="noStrike" cap="none" normalizeH="0" baseline="0" smtClean="0">
                          <a:ln>
                            <a:noFill/>
                          </a:ln>
                          <a:solidFill>
                            <a:srgbClr val="3E3F74"/>
                          </a:solidFill>
                          <a:effectLst/>
                          <a:latin typeface="Arial" pitchFamily="34" charset="0"/>
                          <a:cs typeface="Times New Roman" pitchFamily="18" charset="0"/>
                        </a:rPr>
                        <a:t> [2000; ENAHO]</a:t>
                      </a:r>
                      <a:endParaRPr kumimoji="0" lang="es-ES" sz="1400" b="0" i="0" u="none" strike="noStrike" cap="none" normalizeH="0" baseline="0" smtClean="0">
                        <a:ln>
                          <a:noFill/>
                        </a:ln>
                        <a:solidFill>
                          <a:srgbClr val="3E3F74"/>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25700">
                <a:tc>
                  <a:txBody>
                    <a:bodyPr/>
                    <a:lstStyle/>
                    <a:p>
                      <a:pPr marL="0" marR="0" lvl="0" indent="0" algn="l" defTabSz="914400" rtl="0" eaLnBrk="1" fontAlgn="base" latinLnBrk="0" hangingPunct="1">
                        <a:lnSpc>
                          <a:spcPct val="100000"/>
                        </a:lnSpc>
                        <a:spcBef>
                          <a:spcPct val="20000"/>
                        </a:spcBef>
                        <a:spcAft>
                          <a:spcPct val="0"/>
                        </a:spcAft>
                        <a:buClrTx/>
                        <a:buSzPct val="80000"/>
                        <a:buFontTx/>
                        <a:buNone/>
                        <a:tabLst/>
                      </a:pPr>
                      <a:r>
                        <a:rPr kumimoji="0" lang="es-ES" sz="1600" b="0" i="0" u="none" strike="noStrike" cap="none" normalizeH="0" baseline="0" smtClean="0">
                          <a:ln>
                            <a:noFill/>
                          </a:ln>
                          <a:solidFill>
                            <a:srgbClr val="3E3F74"/>
                          </a:solidFill>
                          <a:effectLst/>
                          <a:latin typeface="Arial" pitchFamily="34" charset="0"/>
                          <a:cs typeface="Times New Roman" pitchFamily="18" charset="0"/>
                        </a:rPr>
                        <a:t>Tasa de escolaridad % (primaria o elemental) /3</a:t>
                      </a:r>
                      <a:r>
                        <a:rPr kumimoji="0" lang="es-ES" sz="1800" b="0" i="0" u="none" strike="noStrike" cap="none" normalizeH="0" baseline="0" smtClean="0">
                          <a:ln>
                            <a:noFill/>
                          </a:ln>
                          <a:solidFill>
                            <a:srgbClr val="3E3F74"/>
                          </a:solidFill>
                          <a:effectLst/>
                          <a:latin typeface="Arial" pitchFamily="34" charset="0"/>
                          <a:cs typeface="Times New Roman" pitchFamily="18"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0000"/>
                        <a:buFontTx/>
                        <a:buNone/>
                        <a:tabLst/>
                      </a:pPr>
                      <a:r>
                        <a:rPr kumimoji="0" lang="es-MX" sz="1400" b="0" i="0" u="none" strike="noStrike" cap="none" normalizeH="0" baseline="0" smtClean="0">
                          <a:ln>
                            <a:noFill/>
                          </a:ln>
                          <a:solidFill>
                            <a:srgbClr val="3E3F74"/>
                          </a:solidFill>
                          <a:effectLst/>
                          <a:latin typeface="Arial" pitchFamily="34" charset="0"/>
                          <a:cs typeface="Times New Roman" pitchFamily="18" charset="0"/>
                        </a:rPr>
                        <a:t>Edades		[1993]</a:t>
                      </a:r>
                    </a:p>
                    <a:p>
                      <a:pPr marL="0" marR="0" lvl="0" indent="0" algn="l" defTabSz="914400" rtl="0" eaLnBrk="1" fontAlgn="base" latinLnBrk="0" hangingPunct="1">
                        <a:lnSpc>
                          <a:spcPct val="100000"/>
                        </a:lnSpc>
                        <a:spcBef>
                          <a:spcPct val="20000"/>
                        </a:spcBef>
                        <a:spcAft>
                          <a:spcPct val="0"/>
                        </a:spcAft>
                        <a:buClrTx/>
                        <a:buSzPct val="80000"/>
                        <a:buFontTx/>
                        <a:buNone/>
                        <a:tabLst/>
                      </a:pPr>
                      <a:r>
                        <a:rPr kumimoji="0" lang="es-MX" sz="1400" b="0" i="0" u="none" strike="noStrike" cap="none" normalizeH="0" baseline="0" smtClean="0">
                          <a:ln>
                            <a:noFill/>
                          </a:ln>
                          <a:solidFill>
                            <a:srgbClr val="3E3F74"/>
                          </a:solidFill>
                          <a:effectLst/>
                          <a:latin typeface="Arial" pitchFamily="34" charset="0"/>
                          <a:cs typeface="Times New Roman" pitchFamily="18" charset="0"/>
                        </a:rPr>
                        <a:t>3		</a:t>
                      </a:r>
                      <a:r>
                        <a:rPr kumimoji="0" lang="es-MX" sz="1400" b="1" i="0" u="none" strike="noStrike" cap="none" normalizeH="0" baseline="0" smtClean="0">
                          <a:ln>
                            <a:noFill/>
                          </a:ln>
                          <a:solidFill>
                            <a:srgbClr val="3E3F74"/>
                          </a:solidFill>
                          <a:effectLst/>
                          <a:latin typeface="Arial" pitchFamily="34" charset="0"/>
                          <a:cs typeface="Times New Roman" pitchFamily="18" charset="0"/>
                        </a:rPr>
                        <a:t>28,5</a:t>
                      </a:r>
                    </a:p>
                    <a:p>
                      <a:pPr marL="0" marR="0" lvl="0" indent="0" algn="l" defTabSz="914400" rtl="0" eaLnBrk="1" fontAlgn="base" latinLnBrk="0" hangingPunct="1">
                        <a:lnSpc>
                          <a:spcPct val="100000"/>
                        </a:lnSpc>
                        <a:spcBef>
                          <a:spcPct val="20000"/>
                        </a:spcBef>
                        <a:spcAft>
                          <a:spcPct val="0"/>
                        </a:spcAft>
                        <a:buClrTx/>
                        <a:buSzPct val="80000"/>
                        <a:buFontTx/>
                        <a:buNone/>
                        <a:tabLst/>
                      </a:pPr>
                      <a:r>
                        <a:rPr kumimoji="0" lang="es-MX" sz="1400" b="0" i="0" u="none" strike="noStrike" cap="none" normalizeH="0" baseline="0" smtClean="0">
                          <a:ln>
                            <a:noFill/>
                          </a:ln>
                          <a:solidFill>
                            <a:srgbClr val="3E3F74"/>
                          </a:solidFill>
                          <a:effectLst/>
                          <a:latin typeface="Arial" pitchFamily="34" charset="0"/>
                          <a:cs typeface="Times New Roman" pitchFamily="18" charset="0"/>
                        </a:rPr>
                        <a:t>4		</a:t>
                      </a:r>
                      <a:r>
                        <a:rPr kumimoji="0" lang="es-MX" sz="1400" b="1" i="0" u="none" strike="noStrike" cap="none" normalizeH="0" baseline="0" smtClean="0">
                          <a:ln>
                            <a:noFill/>
                          </a:ln>
                          <a:solidFill>
                            <a:srgbClr val="3E3F74"/>
                          </a:solidFill>
                          <a:effectLst/>
                          <a:latin typeface="Arial" pitchFamily="34" charset="0"/>
                          <a:cs typeface="Times New Roman" pitchFamily="18" charset="0"/>
                        </a:rPr>
                        <a:t>54,7</a:t>
                      </a:r>
                    </a:p>
                    <a:p>
                      <a:pPr marL="0" marR="0" lvl="0" indent="0" algn="l" defTabSz="914400" rtl="0" eaLnBrk="1" fontAlgn="base" latinLnBrk="0" hangingPunct="1">
                        <a:lnSpc>
                          <a:spcPct val="100000"/>
                        </a:lnSpc>
                        <a:spcBef>
                          <a:spcPct val="20000"/>
                        </a:spcBef>
                        <a:spcAft>
                          <a:spcPct val="0"/>
                        </a:spcAft>
                        <a:buClrTx/>
                        <a:buSzPct val="80000"/>
                        <a:buFontTx/>
                        <a:buNone/>
                        <a:tabLst/>
                      </a:pPr>
                      <a:r>
                        <a:rPr kumimoji="0" lang="es-MX" sz="1400" b="0" i="0" u="none" strike="noStrike" cap="none" normalizeH="0" baseline="0" smtClean="0">
                          <a:ln>
                            <a:noFill/>
                          </a:ln>
                          <a:solidFill>
                            <a:srgbClr val="3E3F74"/>
                          </a:solidFill>
                          <a:effectLst/>
                          <a:latin typeface="Arial" pitchFamily="34" charset="0"/>
                          <a:cs typeface="Times New Roman" pitchFamily="18" charset="0"/>
                        </a:rPr>
                        <a:t>5		</a:t>
                      </a:r>
                      <a:r>
                        <a:rPr kumimoji="0" lang="es-MX" sz="1400" b="1" i="0" u="none" strike="noStrike" cap="none" normalizeH="0" baseline="0" smtClean="0">
                          <a:ln>
                            <a:noFill/>
                          </a:ln>
                          <a:solidFill>
                            <a:srgbClr val="3E3F74"/>
                          </a:solidFill>
                          <a:effectLst/>
                          <a:latin typeface="Arial" pitchFamily="34" charset="0"/>
                          <a:cs typeface="Times New Roman" pitchFamily="18" charset="0"/>
                        </a:rPr>
                        <a:t>78,1</a:t>
                      </a:r>
                    </a:p>
                    <a:p>
                      <a:pPr marL="0" marR="0" lvl="0" indent="0" algn="l" defTabSz="914400" rtl="0" eaLnBrk="1" fontAlgn="base" latinLnBrk="0" hangingPunct="1">
                        <a:lnSpc>
                          <a:spcPct val="100000"/>
                        </a:lnSpc>
                        <a:spcBef>
                          <a:spcPct val="20000"/>
                        </a:spcBef>
                        <a:spcAft>
                          <a:spcPct val="0"/>
                        </a:spcAft>
                        <a:buClrTx/>
                        <a:buSzPct val="80000"/>
                        <a:buFontTx/>
                        <a:buNone/>
                        <a:tabLst/>
                      </a:pPr>
                      <a:r>
                        <a:rPr kumimoji="0" lang="es-MX" sz="1400" b="0" i="0" u="none" strike="noStrike" cap="none" normalizeH="0" baseline="0" smtClean="0">
                          <a:ln>
                            <a:noFill/>
                          </a:ln>
                          <a:solidFill>
                            <a:srgbClr val="3E3F74"/>
                          </a:solidFill>
                          <a:effectLst/>
                          <a:latin typeface="Arial" pitchFamily="34" charset="0"/>
                          <a:cs typeface="Times New Roman" pitchFamily="18" charset="0"/>
                        </a:rPr>
                        <a:t>6		</a:t>
                      </a:r>
                      <a:r>
                        <a:rPr kumimoji="0" lang="es-MX" sz="1400" b="1" i="0" u="none" strike="noStrike" cap="none" normalizeH="0" baseline="0" smtClean="0">
                          <a:ln>
                            <a:noFill/>
                          </a:ln>
                          <a:solidFill>
                            <a:srgbClr val="3E3F74"/>
                          </a:solidFill>
                          <a:effectLst/>
                          <a:latin typeface="Arial" pitchFamily="34" charset="0"/>
                          <a:cs typeface="Times New Roman" pitchFamily="18" charset="0"/>
                        </a:rPr>
                        <a:t>80</a:t>
                      </a:r>
                    </a:p>
                    <a:p>
                      <a:pPr marL="0" marR="0" lvl="0" indent="0" algn="l" defTabSz="914400" rtl="0" eaLnBrk="1" fontAlgn="base" latinLnBrk="0" hangingPunct="1">
                        <a:lnSpc>
                          <a:spcPct val="100000"/>
                        </a:lnSpc>
                        <a:spcBef>
                          <a:spcPct val="20000"/>
                        </a:spcBef>
                        <a:spcAft>
                          <a:spcPct val="0"/>
                        </a:spcAft>
                        <a:buClrTx/>
                        <a:buSzPct val="80000"/>
                        <a:buFontTx/>
                        <a:buNone/>
                        <a:tabLst/>
                      </a:pPr>
                      <a:r>
                        <a:rPr kumimoji="0" lang="es-MX" sz="1400" b="0" i="0" u="none" strike="noStrike" cap="none" normalizeH="0" baseline="0" smtClean="0">
                          <a:ln>
                            <a:noFill/>
                          </a:ln>
                          <a:solidFill>
                            <a:srgbClr val="3E3F74"/>
                          </a:solidFill>
                          <a:effectLst/>
                          <a:latin typeface="Arial" pitchFamily="34" charset="0"/>
                          <a:cs typeface="Times New Roman" pitchFamily="18" charset="0"/>
                        </a:rPr>
                        <a:t>7		</a:t>
                      </a:r>
                      <a:r>
                        <a:rPr kumimoji="0" lang="es-MX" sz="1400" b="1" i="0" u="none" strike="noStrike" cap="none" normalizeH="0" baseline="0" smtClean="0">
                          <a:ln>
                            <a:noFill/>
                          </a:ln>
                          <a:solidFill>
                            <a:srgbClr val="3E3F74"/>
                          </a:solidFill>
                          <a:effectLst/>
                          <a:latin typeface="Arial" pitchFamily="34" charset="0"/>
                          <a:cs typeface="Times New Roman" pitchFamily="18" charset="0"/>
                        </a:rPr>
                        <a:t>87,1</a:t>
                      </a:r>
                    </a:p>
                    <a:p>
                      <a:pPr marL="0" marR="0" lvl="0" indent="0" algn="l" defTabSz="914400" rtl="0" eaLnBrk="1" fontAlgn="base" latinLnBrk="0" hangingPunct="1">
                        <a:lnSpc>
                          <a:spcPct val="100000"/>
                        </a:lnSpc>
                        <a:spcBef>
                          <a:spcPct val="20000"/>
                        </a:spcBef>
                        <a:spcAft>
                          <a:spcPct val="0"/>
                        </a:spcAft>
                        <a:buClrTx/>
                        <a:buSzPct val="80000"/>
                        <a:buFontTx/>
                        <a:buNone/>
                        <a:tabLst/>
                      </a:pPr>
                      <a:r>
                        <a:rPr kumimoji="0" lang="es-MX" sz="1400" b="0" i="0" u="none" strike="noStrike" cap="none" normalizeH="0" baseline="0" smtClean="0">
                          <a:ln>
                            <a:noFill/>
                          </a:ln>
                          <a:solidFill>
                            <a:srgbClr val="3E3F74"/>
                          </a:solidFill>
                          <a:effectLst/>
                          <a:latin typeface="Arial" pitchFamily="34" charset="0"/>
                          <a:cs typeface="Times New Roman" pitchFamily="18" charset="0"/>
                        </a:rPr>
                        <a:t>8		</a:t>
                      </a:r>
                      <a:r>
                        <a:rPr kumimoji="0" lang="es-MX" sz="1400" b="1" i="0" u="none" strike="noStrike" cap="none" normalizeH="0" baseline="0" smtClean="0">
                          <a:ln>
                            <a:noFill/>
                          </a:ln>
                          <a:solidFill>
                            <a:srgbClr val="3E3F74"/>
                          </a:solidFill>
                          <a:effectLst/>
                          <a:latin typeface="Arial" pitchFamily="34" charset="0"/>
                          <a:cs typeface="Times New Roman" pitchFamily="18" charset="0"/>
                        </a:rPr>
                        <a:t>89,4</a:t>
                      </a:r>
                    </a:p>
                    <a:p>
                      <a:pPr marL="0" marR="0" lvl="0" indent="0" algn="l" defTabSz="914400" rtl="0" eaLnBrk="1" fontAlgn="base" latinLnBrk="0" hangingPunct="1">
                        <a:lnSpc>
                          <a:spcPct val="100000"/>
                        </a:lnSpc>
                        <a:spcBef>
                          <a:spcPct val="20000"/>
                        </a:spcBef>
                        <a:spcAft>
                          <a:spcPct val="0"/>
                        </a:spcAft>
                        <a:buClrTx/>
                        <a:buSzPct val="80000"/>
                        <a:buFontTx/>
                        <a:buNone/>
                        <a:tabLst/>
                      </a:pPr>
                      <a:r>
                        <a:rPr kumimoji="0" lang="es-MX" sz="1400" b="0" i="0" u="none" strike="noStrike" cap="none" normalizeH="0" baseline="0" smtClean="0">
                          <a:ln>
                            <a:noFill/>
                          </a:ln>
                          <a:solidFill>
                            <a:srgbClr val="3E3F74"/>
                          </a:solidFill>
                          <a:effectLst/>
                          <a:latin typeface="Arial" pitchFamily="34" charset="0"/>
                          <a:cs typeface="Times New Roman" pitchFamily="18" charset="0"/>
                        </a:rPr>
                        <a:t>9		</a:t>
                      </a:r>
                      <a:r>
                        <a:rPr kumimoji="0" lang="es-MX" sz="1400" b="1" i="0" u="none" strike="noStrike" cap="none" normalizeH="0" baseline="0" smtClean="0">
                          <a:ln>
                            <a:noFill/>
                          </a:ln>
                          <a:solidFill>
                            <a:srgbClr val="3E3F74"/>
                          </a:solidFill>
                          <a:effectLst/>
                          <a:latin typeface="Arial" pitchFamily="34" charset="0"/>
                          <a:cs typeface="Times New Roman" pitchFamily="18" charset="0"/>
                        </a:rPr>
                        <a:t>90,7</a:t>
                      </a:r>
                    </a:p>
                    <a:p>
                      <a:pPr marL="0" marR="0" lvl="0" indent="0" algn="l" defTabSz="914400" rtl="0" eaLnBrk="1" fontAlgn="base" latinLnBrk="0" hangingPunct="1">
                        <a:lnSpc>
                          <a:spcPct val="100000"/>
                        </a:lnSpc>
                        <a:spcBef>
                          <a:spcPct val="20000"/>
                        </a:spcBef>
                        <a:spcAft>
                          <a:spcPct val="0"/>
                        </a:spcAft>
                        <a:buClrTx/>
                        <a:buSzPct val="80000"/>
                        <a:buFontTx/>
                        <a:buNone/>
                        <a:tabLst/>
                      </a:pPr>
                      <a:r>
                        <a:rPr kumimoji="0" lang="es-MX" sz="1400" b="0" i="0" u="none" strike="noStrike" cap="none" normalizeH="0" baseline="0" smtClean="0">
                          <a:ln>
                            <a:noFill/>
                          </a:ln>
                          <a:solidFill>
                            <a:srgbClr val="3E3F74"/>
                          </a:solidFill>
                          <a:effectLst/>
                          <a:latin typeface="Arial" pitchFamily="34" charset="0"/>
                          <a:cs typeface="Times New Roman" pitchFamily="18" charset="0"/>
                        </a:rPr>
                        <a:t>10		</a:t>
                      </a:r>
                      <a:r>
                        <a:rPr kumimoji="0" lang="es-MX" sz="1400" b="1" i="0" u="none" strike="noStrike" cap="none" normalizeH="0" baseline="0" smtClean="0">
                          <a:ln>
                            <a:noFill/>
                          </a:ln>
                          <a:solidFill>
                            <a:srgbClr val="3E3F74"/>
                          </a:solidFill>
                          <a:effectLst/>
                          <a:latin typeface="Arial" pitchFamily="34" charset="0"/>
                          <a:cs typeface="Times New Roman" pitchFamily="18" charset="0"/>
                        </a:rPr>
                        <a:t>90,5</a:t>
                      </a:r>
                    </a:p>
                    <a:p>
                      <a:pPr marL="0" marR="0" lvl="0" indent="0" algn="l" defTabSz="914400" rtl="0" eaLnBrk="1" fontAlgn="base" latinLnBrk="0" hangingPunct="1">
                        <a:lnSpc>
                          <a:spcPct val="100000"/>
                        </a:lnSpc>
                        <a:spcBef>
                          <a:spcPct val="20000"/>
                        </a:spcBef>
                        <a:spcAft>
                          <a:spcPct val="0"/>
                        </a:spcAft>
                        <a:buClrTx/>
                        <a:buSzPct val="80000"/>
                        <a:buFontTx/>
                        <a:buNone/>
                        <a:tabLst/>
                      </a:pPr>
                      <a:r>
                        <a:rPr kumimoji="0" lang="es-ES" sz="1400" b="0" i="0" u="none" strike="noStrike" cap="none" normalizeH="0" baseline="0" smtClean="0">
                          <a:ln>
                            <a:noFill/>
                          </a:ln>
                          <a:solidFill>
                            <a:srgbClr val="3E3F74"/>
                          </a:solidFill>
                          <a:effectLst/>
                          <a:latin typeface="Arial" pitchFamily="34" charset="0"/>
                          <a:cs typeface="Times New Roman" pitchFamily="18" charset="0"/>
                        </a:rPr>
                        <a:t>11		</a:t>
                      </a:r>
                      <a:r>
                        <a:rPr kumimoji="0" lang="es-ES" sz="1400" b="1" i="0" u="none" strike="noStrike" cap="none" normalizeH="0" baseline="0" smtClean="0">
                          <a:ln>
                            <a:noFill/>
                          </a:ln>
                          <a:solidFill>
                            <a:srgbClr val="3E3F74"/>
                          </a:solidFill>
                          <a:effectLst/>
                          <a:latin typeface="Arial" pitchFamily="34" charset="0"/>
                          <a:cs typeface="Times New Roman" pitchFamily="18" charset="0"/>
                        </a:rPr>
                        <a:t>90,5</a:t>
                      </a:r>
                      <a:r>
                        <a:rPr kumimoji="0" lang="es-ES" sz="1400" b="0" i="0" u="none" strike="noStrike" cap="none" normalizeH="0" baseline="0" smtClean="0">
                          <a:ln>
                            <a:noFill/>
                          </a:ln>
                          <a:solidFill>
                            <a:srgbClr val="3E3F74"/>
                          </a:solidFill>
                          <a:effectLst/>
                          <a:latin typeface="Arial" pitchFamily="34"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0000"/>
                        <a:buFontTx/>
                        <a:buNone/>
                        <a:tabLst/>
                      </a:pPr>
                      <a:r>
                        <a:rPr kumimoji="0" lang="es-MX" sz="1400" b="0" i="0" u="none" strike="noStrike" cap="none" normalizeH="0" baseline="0" smtClean="0">
                          <a:ln>
                            <a:noFill/>
                          </a:ln>
                          <a:solidFill>
                            <a:srgbClr val="3E3F74"/>
                          </a:solidFill>
                          <a:effectLst/>
                          <a:latin typeface="Arial" pitchFamily="34" charset="0"/>
                          <a:cs typeface="Times New Roman" pitchFamily="18" charset="0"/>
                        </a:rPr>
                        <a:t>Edades		[1999]</a:t>
                      </a:r>
                    </a:p>
                    <a:p>
                      <a:pPr marL="0" marR="0" lvl="0" indent="0" algn="l" defTabSz="914400" rtl="0" eaLnBrk="1" fontAlgn="base" latinLnBrk="0" hangingPunct="1">
                        <a:lnSpc>
                          <a:spcPct val="100000"/>
                        </a:lnSpc>
                        <a:spcBef>
                          <a:spcPct val="20000"/>
                        </a:spcBef>
                        <a:spcAft>
                          <a:spcPct val="0"/>
                        </a:spcAft>
                        <a:buClrTx/>
                        <a:buSzPct val="80000"/>
                        <a:buFontTx/>
                        <a:buNone/>
                        <a:tabLst/>
                      </a:pPr>
                      <a:r>
                        <a:rPr kumimoji="0" lang="es-MX" sz="1400" b="0" i="0" u="none" strike="noStrike" cap="none" normalizeH="0" baseline="0" smtClean="0">
                          <a:ln>
                            <a:noFill/>
                          </a:ln>
                          <a:solidFill>
                            <a:srgbClr val="3E3F74"/>
                          </a:solidFill>
                          <a:effectLst/>
                          <a:latin typeface="Arial" pitchFamily="34" charset="0"/>
                          <a:cs typeface="Times New Roman" pitchFamily="18" charset="0"/>
                        </a:rPr>
                        <a:t>3		</a:t>
                      </a:r>
                      <a:r>
                        <a:rPr kumimoji="0" lang="es-MX" sz="1400" b="1" i="0" u="none" strike="noStrike" cap="none" normalizeH="0" baseline="0" smtClean="0">
                          <a:ln>
                            <a:noFill/>
                          </a:ln>
                          <a:solidFill>
                            <a:srgbClr val="3E3F74"/>
                          </a:solidFill>
                          <a:effectLst/>
                          <a:latin typeface="Arial" pitchFamily="34" charset="0"/>
                          <a:cs typeface="Times New Roman" pitchFamily="18" charset="0"/>
                        </a:rPr>
                        <a:t>41,5</a:t>
                      </a:r>
                    </a:p>
                    <a:p>
                      <a:pPr marL="0" marR="0" lvl="0" indent="0" algn="l" defTabSz="914400" rtl="0" eaLnBrk="1" fontAlgn="base" latinLnBrk="0" hangingPunct="1">
                        <a:lnSpc>
                          <a:spcPct val="100000"/>
                        </a:lnSpc>
                        <a:spcBef>
                          <a:spcPct val="20000"/>
                        </a:spcBef>
                        <a:spcAft>
                          <a:spcPct val="0"/>
                        </a:spcAft>
                        <a:buClrTx/>
                        <a:buSzPct val="80000"/>
                        <a:buFontTx/>
                        <a:buNone/>
                        <a:tabLst/>
                      </a:pPr>
                      <a:r>
                        <a:rPr kumimoji="0" lang="es-MX" sz="1400" b="0" i="0" u="none" strike="noStrike" cap="none" normalizeH="0" baseline="0" smtClean="0">
                          <a:ln>
                            <a:noFill/>
                          </a:ln>
                          <a:solidFill>
                            <a:srgbClr val="3E3F74"/>
                          </a:solidFill>
                          <a:effectLst/>
                          <a:latin typeface="Arial" pitchFamily="34" charset="0"/>
                          <a:cs typeface="Times New Roman" pitchFamily="18" charset="0"/>
                        </a:rPr>
                        <a:t>4		</a:t>
                      </a:r>
                      <a:r>
                        <a:rPr kumimoji="0" lang="es-MX" sz="1400" b="1" i="0" u="none" strike="noStrike" cap="none" normalizeH="0" baseline="0" smtClean="0">
                          <a:ln>
                            <a:noFill/>
                          </a:ln>
                          <a:solidFill>
                            <a:srgbClr val="3E3F74"/>
                          </a:solidFill>
                          <a:effectLst/>
                          <a:latin typeface="Arial" pitchFamily="34" charset="0"/>
                          <a:cs typeface="Times New Roman" pitchFamily="18" charset="0"/>
                        </a:rPr>
                        <a:t>63</a:t>
                      </a:r>
                    </a:p>
                    <a:p>
                      <a:pPr marL="0" marR="0" lvl="0" indent="0" algn="l" defTabSz="914400" rtl="0" eaLnBrk="1" fontAlgn="base" latinLnBrk="0" hangingPunct="1">
                        <a:lnSpc>
                          <a:spcPct val="100000"/>
                        </a:lnSpc>
                        <a:spcBef>
                          <a:spcPct val="20000"/>
                        </a:spcBef>
                        <a:spcAft>
                          <a:spcPct val="0"/>
                        </a:spcAft>
                        <a:buClrTx/>
                        <a:buSzPct val="80000"/>
                        <a:buFontTx/>
                        <a:buNone/>
                        <a:tabLst/>
                      </a:pPr>
                      <a:r>
                        <a:rPr kumimoji="0" lang="es-MX" sz="1400" b="0" i="0" u="none" strike="noStrike" cap="none" normalizeH="0" baseline="0" smtClean="0">
                          <a:ln>
                            <a:noFill/>
                          </a:ln>
                          <a:solidFill>
                            <a:srgbClr val="3E3F74"/>
                          </a:solidFill>
                          <a:effectLst/>
                          <a:latin typeface="Arial" pitchFamily="34" charset="0"/>
                          <a:cs typeface="Times New Roman" pitchFamily="18" charset="0"/>
                        </a:rPr>
                        <a:t>5		</a:t>
                      </a:r>
                      <a:r>
                        <a:rPr kumimoji="0" lang="es-MX" sz="1400" b="1" i="0" u="none" strike="noStrike" cap="none" normalizeH="0" baseline="0" smtClean="0">
                          <a:ln>
                            <a:noFill/>
                          </a:ln>
                          <a:solidFill>
                            <a:srgbClr val="3E3F74"/>
                          </a:solidFill>
                          <a:effectLst/>
                          <a:latin typeface="Arial" pitchFamily="34" charset="0"/>
                          <a:cs typeface="Times New Roman" pitchFamily="18" charset="0"/>
                        </a:rPr>
                        <a:t>82</a:t>
                      </a:r>
                      <a:r>
                        <a:rPr kumimoji="0" lang="es-MX" sz="1400" b="0" i="0" u="none" strike="noStrike" cap="none" normalizeH="0" baseline="0" smtClean="0">
                          <a:ln>
                            <a:noFill/>
                          </a:ln>
                          <a:solidFill>
                            <a:srgbClr val="3E3F74"/>
                          </a:solidFill>
                          <a:effectLst/>
                          <a:latin typeface="Arial" pitchFamily="34" charset="0"/>
                          <a:cs typeface="Times New Roman" pitchFamily="18" charset="0"/>
                        </a:rPr>
                        <a:t>,</a:t>
                      </a:r>
                      <a:r>
                        <a:rPr kumimoji="0" lang="es-MX" sz="1400" b="1" i="0" u="none" strike="noStrike" cap="none" normalizeH="0" baseline="0" smtClean="0">
                          <a:ln>
                            <a:noFill/>
                          </a:ln>
                          <a:solidFill>
                            <a:srgbClr val="3E3F74"/>
                          </a:solidFill>
                          <a:effectLst/>
                          <a:latin typeface="Arial" pitchFamily="34" charset="0"/>
                          <a:cs typeface="Times New Roman" pitchFamily="18" charset="0"/>
                        </a:rPr>
                        <a:t>4</a:t>
                      </a:r>
                    </a:p>
                    <a:p>
                      <a:pPr marL="0" marR="0" lvl="0" indent="0" algn="l" defTabSz="914400" rtl="0" eaLnBrk="1" fontAlgn="base" latinLnBrk="0" hangingPunct="1">
                        <a:lnSpc>
                          <a:spcPct val="100000"/>
                        </a:lnSpc>
                        <a:spcBef>
                          <a:spcPct val="20000"/>
                        </a:spcBef>
                        <a:spcAft>
                          <a:spcPct val="0"/>
                        </a:spcAft>
                        <a:buClrTx/>
                        <a:buSzPct val="80000"/>
                        <a:buFontTx/>
                        <a:buNone/>
                        <a:tabLst/>
                      </a:pPr>
                      <a:r>
                        <a:rPr kumimoji="0" lang="es-MX" sz="1400" b="0" i="0" u="none" strike="noStrike" cap="none" normalizeH="0" baseline="0" smtClean="0">
                          <a:ln>
                            <a:noFill/>
                          </a:ln>
                          <a:solidFill>
                            <a:srgbClr val="3E3F74"/>
                          </a:solidFill>
                          <a:effectLst/>
                          <a:latin typeface="Arial" pitchFamily="34" charset="0"/>
                          <a:cs typeface="Times New Roman" pitchFamily="18" charset="0"/>
                        </a:rPr>
                        <a:t>6		</a:t>
                      </a:r>
                      <a:r>
                        <a:rPr kumimoji="0" lang="es-MX" sz="1400" b="1" i="0" u="none" strike="noStrike" cap="none" normalizeH="0" baseline="0" smtClean="0">
                          <a:ln>
                            <a:noFill/>
                          </a:ln>
                          <a:solidFill>
                            <a:srgbClr val="3E3F74"/>
                          </a:solidFill>
                          <a:effectLst/>
                          <a:latin typeface="Arial" pitchFamily="34" charset="0"/>
                          <a:cs typeface="Times New Roman" pitchFamily="18" charset="0"/>
                        </a:rPr>
                        <a:t>96,3</a:t>
                      </a:r>
                    </a:p>
                    <a:p>
                      <a:pPr marL="0" marR="0" lvl="0" indent="0" algn="l" defTabSz="914400" rtl="0" eaLnBrk="1" fontAlgn="base" latinLnBrk="0" hangingPunct="1">
                        <a:lnSpc>
                          <a:spcPct val="100000"/>
                        </a:lnSpc>
                        <a:spcBef>
                          <a:spcPct val="20000"/>
                        </a:spcBef>
                        <a:spcAft>
                          <a:spcPct val="0"/>
                        </a:spcAft>
                        <a:buClrTx/>
                        <a:buSzPct val="80000"/>
                        <a:buFontTx/>
                        <a:buNone/>
                        <a:tabLst/>
                      </a:pPr>
                      <a:r>
                        <a:rPr kumimoji="0" lang="es-MX" sz="1400" b="0" i="0" u="none" strike="noStrike" cap="none" normalizeH="0" baseline="0" smtClean="0">
                          <a:ln>
                            <a:noFill/>
                          </a:ln>
                          <a:solidFill>
                            <a:srgbClr val="3E3F74"/>
                          </a:solidFill>
                          <a:effectLst/>
                          <a:latin typeface="Arial" pitchFamily="34" charset="0"/>
                          <a:cs typeface="Times New Roman" pitchFamily="18" charset="0"/>
                        </a:rPr>
                        <a:t>7		</a:t>
                      </a:r>
                      <a:r>
                        <a:rPr kumimoji="0" lang="es-MX" sz="1400" b="1" i="0" u="none" strike="noStrike" cap="none" normalizeH="0" baseline="0" smtClean="0">
                          <a:ln>
                            <a:noFill/>
                          </a:ln>
                          <a:solidFill>
                            <a:srgbClr val="3E3F74"/>
                          </a:solidFill>
                          <a:effectLst/>
                          <a:latin typeface="Arial" pitchFamily="34" charset="0"/>
                          <a:cs typeface="Times New Roman" pitchFamily="18" charset="0"/>
                        </a:rPr>
                        <a:t>96,9</a:t>
                      </a:r>
                    </a:p>
                    <a:p>
                      <a:pPr marL="0" marR="0" lvl="0" indent="0" algn="l" defTabSz="914400" rtl="0" eaLnBrk="1" fontAlgn="base" latinLnBrk="0" hangingPunct="1">
                        <a:lnSpc>
                          <a:spcPct val="100000"/>
                        </a:lnSpc>
                        <a:spcBef>
                          <a:spcPct val="20000"/>
                        </a:spcBef>
                        <a:spcAft>
                          <a:spcPct val="0"/>
                        </a:spcAft>
                        <a:buClrTx/>
                        <a:buSzPct val="80000"/>
                        <a:buFontTx/>
                        <a:buNone/>
                        <a:tabLst/>
                      </a:pPr>
                      <a:r>
                        <a:rPr kumimoji="0" lang="es-MX" sz="1400" b="0" i="0" u="none" strike="noStrike" cap="none" normalizeH="0" baseline="0" smtClean="0">
                          <a:ln>
                            <a:noFill/>
                          </a:ln>
                          <a:solidFill>
                            <a:srgbClr val="3E3F74"/>
                          </a:solidFill>
                          <a:effectLst/>
                          <a:latin typeface="Arial" pitchFamily="34" charset="0"/>
                          <a:cs typeface="Times New Roman" pitchFamily="18" charset="0"/>
                        </a:rPr>
                        <a:t>8		</a:t>
                      </a:r>
                      <a:r>
                        <a:rPr kumimoji="0" lang="es-MX" sz="1400" b="1" i="0" u="none" strike="noStrike" cap="none" normalizeH="0" baseline="0" smtClean="0">
                          <a:ln>
                            <a:noFill/>
                          </a:ln>
                          <a:solidFill>
                            <a:srgbClr val="3E3F74"/>
                          </a:solidFill>
                          <a:effectLst/>
                          <a:latin typeface="Arial" pitchFamily="34" charset="0"/>
                          <a:cs typeface="Times New Roman" pitchFamily="18" charset="0"/>
                        </a:rPr>
                        <a:t>97</a:t>
                      </a:r>
                    </a:p>
                    <a:p>
                      <a:pPr marL="0" marR="0" lvl="0" indent="0" algn="l" defTabSz="914400" rtl="0" eaLnBrk="1" fontAlgn="base" latinLnBrk="0" hangingPunct="1">
                        <a:lnSpc>
                          <a:spcPct val="100000"/>
                        </a:lnSpc>
                        <a:spcBef>
                          <a:spcPct val="20000"/>
                        </a:spcBef>
                        <a:spcAft>
                          <a:spcPct val="0"/>
                        </a:spcAft>
                        <a:buClrTx/>
                        <a:buSzPct val="80000"/>
                        <a:buFontTx/>
                        <a:buNone/>
                        <a:tabLst/>
                      </a:pPr>
                      <a:r>
                        <a:rPr kumimoji="0" lang="es-MX" sz="1400" b="0" i="0" u="none" strike="noStrike" cap="none" normalizeH="0" baseline="0" smtClean="0">
                          <a:ln>
                            <a:noFill/>
                          </a:ln>
                          <a:solidFill>
                            <a:srgbClr val="3E3F74"/>
                          </a:solidFill>
                          <a:effectLst/>
                          <a:latin typeface="Arial" pitchFamily="34" charset="0"/>
                          <a:cs typeface="Times New Roman" pitchFamily="18" charset="0"/>
                        </a:rPr>
                        <a:t>9		</a:t>
                      </a:r>
                      <a:r>
                        <a:rPr kumimoji="0" lang="es-MX" sz="1400" b="1" i="0" u="none" strike="noStrike" cap="none" normalizeH="0" baseline="0" smtClean="0">
                          <a:ln>
                            <a:noFill/>
                          </a:ln>
                          <a:solidFill>
                            <a:srgbClr val="3E3F74"/>
                          </a:solidFill>
                          <a:effectLst/>
                          <a:latin typeface="Arial" pitchFamily="34" charset="0"/>
                          <a:cs typeface="Times New Roman" pitchFamily="18" charset="0"/>
                        </a:rPr>
                        <a:t>97,5</a:t>
                      </a:r>
                    </a:p>
                    <a:p>
                      <a:pPr marL="0" marR="0" lvl="0" indent="0" algn="l" defTabSz="914400" rtl="0" eaLnBrk="1" fontAlgn="base" latinLnBrk="0" hangingPunct="1">
                        <a:lnSpc>
                          <a:spcPct val="100000"/>
                        </a:lnSpc>
                        <a:spcBef>
                          <a:spcPct val="20000"/>
                        </a:spcBef>
                        <a:spcAft>
                          <a:spcPct val="0"/>
                        </a:spcAft>
                        <a:buClrTx/>
                        <a:buSzPct val="80000"/>
                        <a:buFontTx/>
                        <a:buNone/>
                        <a:tabLst/>
                      </a:pPr>
                      <a:r>
                        <a:rPr kumimoji="0" lang="es-MX" sz="1400" b="0" i="0" u="none" strike="noStrike" cap="none" normalizeH="0" baseline="0" smtClean="0">
                          <a:ln>
                            <a:noFill/>
                          </a:ln>
                          <a:solidFill>
                            <a:srgbClr val="3E3F74"/>
                          </a:solidFill>
                          <a:effectLst/>
                          <a:latin typeface="Arial" pitchFamily="34" charset="0"/>
                          <a:cs typeface="Times New Roman" pitchFamily="18" charset="0"/>
                        </a:rPr>
                        <a:t>10		</a:t>
                      </a:r>
                      <a:r>
                        <a:rPr kumimoji="0" lang="es-MX" sz="1400" b="1" i="0" u="none" strike="noStrike" cap="none" normalizeH="0" baseline="0" smtClean="0">
                          <a:ln>
                            <a:noFill/>
                          </a:ln>
                          <a:solidFill>
                            <a:srgbClr val="3E3F74"/>
                          </a:solidFill>
                          <a:effectLst/>
                          <a:latin typeface="Arial" pitchFamily="34" charset="0"/>
                          <a:cs typeface="Times New Roman" pitchFamily="18" charset="0"/>
                        </a:rPr>
                        <a:t>97,1</a:t>
                      </a:r>
                    </a:p>
                    <a:p>
                      <a:pPr marL="0" marR="0" lvl="0" indent="0" algn="l" defTabSz="914400" rtl="0" eaLnBrk="1" fontAlgn="base" latinLnBrk="0" hangingPunct="1">
                        <a:lnSpc>
                          <a:spcPct val="100000"/>
                        </a:lnSpc>
                        <a:spcBef>
                          <a:spcPct val="20000"/>
                        </a:spcBef>
                        <a:spcAft>
                          <a:spcPct val="0"/>
                        </a:spcAft>
                        <a:buClrTx/>
                        <a:buSzPct val="80000"/>
                        <a:buFontTx/>
                        <a:buNone/>
                        <a:tabLst/>
                      </a:pPr>
                      <a:r>
                        <a:rPr kumimoji="0" lang="es-ES" sz="1400" b="0" i="0" u="none" strike="noStrike" cap="none" normalizeH="0" baseline="0" smtClean="0">
                          <a:ln>
                            <a:noFill/>
                          </a:ln>
                          <a:solidFill>
                            <a:srgbClr val="3E3F74"/>
                          </a:solidFill>
                          <a:effectLst/>
                          <a:latin typeface="Arial" pitchFamily="34" charset="0"/>
                          <a:cs typeface="Times New Roman" pitchFamily="18" charset="0"/>
                        </a:rPr>
                        <a:t>11		</a:t>
                      </a:r>
                      <a:r>
                        <a:rPr kumimoji="0" lang="es-ES" sz="1400" b="1" i="0" u="none" strike="noStrike" cap="none" normalizeH="0" baseline="0" smtClean="0">
                          <a:ln>
                            <a:noFill/>
                          </a:ln>
                          <a:solidFill>
                            <a:srgbClr val="3E3F74"/>
                          </a:solidFill>
                          <a:effectLst/>
                          <a:latin typeface="Arial" pitchFamily="34" charset="0"/>
                          <a:cs typeface="Times New Roman" pitchFamily="18" charset="0"/>
                        </a:rPr>
                        <a:t>96,6</a:t>
                      </a:r>
                      <a:r>
                        <a:rPr kumimoji="0" lang="es-ES" sz="1400" b="0" i="0" u="none" strike="noStrike" cap="none" normalizeH="0" baseline="0" smtClean="0">
                          <a:ln>
                            <a:noFill/>
                          </a:ln>
                          <a:solidFill>
                            <a:srgbClr val="3E3F74"/>
                          </a:solidFill>
                          <a:effectLst/>
                          <a:latin typeface="Arial" pitchFamily="34"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03363">
                <a:tc>
                  <a:txBody>
                    <a:bodyPr/>
                    <a:lstStyle/>
                    <a:p>
                      <a:pPr marL="0" marR="0" lvl="0" indent="0" algn="l" defTabSz="914400" rtl="0" eaLnBrk="1" fontAlgn="base" latinLnBrk="0" hangingPunct="1">
                        <a:lnSpc>
                          <a:spcPct val="100000"/>
                        </a:lnSpc>
                        <a:spcBef>
                          <a:spcPct val="20000"/>
                        </a:spcBef>
                        <a:spcAft>
                          <a:spcPct val="0"/>
                        </a:spcAft>
                        <a:buClrTx/>
                        <a:buSzPct val="80000"/>
                        <a:buFontTx/>
                        <a:buNone/>
                        <a:tabLst/>
                      </a:pPr>
                      <a:r>
                        <a:rPr kumimoji="0" lang="es-ES" sz="1600" b="0" i="0" u="none" strike="noStrike" cap="none" normalizeH="0" baseline="0" smtClean="0">
                          <a:ln>
                            <a:noFill/>
                          </a:ln>
                          <a:solidFill>
                            <a:srgbClr val="3E3F74"/>
                          </a:solidFill>
                          <a:effectLst/>
                          <a:latin typeface="Arial" pitchFamily="34" charset="0"/>
                          <a:cs typeface="Times New Roman" pitchFamily="18" charset="0"/>
                        </a:rPr>
                        <a:t>Años promedios de escolaridad</a:t>
                      </a:r>
                      <a:r>
                        <a:rPr kumimoji="0" lang="es-ES" sz="1600" b="0" i="0" u="none" strike="noStrike" cap="none" normalizeH="0" baseline="0" smtClean="0">
                          <a:ln>
                            <a:noFill/>
                          </a:ln>
                          <a:solidFill>
                            <a:srgbClr val="3E3F74"/>
                          </a:solidFill>
                          <a:effectLst/>
                          <a:latin typeface="Arial" pitchFamily="34"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0000"/>
                        <a:buFontTx/>
                        <a:buNone/>
                        <a:tabLst/>
                      </a:pPr>
                      <a:r>
                        <a:rPr kumimoji="0" lang="es-MX" sz="1200" b="0" i="0" u="none" strike="noStrike" cap="none" normalizeH="0" baseline="0" smtClean="0">
                          <a:ln>
                            <a:noFill/>
                          </a:ln>
                          <a:solidFill>
                            <a:srgbClr val="3E3F74"/>
                          </a:solidFill>
                          <a:effectLst/>
                          <a:latin typeface="Arial" pitchFamily="34" charset="0"/>
                          <a:cs typeface="Times New Roman" pitchFamily="18" charset="0"/>
                        </a:rPr>
                        <a:t>1997</a:t>
                      </a:r>
                    </a:p>
                    <a:p>
                      <a:pPr marL="0" marR="0" lvl="0" indent="0" algn="l" defTabSz="914400" rtl="0" eaLnBrk="1" fontAlgn="base" latinLnBrk="0" hangingPunct="1">
                        <a:lnSpc>
                          <a:spcPct val="100000"/>
                        </a:lnSpc>
                        <a:spcBef>
                          <a:spcPct val="20000"/>
                        </a:spcBef>
                        <a:spcAft>
                          <a:spcPct val="0"/>
                        </a:spcAft>
                        <a:buClrTx/>
                        <a:buSzPct val="80000"/>
                        <a:buFontTx/>
                        <a:buNone/>
                        <a:tabLst/>
                      </a:pPr>
                      <a:r>
                        <a:rPr kumimoji="0" lang="es-MX" sz="1200" b="0" i="0" u="none" strike="noStrike" cap="none" normalizeH="0" baseline="0" smtClean="0">
                          <a:ln>
                            <a:noFill/>
                          </a:ln>
                          <a:solidFill>
                            <a:srgbClr val="3E3F74"/>
                          </a:solidFill>
                          <a:effectLst/>
                          <a:latin typeface="Arial" pitchFamily="34" charset="0"/>
                          <a:cs typeface="Times New Roman" pitchFamily="18" charset="0"/>
                        </a:rPr>
                        <a:t>15 a 19 años: 8,3 </a:t>
                      </a:r>
                    </a:p>
                    <a:p>
                      <a:pPr marL="0" marR="0" lvl="0" indent="0" algn="l" defTabSz="914400" rtl="0" eaLnBrk="1" fontAlgn="base" latinLnBrk="0" hangingPunct="1">
                        <a:lnSpc>
                          <a:spcPct val="100000"/>
                        </a:lnSpc>
                        <a:spcBef>
                          <a:spcPct val="20000"/>
                        </a:spcBef>
                        <a:spcAft>
                          <a:spcPct val="0"/>
                        </a:spcAft>
                        <a:buClrTx/>
                        <a:buSzPct val="80000"/>
                        <a:buFontTx/>
                        <a:buNone/>
                        <a:tabLst/>
                      </a:pPr>
                      <a:r>
                        <a:rPr kumimoji="0" lang="es-MX" sz="1200" b="0" i="0" u="none" strike="noStrike" cap="none" normalizeH="0" baseline="0" smtClean="0">
                          <a:ln>
                            <a:noFill/>
                          </a:ln>
                          <a:solidFill>
                            <a:srgbClr val="3E3F74"/>
                          </a:solidFill>
                          <a:effectLst/>
                          <a:latin typeface="Arial" pitchFamily="34" charset="0"/>
                          <a:cs typeface="Times New Roman" pitchFamily="18" charset="0"/>
                        </a:rPr>
                        <a:t>20 a 29 años: 10 </a:t>
                      </a:r>
                    </a:p>
                    <a:p>
                      <a:pPr marL="0" marR="0" lvl="0" indent="0" algn="l" defTabSz="914400" rtl="0" eaLnBrk="1" fontAlgn="base" latinLnBrk="0" hangingPunct="1">
                        <a:lnSpc>
                          <a:spcPct val="100000"/>
                        </a:lnSpc>
                        <a:spcBef>
                          <a:spcPct val="20000"/>
                        </a:spcBef>
                        <a:spcAft>
                          <a:spcPct val="0"/>
                        </a:spcAft>
                        <a:buClrTx/>
                        <a:buSzPct val="80000"/>
                        <a:buFontTx/>
                        <a:buNone/>
                        <a:tabLst/>
                      </a:pPr>
                      <a:r>
                        <a:rPr kumimoji="0" lang="es-MX" sz="1200" b="0" i="0" u="none" strike="noStrike" cap="none" normalizeH="0" baseline="0" smtClean="0">
                          <a:ln>
                            <a:noFill/>
                          </a:ln>
                          <a:solidFill>
                            <a:srgbClr val="3E3F74"/>
                          </a:solidFill>
                          <a:effectLst/>
                          <a:latin typeface="Arial" pitchFamily="34" charset="0"/>
                          <a:cs typeface="Times New Roman" pitchFamily="18" charset="0"/>
                        </a:rPr>
                        <a:t>30 a 39 años: 9,3 </a:t>
                      </a:r>
                    </a:p>
                    <a:p>
                      <a:pPr marL="0" marR="0" lvl="0" indent="0" algn="l" defTabSz="914400" rtl="0" eaLnBrk="1" fontAlgn="base" latinLnBrk="0" hangingPunct="1">
                        <a:lnSpc>
                          <a:spcPct val="100000"/>
                        </a:lnSpc>
                        <a:spcBef>
                          <a:spcPct val="20000"/>
                        </a:spcBef>
                        <a:spcAft>
                          <a:spcPct val="0"/>
                        </a:spcAft>
                        <a:buClrTx/>
                        <a:buSzPct val="80000"/>
                        <a:buFontTx/>
                        <a:buNone/>
                        <a:tabLst/>
                      </a:pPr>
                      <a:r>
                        <a:rPr kumimoji="0" lang="es-MX" sz="1200" b="0" i="0" u="none" strike="noStrike" cap="none" normalizeH="0" baseline="0" smtClean="0">
                          <a:ln>
                            <a:noFill/>
                          </a:ln>
                          <a:solidFill>
                            <a:srgbClr val="3E3F74"/>
                          </a:solidFill>
                          <a:effectLst/>
                          <a:latin typeface="Arial" pitchFamily="34" charset="0"/>
                          <a:cs typeface="Times New Roman" pitchFamily="18" charset="0"/>
                        </a:rPr>
                        <a:t>40 a 49 años: 8,1 </a:t>
                      </a:r>
                    </a:p>
                    <a:p>
                      <a:pPr marL="0" marR="0" lvl="0" indent="0" algn="l" defTabSz="914400" rtl="0" eaLnBrk="1" fontAlgn="base" latinLnBrk="0" hangingPunct="1">
                        <a:lnSpc>
                          <a:spcPct val="100000"/>
                        </a:lnSpc>
                        <a:spcBef>
                          <a:spcPct val="20000"/>
                        </a:spcBef>
                        <a:spcAft>
                          <a:spcPct val="0"/>
                        </a:spcAft>
                        <a:buClrTx/>
                        <a:buSzPct val="80000"/>
                        <a:buFontTx/>
                        <a:buNone/>
                        <a:tabLst/>
                      </a:pPr>
                      <a:r>
                        <a:rPr kumimoji="0" lang="es-MX" sz="1200" b="0" i="0" u="none" strike="noStrike" cap="none" normalizeH="0" baseline="0" smtClean="0">
                          <a:ln>
                            <a:noFill/>
                          </a:ln>
                          <a:solidFill>
                            <a:srgbClr val="3E3F74"/>
                          </a:solidFill>
                          <a:effectLst/>
                          <a:latin typeface="Arial" pitchFamily="34" charset="0"/>
                          <a:cs typeface="Times New Roman" pitchFamily="18" charset="0"/>
                        </a:rPr>
                        <a:t>50 a 59 años: 6,2 </a:t>
                      </a:r>
                    </a:p>
                    <a:p>
                      <a:pPr marL="0" marR="0" lvl="0" indent="0" algn="l" defTabSz="914400" rtl="0" eaLnBrk="1" fontAlgn="base" latinLnBrk="0" hangingPunct="1">
                        <a:lnSpc>
                          <a:spcPct val="100000"/>
                        </a:lnSpc>
                        <a:spcBef>
                          <a:spcPct val="20000"/>
                        </a:spcBef>
                        <a:spcAft>
                          <a:spcPct val="0"/>
                        </a:spcAft>
                        <a:buClrTx/>
                        <a:buSzPct val="80000"/>
                        <a:buFontTx/>
                        <a:buNone/>
                        <a:tabLst/>
                      </a:pPr>
                      <a:r>
                        <a:rPr kumimoji="0" lang="es-ES" sz="1200" b="0" i="0" u="none" strike="noStrike" cap="none" normalizeH="0" baseline="0" smtClean="0">
                          <a:ln>
                            <a:noFill/>
                          </a:ln>
                          <a:solidFill>
                            <a:srgbClr val="3E3F74"/>
                          </a:solidFill>
                          <a:effectLst/>
                          <a:latin typeface="Arial" pitchFamily="34" charset="0"/>
                          <a:cs typeface="Times New Roman" pitchFamily="18" charset="0"/>
                        </a:rPr>
                        <a:t>60 y más: 4,8 </a:t>
                      </a:r>
                      <a:r>
                        <a:rPr kumimoji="0" lang="es-ES" sz="1400" b="0" i="0" u="none" strike="noStrike" cap="none" normalizeH="0" baseline="0" smtClean="0">
                          <a:ln>
                            <a:noFill/>
                          </a:ln>
                          <a:solidFill>
                            <a:srgbClr val="3E3F74"/>
                          </a:solidFill>
                          <a:effectLst/>
                          <a:latin typeface="Arial" pitchFamily="34"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0000"/>
                        <a:buFontTx/>
                        <a:buNone/>
                        <a:tabLst/>
                      </a:pPr>
                      <a:r>
                        <a:rPr kumimoji="0" lang="es-MX" sz="1200" b="0" i="0" u="none" strike="noStrike" cap="none" normalizeH="0" baseline="0" smtClean="0">
                          <a:ln>
                            <a:noFill/>
                          </a:ln>
                          <a:solidFill>
                            <a:srgbClr val="3E3F74"/>
                          </a:solidFill>
                          <a:effectLst/>
                          <a:latin typeface="Arial" pitchFamily="34" charset="0"/>
                          <a:cs typeface="Times New Roman" pitchFamily="18" charset="0"/>
                        </a:rPr>
                        <a:t>2000</a:t>
                      </a:r>
                    </a:p>
                    <a:p>
                      <a:pPr marL="0" marR="0" lvl="0" indent="0" algn="l" defTabSz="914400" rtl="0" eaLnBrk="1" fontAlgn="base" latinLnBrk="0" hangingPunct="1">
                        <a:lnSpc>
                          <a:spcPct val="100000"/>
                        </a:lnSpc>
                        <a:spcBef>
                          <a:spcPct val="20000"/>
                        </a:spcBef>
                        <a:spcAft>
                          <a:spcPct val="0"/>
                        </a:spcAft>
                        <a:buClrTx/>
                        <a:buSzPct val="80000"/>
                        <a:buFontTx/>
                        <a:buNone/>
                        <a:tabLst/>
                      </a:pPr>
                      <a:r>
                        <a:rPr kumimoji="0" lang="es-MX" sz="1200" b="0" i="0" u="none" strike="noStrike" cap="none" normalizeH="0" baseline="0" smtClean="0">
                          <a:ln>
                            <a:noFill/>
                          </a:ln>
                          <a:solidFill>
                            <a:srgbClr val="3E3F74"/>
                          </a:solidFill>
                          <a:effectLst/>
                          <a:latin typeface="Arial" pitchFamily="34" charset="0"/>
                          <a:cs typeface="Times New Roman" pitchFamily="18" charset="0"/>
                        </a:rPr>
                        <a:t>15 a 19 años: 8,5 </a:t>
                      </a:r>
                    </a:p>
                    <a:p>
                      <a:pPr marL="0" marR="0" lvl="0" indent="0" algn="l" defTabSz="914400" rtl="0" eaLnBrk="1" fontAlgn="base" latinLnBrk="0" hangingPunct="1">
                        <a:lnSpc>
                          <a:spcPct val="100000"/>
                        </a:lnSpc>
                        <a:spcBef>
                          <a:spcPct val="20000"/>
                        </a:spcBef>
                        <a:spcAft>
                          <a:spcPct val="0"/>
                        </a:spcAft>
                        <a:buClrTx/>
                        <a:buSzPct val="80000"/>
                        <a:buFontTx/>
                        <a:buNone/>
                        <a:tabLst/>
                      </a:pPr>
                      <a:r>
                        <a:rPr kumimoji="0" lang="es-MX" sz="1200" b="0" i="0" u="none" strike="noStrike" cap="none" normalizeH="0" baseline="0" smtClean="0">
                          <a:ln>
                            <a:noFill/>
                          </a:ln>
                          <a:solidFill>
                            <a:srgbClr val="3E3F74"/>
                          </a:solidFill>
                          <a:effectLst/>
                          <a:latin typeface="Arial" pitchFamily="34" charset="0"/>
                          <a:cs typeface="Times New Roman" pitchFamily="18" charset="0"/>
                        </a:rPr>
                        <a:t>20 a 29 años: 10,3 </a:t>
                      </a:r>
                    </a:p>
                    <a:p>
                      <a:pPr marL="0" marR="0" lvl="0" indent="0" algn="l" defTabSz="914400" rtl="0" eaLnBrk="1" fontAlgn="base" latinLnBrk="0" hangingPunct="1">
                        <a:lnSpc>
                          <a:spcPct val="100000"/>
                        </a:lnSpc>
                        <a:spcBef>
                          <a:spcPct val="20000"/>
                        </a:spcBef>
                        <a:spcAft>
                          <a:spcPct val="0"/>
                        </a:spcAft>
                        <a:buClrTx/>
                        <a:buSzPct val="80000"/>
                        <a:buFontTx/>
                        <a:buNone/>
                        <a:tabLst/>
                      </a:pPr>
                      <a:r>
                        <a:rPr kumimoji="0" lang="es-MX" sz="1200" b="0" i="0" u="none" strike="noStrike" cap="none" normalizeH="0" baseline="0" smtClean="0">
                          <a:ln>
                            <a:noFill/>
                          </a:ln>
                          <a:solidFill>
                            <a:srgbClr val="3E3F74"/>
                          </a:solidFill>
                          <a:effectLst/>
                          <a:latin typeface="Arial" pitchFamily="34" charset="0"/>
                          <a:cs typeface="Times New Roman" pitchFamily="18" charset="0"/>
                        </a:rPr>
                        <a:t>30 a 39 años: 9,5 </a:t>
                      </a:r>
                    </a:p>
                    <a:p>
                      <a:pPr marL="0" marR="0" lvl="0" indent="0" algn="l" defTabSz="914400" rtl="0" eaLnBrk="1" fontAlgn="base" latinLnBrk="0" hangingPunct="1">
                        <a:lnSpc>
                          <a:spcPct val="100000"/>
                        </a:lnSpc>
                        <a:spcBef>
                          <a:spcPct val="20000"/>
                        </a:spcBef>
                        <a:spcAft>
                          <a:spcPct val="0"/>
                        </a:spcAft>
                        <a:buClrTx/>
                        <a:buSzPct val="80000"/>
                        <a:buFontTx/>
                        <a:buNone/>
                        <a:tabLst/>
                      </a:pPr>
                      <a:r>
                        <a:rPr kumimoji="0" lang="es-MX" sz="1200" b="0" i="0" u="none" strike="noStrike" cap="none" normalizeH="0" baseline="0" smtClean="0">
                          <a:ln>
                            <a:noFill/>
                          </a:ln>
                          <a:solidFill>
                            <a:srgbClr val="3E3F74"/>
                          </a:solidFill>
                          <a:effectLst/>
                          <a:latin typeface="Arial" pitchFamily="34" charset="0"/>
                          <a:cs typeface="Times New Roman" pitchFamily="18" charset="0"/>
                        </a:rPr>
                        <a:t>40 a 49 años: 8,4 </a:t>
                      </a:r>
                    </a:p>
                    <a:p>
                      <a:pPr marL="0" marR="0" lvl="0" indent="0" algn="l" defTabSz="914400" rtl="0" eaLnBrk="1" fontAlgn="base" latinLnBrk="0" hangingPunct="1">
                        <a:lnSpc>
                          <a:spcPct val="100000"/>
                        </a:lnSpc>
                        <a:spcBef>
                          <a:spcPct val="20000"/>
                        </a:spcBef>
                        <a:spcAft>
                          <a:spcPct val="0"/>
                        </a:spcAft>
                        <a:buClrTx/>
                        <a:buSzPct val="80000"/>
                        <a:buFontTx/>
                        <a:buNone/>
                        <a:tabLst/>
                      </a:pPr>
                      <a:r>
                        <a:rPr kumimoji="0" lang="es-MX" sz="1200" b="0" i="0" u="none" strike="noStrike" cap="none" normalizeH="0" baseline="0" smtClean="0">
                          <a:ln>
                            <a:noFill/>
                          </a:ln>
                          <a:solidFill>
                            <a:srgbClr val="3E3F74"/>
                          </a:solidFill>
                          <a:effectLst/>
                          <a:latin typeface="Arial" pitchFamily="34" charset="0"/>
                          <a:cs typeface="Times New Roman" pitchFamily="18" charset="0"/>
                        </a:rPr>
                        <a:t>50 a 59 años: 6,3 </a:t>
                      </a:r>
                    </a:p>
                    <a:p>
                      <a:pPr marL="0" marR="0" lvl="0" indent="0" algn="l" defTabSz="914400" rtl="0" eaLnBrk="1" fontAlgn="base" latinLnBrk="0" hangingPunct="1">
                        <a:lnSpc>
                          <a:spcPct val="100000"/>
                        </a:lnSpc>
                        <a:spcBef>
                          <a:spcPct val="20000"/>
                        </a:spcBef>
                        <a:spcAft>
                          <a:spcPct val="0"/>
                        </a:spcAft>
                        <a:buClrTx/>
                        <a:buSzPct val="80000"/>
                        <a:buFontTx/>
                        <a:buNone/>
                        <a:tabLst/>
                      </a:pPr>
                      <a:r>
                        <a:rPr kumimoji="0" lang="es-ES" sz="1200" b="0" i="0" u="none" strike="noStrike" cap="none" normalizeH="0" baseline="0" smtClean="0">
                          <a:ln>
                            <a:noFill/>
                          </a:ln>
                          <a:solidFill>
                            <a:srgbClr val="3E3F74"/>
                          </a:solidFill>
                          <a:effectLst/>
                          <a:latin typeface="Arial" pitchFamily="34" charset="0"/>
                          <a:cs typeface="Times New Roman" pitchFamily="18" charset="0"/>
                        </a:rPr>
                        <a:t>60 y más: 4,5</a:t>
                      </a:r>
                      <a:r>
                        <a:rPr kumimoji="0" lang="es-ES" sz="1200" b="0" i="0" u="none" strike="noStrike" cap="none" normalizeH="0" baseline="0" smtClean="0">
                          <a:ln>
                            <a:noFill/>
                          </a:ln>
                          <a:solidFill>
                            <a:srgbClr val="3E3F74"/>
                          </a:solidFill>
                          <a:effectLst/>
                          <a:latin typeface="Arial" pitchFamily="34"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4188">
                <a:tc>
                  <a:txBody>
                    <a:bodyPr/>
                    <a:lstStyle/>
                    <a:p>
                      <a:pPr marL="0" marR="0" lvl="0" indent="0" algn="l" defTabSz="914400" rtl="0" eaLnBrk="1" fontAlgn="base" latinLnBrk="0" hangingPunct="1">
                        <a:lnSpc>
                          <a:spcPct val="100000"/>
                        </a:lnSpc>
                        <a:spcBef>
                          <a:spcPct val="20000"/>
                        </a:spcBef>
                        <a:spcAft>
                          <a:spcPct val="0"/>
                        </a:spcAft>
                        <a:buClrTx/>
                        <a:buSzPct val="80000"/>
                        <a:buFontTx/>
                        <a:buNone/>
                        <a:tabLst/>
                      </a:pPr>
                      <a:r>
                        <a:rPr kumimoji="0" lang="es-MX" sz="1600" b="0" i="0" u="none" strike="noStrike" cap="none" normalizeH="0" baseline="0" smtClean="0">
                          <a:ln>
                            <a:noFill/>
                          </a:ln>
                          <a:solidFill>
                            <a:srgbClr val="3E3F74"/>
                          </a:solidFill>
                          <a:effectLst/>
                          <a:latin typeface="Arial" pitchFamily="34" charset="0"/>
                          <a:cs typeface="Times New Roman" pitchFamily="18" charset="0"/>
                        </a:rPr>
                        <a:t>Tasa de desempleo </a:t>
                      </a:r>
                      <a:endParaRPr kumimoji="0" lang="es-ES" sz="1600" b="0" i="0" u="none" strike="noStrike" cap="none" normalizeH="0" baseline="0" smtClean="0">
                        <a:ln>
                          <a:noFill/>
                        </a:ln>
                        <a:solidFill>
                          <a:srgbClr val="3E3F74"/>
                        </a:solidFill>
                        <a:effectLst/>
                        <a:latin typeface="Arial" pitchFamily="34"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0000"/>
                        <a:buFontTx/>
                        <a:buNone/>
                        <a:tabLst/>
                      </a:pPr>
                      <a:r>
                        <a:rPr kumimoji="0" lang="es-MX" sz="1400" b="0" i="0" u="none" strike="noStrike" cap="none" normalizeH="0" baseline="0" smtClean="0">
                          <a:ln>
                            <a:noFill/>
                          </a:ln>
                          <a:solidFill>
                            <a:srgbClr val="3E3F74"/>
                          </a:solidFill>
                          <a:effectLst/>
                          <a:latin typeface="Arial" pitchFamily="34" charset="0"/>
                          <a:cs typeface="Times New Roman" pitchFamily="18" charset="0"/>
                        </a:rPr>
                        <a:t>Perú Urbano </a:t>
                      </a:r>
                      <a:r>
                        <a:rPr kumimoji="0" lang="es-MX" sz="1400" b="1" i="0" u="none" strike="noStrike" cap="none" normalizeH="0" baseline="0" smtClean="0">
                          <a:ln>
                            <a:noFill/>
                          </a:ln>
                          <a:solidFill>
                            <a:srgbClr val="3E3F74"/>
                          </a:solidFill>
                          <a:effectLst/>
                          <a:latin typeface="Arial" pitchFamily="34" charset="0"/>
                          <a:cs typeface="Times New Roman" pitchFamily="18" charset="0"/>
                        </a:rPr>
                        <a:t>6,6%</a:t>
                      </a:r>
                      <a:r>
                        <a:rPr kumimoji="0" lang="es-MX" sz="1400" b="0" i="0" u="none" strike="noStrike" cap="none" normalizeH="0" baseline="0" smtClean="0">
                          <a:ln>
                            <a:noFill/>
                          </a:ln>
                          <a:solidFill>
                            <a:srgbClr val="3E3F74"/>
                          </a:solidFill>
                          <a:effectLst/>
                          <a:latin typeface="Arial" pitchFamily="34" charset="0"/>
                          <a:cs typeface="Times New Roman" pitchFamily="18" charset="0"/>
                        </a:rPr>
                        <a:t> [1993; CENSO]</a:t>
                      </a:r>
                      <a:endParaRPr kumimoji="0" lang="es-ES" sz="900" b="0" i="0" u="none" strike="noStrike" cap="none" normalizeH="0" baseline="0" smtClean="0">
                        <a:ln>
                          <a:noFill/>
                        </a:ln>
                        <a:solidFill>
                          <a:srgbClr val="3E3F74"/>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0000"/>
                        <a:buFontTx/>
                        <a:buNone/>
                        <a:tabLst/>
                      </a:pPr>
                      <a:r>
                        <a:rPr kumimoji="0" lang="es-MX" sz="1400" b="0" i="0" u="none" strike="noStrike" cap="none" normalizeH="0" baseline="0" smtClean="0">
                          <a:ln>
                            <a:noFill/>
                          </a:ln>
                          <a:solidFill>
                            <a:srgbClr val="3E3F74"/>
                          </a:solidFill>
                          <a:effectLst/>
                          <a:latin typeface="Arial" pitchFamily="34" charset="0"/>
                          <a:cs typeface="Times New Roman" pitchFamily="18" charset="0"/>
                        </a:rPr>
                        <a:t>Perú Urbano </a:t>
                      </a:r>
                      <a:r>
                        <a:rPr kumimoji="0" lang="es-MX" sz="1400" b="1" i="0" u="none" strike="noStrike" cap="none" normalizeH="0" baseline="0" smtClean="0">
                          <a:ln>
                            <a:noFill/>
                          </a:ln>
                          <a:solidFill>
                            <a:srgbClr val="3E3F74"/>
                          </a:solidFill>
                          <a:effectLst/>
                          <a:latin typeface="Arial" pitchFamily="34" charset="0"/>
                          <a:cs typeface="Times New Roman" pitchFamily="18" charset="0"/>
                        </a:rPr>
                        <a:t>7,8%</a:t>
                      </a:r>
                      <a:r>
                        <a:rPr kumimoji="0" lang="es-MX" sz="1400" b="0" i="0" u="none" strike="noStrike" cap="none" normalizeH="0" baseline="0" smtClean="0">
                          <a:ln>
                            <a:noFill/>
                          </a:ln>
                          <a:solidFill>
                            <a:srgbClr val="3E3F74"/>
                          </a:solidFill>
                          <a:effectLst/>
                          <a:latin typeface="Arial" pitchFamily="34" charset="0"/>
                          <a:cs typeface="Times New Roman" pitchFamily="18" charset="0"/>
                        </a:rPr>
                        <a:t> [2001; ENAHO]</a:t>
                      </a:r>
                      <a:endParaRPr kumimoji="0" lang="es-ES" sz="900" b="0" i="0" u="none" strike="noStrike" cap="none" normalizeH="0" baseline="0" smtClean="0">
                        <a:ln>
                          <a:noFill/>
                        </a:ln>
                        <a:solidFill>
                          <a:srgbClr val="3E3F74"/>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cover dir="d"/>
  </p:transition>
</p:sld>
</file>

<file path=ppt/theme/theme1.xml><?xml version="1.0" encoding="utf-8"?>
<a:theme xmlns:a="http://schemas.openxmlformats.org/drawingml/2006/main" name="Postmoderno">
  <a:themeElements>
    <a:clrScheme name="Postmoderno 1">
      <a:dk1>
        <a:srgbClr val="8383AD"/>
      </a:dk1>
      <a:lt1>
        <a:srgbClr val="FEFED6"/>
      </a:lt1>
      <a:dk2>
        <a:srgbClr val="404176"/>
      </a:dk2>
      <a:lt2>
        <a:srgbClr val="969696"/>
      </a:lt2>
      <a:accent1>
        <a:srgbClr val="BABE90"/>
      </a:accent1>
      <a:accent2>
        <a:srgbClr val="666699"/>
      </a:accent2>
      <a:accent3>
        <a:srgbClr val="FEFEE8"/>
      </a:accent3>
      <a:accent4>
        <a:srgbClr val="6F6F93"/>
      </a:accent4>
      <a:accent5>
        <a:srgbClr val="D9DBC6"/>
      </a:accent5>
      <a:accent6>
        <a:srgbClr val="5C5C8A"/>
      </a:accent6>
      <a:hlink>
        <a:srgbClr val="C09E4A"/>
      </a:hlink>
      <a:folHlink>
        <a:srgbClr val="006666"/>
      </a:folHlink>
    </a:clrScheme>
    <a:fontScheme name="Postmodern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ostmoderno 1">
        <a:dk1>
          <a:srgbClr val="8383AD"/>
        </a:dk1>
        <a:lt1>
          <a:srgbClr val="FEFED6"/>
        </a:lt1>
        <a:dk2>
          <a:srgbClr val="404176"/>
        </a:dk2>
        <a:lt2>
          <a:srgbClr val="969696"/>
        </a:lt2>
        <a:accent1>
          <a:srgbClr val="BABE90"/>
        </a:accent1>
        <a:accent2>
          <a:srgbClr val="666699"/>
        </a:accent2>
        <a:accent3>
          <a:srgbClr val="FEFEE8"/>
        </a:accent3>
        <a:accent4>
          <a:srgbClr val="6F6F93"/>
        </a:accent4>
        <a:accent5>
          <a:srgbClr val="D9DBC6"/>
        </a:accent5>
        <a:accent6>
          <a:srgbClr val="5C5C8A"/>
        </a:accent6>
        <a:hlink>
          <a:srgbClr val="C09E4A"/>
        </a:hlink>
        <a:folHlink>
          <a:srgbClr val="006666"/>
        </a:folHlink>
      </a:clrScheme>
      <a:clrMap bg1="lt1" tx1="dk1" bg2="lt2" tx2="dk2" accent1="accent1" accent2="accent2" accent3="accent3" accent4="accent4" accent5="accent5" accent6="accent6" hlink="hlink" folHlink="folHlink"/>
    </a:extraClrScheme>
    <a:extraClrScheme>
      <a:clrScheme name="Postmoderno 2">
        <a:dk1>
          <a:srgbClr val="8383AD"/>
        </a:dk1>
        <a:lt1>
          <a:srgbClr val="FFFFFF"/>
        </a:lt1>
        <a:dk2>
          <a:srgbClr val="404176"/>
        </a:dk2>
        <a:lt2>
          <a:srgbClr val="969696"/>
        </a:lt2>
        <a:accent1>
          <a:srgbClr val="BABE90"/>
        </a:accent1>
        <a:accent2>
          <a:srgbClr val="666699"/>
        </a:accent2>
        <a:accent3>
          <a:srgbClr val="FFFFFF"/>
        </a:accent3>
        <a:accent4>
          <a:srgbClr val="6F6F93"/>
        </a:accent4>
        <a:accent5>
          <a:srgbClr val="D9DBC6"/>
        </a:accent5>
        <a:accent6>
          <a:srgbClr val="5C5C8A"/>
        </a:accent6>
        <a:hlink>
          <a:srgbClr val="C09E4A"/>
        </a:hlink>
        <a:folHlink>
          <a:srgbClr val="006666"/>
        </a:folHlink>
      </a:clrScheme>
      <a:clrMap bg1="lt1" tx1="dk1" bg2="lt2" tx2="dk2" accent1="accent1" accent2="accent2" accent3="accent3" accent4="accent4" accent5="accent5" accent6="accent6" hlink="hlink" folHlink="folHlink"/>
    </a:extraClrScheme>
    <a:extraClrScheme>
      <a:clrScheme name="Postmoderno 3">
        <a:dk1>
          <a:srgbClr val="4D4D4D"/>
        </a:dk1>
        <a:lt1>
          <a:srgbClr val="FFFFFF"/>
        </a:lt1>
        <a:dk2>
          <a:srgbClr val="000000"/>
        </a:dk2>
        <a:lt2>
          <a:srgbClr val="969696"/>
        </a:lt2>
        <a:accent1>
          <a:srgbClr val="DDDDDD"/>
        </a:accent1>
        <a:accent2>
          <a:srgbClr val="5F5F5F"/>
        </a:accent2>
        <a:accent3>
          <a:srgbClr val="FFFFFF"/>
        </a:accent3>
        <a:accent4>
          <a:srgbClr val="404040"/>
        </a:accent4>
        <a:accent5>
          <a:srgbClr val="EBEBEB"/>
        </a:accent5>
        <a:accent6>
          <a:srgbClr val="555555"/>
        </a:accent6>
        <a:hlink>
          <a:srgbClr val="C0C0C0"/>
        </a:hlink>
        <a:folHlink>
          <a:srgbClr val="808080"/>
        </a:folHlink>
      </a:clrScheme>
      <a:clrMap bg1="lt1" tx1="dk1" bg2="lt2" tx2="dk2" accent1="accent1" accent2="accent2" accent3="accent3" accent4="accent4" accent5="accent5" accent6="accent6" hlink="hlink" folHlink="folHlink"/>
    </a:extraClrScheme>
    <a:extraClrScheme>
      <a:clrScheme name="Postmoderno 4">
        <a:dk1>
          <a:srgbClr val="424262"/>
        </a:dk1>
        <a:lt1>
          <a:srgbClr val="FFFFFF"/>
        </a:lt1>
        <a:dk2>
          <a:srgbClr val="22659C"/>
        </a:dk2>
        <a:lt2>
          <a:srgbClr val="A4AEC2"/>
        </a:lt2>
        <a:accent1>
          <a:srgbClr val="B1C7E7"/>
        </a:accent1>
        <a:accent2>
          <a:srgbClr val="494983"/>
        </a:accent2>
        <a:accent3>
          <a:srgbClr val="FFFFFF"/>
        </a:accent3>
        <a:accent4>
          <a:srgbClr val="373753"/>
        </a:accent4>
        <a:accent5>
          <a:srgbClr val="D5E0F1"/>
        </a:accent5>
        <a:accent6>
          <a:srgbClr val="414176"/>
        </a:accent6>
        <a:hlink>
          <a:srgbClr val="6EADC4"/>
        </a:hlink>
        <a:folHlink>
          <a:srgbClr val="3E688E"/>
        </a:folHlink>
      </a:clrScheme>
      <a:clrMap bg1="lt1" tx1="dk1" bg2="lt2" tx2="dk2" accent1="accent1" accent2="accent2" accent3="accent3" accent4="accent4" accent5="accent5" accent6="accent6" hlink="hlink" folHlink="folHlink"/>
    </a:extraClrScheme>
    <a:extraClrScheme>
      <a:clrScheme name="Postmoderno 5">
        <a:dk1>
          <a:srgbClr val="000000"/>
        </a:dk1>
        <a:lt1>
          <a:srgbClr val="FFFFFF"/>
        </a:lt1>
        <a:dk2>
          <a:srgbClr val="404176"/>
        </a:dk2>
        <a:lt2>
          <a:srgbClr val="969696"/>
        </a:lt2>
        <a:accent1>
          <a:srgbClr val="B4CD81"/>
        </a:accent1>
        <a:accent2>
          <a:srgbClr val="717EB5"/>
        </a:accent2>
        <a:accent3>
          <a:srgbClr val="FFFFFF"/>
        </a:accent3>
        <a:accent4>
          <a:srgbClr val="000000"/>
        </a:accent4>
        <a:accent5>
          <a:srgbClr val="D6E3C1"/>
        </a:accent5>
        <a:accent6>
          <a:srgbClr val="6672A4"/>
        </a:accent6>
        <a:hlink>
          <a:srgbClr val="D793C2"/>
        </a:hlink>
        <a:folHlink>
          <a:srgbClr val="826799"/>
        </a:folHlink>
      </a:clrScheme>
      <a:clrMap bg1="lt1" tx1="dk1" bg2="lt2" tx2="dk2" accent1="accent1" accent2="accent2" accent3="accent3" accent4="accent4" accent5="accent5" accent6="accent6" hlink="hlink" folHlink="folHlink"/>
    </a:extraClrScheme>
    <a:extraClrScheme>
      <a:clrScheme name="Postmoderno 6">
        <a:dk1>
          <a:srgbClr val="000000"/>
        </a:dk1>
        <a:lt1>
          <a:srgbClr val="FFFFFF"/>
        </a:lt1>
        <a:dk2>
          <a:srgbClr val="000000"/>
        </a:dk2>
        <a:lt2>
          <a:srgbClr val="969696"/>
        </a:lt2>
        <a:accent1>
          <a:srgbClr val="B4CD81"/>
        </a:accent1>
        <a:accent2>
          <a:srgbClr val="DEA45E"/>
        </a:accent2>
        <a:accent3>
          <a:srgbClr val="FFFFFF"/>
        </a:accent3>
        <a:accent4>
          <a:srgbClr val="000000"/>
        </a:accent4>
        <a:accent5>
          <a:srgbClr val="D6E3C1"/>
        </a:accent5>
        <a:accent6>
          <a:srgbClr val="C99454"/>
        </a:accent6>
        <a:hlink>
          <a:srgbClr val="D793C2"/>
        </a:hlink>
        <a:folHlink>
          <a:srgbClr val="A08BB1"/>
        </a:folHlink>
      </a:clrScheme>
      <a:clrMap bg1="lt1" tx1="dk1" bg2="lt2" tx2="dk2" accent1="accent1" accent2="accent2" accent3="accent3" accent4="accent4" accent5="accent5" accent6="accent6" hlink="hlink" folHlink="folHlink"/>
    </a:extraClrScheme>
    <a:extraClrScheme>
      <a:clrScheme name="Postmoderno 7">
        <a:dk1>
          <a:srgbClr val="111111"/>
        </a:dk1>
        <a:lt1>
          <a:srgbClr val="FAF5D2"/>
        </a:lt1>
        <a:dk2>
          <a:srgbClr val="4D4D4D"/>
        </a:dk2>
        <a:lt2>
          <a:srgbClr val="D0C59E"/>
        </a:lt2>
        <a:accent1>
          <a:srgbClr val="BABE90"/>
        </a:accent1>
        <a:accent2>
          <a:srgbClr val="666699"/>
        </a:accent2>
        <a:accent3>
          <a:srgbClr val="B2B2B2"/>
        </a:accent3>
        <a:accent4>
          <a:srgbClr val="D6D1B3"/>
        </a:accent4>
        <a:accent5>
          <a:srgbClr val="D9DBC6"/>
        </a:accent5>
        <a:accent6>
          <a:srgbClr val="5C5C8A"/>
        </a:accent6>
        <a:hlink>
          <a:srgbClr val="C09E4A"/>
        </a:hlink>
        <a:folHlink>
          <a:srgbClr val="006666"/>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Office\Templates\Diseños de presentaciones\Postmoderno.pot</Template>
  <TotalTime>2465</TotalTime>
  <Words>2372</Words>
  <Application>Microsoft Office PowerPoint</Application>
  <PresentationFormat>On-screen Show (4:3)</PresentationFormat>
  <Paragraphs>361</Paragraphs>
  <Slides>29</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Times New Roman</vt:lpstr>
      <vt:lpstr>Arial</vt:lpstr>
      <vt:lpstr>Wingdings</vt:lpstr>
      <vt:lpstr>Arial Narrow</vt:lpstr>
      <vt:lpstr>Tahoma</vt:lpstr>
      <vt:lpstr>Postmoderno</vt:lpstr>
      <vt:lpstr>V Reunión de la Red para la Reducción de la Pobreza y la Protección Social 22 y 23 de mayo de 2003</vt:lpstr>
      <vt:lpstr>Contenido</vt:lpstr>
      <vt:lpstr>1. La pobreza en América Latina</vt:lpstr>
      <vt:lpstr>La pobreza en América Latina (2001: % de la población)</vt:lpstr>
      <vt:lpstr>2. La pobreza en el Perú</vt:lpstr>
      <vt:lpstr>La incidencia de la pobreza en los 90s</vt:lpstr>
      <vt:lpstr>La pobreza en los 90s</vt:lpstr>
      <vt:lpstr>Indicadores de la pobreza</vt:lpstr>
      <vt:lpstr>Slide 9</vt:lpstr>
      <vt:lpstr>3. La programación macroeconómica y el gasto público</vt:lpstr>
      <vt:lpstr>Programación macro y gasto público</vt:lpstr>
      <vt:lpstr>Slide 12</vt:lpstr>
      <vt:lpstr>Desempeño Macroeconómico, Presión Tributaria y Gasto Público</vt:lpstr>
      <vt:lpstr>Presupuesto del Sector Público, 2003  (En millones de nuevos soles)</vt:lpstr>
      <vt:lpstr>4. Pobreza, gasto social y macroeconomía</vt:lpstr>
      <vt:lpstr>Pobreza, gasto social y macroeconomía</vt:lpstr>
      <vt:lpstr>Pobreza, gasto social y macroeconomía</vt:lpstr>
      <vt:lpstr>5. El gasto social en el presupuesto público</vt:lpstr>
      <vt:lpstr>El gasto social en el presupuesto público</vt:lpstr>
      <vt:lpstr>Slide 20</vt:lpstr>
      <vt:lpstr>El gasto social en el presupuesto público</vt:lpstr>
      <vt:lpstr>6. Programas de reducción de la pobreza en el Perú</vt:lpstr>
      <vt:lpstr>Programas de reducción de la pobreza en el Perú</vt:lpstr>
      <vt:lpstr>Programas de reducción de la pobreza en el Perú I</vt:lpstr>
      <vt:lpstr>Programas de reducción de la pobreza en el Perú II</vt:lpstr>
      <vt:lpstr>Programas de reducción de la pobreza en el Perú III</vt:lpstr>
      <vt:lpstr>7. Monitoreo y evaluación</vt:lpstr>
      <vt:lpstr>Sistemas de monitoreo y evaluación en la administración pública</vt:lpstr>
      <vt:lpstr>Gracias…</vt:lpstr>
    </vt:vector>
  </TitlesOfParts>
  <Company>MEF</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Quinta Reunión de la Red de Pobreza del BID </dc:title>
  <dc:creator>DGAES</dc:creator>
  <cp:lastModifiedBy>anarod</cp:lastModifiedBy>
  <cp:revision>116</cp:revision>
  <dcterms:created xsi:type="dcterms:W3CDTF">2003-05-14T15:17:26Z</dcterms:created>
  <dcterms:modified xsi:type="dcterms:W3CDTF">2010-07-12T00:24:03Z</dcterms:modified>
</cp:coreProperties>
</file>