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7"/>
  </p:notesMasterIdLst>
  <p:sldIdLst>
    <p:sldId id="333" r:id="rId2"/>
    <p:sldId id="317" r:id="rId3"/>
    <p:sldId id="300" r:id="rId4"/>
    <p:sldId id="320" r:id="rId5"/>
    <p:sldId id="351" r:id="rId6"/>
    <p:sldId id="354" r:id="rId7"/>
    <p:sldId id="353" r:id="rId8"/>
    <p:sldId id="347" r:id="rId9"/>
    <p:sldId id="328" r:id="rId10"/>
    <p:sldId id="350" r:id="rId11"/>
    <p:sldId id="312" r:id="rId12"/>
    <p:sldId id="339" r:id="rId13"/>
    <p:sldId id="322" r:id="rId14"/>
    <p:sldId id="316" r:id="rId15"/>
    <p:sldId id="318" r:id="rId16"/>
  </p:sldIdLst>
  <p:sldSz cx="9144000" cy="6858000" type="screen4x3"/>
  <p:notesSz cx="6858000" cy="9144000"/>
  <p:embeddedFontLst>
    <p:embeddedFont>
      <p:font typeface="Webdings" pitchFamily="18" charset="2"/>
      <p:regular r:id="rId18"/>
    </p:embeddedFont>
    <p:embeddedFont>
      <p:font typeface="Tahoma" pitchFamily="34" charset="0"/>
      <p:regular r:id="rId19"/>
      <p:bold r:id="rId20"/>
    </p:embeddedFont>
    <p:embeddedFont>
      <p:font typeface="MS Mincho" pitchFamily="49" charset="-128"/>
      <p:regular r:id="rId21"/>
    </p:embeddedFont>
    <p:embeddedFont>
      <p:font typeface="PMingLiU" pitchFamily="18" charset="-120"/>
      <p:regular r:id="rId22"/>
    </p:embeddedFont>
  </p:embeddedFont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8B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92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FD8E94-F1CA-4CCA-9466-1347A5637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EDEF8-174E-4465-8433-C9965171550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  This morning you will hear several presentations which will summarise the activities of the Focus Group on Innovation and IPRs.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The Focus Group was established one year ago and it has been working very hard over that time.  We’ve had 3 FG meetings to plan, implement, and discuss results of the project. </a:t>
            </a:r>
          </a:p>
          <a:p>
            <a:pPr>
              <a:buFontTx/>
              <a:buChar char="•"/>
            </a:pPr>
            <a:r>
              <a:rPr lang="en-GB" smtClean="0"/>
              <a:t> The lead countries -- Kathryn and Marianne in particular -- have been very involved in monitoring and guiding its progress through conference calls.  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We have grown to 16 participating countries.  The appointed experts have helped collect new data and brought together a body of original studies about technology transfer at PROs.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I want to remind TIP that this project is part of a larger activity which also includes a project in the WPB on the licensing of genetic inventions.  A draft report is available on OLIS discussing the licensing in biotechnology.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ED00F-1027-4404-8BAF-5BC427099B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E6571-2A55-4F16-A32F-B8C8B25174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DF23A-36AB-458B-A0F9-F02D75C2E6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8C2BE-2604-4290-9C51-1B4C922929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3277-C667-4BB7-838A-4ED1313D79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3DF85-DEDB-44DC-8AC7-556FE6904C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0493D-49FF-46DB-B3B9-4471E4CD62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D6E2D-2D52-4019-95BD-559F7C0DC6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4929-248C-4FDE-9FD0-9FB4EEE800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54FB-75A3-4085-AC22-3E2772372F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983D-9F91-4E19-B1EF-D7591E9225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14AE1-0996-4CDC-A3ED-8ED554BF27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23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A3D64B-BB13-4859-8796-8FCBE99D37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bilingualcolour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50088" y="6207125"/>
            <a:ext cx="1824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5800" y="609600"/>
            <a:ext cx="142557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886700" y="62103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3F7EBD"/>
              </a:buClr>
              <a:buSzPct val="60000"/>
              <a:buFont typeface="Webdings" pitchFamily="18" charset="2"/>
              <a:buNone/>
              <a:defRPr/>
            </a:pPr>
            <a:fld id="{9953607C-D97A-4254-BECE-240D845F63D3}" type="slidenum">
              <a:rPr lang="en-GB" sz="1400">
                <a:latin typeface="Arial" charset="0"/>
              </a:rPr>
              <a:pPr>
                <a:spcBef>
                  <a:spcPct val="20000"/>
                </a:spcBef>
                <a:buClr>
                  <a:srgbClr val="3F7EBD"/>
                </a:buClr>
                <a:buSzPct val="60000"/>
                <a:buFont typeface="Webdings" pitchFamily="18" charset="2"/>
                <a:buNone/>
                <a:defRPr/>
              </a:pPr>
              <a:t>‹#›</a:t>
            </a:fld>
            <a:endParaRPr lang="en-GB" sz="1400" dirty="0">
              <a:solidFill>
                <a:srgbClr val="3F7EBD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58BC5"/>
        </a:buClr>
        <a:buSzPct val="60000"/>
        <a:buFont typeface="Webdings" pitchFamily="18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296386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s-MX" smtClean="0">
                <a:latin typeface="Tahoma" pitchFamily="34" charset="0"/>
              </a:rPr>
              <a:t>Papel de la OCDE en el área de Recursos Humanos en Ciencia y Tecnología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1850" y="4292600"/>
            <a:ext cx="69834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>
                <a:solidFill>
                  <a:srgbClr val="0000FF"/>
                </a:solidFill>
                <a:latin typeface="Tahoma" pitchFamily="34" charset="0"/>
              </a:rPr>
              <a:t>Mario Cervantes</a:t>
            </a:r>
          </a:p>
          <a:p>
            <a:r>
              <a:rPr lang="es-MX" sz="2400" b="1" u="sng">
                <a:solidFill>
                  <a:srgbClr val="0000FF"/>
                </a:solidFill>
                <a:latin typeface="Tahoma" pitchFamily="34" charset="0"/>
              </a:rPr>
              <a:t>mario.cervantes@oecd.org </a:t>
            </a:r>
          </a:p>
          <a:p>
            <a:r>
              <a:rPr lang="es-MX" sz="2400" b="1">
                <a:solidFill>
                  <a:srgbClr val="0000FF"/>
                </a:solidFill>
                <a:latin typeface="Tahoma" pitchFamily="34" charset="0"/>
              </a:rPr>
              <a:t>División de Política Científica y Tecnológica, </a:t>
            </a:r>
          </a:p>
          <a:p>
            <a:r>
              <a:rPr lang="es-MX" sz="2400" b="1">
                <a:solidFill>
                  <a:srgbClr val="0000FF"/>
                </a:solidFill>
                <a:latin typeface="Tahoma" pitchFamily="34" charset="0"/>
              </a:rPr>
              <a:t>Dirección de Ciencia, Tecnología e Industria </a:t>
            </a:r>
          </a:p>
          <a:p>
            <a:r>
              <a:rPr lang="es-MX" sz="2400" b="1">
                <a:solidFill>
                  <a:srgbClr val="0000FF"/>
                </a:solidFill>
                <a:latin typeface="Tahoma" pitchFamily="34" charset="0"/>
              </a:rPr>
              <a:t>OCDE  </a:t>
            </a:r>
            <a:r>
              <a:rPr lang="es-MX" sz="24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5575" cy="1079500"/>
          </a:xfrm>
        </p:spPr>
        <p:txBody>
          <a:bodyPr/>
          <a:lstStyle/>
          <a:p>
            <a:r>
              <a:rPr lang="es-MX" sz="2800" smtClean="0"/>
              <a:t>Una caída en ciertas materias – tasa de cambio promedio anual en el número de estudiantes por materia de C e I (1995-2004)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mtClean="0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827088" y="1484313"/>
            <a:ext cx="7300912" cy="4370387"/>
            <a:chOff x="588" y="1066"/>
            <a:chExt cx="4553" cy="2617"/>
          </a:xfrm>
        </p:grpSpPr>
        <p:sp>
          <p:nvSpPr>
            <p:cNvPr id="11270" name="Rectangle 7"/>
            <p:cNvSpPr>
              <a:spLocks noChangeArrowheads="1"/>
            </p:cNvSpPr>
            <p:nvPr/>
          </p:nvSpPr>
          <p:spPr bwMode="auto">
            <a:xfrm>
              <a:off x="781" y="1387"/>
              <a:ext cx="4359" cy="226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781" y="3647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781" y="3396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>
              <a:off x="781" y="3145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1"/>
            <p:cNvSpPr>
              <a:spLocks noChangeShapeType="1"/>
            </p:cNvSpPr>
            <p:nvPr/>
          </p:nvSpPr>
          <p:spPr bwMode="auto">
            <a:xfrm>
              <a:off x="781" y="2642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12"/>
            <p:cNvSpPr>
              <a:spLocks noChangeShapeType="1"/>
            </p:cNvSpPr>
            <p:nvPr/>
          </p:nvSpPr>
          <p:spPr bwMode="auto">
            <a:xfrm>
              <a:off x="781" y="2392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>
              <a:off x="781" y="2141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4"/>
            <p:cNvSpPr>
              <a:spLocks noChangeShapeType="1"/>
            </p:cNvSpPr>
            <p:nvPr/>
          </p:nvSpPr>
          <p:spPr bwMode="auto">
            <a:xfrm>
              <a:off x="781" y="1890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5"/>
            <p:cNvSpPr>
              <a:spLocks noChangeShapeType="1"/>
            </p:cNvSpPr>
            <p:nvPr/>
          </p:nvSpPr>
          <p:spPr bwMode="auto">
            <a:xfrm>
              <a:off x="781" y="1638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>
              <a:off x="781" y="1387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Rectangle 17"/>
            <p:cNvSpPr>
              <a:spLocks noChangeArrowheads="1"/>
            </p:cNvSpPr>
            <p:nvPr/>
          </p:nvSpPr>
          <p:spPr bwMode="auto">
            <a:xfrm>
              <a:off x="781" y="1387"/>
              <a:ext cx="4359" cy="2260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1" name="Rectangle 18"/>
            <p:cNvSpPr>
              <a:spLocks noChangeArrowheads="1"/>
            </p:cNvSpPr>
            <p:nvPr/>
          </p:nvSpPr>
          <p:spPr bwMode="auto">
            <a:xfrm>
              <a:off x="814" y="2893"/>
              <a:ext cx="45" cy="25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2" name="Rectangle 19"/>
            <p:cNvSpPr>
              <a:spLocks noChangeArrowheads="1"/>
            </p:cNvSpPr>
            <p:nvPr/>
          </p:nvSpPr>
          <p:spPr bwMode="auto">
            <a:xfrm>
              <a:off x="1104" y="2859"/>
              <a:ext cx="45" cy="34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3" name="Rectangle 20"/>
            <p:cNvSpPr>
              <a:spLocks noChangeArrowheads="1"/>
            </p:cNvSpPr>
            <p:nvPr/>
          </p:nvSpPr>
          <p:spPr bwMode="auto">
            <a:xfrm>
              <a:off x="1396" y="2656"/>
              <a:ext cx="44" cy="237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4" name="Rectangle 21"/>
            <p:cNvSpPr>
              <a:spLocks noChangeArrowheads="1"/>
            </p:cNvSpPr>
            <p:nvPr/>
          </p:nvSpPr>
          <p:spPr bwMode="auto">
            <a:xfrm>
              <a:off x="1686" y="2373"/>
              <a:ext cx="45" cy="52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5" name="Rectangle 22"/>
            <p:cNvSpPr>
              <a:spLocks noChangeArrowheads="1"/>
            </p:cNvSpPr>
            <p:nvPr/>
          </p:nvSpPr>
          <p:spPr bwMode="auto">
            <a:xfrm>
              <a:off x="1976" y="2536"/>
              <a:ext cx="45" cy="357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6" name="Rectangle 23"/>
            <p:cNvSpPr>
              <a:spLocks noChangeArrowheads="1"/>
            </p:cNvSpPr>
            <p:nvPr/>
          </p:nvSpPr>
          <p:spPr bwMode="auto">
            <a:xfrm>
              <a:off x="2267" y="2893"/>
              <a:ext cx="44" cy="32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7" name="Rectangle 24"/>
            <p:cNvSpPr>
              <a:spLocks noChangeArrowheads="1"/>
            </p:cNvSpPr>
            <p:nvPr/>
          </p:nvSpPr>
          <p:spPr bwMode="auto">
            <a:xfrm>
              <a:off x="2558" y="2876"/>
              <a:ext cx="45" cy="17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8" name="Rectangle 25"/>
            <p:cNvSpPr>
              <a:spLocks noChangeArrowheads="1"/>
            </p:cNvSpPr>
            <p:nvPr/>
          </p:nvSpPr>
          <p:spPr bwMode="auto">
            <a:xfrm>
              <a:off x="2848" y="2612"/>
              <a:ext cx="45" cy="281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89" name="Rectangle 26"/>
            <p:cNvSpPr>
              <a:spLocks noChangeArrowheads="1"/>
            </p:cNvSpPr>
            <p:nvPr/>
          </p:nvSpPr>
          <p:spPr bwMode="auto">
            <a:xfrm>
              <a:off x="3139" y="2893"/>
              <a:ext cx="44" cy="161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0" name="Rectangle 27"/>
            <p:cNvSpPr>
              <a:spLocks noChangeArrowheads="1"/>
            </p:cNvSpPr>
            <p:nvPr/>
          </p:nvSpPr>
          <p:spPr bwMode="auto">
            <a:xfrm>
              <a:off x="3429" y="2871"/>
              <a:ext cx="45" cy="22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1" name="Rectangle 28"/>
            <p:cNvSpPr>
              <a:spLocks noChangeArrowheads="1"/>
            </p:cNvSpPr>
            <p:nvPr/>
          </p:nvSpPr>
          <p:spPr bwMode="auto">
            <a:xfrm>
              <a:off x="3720" y="2383"/>
              <a:ext cx="45" cy="51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2" name="Rectangle 29"/>
            <p:cNvSpPr>
              <a:spLocks noChangeArrowheads="1"/>
            </p:cNvSpPr>
            <p:nvPr/>
          </p:nvSpPr>
          <p:spPr bwMode="auto">
            <a:xfrm>
              <a:off x="4011" y="2307"/>
              <a:ext cx="44" cy="58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3" name="Rectangle 30"/>
            <p:cNvSpPr>
              <a:spLocks noChangeArrowheads="1"/>
            </p:cNvSpPr>
            <p:nvPr/>
          </p:nvSpPr>
          <p:spPr bwMode="auto">
            <a:xfrm>
              <a:off x="4301" y="2417"/>
              <a:ext cx="45" cy="47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4" name="Rectangle 31"/>
            <p:cNvSpPr>
              <a:spLocks noChangeArrowheads="1"/>
            </p:cNvSpPr>
            <p:nvPr/>
          </p:nvSpPr>
          <p:spPr bwMode="auto">
            <a:xfrm>
              <a:off x="4592" y="2427"/>
              <a:ext cx="44" cy="46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5" name="Rectangle 32"/>
            <p:cNvSpPr>
              <a:spLocks noChangeArrowheads="1"/>
            </p:cNvSpPr>
            <p:nvPr/>
          </p:nvSpPr>
          <p:spPr bwMode="auto">
            <a:xfrm>
              <a:off x="4883" y="2893"/>
              <a:ext cx="44" cy="11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6" name="Rectangle 33"/>
            <p:cNvSpPr>
              <a:spLocks noChangeArrowheads="1"/>
            </p:cNvSpPr>
            <p:nvPr/>
          </p:nvSpPr>
          <p:spPr bwMode="auto">
            <a:xfrm>
              <a:off x="859" y="2867"/>
              <a:ext cx="44" cy="2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7" name="Rectangle 34"/>
            <p:cNvSpPr>
              <a:spLocks noChangeArrowheads="1"/>
            </p:cNvSpPr>
            <p:nvPr/>
          </p:nvSpPr>
          <p:spPr bwMode="auto">
            <a:xfrm>
              <a:off x="1149" y="2893"/>
              <a:ext cx="45" cy="177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8" name="Rectangle 35"/>
            <p:cNvSpPr>
              <a:spLocks noChangeArrowheads="1"/>
            </p:cNvSpPr>
            <p:nvPr/>
          </p:nvSpPr>
          <p:spPr bwMode="auto">
            <a:xfrm>
              <a:off x="1440" y="2893"/>
              <a:ext cx="45" cy="100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299" name="Rectangle 36"/>
            <p:cNvSpPr>
              <a:spLocks noChangeArrowheads="1"/>
            </p:cNvSpPr>
            <p:nvPr/>
          </p:nvSpPr>
          <p:spPr bwMode="auto">
            <a:xfrm>
              <a:off x="1731" y="2827"/>
              <a:ext cx="44" cy="6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0" name="Rectangle 37"/>
            <p:cNvSpPr>
              <a:spLocks noChangeArrowheads="1"/>
            </p:cNvSpPr>
            <p:nvPr/>
          </p:nvSpPr>
          <p:spPr bwMode="auto">
            <a:xfrm>
              <a:off x="2021" y="2718"/>
              <a:ext cx="45" cy="175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1" name="Rectangle 38"/>
            <p:cNvSpPr>
              <a:spLocks noChangeArrowheads="1"/>
            </p:cNvSpPr>
            <p:nvPr/>
          </p:nvSpPr>
          <p:spPr bwMode="auto">
            <a:xfrm>
              <a:off x="2311" y="2893"/>
              <a:ext cx="46" cy="282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2" name="Rectangle 39"/>
            <p:cNvSpPr>
              <a:spLocks noChangeArrowheads="1"/>
            </p:cNvSpPr>
            <p:nvPr/>
          </p:nvSpPr>
          <p:spPr bwMode="auto">
            <a:xfrm>
              <a:off x="2603" y="2893"/>
              <a:ext cx="44" cy="441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3" name="Rectangle 40"/>
            <p:cNvSpPr>
              <a:spLocks noChangeArrowheads="1"/>
            </p:cNvSpPr>
            <p:nvPr/>
          </p:nvSpPr>
          <p:spPr bwMode="auto">
            <a:xfrm>
              <a:off x="2893" y="2893"/>
              <a:ext cx="44" cy="86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4" name="Rectangle 41"/>
            <p:cNvSpPr>
              <a:spLocks noChangeArrowheads="1"/>
            </p:cNvSpPr>
            <p:nvPr/>
          </p:nvSpPr>
          <p:spPr bwMode="auto">
            <a:xfrm>
              <a:off x="3183" y="2893"/>
              <a:ext cx="45" cy="459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5" name="Rectangle 42"/>
            <p:cNvSpPr>
              <a:spLocks noChangeArrowheads="1"/>
            </p:cNvSpPr>
            <p:nvPr/>
          </p:nvSpPr>
          <p:spPr bwMode="auto">
            <a:xfrm>
              <a:off x="3474" y="2893"/>
              <a:ext cx="45" cy="189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6" name="Rectangle 43"/>
            <p:cNvSpPr>
              <a:spLocks noChangeArrowheads="1"/>
            </p:cNvSpPr>
            <p:nvPr/>
          </p:nvSpPr>
          <p:spPr bwMode="auto">
            <a:xfrm>
              <a:off x="3765" y="2456"/>
              <a:ext cx="44" cy="437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7" name="Rectangle 44"/>
            <p:cNvSpPr>
              <a:spLocks noChangeArrowheads="1"/>
            </p:cNvSpPr>
            <p:nvPr/>
          </p:nvSpPr>
          <p:spPr bwMode="auto">
            <a:xfrm>
              <a:off x="4055" y="2719"/>
              <a:ext cx="45" cy="174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8" name="Rectangle 45"/>
            <p:cNvSpPr>
              <a:spLocks noChangeArrowheads="1"/>
            </p:cNvSpPr>
            <p:nvPr/>
          </p:nvSpPr>
          <p:spPr bwMode="auto">
            <a:xfrm>
              <a:off x="4346" y="2440"/>
              <a:ext cx="44" cy="453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09" name="Rectangle 46"/>
            <p:cNvSpPr>
              <a:spLocks noChangeArrowheads="1"/>
            </p:cNvSpPr>
            <p:nvPr/>
          </p:nvSpPr>
          <p:spPr bwMode="auto">
            <a:xfrm>
              <a:off x="4636" y="2874"/>
              <a:ext cx="45" cy="19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0" name="Rectangle 47"/>
            <p:cNvSpPr>
              <a:spLocks noChangeArrowheads="1"/>
            </p:cNvSpPr>
            <p:nvPr/>
          </p:nvSpPr>
          <p:spPr bwMode="auto">
            <a:xfrm>
              <a:off x="4927" y="2893"/>
              <a:ext cx="45" cy="80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1" name="Rectangle 48"/>
            <p:cNvSpPr>
              <a:spLocks noChangeArrowheads="1"/>
            </p:cNvSpPr>
            <p:nvPr/>
          </p:nvSpPr>
          <p:spPr bwMode="auto">
            <a:xfrm>
              <a:off x="903" y="2893"/>
              <a:ext cx="45" cy="19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2" name="Rectangle 49"/>
            <p:cNvSpPr>
              <a:spLocks noChangeArrowheads="1"/>
            </p:cNvSpPr>
            <p:nvPr/>
          </p:nvSpPr>
          <p:spPr bwMode="auto">
            <a:xfrm>
              <a:off x="1194" y="2893"/>
              <a:ext cx="45" cy="21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3" name="Rectangle 50"/>
            <p:cNvSpPr>
              <a:spLocks noChangeArrowheads="1"/>
            </p:cNvSpPr>
            <p:nvPr/>
          </p:nvSpPr>
          <p:spPr bwMode="auto">
            <a:xfrm>
              <a:off x="1485" y="2893"/>
              <a:ext cx="45" cy="11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4" name="Rectangle 51"/>
            <p:cNvSpPr>
              <a:spLocks noChangeArrowheads="1"/>
            </p:cNvSpPr>
            <p:nvPr/>
          </p:nvSpPr>
          <p:spPr bwMode="auto">
            <a:xfrm>
              <a:off x="1775" y="2893"/>
              <a:ext cx="45" cy="1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5" name="Rectangle 52"/>
            <p:cNvSpPr>
              <a:spLocks noChangeArrowheads="1"/>
            </p:cNvSpPr>
            <p:nvPr/>
          </p:nvSpPr>
          <p:spPr bwMode="auto">
            <a:xfrm>
              <a:off x="2066" y="2681"/>
              <a:ext cx="45" cy="21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6" name="Rectangle 53"/>
            <p:cNvSpPr>
              <a:spLocks noChangeArrowheads="1"/>
            </p:cNvSpPr>
            <p:nvPr/>
          </p:nvSpPr>
          <p:spPr bwMode="auto">
            <a:xfrm>
              <a:off x="2357" y="2893"/>
              <a:ext cx="44" cy="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7" name="Rectangle 54"/>
            <p:cNvSpPr>
              <a:spLocks noChangeArrowheads="1"/>
            </p:cNvSpPr>
            <p:nvPr/>
          </p:nvSpPr>
          <p:spPr bwMode="auto">
            <a:xfrm>
              <a:off x="2647" y="2893"/>
              <a:ext cx="45" cy="23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8" name="Rectangle 55"/>
            <p:cNvSpPr>
              <a:spLocks noChangeArrowheads="1"/>
            </p:cNvSpPr>
            <p:nvPr/>
          </p:nvSpPr>
          <p:spPr bwMode="auto">
            <a:xfrm>
              <a:off x="2937" y="2893"/>
              <a:ext cx="46" cy="26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19" name="Rectangle 56"/>
            <p:cNvSpPr>
              <a:spLocks noChangeArrowheads="1"/>
            </p:cNvSpPr>
            <p:nvPr/>
          </p:nvSpPr>
          <p:spPr bwMode="auto">
            <a:xfrm>
              <a:off x="3228" y="2893"/>
              <a:ext cx="45" cy="22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0" name="Rectangle 57"/>
            <p:cNvSpPr>
              <a:spLocks noChangeArrowheads="1"/>
            </p:cNvSpPr>
            <p:nvPr/>
          </p:nvSpPr>
          <p:spPr bwMode="auto">
            <a:xfrm>
              <a:off x="3519" y="2813"/>
              <a:ext cx="45" cy="8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1" name="Rectangle 58"/>
            <p:cNvSpPr>
              <a:spLocks noChangeArrowheads="1"/>
            </p:cNvSpPr>
            <p:nvPr/>
          </p:nvSpPr>
          <p:spPr bwMode="auto">
            <a:xfrm>
              <a:off x="3809" y="2490"/>
              <a:ext cx="46" cy="40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2" name="Rectangle 59"/>
            <p:cNvSpPr>
              <a:spLocks noChangeArrowheads="1"/>
            </p:cNvSpPr>
            <p:nvPr/>
          </p:nvSpPr>
          <p:spPr bwMode="auto">
            <a:xfrm>
              <a:off x="4100" y="2893"/>
              <a:ext cx="45" cy="6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3" name="Rectangle 60"/>
            <p:cNvSpPr>
              <a:spLocks noChangeArrowheads="1"/>
            </p:cNvSpPr>
            <p:nvPr/>
          </p:nvSpPr>
          <p:spPr bwMode="auto">
            <a:xfrm>
              <a:off x="4390" y="2417"/>
              <a:ext cx="46" cy="47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4" name="Rectangle 61"/>
            <p:cNvSpPr>
              <a:spLocks noChangeArrowheads="1"/>
            </p:cNvSpPr>
            <p:nvPr/>
          </p:nvSpPr>
          <p:spPr bwMode="auto">
            <a:xfrm>
              <a:off x="4681" y="2737"/>
              <a:ext cx="45" cy="1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5" name="Rectangle 62"/>
            <p:cNvSpPr>
              <a:spLocks noChangeArrowheads="1"/>
            </p:cNvSpPr>
            <p:nvPr/>
          </p:nvSpPr>
          <p:spPr bwMode="auto">
            <a:xfrm>
              <a:off x="4972" y="2893"/>
              <a:ext cx="45" cy="5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6" name="Rectangle 63"/>
            <p:cNvSpPr>
              <a:spLocks noChangeArrowheads="1"/>
            </p:cNvSpPr>
            <p:nvPr/>
          </p:nvSpPr>
          <p:spPr bwMode="auto">
            <a:xfrm>
              <a:off x="948" y="2335"/>
              <a:ext cx="45" cy="55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7" name="Rectangle 64"/>
            <p:cNvSpPr>
              <a:spLocks noChangeArrowheads="1"/>
            </p:cNvSpPr>
            <p:nvPr/>
          </p:nvSpPr>
          <p:spPr bwMode="auto">
            <a:xfrm>
              <a:off x="1239" y="2460"/>
              <a:ext cx="45" cy="43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8" name="Rectangle 65"/>
            <p:cNvSpPr>
              <a:spLocks noChangeArrowheads="1"/>
            </p:cNvSpPr>
            <p:nvPr/>
          </p:nvSpPr>
          <p:spPr bwMode="auto">
            <a:xfrm>
              <a:off x="1530" y="2223"/>
              <a:ext cx="45" cy="67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29" name="Rectangle 66"/>
            <p:cNvSpPr>
              <a:spLocks noChangeArrowheads="1"/>
            </p:cNvSpPr>
            <p:nvPr/>
          </p:nvSpPr>
          <p:spPr bwMode="auto">
            <a:xfrm>
              <a:off x="1820" y="2416"/>
              <a:ext cx="45" cy="4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0" name="Rectangle 67"/>
            <p:cNvSpPr>
              <a:spLocks noChangeArrowheads="1"/>
            </p:cNvSpPr>
            <p:nvPr/>
          </p:nvSpPr>
          <p:spPr bwMode="auto">
            <a:xfrm>
              <a:off x="2111" y="2657"/>
              <a:ext cx="44" cy="2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1" name="Rectangle 68"/>
            <p:cNvSpPr>
              <a:spLocks noChangeArrowheads="1"/>
            </p:cNvSpPr>
            <p:nvPr/>
          </p:nvSpPr>
          <p:spPr bwMode="auto">
            <a:xfrm>
              <a:off x="2401" y="2092"/>
              <a:ext cx="46" cy="80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2" name="Rectangle 69"/>
            <p:cNvSpPr>
              <a:spLocks noChangeArrowheads="1"/>
            </p:cNvSpPr>
            <p:nvPr/>
          </p:nvSpPr>
          <p:spPr bwMode="auto">
            <a:xfrm>
              <a:off x="2692" y="2794"/>
              <a:ext cx="45" cy="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3" name="Rectangle 70"/>
            <p:cNvSpPr>
              <a:spLocks noChangeArrowheads="1"/>
            </p:cNvSpPr>
            <p:nvPr/>
          </p:nvSpPr>
          <p:spPr bwMode="auto">
            <a:xfrm>
              <a:off x="2983" y="1705"/>
              <a:ext cx="44" cy="11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4" name="Rectangle 71"/>
            <p:cNvSpPr>
              <a:spLocks noChangeArrowheads="1"/>
            </p:cNvSpPr>
            <p:nvPr/>
          </p:nvSpPr>
          <p:spPr bwMode="auto">
            <a:xfrm>
              <a:off x="3273" y="2649"/>
              <a:ext cx="45" cy="24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5" name="Rectangle 72"/>
            <p:cNvSpPr>
              <a:spLocks noChangeArrowheads="1"/>
            </p:cNvSpPr>
            <p:nvPr/>
          </p:nvSpPr>
          <p:spPr bwMode="auto">
            <a:xfrm>
              <a:off x="3564" y="2251"/>
              <a:ext cx="45" cy="64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6" name="Rectangle 73"/>
            <p:cNvSpPr>
              <a:spLocks noChangeArrowheads="1"/>
            </p:cNvSpPr>
            <p:nvPr/>
          </p:nvSpPr>
          <p:spPr bwMode="auto">
            <a:xfrm>
              <a:off x="3855" y="2679"/>
              <a:ext cx="44" cy="21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7" name="Rectangle 74"/>
            <p:cNvSpPr>
              <a:spLocks noChangeArrowheads="1"/>
            </p:cNvSpPr>
            <p:nvPr/>
          </p:nvSpPr>
          <p:spPr bwMode="auto">
            <a:xfrm>
              <a:off x="4145" y="1710"/>
              <a:ext cx="45" cy="118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8" name="Rectangle 75"/>
            <p:cNvSpPr>
              <a:spLocks noChangeArrowheads="1"/>
            </p:cNvSpPr>
            <p:nvPr/>
          </p:nvSpPr>
          <p:spPr bwMode="auto">
            <a:xfrm>
              <a:off x="4436" y="1612"/>
              <a:ext cx="44" cy="128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39" name="Rectangle 76"/>
            <p:cNvSpPr>
              <a:spLocks noChangeArrowheads="1"/>
            </p:cNvSpPr>
            <p:nvPr/>
          </p:nvSpPr>
          <p:spPr bwMode="auto">
            <a:xfrm>
              <a:off x="4726" y="2317"/>
              <a:ext cx="45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0" name="Rectangle 77"/>
            <p:cNvSpPr>
              <a:spLocks noChangeArrowheads="1"/>
            </p:cNvSpPr>
            <p:nvPr/>
          </p:nvSpPr>
          <p:spPr bwMode="auto">
            <a:xfrm>
              <a:off x="5017" y="2297"/>
              <a:ext cx="45" cy="59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1" name="Rectangle 78"/>
            <p:cNvSpPr>
              <a:spLocks noChangeArrowheads="1"/>
            </p:cNvSpPr>
            <p:nvPr/>
          </p:nvSpPr>
          <p:spPr bwMode="auto">
            <a:xfrm>
              <a:off x="993" y="2787"/>
              <a:ext cx="45" cy="106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2" name="Rectangle 79"/>
            <p:cNvSpPr>
              <a:spLocks noChangeArrowheads="1"/>
            </p:cNvSpPr>
            <p:nvPr/>
          </p:nvSpPr>
          <p:spPr bwMode="auto">
            <a:xfrm>
              <a:off x="1284" y="2890"/>
              <a:ext cx="45" cy="3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3" name="Rectangle 80"/>
            <p:cNvSpPr>
              <a:spLocks noChangeArrowheads="1"/>
            </p:cNvSpPr>
            <p:nvPr/>
          </p:nvSpPr>
          <p:spPr bwMode="auto">
            <a:xfrm>
              <a:off x="1575" y="2893"/>
              <a:ext cx="44" cy="9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4" name="Rectangle 81"/>
            <p:cNvSpPr>
              <a:spLocks noChangeArrowheads="1"/>
            </p:cNvSpPr>
            <p:nvPr/>
          </p:nvSpPr>
          <p:spPr bwMode="auto">
            <a:xfrm>
              <a:off x="1865" y="2893"/>
              <a:ext cx="45" cy="6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5" name="Rectangle 82"/>
            <p:cNvSpPr>
              <a:spLocks noChangeArrowheads="1"/>
            </p:cNvSpPr>
            <p:nvPr/>
          </p:nvSpPr>
          <p:spPr bwMode="auto">
            <a:xfrm>
              <a:off x="2155" y="2881"/>
              <a:ext cx="45" cy="12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6" name="Rectangle 83"/>
            <p:cNvSpPr>
              <a:spLocks noChangeArrowheads="1"/>
            </p:cNvSpPr>
            <p:nvPr/>
          </p:nvSpPr>
          <p:spPr bwMode="auto">
            <a:xfrm>
              <a:off x="2447" y="2785"/>
              <a:ext cx="44" cy="10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7" name="Rectangle 84"/>
            <p:cNvSpPr>
              <a:spLocks noChangeArrowheads="1"/>
            </p:cNvSpPr>
            <p:nvPr/>
          </p:nvSpPr>
          <p:spPr bwMode="auto">
            <a:xfrm>
              <a:off x="2737" y="2893"/>
              <a:ext cx="45" cy="184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8" name="Rectangle 85"/>
            <p:cNvSpPr>
              <a:spLocks noChangeArrowheads="1"/>
            </p:cNvSpPr>
            <p:nvPr/>
          </p:nvSpPr>
          <p:spPr bwMode="auto">
            <a:xfrm>
              <a:off x="3027" y="2575"/>
              <a:ext cx="45" cy="31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49" name="Rectangle 86"/>
            <p:cNvSpPr>
              <a:spLocks noChangeArrowheads="1"/>
            </p:cNvSpPr>
            <p:nvPr/>
          </p:nvSpPr>
          <p:spPr bwMode="auto">
            <a:xfrm>
              <a:off x="3318" y="2893"/>
              <a:ext cx="44" cy="15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50" name="Rectangle 87"/>
            <p:cNvSpPr>
              <a:spLocks noChangeArrowheads="1"/>
            </p:cNvSpPr>
            <p:nvPr/>
          </p:nvSpPr>
          <p:spPr bwMode="auto">
            <a:xfrm>
              <a:off x="3609" y="2893"/>
              <a:ext cx="44" cy="266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51" name="Rectangle 88"/>
            <p:cNvSpPr>
              <a:spLocks noChangeArrowheads="1"/>
            </p:cNvSpPr>
            <p:nvPr/>
          </p:nvSpPr>
          <p:spPr bwMode="auto">
            <a:xfrm>
              <a:off x="3899" y="2499"/>
              <a:ext cx="45" cy="394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52" name="Rectangle 89"/>
            <p:cNvSpPr>
              <a:spLocks noChangeArrowheads="1"/>
            </p:cNvSpPr>
            <p:nvPr/>
          </p:nvSpPr>
          <p:spPr bwMode="auto">
            <a:xfrm>
              <a:off x="4190" y="2463"/>
              <a:ext cx="44" cy="43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53" name="Rectangle 90"/>
            <p:cNvSpPr>
              <a:spLocks noChangeArrowheads="1"/>
            </p:cNvSpPr>
            <p:nvPr/>
          </p:nvSpPr>
          <p:spPr bwMode="auto">
            <a:xfrm>
              <a:off x="4480" y="2455"/>
              <a:ext cx="45" cy="43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54" name="Rectangle 91"/>
            <p:cNvSpPr>
              <a:spLocks noChangeArrowheads="1"/>
            </p:cNvSpPr>
            <p:nvPr/>
          </p:nvSpPr>
          <p:spPr bwMode="auto">
            <a:xfrm>
              <a:off x="4771" y="2893"/>
              <a:ext cx="45" cy="1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55" name="Rectangle 92"/>
            <p:cNvSpPr>
              <a:spLocks noChangeArrowheads="1"/>
            </p:cNvSpPr>
            <p:nvPr/>
          </p:nvSpPr>
          <p:spPr bwMode="auto">
            <a:xfrm>
              <a:off x="5062" y="2893"/>
              <a:ext cx="44" cy="37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356" name="Line 93"/>
            <p:cNvSpPr>
              <a:spLocks noChangeShapeType="1"/>
            </p:cNvSpPr>
            <p:nvPr/>
          </p:nvSpPr>
          <p:spPr bwMode="auto">
            <a:xfrm>
              <a:off x="781" y="1387"/>
              <a:ext cx="1" cy="22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Line 94"/>
            <p:cNvSpPr>
              <a:spLocks noChangeShapeType="1"/>
            </p:cNvSpPr>
            <p:nvPr/>
          </p:nvSpPr>
          <p:spPr bwMode="auto">
            <a:xfrm>
              <a:off x="762" y="3647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95"/>
            <p:cNvSpPr>
              <a:spLocks noChangeShapeType="1"/>
            </p:cNvSpPr>
            <p:nvPr/>
          </p:nvSpPr>
          <p:spPr bwMode="auto">
            <a:xfrm>
              <a:off x="762" y="3396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Line 96"/>
            <p:cNvSpPr>
              <a:spLocks noChangeShapeType="1"/>
            </p:cNvSpPr>
            <p:nvPr/>
          </p:nvSpPr>
          <p:spPr bwMode="auto">
            <a:xfrm>
              <a:off x="762" y="3145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Line 97"/>
            <p:cNvSpPr>
              <a:spLocks noChangeShapeType="1"/>
            </p:cNvSpPr>
            <p:nvPr/>
          </p:nvSpPr>
          <p:spPr bwMode="auto">
            <a:xfrm>
              <a:off x="762" y="2893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Line 98"/>
            <p:cNvSpPr>
              <a:spLocks noChangeShapeType="1"/>
            </p:cNvSpPr>
            <p:nvPr/>
          </p:nvSpPr>
          <p:spPr bwMode="auto">
            <a:xfrm>
              <a:off x="762" y="2642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Line 99"/>
            <p:cNvSpPr>
              <a:spLocks noChangeShapeType="1"/>
            </p:cNvSpPr>
            <p:nvPr/>
          </p:nvSpPr>
          <p:spPr bwMode="auto">
            <a:xfrm>
              <a:off x="762" y="2392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Line 100"/>
            <p:cNvSpPr>
              <a:spLocks noChangeShapeType="1"/>
            </p:cNvSpPr>
            <p:nvPr/>
          </p:nvSpPr>
          <p:spPr bwMode="auto">
            <a:xfrm>
              <a:off x="762" y="2141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Line 101"/>
            <p:cNvSpPr>
              <a:spLocks noChangeShapeType="1"/>
            </p:cNvSpPr>
            <p:nvPr/>
          </p:nvSpPr>
          <p:spPr bwMode="auto">
            <a:xfrm>
              <a:off x="762" y="1890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Line 102"/>
            <p:cNvSpPr>
              <a:spLocks noChangeShapeType="1"/>
            </p:cNvSpPr>
            <p:nvPr/>
          </p:nvSpPr>
          <p:spPr bwMode="auto">
            <a:xfrm>
              <a:off x="762" y="1638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Line 103"/>
            <p:cNvSpPr>
              <a:spLocks noChangeShapeType="1"/>
            </p:cNvSpPr>
            <p:nvPr/>
          </p:nvSpPr>
          <p:spPr bwMode="auto">
            <a:xfrm>
              <a:off x="762" y="1387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" name="Line 104"/>
            <p:cNvSpPr>
              <a:spLocks noChangeShapeType="1"/>
            </p:cNvSpPr>
            <p:nvPr/>
          </p:nvSpPr>
          <p:spPr bwMode="auto">
            <a:xfrm>
              <a:off x="781" y="2893"/>
              <a:ext cx="43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Line 105"/>
            <p:cNvSpPr>
              <a:spLocks noChangeShapeType="1"/>
            </p:cNvSpPr>
            <p:nvPr/>
          </p:nvSpPr>
          <p:spPr bwMode="auto">
            <a:xfrm flipV="1">
              <a:off x="781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Line 106"/>
            <p:cNvSpPr>
              <a:spLocks noChangeShapeType="1"/>
            </p:cNvSpPr>
            <p:nvPr/>
          </p:nvSpPr>
          <p:spPr bwMode="auto">
            <a:xfrm flipV="1">
              <a:off x="1071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Line 107"/>
            <p:cNvSpPr>
              <a:spLocks noChangeShapeType="1"/>
            </p:cNvSpPr>
            <p:nvPr/>
          </p:nvSpPr>
          <p:spPr bwMode="auto">
            <a:xfrm flipV="1">
              <a:off x="1363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Line 108"/>
            <p:cNvSpPr>
              <a:spLocks noChangeShapeType="1"/>
            </p:cNvSpPr>
            <p:nvPr/>
          </p:nvSpPr>
          <p:spPr bwMode="auto">
            <a:xfrm flipV="1">
              <a:off x="1653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Line 109"/>
            <p:cNvSpPr>
              <a:spLocks noChangeShapeType="1"/>
            </p:cNvSpPr>
            <p:nvPr/>
          </p:nvSpPr>
          <p:spPr bwMode="auto">
            <a:xfrm flipV="1">
              <a:off x="1943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Line 110"/>
            <p:cNvSpPr>
              <a:spLocks noChangeShapeType="1"/>
            </p:cNvSpPr>
            <p:nvPr/>
          </p:nvSpPr>
          <p:spPr bwMode="auto">
            <a:xfrm flipV="1">
              <a:off x="2234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Line 111"/>
            <p:cNvSpPr>
              <a:spLocks noChangeShapeType="1"/>
            </p:cNvSpPr>
            <p:nvPr/>
          </p:nvSpPr>
          <p:spPr bwMode="auto">
            <a:xfrm flipV="1">
              <a:off x="2525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Line 112"/>
            <p:cNvSpPr>
              <a:spLocks noChangeShapeType="1"/>
            </p:cNvSpPr>
            <p:nvPr/>
          </p:nvSpPr>
          <p:spPr bwMode="auto">
            <a:xfrm flipV="1">
              <a:off x="2815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Line 113"/>
            <p:cNvSpPr>
              <a:spLocks noChangeShapeType="1"/>
            </p:cNvSpPr>
            <p:nvPr/>
          </p:nvSpPr>
          <p:spPr bwMode="auto">
            <a:xfrm flipV="1">
              <a:off x="3106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Line 114"/>
            <p:cNvSpPr>
              <a:spLocks noChangeShapeType="1"/>
            </p:cNvSpPr>
            <p:nvPr/>
          </p:nvSpPr>
          <p:spPr bwMode="auto">
            <a:xfrm flipV="1">
              <a:off x="3396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Line 115"/>
            <p:cNvSpPr>
              <a:spLocks noChangeShapeType="1"/>
            </p:cNvSpPr>
            <p:nvPr/>
          </p:nvSpPr>
          <p:spPr bwMode="auto">
            <a:xfrm flipV="1">
              <a:off x="3687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Line 116"/>
            <p:cNvSpPr>
              <a:spLocks noChangeShapeType="1"/>
            </p:cNvSpPr>
            <p:nvPr/>
          </p:nvSpPr>
          <p:spPr bwMode="auto">
            <a:xfrm flipV="1">
              <a:off x="3978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Line 117"/>
            <p:cNvSpPr>
              <a:spLocks noChangeShapeType="1"/>
            </p:cNvSpPr>
            <p:nvPr/>
          </p:nvSpPr>
          <p:spPr bwMode="auto">
            <a:xfrm flipV="1">
              <a:off x="4268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Line 118"/>
            <p:cNvSpPr>
              <a:spLocks noChangeShapeType="1"/>
            </p:cNvSpPr>
            <p:nvPr/>
          </p:nvSpPr>
          <p:spPr bwMode="auto">
            <a:xfrm flipV="1">
              <a:off x="4558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Line 119"/>
            <p:cNvSpPr>
              <a:spLocks noChangeShapeType="1"/>
            </p:cNvSpPr>
            <p:nvPr/>
          </p:nvSpPr>
          <p:spPr bwMode="auto">
            <a:xfrm flipV="1">
              <a:off x="4850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Line 120"/>
            <p:cNvSpPr>
              <a:spLocks noChangeShapeType="1"/>
            </p:cNvSpPr>
            <p:nvPr/>
          </p:nvSpPr>
          <p:spPr bwMode="auto">
            <a:xfrm flipV="1">
              <a:off x="5140" y="2893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Rectangle 121"/>
            <p:cNvSpPr>
              <a:spLocks noChangeArrowheads="1"/>
            </p:cNvSpPr>
            <p:nvPr/>
          </p:nvSpPr>
          <p:spPr bwMode="auto">
            <a:xfrm>
              <a:off x="1858" y="1066"/>
              <a:ext cx="197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1000" b="1">
                  <a:solidFill>
                    <a:srgbClr val="000000"/>
                  </a:solidFill>
                  <a:latin typeface="Arial" pitchFamily="34" charset="0"/>
                </a:rPr>
                <a:t>Average annual growth of S&amp;T graduates: 1995-2003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85" name="Rectangle 122"/>
            <p:cNvSpPr>
              <a:spLocks noChangeArrowheads="1"/>
            </p:cNvSpPr>
            <p:nvPr/>
          </p:nvSpPr>
          <p:spPr bwMode="auto">
            <a:xfrm>
              <a:off x="588" y="3610"/>
              <a:ext cx="146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-15.0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86" name="Rectangle 123"/>
            <p:cNvSpPr>
              <a:spLocks noChangeArrowheads="1"/>
            </p:cNvSpPr>
            <p:nvPr/>
          </p:nvSpPr>
          <p:spPr bwMode="auto">
            <a:xfrm>
              <a:off x="588" y="3359"/>
              <a:ext cx="146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-10.0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87" name="Rectangle 124"/>
            <p:cNvSpPr>
              <a:spLocks noChangeArrowheads="1"/>
            </p:cNvSpPr>
            <p:nvPr/>
          </p:nvSpPr>
          <p:spPr bwMode="auto">
            <a:xfrm>
              <a:off x="624" y="3108"/>
              <a:ext cx="11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-5.0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88" name="Rectangle 125"/>
            <p:cNvSpPr>
              <a:spLocks noChangeArrowheads="1"/>
            </p:cNvSpPr>
            <p:nvPr/>
          </p:nvSpPr>
          <p:spPr bwMode="auto">
            <a:xfrm>
              <a:off x="645" y="2857"/>
              <a:ext cx="9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0.0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89" name="Rectangle 126"/>
            <p:cNvSpPr>
              <a:spLocks noChangeArrowheads="1"/>
            </p:cNvSpPr>
            <p:nvPr/>
          </p:nvSpPr>
          <p:spPr bwMode="auto">
            <a:xfrm>
              <a:off x="645" y="2605"/>
              <a:ext cx="9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5.0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0" name="Rectangle 127"/>
            <p:cNvSpPr>
              <a:spLocks noChangeArrowheads="1"/>
            </p:cNvSpPr>
            <p:nvPr/>
          </p:nvSpPr>
          <p:spPr bwMode="auto">
            <a:xfrm>
              <a:off x="610" y="2355"/>
              <a:ext cx="12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10.0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1" name="Rectangle 128"/>
            <p:cNvSpPr>
              <a:spLocks noChangeArrowheads="1"/>
            </p:cNvSpPr>
            <p:nvPr/>
          </p:nvSpPr>
          <p:spPr bwMode="auto">
            <a:xfrm>
              <a:off x="610" y="2104"/>
              <a:ext cx="12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15.0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2" name="Rectangle 129"/>
            <p:cNvSpPr>
              <a:spLocks noChangeArrowheads="1"/>
            </p:cNvSpPr>
            <p:nvPr/>
          </p:nvSpPr>
          <p:spPr bwMode="auto">
            <a:xfrm>
              <a:off x="610" y="1853"/>
              <a:ext cx="12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20.0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3" name="Rectangle 130"/>
            <p:cNvSpPr>
              <a:spLocks noChangeArrowheads="1"/>
            </p:cNvSpPr>
            <p:nvPr/>
          </p:nvSpPr>
          <p:spPr bwMode="auto">
            <a:xfrm>
              <a:off x="610" y="1602"/>
              <a:ext cx="12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25.0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4" name="Rectangle 131"/>
            <p:cNvSpPr>
              <a:spLocks noChangeArrowheads="1"/>
            </p:cNvSpPr>
            <p:nvPr/>
          </p:nvSpPr>
          <p:spPr bwMode="auto">
            <a:xfrm>
              <a:off x="610" y="1350"/>
              <a:ext cx="12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30.0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5" name="Rectangle 132"/>
            <p:cNvSpPr>
              <a:spLocks noChangeArrowheads="1"/>
            </p:cNvSpPr>
            <p:nvPr/>
          </p:nvSpPr>
          <p:spPr bwMode="auto">
            <a:xfrm rot="-2700000">
              <a:off x="675" y="3029"/>
              <a:ext cx="24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Australia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6" name="Rectangle 133"/>
            <p:cNvSpPr>
              <a:spLocks noChangeArrowheads="1"/>
            </p:cNvSpPr>
            <p:nvPr/>
          </p:nvSpPr>
          <p:spPr bwMode="auto">
            <a:xfrm rot="-2700000">
              <a:off x="905" y="3053"/>
              <a:ext cx="31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Belgium Fl.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7" name="Rectangle 134"/>
            <p:cNvSpPr>
              <a:spLocks noChangeArrowheads="1"/>
            </p:cNvSpPr>
            <p:nvPr/>
          </p:nvSpPr>
          <p:spPr bwMode="auto">
            <a:xfrm rot="-2700000">
              <a:off x="1189" y="3055"/>
              <a:ext cx="32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Belgium Fr.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8" name="Rectangle 135"/>
            <p:cNvSpPr>
              <a:spLocks noChangeArrowheads="1"/>
            </p:cNvSpPr>
            <p:nvPr/>
          </p:nvSpPr>
          <p:spPr bwMode="auto">
            <a:xfrm rot="-2700000">
              <a:off x="1535" y="3035"/>
              <a:ext cx="25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Denmark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399" name="Rectangle 136"/>
            <p:cNvSpPr>
              <a:spLocks noChangeArrowheads="1"/>
            </p:cNvSpPr>
            <p:nvPr/>
          </p:nvSpPr>
          <p:spPr bwMode="auto">
            <a:xfrm rot="-2700000">
              <a:off x="1871" y="3013"/>
              <a:ext cx="209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Finland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0" name="Rectangle 137"/>
            <p:cNvSpPr>
              <a:spLocks noChangeArrowheads="1"/>
            </p:cNvSpPr>
            <p:nvPr/>
          </p:nvSpPr>
          <p:spPr bwMode="auto">
            <a:xfrm rot="-2700000">
              <a:off x="2169" y="3011"/>
              <a:ext cx="19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France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1" name="Rectangle 138"/>
            <p:cNvSpPr>
              <a:spLocks noChangeArrowheads="1"/>
            </p:cNvSpPr>
            <p:nvPr/>
          </p:nvSpPr>
          <p:spPr bwMode="auto">
            <a:xfrm rot="-2700000">
              <a:off x="2407" y="3034"/>
              <a:ext cx="261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Germany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2" name="Rectangle 139"/>
            <p:cNvSpPr>
              <a:spLocks noChangeArrowheads="1"/>
            </p:cNvSpPr>
            <p:nvPr/>
          </p:nvSpPr>
          <p:spPr bwMode="auto">
            <a:xfrm rot="-2700000">
              <a:off x="2775" y="3001"/>
              <a:ext cx="17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Korea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3" name="Rectangle 140"/>
            <p:cNvSpPr>
              <a:spLocks noChangeArrowheads="1"/>
            </p:cNvSpPr>
            <p:nvPr/>
          </p:nvSpPr>
          <p:spPr bwMode="auto">
            <a:xfrm rot="-2700000">
              <a:off x="2919" y="3063"/>
              <a:ext cx="344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Netherlands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4" name="Rectangle 141"/>
            <p:cNvSpPr>
              <a:spLocks noChangeArrowheads="1"/>
            </p:cNvSpPr>
            <p:nvPr/>
          </p:nvSpPr>
          <p:spPr bwMode="auto">
            <a:xfrm rot="-2700000">
              <a:off x="3320" y="3016"/>
              <a:ext cx="215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Norway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5" name="Rectangle 142"/>
            <p:cNvSpPr>
              <a:spLocks noChangeArrowheads="1"/>
            </p:cNvSpPr>
            <p:nvPr/>
          </p:nvSpPr>
          <p:spPr bwMode="auto">
            <a:xfrm rot="-2700000">
              <a:off x="3590" y="3022"/>
              <a:ext cx="237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Portugal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6" name="Rectangle 143"/>
            <p:cNvSpPr>
              <a:spLocks noChangeArrowheads="1"/>
            </p:cNvSpPr>
            <p:nvPr/>
          </p:nvSpPr>
          <p:spPr bwMode="auto">
            <a:xfrm rot="-2700000">
              <a:off x="3887" y="3021"/>
              <a:ext cx="230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Sweden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7" name="Rectangle 144"/>
            <p:cNvSpPr>
              <a:spLocks noChangeArrowheads="1"/>
            </p:cNvSpPr>
            <p:nvPr/>
          </p:nvSpPr>
          <p:spPr bwMode="auto">
            <a:xfrm rot="-2700000">
              <a:off x="4206" y="3010"/>
              <a:ext cx="194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Turkey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8" name="Rectangle 145"/>
            <p:cNvSpPr>
              <a:spLocks noChangeArrowheads="1"/>
            </p:cNvSpPr>
            <p:nvPr/>
          </p:nvSpPr>
          <p:spPr bwMode="auto">
            <a:xfrm rot="-2700000">
              <a:off x="4279" y="3099"/>
              <a:ext cx="453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United Kingdom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09" name="Rectangle 146"/>
            <p:cNvSpPr>
              <a:spLocks noChangeArrowheads="1"/>
            </p:cNvSpPr>
            <p:nvPr/>
          </p:nvSpPr>
          <p:spPr bwMode="auto">
            <a:xfrm rot="-2700000">
              <a:off x="4630" y="3074"/>
              <a:ext cx="383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United States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10" name="Rectangle 147"/>
            <p:cNvSpPr>
              <a:spLocks noChangeArrowheads="1"/>
            </p:cNvSpPr>
            <p:nvPr/>
          </p:nvSpPr>
          <p:spPr bwMode="auto">
            <a:xfrm>
              <a:off x="1560" y="1202"/>
              <a:ext cx="2720" cy="9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11" name="Rectangle 148"/>
            <p:cNvSpPr>
              <a:spLocks noChangeArrowheads="1"/>
            </p:cNvSpPr>
            <p:nvPr/>
          </p:nvSpPr>
          <p:spPr bwMode="auto">
            <a:xfrm>
              <a:off x="1582" y="1231"/>
              <a:ext cx="39" cy="39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12" name="Rectangle 149"/>
            <p:cNvSpPr>
              <a:spLocks noChangeArrowheads="1"/>
            </p:cNvSpPr>
            <p:nvPr/>
          </p:nvSpPr>
          <p:spPr bwMode="auto">
            <a:xfrm>
              <a:off x="1635" y="1215"/>
              <a:ext cx="369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Life sciences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13" name="Rectangle 150"/>
            <p:cNvSpPr>
              <a:spLocks noChangeArrowheads="1"/>
            </p:cNvSpPr>
            <p:nvPr/>
          </p:nvSpPr>
          <p:spPr bwMode="auto">
            <a:xfrm>
              <a:off x="2039" y="1231"/>
              <a:ext cx="39" cy="39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14" name="Rectangle 151"/>
            <p:cNvSpPr>
              <a:spLocks noChangeArrowheads="1"/>
            </p:cNvSpPr>
            <p:nvPr/>
          </p:nvSpPr>
          <p:spPr bwMode="auto">
            <a:xfrm>
              <a:off x="2092" y="1215"/>
              <a:ext cx="502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Physical sciences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15" name="Rectangle 152"/>
            <p:cNvSpPr>
              <a:spLocks noChangeArrowheads="1"/>
            </p:cNvSpPr>
            <p:nvPr/>
          </p:nvSpPr>
          <p:spPr bwMode="auto">
            <a:xfrm>
              <a:off x="2628" y="1231"/>
              <a:ext cx="39" cy="3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16" name="Rectangle 153"/>
            <p:cNvSpPr>
              <a:spLocks noChangeArrowheads="1"/>
            </p:cNvSpPr>
            <p:nvPr/>
          </p:nvSpPr>
          <p:spPr bwMode="auto">
            <a:xfrm>
              <a:off x="2682" y="1215"/>
              <a:ext cx="746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Mathematics and statistics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17" name="Rectangle 154"/>
            <p:cNvSpPr>
              <a:spLocks noChangeArrowheads="1"/>
            </p:cNvSpPr>
            <p:nvPr/>
          </p:nvSpPr>
          <p:spPr bwMode="auto">
            <a:xfrm>
              <a:off x="3464" y="1231"/>
              <a:ext cx="40" cy="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18" name="Rectangle 155"/>
            <p:cNvSpPr>
              <a:spLocks noChangeArrowheads="1"/>
            </p:cNvSpPr>
            <p:nvPr/>
          </p:nvSpPr>
          <p:spPr bwMode="auto">
            <a:xfrm>
              <a:off x="3518" y="1215"/>
              <a:ext cx="308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Computing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19" name="Rectangle 156"/>
            <p:cNvSpPr>
              <a:spLocks noChangeArrowheads="1"/>
            </p:cNvSpPr>
            <p:nvPr/>
          </p:nvSpPr>
          <p:spPr bwMode="auto">
            <a:xfrm>
              <a:off x="3861" y="1231"/>
              <a:ext cx="39" cy="39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20" name="Rectangle 157"/>
            <p:cNvSpPr>
              <a:spLocks noChangeArrowheads="1"/>
            </p:cNvSpPr>
            <p:nvPr/>
          </p:nvSpPr>
          <p:spPr bwMode="auto">
            <a:xfrm>
              <a:off x="3915" y="1215"/>
              <a:ext cx="341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Engineering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21" name="Rectangle 158"/>
            <p:cNvSpPr>
              <a:spLocks noChangeArrowheads="1"/>
            </p:cNvSpPr>
            <p:nvPr/>
          </p:nvSpPr>
          <p:spPr bwMode="auto">
            <a:xfrm>
              <a:off x="707" y="1267"/>
              <a:ext cx="56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800">
                  <a:solidFill>
                    <a:srgbClr val="000000"/>
                  </a:solidFill>
                  <a:latin typeface="Arial" pitchFamily="34" charset="0"/>
                </a:rPr>
                <a:t>%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22" name="Freeform 159"/>
            <p:cNvSpPr>
              <a:spLocks/>
            </p:cNvSpPr>
            <p:nvPr/>
          </p:nvSpPr>
          <p:spPr bwMode="auto">
            <a:xfrm>
              <a:off x="802" y="1401"/>
              <a:ext cx="2241" cy="597"/>
            </a:xfrm>
            <a:custGeom>
              <a:avLst/>
              <a:gdLst>
                <a:gd name="T0" fmla="*/ 10 w 4482"/>
                <a:gd name="T1" fmla="*/ 1 h 1194"/>
                <a:gd name="T2" fmla="*/ 9 w 4482"/>
                <a:gd name="T3" fmla="*/ 1 h 1194"/>
                <a:gd name="T4" fmla="*/ 7 w 4482"/>
                <a:gd name="T5" fmla="*/ 1 h 1194"/>
                <a:gd name="T6" fmla="*/ 5 w 4482"/>
                <a:gd name="T7" fmla="*/ 1 h 1194"/>
                <a:gd name="T8" fmla="*/ 4 w 4482"/>
                <a:gd name="T9" fmla="*/ 1 h 1194"/>
                <a:gd name="T10" fmla="*/ 3 w 4482"/>
                <a:gd name="T11" fmla="*/ 1 h 1194"/>
                <a:gd name="T12" fmla="*/ 2 w 4482"/>
                <a:gd name="T13" fmla="*/ 1 h 1194"/>
                <a:gd name="T14" fmla="*/ 1 w 4482"/>
                <a:gd name="T15" fmla="*/ 1 h 1194"/>
                <a:gd name="T16" fmla="*/ 1 w 4482"/>
                <a:gd name="T17" fmla="*/ 1 h 1194"/>
                <a:gd name="T18" fmla="*/ 1 w 4482"/>
                <a:gd name="T19" fmla="*/ 1 h 1194"/>
                <a:gd name="T20" fmla="*/ 1 w 4482"/>
                <a:gd name="T21" fmla="*/ 1 h 1194"/>
                <a:gd name="T22" fmla="*/ 1 w 4482"/>
                <a:gd name="T23" fmla="*/ 1 h 1194"/>
                <a:gd name="T24" fmla="*/ 1 w 4482"/>
                <a:gd name="T25" fmla="*/ 2 h 1194"/>
                <a:gd name="T26" fmla="*/ 0 w 4482"/>
                <a:gd name="T27" fmla="*/ 2 h 1194"/>
                <a:gd name="T28" fmla="*/ 0 w 4482"/>
                <a:gd name="T29" fmla="*/ 11 h 1194"/>
                <a:gd name="T30" fmla="*/ 1 w 4482"/>
                <a:gd name="T31" fmla="*/ 11 h 1194"/>
                <a:gd name="T32" fmla="*/ 1 w 4482"/>
                <a:gd name="T33" fmla="*/ 11 h 1194"/>
                <a:gd name="T34" fmla="*/ 1 w 4482"/>
                <a:gd name="T35" fmla="*/ 11 h 1194"/>
                <a:gd name="T36" fmla="*/ 1 w 4482"/>
                <a:gd name="T37" fmla="*/ 12 h 1194"/>
                <a:gd name="T38" fmla="*/ 1 w 4482"/>
                <a:gd name="T39" fmla="*/ 12 h 1194"/>
                <a:gd name="T40" fmla="*/ 1 w 4482"/>
                <a:gd name="T41" fmla="*/ 12 h 1194"/>
                <a:gd name="T42" fmla="*/ 1 w 4482"/>
                <a:gd name="T43" fmla="*/ 12 h 1194"/>
                <a:gd name="T44" fmla="*/ 2 w 4482"/>
                <a:gd name="T45" fmla="*/ 12 h 1194"/>
                <a:gd name="T46" fmla="*/ 3 w 4482"/>
                <a:gd name="T47" fmla="*/ 13 h 1194"/>
                <a:gd name="T48" fmla="*/ 5 w 4482"/>
                <a:gd name="T49" fmla="*/ 13 h 1194"/>
                <a:gd name="T50" fmla="*/ 6 w 4482"/>
                <a:gd name="T51" fmla="*/ 13 h 1194"/>
                <a:gd name="T52" fmla="*/ 9 w 4482"/>
                <a:gd name="T53" fmla="*/ 13 h 1194"/>
                <a:gd name="T54" fmla="*/ 9 w 4482"/>
                <a:gd name="T55" fmla="*/ 13 h 1194"/>
                <a:gd name="T56" fmla="*/ 11 w 4482"/>
                <a:gd name="T57" fmla="*/ 13 h 1194"/>
                <a:gd name="T58" fmla="*/ 58 w 4482"/>
                <a:gd name="T59" fmla="*/ 13 h 1194"/>
                <a:gd name="T60" fmla="*/ 60 w 4482"/>
                <a:gd name="T61" fmla="*/ 13 h 1194"/>
                <a:gd name="T62" fmla="*/ 61 w 4482"/>
                <a:gd name="T63" fmla="*/ 13 h 1194"/>
                <a:gd name="T64" fmla="*/ 63 w 4482"/>
                <a:gd name="T65" fmla="*/ 13 h 1194"/>
                <a:gd name="T66" fmla="*/ 65 w 4482"/>
                <a:gd name="T67" fmla="*/ 13 h 1194"/>
                <a:gd name="T68" fmla="*/ 67 w 4482"/>
                <a:gd name="T69" fmla="*/ 13 h 1194"/>
                <a:gd name="T70" fmla="*/ 68 w 4482"/>
                <a:gd name="T71" fmla="*/ 12 h 1194"/>
                <a:gd name="T72" fmla="*/ 69 w 4482"/>
                <a:gd name="T73" fmla="*/ 12 h 1194"/>
                <a:gd name="T74" fmla="*/ 69 w 4482"/>
                <a:gd name="T75" fmla="*/ 12 h 1194"/>
                <a:gd name="T76" fmla="*/ 70 w 4482"/>
                <a:gd name="T77" fmla="*/ 12 h 1194"/>
                <a:gd name="T78" fmla="*/ 70 w 4482"/>
                <a:gd name="T79" fmla="*/ 12 h 1194"/>
                <a:gd name="T80" fmla="*/ 70 w 4482"/>
                <a:gd name="T81" fmla="*/ 11 h 1194"/>
                <a:gd name="T82" fmla="*/ 70 w 4482"/>
                <a:gd name="T83" fmla="*/ 11 h 1194"/>
                <a:gd name="T84" fmla="*/ 70 w 4482"/>
                <a:gd name="T85" fmla="*/ 11 h 1194"/>
                <a:gd name="T86" fmla="*/ 70 w 4482"/>
                <a:gd name="T87" fmla="*/ 11 h 1194"/>
                <a:gd name="T88" fmla="*/ 70 w 4482"/>
                <a:gd name="T89" fmla="*/ 2 h 1194"/>
                <a:gd name="T90" fmla="*/ 70 w 4482"/>
                <a:gd name="T91" fmla="*/ 2 h 1194"/>
                <a:gd name="T92" fmla="*/ 70 w 4482"/>
                <a:gd name="T93" fmla="*/ 1 h 1194"/>
                <a:gd name="T94" fmla="*/ 70 w 4482"/>
                <a:gd name="T95" fmla="*/ 1 h 1194"/>
                <a:gd name="T96" fmla="*/ 70 w 4482"/>
                <a:gd name="T97" fmla="*/ 1 h 1194"/>
                <a:gd name="T98" fmla="*/ 70 w 4482"/>
                <a:gd name="T99" fmla="*/ 1 h 1194"/>
                <a:gd name="T100" fmla="*/ 69 w 4482"/>
                <a:gd name="T101" fmla="*/ 1 h 1194"/>
                <a:gd name="T102" fmla="*/ 69 w 4482"/>
                <a:gd name="T103" fmla="*/ 1 h 1194"/>
                <a:gd name="T104" fmla="*/ 67 w 4482"/>
                <a:gd name="T105" fmla="*/ 1 h 1194"/>
                <a:gd name="T106" fmla="*/ 66 w 4482"/>
                <a:gd name="T107" fmla="*/ 1 h 1194"/>
                <a:gd name="T108" fmla="*/ 65 w 4482"/>
                <a:gd name="T109" fmla="*/ 1 h 1194"/>
                <a:gd name="T110" fmla="*/ 62 w 4482"/>
                <a:gd name="T111" fmla="*/ 1 h 1194"/>
                <a:gd name="T112" fmla="*/ 61 w 4482"/>
                <a:gd name="T113" fmla="*/ 1 h 1194"/>
                <a:gd name="T114" fmla="*/ 59 w 4482"/>
                <a:gd name="T115" fmla="*/ 1 h 1194"/>
                <a:gd name="T116" fmla="*/ 40 w 4482"/>
                <a:gd name="T117" fmla="*/ 1 h 119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482"/>
                <a:gd name="T178" fmla="*/ 0 h 1194"/>
                <a:gd name="T179" fmla="*/ 4482 w 4482"/>
                <a:gd name="T180" fmla="*/ 1194 h 119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482" h="1194">
                  <a:moveTo>
                    <a:pt x="747" y="2"/>
                  </a:moveTo>
                  <a:lnTo>
                    <a:pt x="709" y="2"/>
                  </a:lnTo>
                  <a:lnTo>
                    <a:pt x="670" y="2"/>
                  </a:lnTo>
                  <a:lnTo>
                    <a:pt x="634" y="3"/>
                  </a:lnTo>
                  <a:lnTo>
                    <a:pt x="597" y="3"/>
                  </a:lnTo>
                  <a:lnTo>
                    <a:pt x="560" y="5"/>
                  </a:lnTo>
                  <a:lnTo>
                    <a:pt x="524" y="8"/>
                  </a:lnTo>
                  <a:lnTo>
                    <a:pt x="491" y="9"/>
                  </a:lnTo>
                  <a:lnTo>
                    <a:pt x="457" y="12"/>
                  </a:lnTo>
                  <a:lnTo>
                    <a:pt x="423" y="16"/>
                  </a:lnTo>
                  <a:lnTo>
                    <a:pt x="391" y="19"/>
                  </a:lnTo>
                  <a:lnTo>
                    <a:pt x="360" y="22"/>
                  </a:lnTo>
                  <a:lnTo>
                    <a:pt x="329" y="26"/>
                  </a:lnTo>
                  <a:lnTo>
                    <a:pt x="300" y="29"/>
                  </a:lnTo>
                  <a:lnTo>
                    <a:pt x="271" y="34"/>
                  </a:lnTo>
                  <a:lnTo>
                    <a:pt x="245" y="39"/>
                  </a:lnTo>
                  <a:lnTo>
                    <a:pt x="219" y="43"/>
                  </a:lnTo>
                  <a:lnTo>
                    <a:pt x="194" y="48"/>
                  </a:lnTo>
                  <a:lnTo>
                    <a:pt x="171" y="54"/>
                  </a:lnTo>
                  <a:lnTo>
                    <a:pt x="148" y="59"/>
                  </a:lnTo>
                  <a:lnTo>
                    <a:pt x="128" y="65"/>
                  </a:lnTo>
                  <a:lnTo>
                    <a:pt x="108" y="71"/>
                  </a:lnTo>
                  <a:lnTo>
                    <a:pt x="90" y="77"/>
                  </a:lnTo>
                  <a:lnTo>
                    <a:pt x="82" y="80"/>
                  </a:lnTo>
                  <a:lnTo>
                    <a:pt x="73" y="83"/>
                  </a:lnTo>
                  <a:lnTo>
                    <a:pt x="65" y="86"/>
                  </a:lnTo>
                  <a:lnTo>
                    <a:pt x="59" y="89"/>
                  </a:lnTo>
                  <a:lnTo>
                    <a:pt x="51" y="92"/>
                  </a:lnTo>
                  <a:lnTo>
                    <a:pt x="45" y="95"/>
                  </a:lnTo>
                  <a:lnTo>
                    <a:pt x="39" y="100"/>
                  </a:lnTo>
                  <a:lnTo>
                    <a:pt x="33" y="103"/>
                  </a:lnTo>
                  <a:lnTo>
                    <a:pt x="28" y="106"/>
                  </a:lnTo>
                  <a:lnTo>
                    <a:pt x="24" y="109"/>
                  </a:lnTo>
                  <a:lnTo>
                    <a:pt x="19" y="114"/>
                  </a:lnTo>
                  <a:lnTo>
                    <a:pt x="14" y="117"/>
                  </a:lnTo>
                  <a:lnTo>
                    <a:pt x="11" y="120"/>
                  </a:lnTo>
                  <a:lnTo>
                    <a:pt x="8" y="125"/>
                  </a:lnTo>
                  <a:lnTo>
                    <a:pt x="5" y="128"/>
                  </a:lnTo>
                  <a:lnTo>
                    <a:pt x="4" y="131"/>
                  </a:lnTo>
                  <a:lnTo>
                    <a:pt x="2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509"/>
                  </a:lnTo>
                  <a:lnTo>
                    <a:pt x="0" y="725"/>
                  </a:lnTo>
                  <a:lnTo>
                    <a:pt x="0" y="730"/>
                  </a:lnTo>
                  <a:lnTo>
                    <a:pt x="0" y="733"/>
                  </a:lnTo>
                  <a:lnTo>
                    <a:pt x="2" y="737"/>
                  </a:lnTo>
                  <a:lnTo>
                    <a:pt x="4" y="741"/>
                  </a:lnTo>
                  <a:lnTo>
                    <a:pt x="5" y="744"/>
                  </a:lnTo>
                  <a:lnTo>
                    <a:pt x="8" y="748"/>
                  </a:lnTo>
                  <a:lnTo>
                    <a:pt x="11" y="751"/>
                  </a:lnTo>
                  <a:lnTo>
                    <a:pt x="14" y="754"/>
                  </a:lnTo>
                  <a:lnTo>
                    <a:pt x="19" y="759"/>
                  </a:lnTo>
                  <a:lnTo>
                    <a:pt x="24" y="762"/>
                  </a:lnTo>
                  <a:lnTo>
                    <a:pt x="28" y="765"/>
                  </a:lnTo>
                  <a:lnTo>
                    <a:pt x="33" y="768"/>
                  </a:lnTo>
                  <a:lnTo>
                    <a:pt x="39" y="773"/>
                  </a:lnTo>
                  <a:lnTo>
                    <a:pt x="45" y="776"/>
                  </a:lnTo>
                  <a:lnTo>
                    <a:pt x="51" y="779"/>
                  </a:lnTo>
                  <a:lnTo>
                    <a:pt x="59" y="782"/>
                  </a:lnTo>
                  <a:lnTo>
                    <a:pt x="65" y="785"/>
                  </a:lnTo>
                  <a:lnTo>
                    <a:pt x="73" y="788"/>
                  </a:lnTo>
                  <a:lnTo>
                    <a:pt x="82" y="791"/>
                  </a:lnTo>
                  <a:lnTo>
                    <a:pt x="90" y="794"/>
                  </a:lnTo>
                  <a:lnTo>
                    <a:pt x="108" y="800"/>
                  </a:lnTo>
                  <a:lnTo>
                    <a:pt x="128" y="807"/>
                  </a:lnTo>
                  <a:lnTo>
                    <a:pt x="148" y="813"/>
                  </a:lnTo>
                  <a:lnTo>
                    <a:pt x="171" y="817"/>
                  </a:lnTo>
                  <a:lnTo>
                    <a:pt x="194" y="824"/>
                  </a:lnTo>
                  <a:lnTo>
                    <a:pt x="219" y="828"/>
                  </a:lnTo>
                  <a:lnTo>
                    <a:pt x="245" y="833"/>
                  </a:lnTo>
                  <a:lnTo>
                    <a:pt x="271" y="837"/>
                  </a:lnTo>
                  <a:lnTo>
                    <a:pt x="300" y="842"/>
                  </a:lnTo>
                  <a:lnTo>
                    <a:pt x="329" y="845"/>
                  </a:lnTo>
                  <a:lnTo>
                    <a:pt x="360" y="850"/>
                  </a:lnTo>
                  <a:lnTo>
                    <a:pt x="391" y="853"/>
                  </a:lnTo>
                  <a:lnTo>
                    <a:pt x="423" y="856"/>
                  </a:lnTo>
                  <a:lnTo>
                    <a:pt x="455" y="859"/>
                  </a:lnTo>
                  <a:lnTo>
                    <a:pt x="491" y="862"/>
                  </a:lnTo>
                  <a:lnTo>
                    <a:pt x="524" y="863"/>
                  </a:lnTo>
                  <a:lnTo>
                    <a:pt x="560" y="865"/>
                  </a:lnTo>
                  <a:lnTo>
                    <a:pt x="597" y="868"/>
                  </a:lnTo>
                  <a:lnTo>
                    <a:pt x="634" y="868"/>
                  </a:lnTo>
                  <a:lnTo>
                    <a:pt x="670" y="870"/>
                  </a:lnTo>
                  <a:lnTo>
                    <a:pt x="709" y="870"/>
                  </a:lnTo>
                  <a:lnTo>
                    <a:pt x="747" y="870"/>
                  </a:lnTo>
                  <a:lnTo>
                    <a:pt x="2614" y="871"/>
                  </a:lnTo>
                  <a:lnTo>
                    <a:pt x="4121" y="1194"/>
                  </a:lnTo>
                  <a:lnTo>
                    <a:pt x="3734" y="871"/>
                  </a:lnTo>
                  <a:lnTo>
                    <a:pt x="3773" y="870"/>
                  </a:lnTo>
                  <a:lnTo>
                    <a:pt x="3811" y="870"/>
                  </a:lnTo>
                  <a:lnTo>
                    <a:pt x="3848" y="868"/>
                  </a:lnTo>
                  <a:lnTo>
                    <a:pt x="3885" y="868"/>
                  </a:lnTo>
                  <a:lnTo>
                    <a:pt x="3922" y="867"/>
                  </a:lnTo>
                  <a:lnTo>
                    <a:pt x="3957" y="863"/>
                  </a:lnTo>
                  <a:lnTo>
                    <a:pt x="3992" y="862"/>
                  </a:lnTo>
                  <a:lnTo>
                    <a:pt x="4026" y="859"/>
                  </a:lnTo>
                  <a:lnTo>
                    <a:pt x="4058" y="856"/>
                  </a:lnTo>
                  <a:lnTo>
                    <a:pt x="4091" y="853"/>
                  </a:lnTo>
                  <a:lnTo>
                    <a:pt x="4121" y="850"/>
                  </a:lnTo>
                  <a:lnTo>
                    <a:pt x="4152" y="845"/>
                  </a:lnTo>
                  <a:lnTo>
                    <a:pt x="4181" y="842"/>
                  </a:lnTo>
                  <a:lnTo>
                    <a:pt x="4210" y="837"/>
                  </a:lnTo>
                  <a:lnTo>
                    <a:pt x="4237" y="833"/>
                  </a:lnTo>
                  <a:lnTo>
                    <a:pt x="4263" y="828"/>
                  </a:lnTo>
                  <a:lnTo>
                    <a:pt x="4287" y="824"/>
                  </a:lnTo>
                  <a:lnTo>
                    <a:pt x="4312" y="817"/>
                  </a:lnTo>
                  <a:lnTo>
                    <a:pt x="4333" y="813"/>
                  </a:lnTo>
                  <a:lnTo>
                    <a:pt x="4355" y="807"/>
                  </a:lnTo>
                  <a:lnTo>
                    <a:pt x="4373" y="800"/>
                  </a:lnTo>
                  <a:lnTo>
                    <a:pt x="4392" y="794"/>
                  </a:lnTo>
                  <a:lnTo>
                    <a:pt x="4399" y="791"/>
                  </a:lnTo>
                  <a:lnTo>
                    <a:pt x="4409" y="788"/>
                  </a:lnTo>
                  <a:lnTo>
                    <a:pt x="4416" y="785"/>
                  </a:lnTo>
                  <a:lnTo>
                    <a:pt x="4423" y="782"/>
                  </a:lnTo>
                  <a:lnTo>
                    <a:pt x="4430" y="779"/>
                  </a:lnTo>
                  <a:lnTo>
                    <a:pt x="4436" y="776"/>
                  </a:lnTo>
                  <a:lnTo>
                    <a:pt x="4442" y="773"/>
                  </a:lnTo>
                  <a:lnTo>
                    <a:pt x="4449" y="768"/>
                  </a:lnTo>
                  <a:lnTo>
                    <a:pt x="4453" y="765"/>
                  </a:lnTo>
                  <a:lnTo>
                    <a:pt x="4458" y="762"/>
                  </a:lnTo>
                  <a:lnTo>
                    <a:pt x="4462" y="759"/>
                  </a:lnTo>
                  <a:lnTo>
                    <a:pt x="4467" y="754"/>
                  </a:lnTo>
                  <a:lnTo>
                    <a:pt x="4470" y="751"/>
                  </a:lnTo>
                  <a:lnTo>
                    <a:pt x="4473" y="748"/>
                  </a:lnTo>
                  <a:lnTo>
                    <a:pt x="4476" y="744"/>
                  </a:lnTo>
                  <a:lnTo>
                    <a:pt x="4478" y="741"/>
                  </a:lnTo>
                  <a:lnTo>
                    <a:pt x="4479" y="737"/>
                  </a:lnTo>
                  <a:lnTo>
                    <a:pt x="4481" y="733"/>
                  </a:lnTo>
                  <a:lnTo>
                    <a:pt x="4481" y="730"/>
                  </a:lnTo>
                  <a:lnTo>
                    <a:pt x="4482" y="725"/>
                  </a:lnTo>
                  <a:lnTo>
                    <a:pt x="4482" y="509"/>
                  </a:lnTo>
                  <a:lnTo>
                    <a:pt x="4482" y="146"/>
                  </a:lnTo>
                  <a:lnTo>
                    <a:pt x="4481" y="141"/>
                  </a:lnTo>
                  <a:lnTo>
                    <a:pt x="4481" y="138"/>
                  </a:lnTo>
                  <a:lnTo>
                    <a:pt x="4479" y="135"/>
                  </a:lnTo>
                  <a:lnTo>
                    <a:pt x="4478" y="131"/>
                  </a:lnTo>
                  <a:lnTo>
                    <a:pt x="4476" y="128"/>
                  </a:lnTo>
                  <a:lnTo>
                    <a:pt x="4473" y="125"/>
                  </a:lnTo>
                  <a:lnTo>
                    <a:pt x="4470" y="120"/>
                  </a:lnTo>
                  <a:lnTo>
                    <a:pt x="4467" y="117"/>
                  </a:lnTo>
                  <a:lnTo>
                    <a:pt x="4462" y="114"/>
                  </a:lnTo>
                  <a:lnTo>
                    <a:pt x="4458" y="109"/>
                  </a:lnTo>
                  <a:lnTo>
                    <a:pt x="4453" y="106"/>
                  </a:lnTo>
                  <a:lnTo>
                    <a:pt x="4449" y="103"/>
                  </a:lnTo>
                  <a:lnTo>
                    <a:pt x="4442" y="100"/>
                  </a:lnTo>
                  <a:lnTo>
                    <a:pt x="4436" y="95"/>
                  </a:lnTo>
                  <a:lnTo>
                    <a:pt x="4430" y="92"/>
                  </a:lnTo>
                  <a:lnTo>
                    <a:pt x="4423" y="89"/>
                  </a:lnTo>
                  <a:lnTo>
                    <a:pt x="4416" y="86"/>
                  </a:lnTo>
                  <a:lnTo>
                    <a:pt x="4409" y="83"/>
                  </a:lnTo>
                  <a:lnTo>
                    <a:pt x="4399" y="80"/>
                  </a:lnTo>
                  <a:lnTo>
                    <a:pt x="4392" y="77"/>
                  </a:lnTo>
                  <a:lnTo>
                    <a:pt x="4373" y="71"/>
                  </a:lnTo>
                  <a:lnTo>
                    <a:pt x="4353" y="65"/>
                  </a:lnTo>
                  <a:lnTo>
                    <a:pt x="4333" y="59"/>
                  </a:lnTo>
                  <a:lnTo>
                    <a:pt x="4312" y="54"/>
                  </a:lnTo>
                  <a:lnTo>
                    <a:pt x="4287" y="48"/>
                  </a:lnTo>
                  <a:lnTo>
                    <a:pt x="4263" y="43"/>
                  </a:lnTo>
                  <a:lnTo>
                    <a:pt x="4237" y="39"/>
                  </a:lnTo>
                  <a:lnTo>
                    <a:pt x="4210" y="34"/>
                  </a:lnTo>
                  <a:lnTo>
                    <a:pt x="4181" y="29"/>
                  </a:lnTo>
                  <a:lnTo>
                    <a:pt x="4152" y="26"/>
                  </a:lnTo>
                  <a:lnTo>
                    <a:pt x="4121" y="22"/>
                  </a:lnTo>
                  <a:lnTo>
                    <a:pt x="4091" y="19"/>
                  </a:lnTo>
                  <a:lnTo>
                    <a:pt x="4058" y="16"/>
                  </a:lnTo>
                  <a:lnTo>
                    <a:pt x="4026" y="12"/>
                  </a:lnTo>
                  <a:lnTo>
                    <a:pt x="3992" y="9"/>
                  </a:lnTo>
                  <a:lnTo>
                    <a:pt x="3957" y="8"/>
                  </a:lnTo>
                  <a:lnTo>
                    <a:pt x="3922" y="5"/>
                  </a:lnTo>
                  <a:lnTo>
                    <a:pt x="3885" y="3"/>
                  </a:lnTo>
                  <a:lnTo>
                    <a:pt x="3848" y="2"/>
                  </a:lnTo>
                  <a:lnTo>
                    <a:pt x="3811" y="2"/>
                  </a:lnTo>
                  <a:lnTo>
                    <a:pt x="3773" y="2"/>
                  </a:lnTo>
                  <a:lnTo>
                    <a:pt x="3734" y="0"/>
                  </a:lnTo>
                  <a:lnTo>
                    <a:pt x="2614" y="2"/>
                  </a:lnTo>
                  <a:lnTo>
                    <a:pt x="747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23" name="Freeform 160"/>
            <p:cNvSpPr>
              <a:spLocks/>
            </p:cNvSpPr>
            <p:nvPr/>
          </p:nvSpPr>
          <p:spPr bwMode="auto">
            <a:xfrm>
              <a:off x="802" y="1401"/>
              <a:ext cx="2241" cy="597"/>
            </a:xfrm>
            <a:custGeom>
              <a:avLst/>
              <a:gdLst>
                <a:gd name="T0" fmla="*/ 10 w 4482"/>
                <a:gd name="T1" fmla="*/ 1 h 1194"/>
                <a:gd name="T2" fmla="*/ 9 w 4482"/>
                <a:gd name="T3" fmla="*/ 1 h 1194"/>
                <a:gd name="T4" fmla="*/ 7 w 4482"/>
                <a:gd name="T5" fmla="*/ 1 h 1194"/>
                <a:gd name="T6" fmla="*/ 5 w 4482"/>
                <a:gd name="T7" fmla="*/ 1 h 1194"/>
                <a:gd name="T8" fmla="*/ 4 w 4482"/>
                <a:gd name="T9" fmla="*/ 1 h 1194"/>
                <a:gd name="T10" fmla="*/ 3 w 4482"/>
                <a:gd name="T11" fmla="*/ 1 h 1194"/>
                <a:gd name="T12" fmla="*/ 2 w 4482"/>
                <a:gd name="T13" fmla="*/ 1 h 1194"/>
                <a:gd name="T14" fmla="*/ 1 w 4482"/>
                <a:gd name="T15" fmla="*/ 1 h 1194"/>
                <a:gd name="T16" fmla="*/ 1 w 4482"/>
                <a:gd name="T17" fmla="*/ 1 h 1194"/>
                <a:gd name="T18" fmla="*/ 1 w 4482"/>
                <a:gd name="T19" fmla="*/ 1 h 1194"/>
                <a:gd name="T20" fmla="*/ 1 w 4482"/>
                <a:gd name="T21" fmla="*/ 1 h 1194"/>
                <a:gd name="T22" fmla="*/ 1 w 4482"/>
                <a:gd name="T23" fmla="*/ 1 h 1194"/>
                <a:gd name="T24" fmla="*/ 1 w 4482"/>
                <a:gd name="T25" fmla="*/ 2 h 1194"/>
                <a:gd name="T26" fmla="*/ 0 w 4482"/>
                <a:gd name="T27" fmla="*/ 2 h 1194"/>
                <a:gd name="T28" fmla="*/ 0 w 4482"/>
                <a:gd name="T29" fmla="*/ 11 h 1194"/>
                <a:gd name="T30" fmla="*/ 1 w 4482"/>
                <a:gd name="T31" fmla="*/ 11 h 1194"/>
                <a:gd name="T32" fmla="*/ 1 w 4482"/>
                <a:gd name="T33" fmla="*/ 11 h 1194"/>
                <a:gd name="T34" fmla="*/ 1 w 4482"/>
                <a:gd name="T35" fmla="*/ 11 h 1194"/>
                <a:gd name="T36" fmla="*/ 1 w 4482"/>
                <a:gd name="T37" fmla="*/ 12 h 1194"/>
                <a:gd name="T38" fmla="*/ 1 w 4482"/>
                <a:gd name="T39" fmla="*/ 12 h 1194"/>
                <a:gd name="T40" fmla="*/ 1 w 4482"/>
                <a:gd name="T41" fmla="*/ 12 h 1194"/>
                <a:gd name="T42" fmla="*/ 1 w 4482"/>
                <a:gd name="T43" fmla="*/ 12 h 1194"/>
                <a:gd name="T44" fmla="*/ 2 w 4482"/>
                <a:gd name="T45" fmla="*/ 12 h 1194"/>
                <a:gd name="T46" fmla="*/ 3 w 4482"/>
                <a:gd name="T47" fmla="*/ 13 h 1194"/>
                <a:gd name="T48" fmla="*/ 5 w 4482"/>
                <a:gd name="T49" fmla="*/ 13 h 1194"/>
                <a:gd name="T50" fmla="*/ 6 w 4482"/>
                <a:gd name="T51" fmla="*/ 13 h 1194"/>
                <a:gd name="T52" fmla="*/ 9 w 4482"/>
                <a:gd name="T53" fmla="*/ 13 h 1194"/>
                <a:gd name="T54" fmla="*/ 9 w 4482"/>
                <a:gd name="T55" fmla="*/ 13 h 1194"/>
                <a:gd name="T56" fmla="*/ 11 w 4482"/>
                <a:gd name="T57" fmla="*/ 13 h 1194"/>
                <a:gd name="T58" fmla="*/ 58 w 4482"/>
                <a:gd name="T59" fmla="*/ 13 h 1194"/>
                <a:gd name="T60" fmla="*/ 60 w 4482"/>
                <a:gd name="T61" fmla="*/ 13 h 1194"/>
                <a:gd name="T62" fmla="*/ 61 w 4482"/>
                <a:gd name="T63" fmla="*/ 13 h 1194"/>
                <a:gd name="T64" fmla="*/ 63 w 4482"/>
                <a:gd name="T65" fmla="*/ 13 h 1194"/>
                <a:gd name="T66" fmla="*/ 65 w 4482"/>
                <a:gd name="T67" fmla="*/ 13 h 1194"/>
                <a:gd name="T68" fmla="*/ 67 w 4482"/>
                <a:gd name="T69" fmla="*/ 13 h 1194"/>
                <a:gd name="T70" fmla="*/ 68 w 4482"/>
                <a:gd name="T71" fmla="*/ 12 h 1194"/>
                <a:gd name="T72" fmla="*/ 69 w 4482"/>
                <a:gd name="T73" fmla="*/ 12 h 1194"/>
                <a:gd name="T74" fmla="*/ 69 w 4482"/>
                <a:gd name="T75" fmla="*/ 12 h 1194"/>
                <a:gd name="T76" fmla="*/ 70 w 4482"/>
                <a:gd name="T77" fmla="*/ 12 h 1194"/>
                <a:gd name="T78" fmla="*/ 70 w 4482"/>
                <a:gd name="T79" fmla="*/ 12 h 1194"/>
                <a:gd name="T80" fmla="*/ 70 w 4482"/>
                <a:gd name="T81" fmla="*/ 11 h 1194"/>
                <a:gd name="T82" fmla="*/ 70 w 4482"/>
                <a:gd name="T83" fmla="*/ 11 h 1194"/>
                <a:gd name="T84" fmla="*/ 70 w 4482"/>
                <a:gd name="T85" fmla="*/ 11 h 1194"/>
                <a:gd name="T86" fmla="*/ 70 w 4482"/>
                <a:gd name="T87" fmla="*/ 11 h 1194"/>
                <a:gd name="T88" fmla="*/ 70 w 4482"/>
                <a:gd name="T89" fmla="*/ 2 h 1194"/>
                <a:gd name="T90" fmla="*/ 70 w 4482"/>
                <a:gd name="T91" fmla="*/ 2 h 1194"/>
                <a:gd name="T92" fmla="*/ 70 w 4482"/>
                <a:gd name="T93" fmla="*/ 1 h 1194"/>
                <a:gd name="T94" fmla="*/ 70 w 4482"/>
                <a:gd name="T95" fmla="*/ 1 h 1194"/>
                <a:gd name="T96" fmla="*/ 70 w 4482"/>
                <a:gd name="T97" fmla="*/ 1 h 1194"/>
                <a:gd name="T98" fmla="*/ 70 w 4482"/>
                <a:gd name="T99" fmla="*/ 1 h 1194"/>
                <a:gd name="T100" fmla="*/ 69 w 4482"/>
                <a:gd name="T101" fmla="*/ 1 h 1194"/>
                <a:gd name="T102" fmla="*/ 69 w 4482"/>
                <a:gd name="T103" fmla="*/ 1 h 1194"/>
                <a:gd name="T104" fmla="*/ 67 w 4482"/>
                <a:gd name="T105" fmla="*/ 1 h 1194"/>
                <a:gd name="T106" fmla="*/ 66 w 4482"/>
                <a:gd name="T107" fmla="*/ 1 h 1194"/>
                <a:gd name="T108" fmla="*/ 65 w 4482"/>
                <a:gd name="T109" fmla="*/ 1 h 1194"/>
                <a:gd name="T110" fmla="*/ 62 w 4482"/>
                <a:gd name="T111" fmla="*/ 1 h 1194"/>
                <a:gd name="T112" fmla="*/ 61 w 4482"/>
                <a:gd name="T113" fmla="*/ 1 h 1194"/>
                <a:gd name="T114" fmla="*/ 59 w 4482"/>
                <a:gd name="T115" fmla="*/ 1 h 1194"/>
                <a:gd name="T116" fmla="*/ 40 w 4482"/>
                <a:gd name="T117" fmla="*/ 1 h 119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482"/>
                <a:gd name="T178" fmla="*/ 0 h 1194"/>
                <a:gd name="T179" fmla="*/ 4482 w 4482"/>
                <a:gd name="T180" fmla="*/ 1194 h 119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482" h="1194">
                  <a:moveTo>
                    <a:pt x="747" y="2"/>
                  </a:moveTo>
                  <a:lnTo>
                    <a:pt x="709" y="2"/>
                  </a:lnTo>
                  <a:lnTo>
                    <a:pt x="670" y="2"/>
                  </a:lnTo>
                  <a:lnTo>
                    <a:pt x="634" y="3"/>
                  </a:lnTo>
                  <a:lnTo>
                    <a:pt x="597" y="3"/>
                  </a:lnTo>
                  <a:lnTo>
                    <a:pt x="560" y="5"/>
                  </a:lnTo>
                  <a:lnTo>
                    <a:pt x="524" y="8"/>
                  </a:lnTo>
                  <a:lnTo>
                    <a:pt x="491" y="9"/>
                  </a:lnTo>
                  <a:lnTo>
                    <a:pt x="457" y="12"/>
                  </a:lnTo>
                  <a:lnTo>
                    <a:pt x="423" y="16"/>
                  </a:lnTo>
                  <a:lnTo>
                    <a:pt x="391" y="19"/>
                  </a:lnTo>
                  <a:lnTo>
                    <a:pt x="360" y="22"/>
                  </a:lnTo>
                  <a:lnTo>
                    <a:pt x="329" y="26"/>
                  </a:lnTo>
                  <a:lnTo>
                    <a:pt x="300" y="29"/>
                  </a:lnTo>
                  <a:lnTo>
                    <a:pt x="271" y="34"/>
                  </a:lnTo>
                  <a:lnTo>
                    <a:pt x="245" y="39"/>
                  </a:lnTo>
                  <a:lnTo>
                    <a:pt x="219" y="43"/>
                  </a:lnTo>
                  <a:lnTo>
                    <a:pt x="194" y="48"/>
                  </a:lnTo>
                  <a:lnTo>
                    <a:pt x="171" y="54"/>
                  </a:lnTo>
                  <a:lnTo>
                    <a:pt x="148" y="59"/>
                  </a:lnTo>
                  <a:lnTo>
                    <a:pt x="128" y="65"/>
                  </a:lnTo>
                  <a:lnTo>
                    <a:pt x="108" y="71"/>
                  </a:lnTo>
                  <a:lnTo>
                    <a:pt x="90" y="77"/>
                  </a:lnTo>
                  <a:lnTo>
                    <a:pt x="82" y="80"/>
                  </a:lnTo>
                  <a:lnTo>
                    <a:pt x="73" y="83"/>
                  </a:lnTo>
                  <a:lnTo>
                    <a:pt x="65" y="86"/>
                  </a:lnTo>
                  <a:lnTo>
                    <a:pt x="59" y="89"/>
                  </a:lnTo>
                  <a:lnTo>
                    <a:pt x="51" y="92"/>
                  </a:lnTo>
                  <a:lnTo>
                    <a:pt x="45" y="95"/>
                  </a:lnTo>
                  <a:lnTo>
                    <a:pt x="39" y="100"/>
                  </a:lnTo>
                  <a:lnTo>
                    <a:pt x="33" y="103"/>
                  </a:lnTo>
                  <a:lnTo>
                    <a:pt x="28" y="106"/>
                  </a:lnTo>
                  <a:lnTo>
                    <a:pt x="24" y="109"/>
                  </a:lnTo>
                  <a:lnTo>
                    <a:pt x="19" y="114"/>
                  </a:lnTo>
                  <a:lnTo>
                    <a:pt x="14" y="117"/>
                  </a:lnTo>
                  <a:lnTo>
                    <a:pt x="11" y="120"/>
                  </a:lnTo>
                  <a:lnTo>
                    <a:pt x="8" y="125"/>
                  </a:lnTo>
                  <a:lnTo>
                    <a:pt x="5" y="128"/>
                  </a:lnTo>
                  <a:lnTo>
                    <a:pt x="4" y="131"/>
                  </a:lnTo>
                  <a:lnTo>
                    <a:pt x="2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509"/>
                  </a:lnTo>
                  <a:lnTo>
                    <a:pt x="0" y="725"/>
                  </a:lnTo>
                  <a:lnTo>
                    <a:pt x="0" y="730"/>
                  </a:lnTo>
                  <a:lnTo>
                    <a:pt x="0" y="733"/>
                  </a:lnTo>
                  <a:lnTo>
                    <a:pt x="2" y="737"/>
                  </a:lnTo>
                  <a:lnTo>
                    <a:pt x="4" y="741"/>
                  </a:lnTo>
                  <a:lnTo>
                    <a:pt x="5" y="744"/>
                  </a:lnTo>
                  <a:lnTo>
                    <a:pt x="8" y="748"/>
                  </a:lnTo>
                  <a:lnTo>
                    <a:pt x="11" y="751"/>
                  </a:lnTo>
                  <a:lnTo>
                    <a:pt x="14" y="754"/>
                  </a:lnTo>
                  <a:lnTo>
                    <a:pt x="19" y="759"/>
                  </a:lnTo>
                  <a:lnTo>
                    <a:pt x="24" y="762"/>
                  </a:lnTo>
                  <a:lnTo>
                    <a:pt x="28" y="765"/>
                  </a:lnTo>
                  <a:lnTo>
                    <a:pt x="33" y="768"/>
                  </a:lnTo>
                  <a:lnTo>
                    <a:pt x="39" y="773"/>
                  </a:lnTo>
                  <a:lnTo>
                    <a:pt x="45" y="776"/>
                  </a:lnTo>
                  <a:lnTo>
                    <a:pt x="51" y="779"/>
                  </a:lnTo>
                  <a:lnTo>
                    <a:pt x="59" y="782"/>
                  </a:lnTo>
                  <a:lnTo>
                    <a:pt x="65" y="785"/>
                  </a:lnTo>
                  <a:lnTo>
                    <a:pt x="73" y="788"/>
                  </a:lnTo>
                  <a:lnTo>
                    <a:pt x="82" y="791"/>
                  </a:lnTo>
                  <a:lnTo>
                    <a:pt x="90" y="794"/>
                  </a:lnTo>
                  <a:lnTo>
                    <a:pt x="108" y="800"/>
                  </a:lnTo>
                  <a:lnTo>
                    <a:pt x="128" y="807"/>
                  </a:lnTo>
                  <a:lnTo>
                    <a:pt x="148" y="813"/>
                  </a:lnTo>
                  <a:lnTo>
                    <a:pt x="171" y="817"/>
                  </a:lnTo>
                  <a:lnTo>
                    <a:pt x="194" y="824"/>
                  </a:lnTo>
                  <a:lnTo>
                    <a:pt x="219" y="828"/>
                  </a:lnTo>
                  <a:lnTo>
                    <a:pt x="245" y="833"/>
                  </a:lnTo>
                  <a:lnTo>
                    <a:pt x="271" y="837"/>
                  </a:lnTo>
                  <a:lnTo>
                    <a:pt x="300" y="842"/>
                  </a:lnTo>
                  <a:lnTo>
                    <a:pt x="329" y="845"/>
                  </a:lnTo>
                  <a:lnTo>
                    <a:pt x="360" y="850"/>
                  </a:lnTo>
                  <a:lnTo>
                    <a:pt x="391" y="853"/>
                  </a:lnTo>
                  <a:lnTo>
                    <a:pt x="423" y="856"/>
                  </a:lnTo>
                  <a:lnTo>
                    <a:pt x="455" y="859"/>
                  </a:lnTo>
                  <a:lnTo>
                    <a:pt x="491" y="862"/>
                  </a:lnTo>
                  <a:lnTo>
                    <a:pt x="524" y="863"/>
                  </a:lnTo>
                  <a:lnTo>
                    <a:pt x="560" y="865"/>
                  </a:lnTo>
                  <a:lnTo>
                    <a:pt x="597" y="868"/>
                  </a:lnTo>
                  <a:lnTo>
                    <a:pt x="634" y="868"/>
                  </a:lnTo>
                  <a:lnTo>
                    <a:pt x="670" y="870"/>
                  </a:lnTo>
                  <a:lnTo>
                    <a:pt x="709" y="870"/>
                  </a:lnTo>
                  <a:lnTo>
                    <a:pt x="747" y="870"/>
                  </a:lnTo>
                  <a:lnTo>
                    <a:pt x="2614" y="871"/>
                  </a:lnTo>
                  <a:lnTo>
                    <a:pt x="4121" y="1194"/>
                  </a:lnTo>
                  <a:lnTo>
                    <a:pt x="3734" y="871"/>
                  </a:lnTo>
                  <a:lnTo>
                    <a:pt x="3773" y="870"/>
                  </a:lnTo>
                  <a:lnTo>
                    <a:pt x="3811" y="870"/>
                  </a:lnTo>
                  <a:lnTo>
                    <a:pt x="3848" y="868"/>
                  </a:lnTo>
                  <a:lnTo>
                    <a:pt x="3885" y="868"/>
                  </a:lnTo>
                  <a:lnTo>
                    <a:pt x="3922" y="867"/>
                  </a:lnTo>
                  <a:lnTo>
                    <a:pt x="3957" y="863"/>
                  </a:lnTo>
                  <a:lnTo>
                    <a:pt x="3992" y="862"/>
                  </a:lnTo>
                  <a:lnTo>
                    <a:pt x="4026" y="859"/>
                  </a:lnTo>
                  <a:lnTo>
                    <a:pt x="4058" y="856"/>
                  </a:lnTo>
                  <a:lnTo>
                    <a:pt x="4091" y="853"/>
                  </a:lnTo>
                  <a:lnTo>
                    <a:pt x="4121" y="850"/>
                  </a:lnTo>
                  <a:lnTo>
                    <a:pt x="4152" y="845"/>
                  </a:lnTo>
                  <a:lnTo>
                    <a:pt x="4181" y="842"/>
                  </a:lnTo>
                  <a:lnTo>
                    <a:pt x="4210" y="837"/>
                  </a:lnTo>
                  <a:lnTo>
                    <a:pt x="4237" y="833"/>
                  </a:lnTo>
                  <a:lnTo>
                    <a:pt x="4263" y="828"/>
                  </a:lnTo>
                  <a:lnTo>
                    <a:pt x="4287" y="824"/>
                  </a:lnTo>
                  <a:lnTo>
                    <a:pt x="4312" y="817"/>
                  </a:lnTo>
                  <a:lnTo>
                    <a:pt x="4333" y="813"/>
                  </a:lnTo>
                  <a:lnTo>
                    <a:pt x="4355" y="807"/>
                  </a:lnTo>
                  <a:lnTo>
                    <a:pt x="4373" y="800"/>
                  </a:lnTo>
                  <a:lnTo>
                    <a:pt x="4392" y="794"/>
                  </a:lnTo>
                  <a:lnTo>
                    <a:pt x="4399" y="791"/>
                  </a:lnTo>
                  <a:lnTo>
                    <a:pt x="4409" y="788"/>
                  </a:lnTo>
                  <a:lnTo>
                    <a:pt x="4416" y="785"/>
                  </a:lnTo>
                  <a:lnTo>
                    <a:pt x="4423" y="782"/>
                  </a:lnTo>
                  <a:lnTo>
                    <a:pt x="4430" y="779"/>
                  </a:lnTo>
                  <a:lnTo>
                    <a:pt x="4436" y="776"/>
                  </a:lnTo>
                  <a:lnTo>
                    <a:pt x="4442" y="773"/>
                  </a:lnTo>
                  <a:lnTo>
                    <a:pt x="4449" y="768"/>
                  </a:lnTo>
                  <a:lnTo>
                    <a:pt x="4453" y="765"/>
                  </a:lnTo>
                  <a:lnTo>
                    <a:pt x="4458" y="762"/>
                  </a:lnTo>
                  <a:lnTo>
                    <a:pt x="4462" y="759"/>
                  </a:lnTo>
                  <a:lnTo>
                    <a:pt x="4467" y="754"/>
                  </a:lnTo>
                  <a:lnTo>
                    <a:pt x="4470" y="751"/>
                  </a:lnTo>
                  <a:lnTo>
                    <a:pt x="4473" y="748"/>
                  </a:lnTo>
                  <a:lnTo>
                    <a:pt x="4476" y="744"/>
                  </a:lnTo>
                  <a:lnTo>
                    <a:pt x="4478" y="741"/>
                  </a:lnTo>
                  <a:lnTo>
                    <a:pt x="4479" y="737"/>
                  </a:lnTo>
                  <a:lnTo>
                    <a:pt x="4481" y="733"/>
                  </a:lnTo>
                  <a:lnTo>
                    <a:pt x="4481" y="730"/>
                  </a:lnTo>
                  <a:lnTo>
                    <a:pt x="4482" y="725"/>
                  </a:lnTo>
                  <a:lnTo>
                    <a:pt x="4482" y="509"/>
                  </a:lnTo>
                  <a:lnTo>
                    <a:pt x="4482" y="146"/>
                  </a:lnTo>
                  <a:lnTo>
                    <a:pt x="4481" y="141"/>
                  </a:lnTo>
                  <a:lnTo>
                    <a:pt x="4481" y="138"/>
                  </a:lnTo>
                  <a:lnTo>
                    <a:pt x="4479" y="135"/>
                  </a:lnTo>
                  <a:lnTo>
                    <a:pt x="4478" y="131"/>
                  </a:lnTo>
                  <a:lnTo>
                    <a:pt x="4476" y="128"/>
                  </a:lnTo>
                  <a:lnTo>
                    <a:pt x="4473" y="125"/>
                  </a:lnTo>
                  <a:lnTo>
                    <a:pt x="4470" y="120"/>
                  </a:lnTo>
                  <a:lnTo>
                    <a:pt x="4467" y="117"/>
                  </a:lnTo>
                  <a:lnTo>
                    <a:pt x="4462" y="114"/>
                  </a:lnTo>
                  <a:lnTo>
                    <a:pt x="4458" y="109"/>
                  </a:lnTo>
                  <a:lnTo>
                    <a:pt x="4453" y="106"/>
                  </a:lnTo>
                  <a:lnTo>
                    <a:pt x="4449" y="103"/>
                  </a:lnTo>
                  <a:lnTo>
                    <a:pt x="4442" y="100"/>
                  </a:lnTo>
                  <a:lnTo>
                    <a:pt x="4436" y="95"/>
                  </a:lnTo>
                  <a:lnTo>
                    <a:pt x="4430" y="92"/>
                  </a:lnTo>
                  <a:lnTo>
                    <a:pt x="4423" y="89"/>
                  </a:lnTo>
                  <a:lnTo>
                    <a:pt x="4416" y="86"/>
                  </a:lnTo>
                  <a:lnTo>
                    <a:pt x="4409" y="83"/>
                  </a:lnTo>
                  <a:lnTo>
                    <a:pt x="4399" y="80"/>
                  </a:lnTo>
                  <a:lnTo>
                    <a:pt x="4392" y="77"/>
                  </a:lnTo>
                  <a:lnTo>
                    <a:pt x="4373" y="71"/>
                  </a:lnTo>
                  <a:lnTo>
                    <a:pt x="4353" y="65"/>
                  </a:lnTo>
                  <a:lnTo>
                    <a:pt x="4333" y="59"/>
                  </a:lnTo>
                  <a:lnTo>
                    <a:pt x="4312" y="54"/>
                  </a:lnTo>
                  <a:lnTo>
                    <a:pt x="4287" y="48"/>
                  </a:lnTo>
                  <a:lnTo>
                    <a:pt x="4263" y="43"/>
                  </a:lnTo>
                  <a:lnTo>
                    <a:pt x="4237" y="39"/>
                  </a:lnTo>
                  <a:lnTo>
                    <a:pt x="4210" y="34"/>
                  </a:lnTo>
                  <a:lnTo>
                    <a:pt x="4181" y="29"/>
                  </a:lnTo>
                  <a:lnTo>
                    <a:pt x="4152" y="26"/>
                  </a:lnTo>
                  <a:lnTo>
                    <a:pt x="4121" y="22"/>
                  </a:lnTo>
                  <a:lnTo>
                    <a:pt x="4091" y="19"/>
                  </a:lnTo>
                  <a:lnTo>
                    <a:pt x="4058" y="16"/>
                  </a:lnTo>
                  <a:lnTo>
                    <a:pt x="4026" y="12"/>
                  </a:lnTo>
                  <a:lnTo>
                    <a:pt x="3992" y="9"/>
                  </a:lnTo>
                  <a:lnTo>
                    <a:pt x="3957" y="8"/>
                  </a:lnTo>
                  <a:lnTo>
                    <a:pt x="3922" y="5"/>
                  </a:lnTo>
                  <a:lnTo>
                    <a:pt x="3885" y="3"/>
                  </a:lnTo>
                  <a:lnTo>
                    <a:pt x="3848" y="2"/>
                  </a:lnTo>
                  <a:lnTo>
                    <a:pt x="3811" y="2"/>
                  </a:lnTo>
                  <a:lnTo>
                    <a:pt x="3773" y="2"/>
                  </a:lnTo>
                  <a:lnTo>
                    <a:pt x="3734" y="0"/>
                  </a:lnTo>
                  <a:lnTo>
                    <a:pt x="2614" y="2"/>
                  </a:lnTo>
                  <a:lnTo>
                    <a:pt x="747" y="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1424" name="Rectangle 161"/>
            <p:cNvSpPr>
              <a:spLocks noChangeArrowheads="1"/>
            </p:cNvSpPr>
            <p:nvPr/>
          </p:nvSpPr>
          <p:spPr bwMode="auto">
            <a:xfrm>
              <a:off x="897" y="1423"/>
              <a:ext cx="2076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1000" b="1" i="1">
                  <a:solidFill>
                    <a:srgbClr val="000000"/>
                  </a:solidFill>
                  <a:latin typeface="Arial" pitchFamily="34" charset="0"/>
                </a:rPr>
                <a:t>Mathematics and physical sciences have suffered most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25" name="Rectangle 162"/>
            <p:cNvSpPr>
              <a:spLocks noChangeArrowheads="1"/>
            </p:cNvSpPr>
            <p:nvPr/>
          </p:nvSpPr>
          <p:spPr bwMode="auto">
            <a:xfrm>
              <a:off x="897" y="1519"/>
              <a:ext cx="187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1000" b="1" i="1">
                  <a:solidFill>
                    <a:srgbClr val="000000"/>
                  </a:solidFill>
                  <a:latin typeface="Arial" pitchFamily="34" charset="0"/>
                </a:rPr>
                <a:t>while computing studies have been most popular.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26" name="Rectangle 163"/>
            <p:cNvSpPr>
              <a:spLocks noChangeArrowheads="1"/>
            </p:cNvSpPr>
            <p:nvPr/>
          </p:nvSpPr>
          <p:spPr bwMode="auto">
            <a:xfrm>
              <a:off x="897" y="1615"/>
              <a:ext cx="1901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1000" b="1" i="1">
                  <a:solidFill>
                    <a:srgbClr val="000000"/>
                  </a:solidFill>
                  <a:latin typeface="Arial" pitchFamily="34" charset="0"/>
                </a:rPr>
                <a:t>Portugal, Sweden, Turkey and the United Kingdom</a:t>
              </a:r>
              <a:endParaRPr lang="es-MX" sz="1800" b="1">
                <a:latin typeface="Arial" pitchFamily="34" charset="0"/>
              </a:endParaRPr>
            </a:p>
          </p:txBody>
        </p:sp>
        <p:sp>
          <p:nvSpPr>
            <p:cNvPr id="11427" name="Rectangle 164"/>
            <p:cNvSpPr>
              <a:spLocks noChangeArrowheads="1"/>
            </p:cNvSpPr>
            <p:nvPr/>
          </p:nvSpPr>
          <p:spPr bwMode="auto">
            <a:xfrm>
              <a:off x="897" y="1711"/>
              <a:ext cx="772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s-MX" sz="1000" b="1" i="1">
                  <a:solidFill>
                    <a:srgbClr val="000000"/>
                  </a:solidFill>
                  <a:latin typeface="Arial" pitchFamily="34" charset="0"/>
                </a:rPr>
                <a:t>have been better off.</a:t>
              </a:r>
              <a:endParaRPr lang="es-MX" sz="1800" b="1">
                <a:latin typeface="Arial" pitchFamily="34" charset="0"/>
              </a:endParaRPr>
            </a:p>
          </p:txBody>
        </p:sp>
      </p:grp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9388" y="6164263"/>
            <a:ext cx="679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1600" i="1"/>
              <a:t>Fuente: División EAS  de DSTI para el proyecto de GSF en “Declining Interest”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2875"/>
            <a:ext cx="7772400" cy="1143000"/>
          </a:xfrm>
        </p:spPr>
        <p:txBody>
          <a:bodyPr/>
          <a:lstStyle/>
          <a:p>
            <a:r>
              <a:rPr lang="es-MX" sz="2600" smtClean="0"/>
              <a:t>¿Qué se puede hacer para aumentar la oferta de RHCyT? – Algunas medidas tomadas en países de la OCDE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214438"/>
            <a:ext cx="7818438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1800" b="1" smtClean="0"/>
              <a:t>Medidas para aumentar la oferta :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Mejorar/ajustar la currícula – Vuelta a los básicos vs. enfoques interactivos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Mejorar la formación y cualificaciones de profesores de ciencia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Mejorar el rendimiento de los alumnos en ciencia y matemáticas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Reducir la brecha entre hombres y mujeres en las escuelas y universidades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Aumentar la financiación para estudiantes en CyT a nivel universitario, doctorado y pos-doctorado</a:t>
            </a:r>
          </a:p>
          <a:p>
            <a:pPr>
              <a:lnSpc>
                <a:spcPct val="90000"/>
              </a:lnSpc>
            </a:pPr>
            <a:r>
              <a:rPr lang="es-MX" sz="1800" b="1" smtClean="0"/>
              <a:t>Medidas para estimular la demanda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Mejorar las condiciones de trabajo para hacer el empleo del investigador más atractivo, incluyendo medidas para las mujeres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Aumentar la infrastructura nacional para la I+D  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Financiación de centros de excelencia para atraer investigadores nacionales en el extranjero y atraer talento extranjero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Eliminar barreras administrativas y regulaciones, y desincentivos a la movilidad (cualificaciones, reglas sobre traslado de pensiones)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Dotar a los estudiantes con mejor y mayor información sobre carreras en CyT</a:t>
            </a:r>
            <a:endParaRPr lang="es-MX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7772400" cy="1143000"/>
          </a:xfrm>
        </p:spPr>
        <p:txBody>
          <a:bodyPr/>
          <a:lstStyle/>
          <a:p>
            <a:r>
              <a:rPr lang="es-MX" sz="2800" smtClean="0"/>
              <a:t>¿Las mujeres podrían cubrir la oferta? </a:t>
            </a:r>
            <a:br>
              <a:rPr lang="es-MX" sz="2800" smtClean="0"/>
            </a:br>
            <a:endParaRPr lang="es-MX" sz="2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857250"/>
            <a:ext cx="8143875" cy="5024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000" smtClean="0"/>
              <a:t>La mujeres representan más de la mitad de los graduados universitarios en varios países …</a:t>
            </a:r>
          </a:p>
          <a:p>
            <a:pPr>
              <a:lnSpc>
                <a:spcPct val="80000"/>
              </a:lnSpc>
            </a:pPr>
            <a:r>
              <a:rPr lang="es-MX" sz="2000" smtClean="0"/>
              <a:t>…pero solamente el 30% de los graduados en C e I   </a:t>
            </a:r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r>
              <a:rPr lang="es-MX" sz="2000" smtClean="0"/>
              <a:t>La parte de las mujeres investigadoras ha subido – representan entre  el </a:t>
            </a:r>
            <a:r>
              <a:rPr lang="es-MX" altLang="zh-TW" sz="2000" smtClean="0">
                <a:ea typeface="PMingLiU" pitchFamily="18" charset="-120"/>
              </a:rPr>
              <a:t>25% y el 35% de los investigadores en la mayoría de los países de la OCDE, excepto en Japón y Corea (solamente 12%). </a:t>
            </a:r>
          </a:p>
          <a:p>
            <a:pPr>
              <a:lnSpc>
                <a:spcPct val="80000"/>
              </a:lnSpc>
              <a:spcBef>
                <a:spcPts val="100"/>
              </a:spcBef>
            </a:pPr>
            <a:endParaRPr lang="es-MX" sz="2000" smtClean="0"/>
          </a:p>
          <a:p>
            <a:pPr>
              <a:lnSpc>
                <a:spcPct val="80000"/>
              </a:lnSpc>
              <a:spcBef>
                <a:spcPts val="100"/>
              </a:spcBef>
            </a:pPr>
            <a:r>
              <a:rPr lang="es-MX" sz="2000" smtClean="0"/>
              <a:t>La mayoría trabajan en el sector público en la UE y en Japón. En los EEUU hay más que trabajan en el sector privado</a:t>
            </a:r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  <a:spcBef>
                <a:spcPts val="50"/>
              </a:spcBef>
            </a:pPr>
            <a:r>
              <a:rPr lang="es-MX" sz="2000" smtClean="0"/>
              <a:t>La sobre representación en las ciencias biológicas no se ha traducido en una sobre representaición en el mercado laboral</a:t>
            </a:r>
          </a:p>
          <a:p>
            <a:pPr>
              <a:lnSpc>
                <a:spcPct val="80000"/>
              </a:lnSpc>
              <a:spcBef>
                <a:spcPts val="100"/>
              </a:spcBef>
            </a:pPr>
            <a:endParaRPr lang="es-MX" sz="2000" u="sng" smtClean="0"/>
          </a:p>
          <a:p>
            <a:pPr>
              <a:lnSpc>
                <a:spcPct val="80000"/>
              </a:lnSpc>
            </a:pPr>
            <a:r>
              <a:rPr lang="es-MX" sz="2000" smtClean="0"/>
              <a:t>Evidencia de una persistente segregación vertical – las mujeres ocupan menos del 20% de los altos puestos académicos en la UE</a:t>
            </a:r>
          </a:p>
          <a:p>
            <a:pPr>
              <a:lnSpc>
                <a:spcPct val="80000"/>
              </a:lnSpc>
            </a:pPr>
            <a:r>
              <a:rPr lang="es-MX" sz="2000" smtClean="0"/>
              <a:t>Los países de la OCDE carecen de políticas comprensivas</a:t>
            </a:r>
          </a:p>
          <a:p>
            <a:pPr>
              <a:lnSpc>
                <a:spcPct val="80000"/>
              </a:lnSpc>
            </a:pPr>
            <a:r>
              <a:rPr lang="es-MX" sz="2000" smtClean="0"/>
              <a:t>Poca o falta de evaluación de las politícas</a:t>
            </a:r>
          </a:p>
          <a:p>
            <a:pPr>
              <a:lnSpc>
                <a:spcPct val="80000"/>
              </a:lnSpc>
            </a:pPr>
            <a:r>
              <a:rPr lang="es-MX" sz="2000" smtClean="0"/>
              <a:t>Nececidad de identificar y compartir mejores prácticas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74713"/>
          </a:xfrm>
        </p:spPr>
        <p:txBody>
          <a:bodyPr/>
          <a:lstStyle/>
          <a:p>
            <a:r>
              <a:rPr lang="es-MX" smtClean="0"/>
              <a:t>¿Los estudiantes extranjeros pueden cerrar la brecha?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000" b="1" smtClean="0"/>
              <a:t>La movildad internacional crece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2.7 millones de estudiantes extranjeros en el sistema de educación superior en la OCDE en 2004—El doble que en 1980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La mitad provienen de otros países de la OCDE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Los EEUU reciben la mayoría de estudiantes extranjeros, aunque Suiza, Reino Unido, y Bélgica reciben una mayor parte a nivel de doctorado </a:t>
            </a:r>
          </a:p>
          <a:p>
            <a:pPr>
              <a:lnSpc>
                <a:spcPct val="90000"/>
              </a:lnSpc>
            </a:pPr>
            <a:r>
              <a:rPr lang="es-MX" sz="2000" b="1" smtClean="0"/>
              <a:t>Pero la tendencia está cambiando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número de nuevos estudiantes extranjeros de doctorado en los EE.UU, ha bajado (-2.5% en 2003-04); un ajuste o tendencia? .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Otros países como Australia y el Reino Unido han aumentado el número de estudiantes extranjeros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Varios países de la OCDE están facilitando la entrada de estudiantes y trabajadores altamente cualificados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La oferta proveniente de países fuera de la OCDE podría caer si esos países aumentan su capacidad educativa y oportunidadas laborales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s-MX" smtClean="0"/>
              <a:t>Algunas iniciativas en los países de la OCDE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243888" cy="480060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s-MX" sz="2000" b="1" smtClean="0"/>
              <a:t>Políticas de movidad estudiantil 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Políticas de migración basadas en las cualificaciones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Armonización de créditos y títulos universitarios (el caso de la UE) 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Mejora de la información sobre oportunidades de estudio y trabajo para extranjeros (Australia, Singapur, Canadá, Reino Unido) 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Facilitación del acceso al mercado laboral para los estudiantes extranjeros (Reino Unido, EE.UU.) </a:t>
            </a:r>
          </a:p>
          <a:p>
            <a:pPr marL="381000" indent="-381000">
              <a:lnSpc>
                <a:spcPct val="90000"/>
              </a:lnSpc>
            </a:pPr>
            <a:r>
              <a:rPr lang="es-MX" sz="2000" b="1" smtClean="0"/>
              <a:t>Políticas de movildad para profesionales en CyT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Programas de rapatración/reinserción  (Austria, Bélgica, Reino Unido, Alemania, Canadá, Francia, España y China)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Ventajas fiscales para investigadores extranjeros (Dinamarca, Suecia )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Visas científicas</a:t>
            </a:r>
          </a:p>
          <a:p>
            <a:pPr marL="800100" lvl="1" indent="-342900">
              <a:lnSpc>
                <a:spcPct val="90000"/>
              </a:lnSpc>
            </a:pPr>
            <a:r>
              <a:rPr lang="es-MX" sz="1800" smtClean="0"/>
              <a:t>Redes de Diásporas (“Global Scot” en Escocia, SANSA en Suráfrica, Swiss-List en Suiza)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Nuevos desafíos para las políticas de RHCyT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01013" cy="4114800"/>
          </a:xfrm>
        </p:spPr>
        <p:txBody>
          <a:bodyPr/>
          <a:lstStyle/>
          <a:p>
            <a:r>
              <a:rPr lang="es-MX" sz="2000" smtClean="0"/>
              <a:t>Países no miembros de la OCDE como China, Brasil, Rusia e India producen una mayor parte de la oferta mundial de graduados e investigadores en Ciencia y Tecnología</a:t>
            </a:r>
          </a:p>
          <a:p>
            <a:r>
              <a:rPr lang="es-MX" sz="2000" smtClean="0"/>
              <a:t>La mundialización de la I+D crea las condiciones para deslocalizar empleos de alta cualificación, incluso empleo en I+D</a:t>
            </a:r>
          </a:p>
          <a:p>
            <a:r>
              <a:rPr lang="es-MX" sz="2000" smtClean="0"/>
              <a:t>La mudialización de los proveedores de educación terciaria</a:t>
            </a:r>
          </a:p>
          <a:p>
            <a:r>
              <a:rPr lang="es-MX" sz="2000" smtClean="0"/>
              <a:t>Frente al aumento de estudiantes en educación terciaria, la gestión, la calidad y financiamiento de las universidades está bajo presión</a:t>
            </a:r>
          </a:p>
          <a:p>
            <a:r>
              <a:rPr lang="es-MX" sz="2000" smtClean="0"/>
              <a:t>La competencia para atraer el talento extranjero – más actores que en el pasado</a:t>
            </a:r>
          </a:p>
          <a:p>
            <a:r>
              <a:rPr lang="es-MX" sz="2000" smtClean="0"/>
              <a:t>El riesgo de fuga de cerebros permanece</a:t>
            </a:r>
          </a:p>
          <a:p>
            <a:endParaRPr lang="es-MX" sz="2000" smtClean="0"/>
          </a:p>
          <a:p>
            <a:endParaRPr lang="es-MX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En los países de la OCDE un enfoque sobre la </a:t>
            </a:r>
            <a:r>
              <a:rPr lang="es-MX" i="1" smtClean="0"/>
              <a:t>calidad</a:t>
            </a:r>
            <a:r>
              <a:rPr lang="es-MX" smtClean="0"/>
              <a:t> de la mano de obra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MX" sz="2000" smtClean="0"/>
          </a:p>
          <a:p>
            <a:pPr>
              <a:lnSpc>
                <a:spcPct val="90000"/>
              </a:lnSpc>
            </a:pPr>
            <a:r>
              <a:rPr lang="es-MX" smtClean="0"/>
              <a:t>Aumentar el acceso y la participación educativa</a:t>
            </a:r>
          </a:p>
          <a:p>
            <a:pPr>
              <a:lnSpc>
                <a:spcPct val="90000"/>
              </a:lnSpc>
            </a:pPr>
            <a:r>
              <a:rPr lang="es-MX" smtClean="0"/>
              <a:t>Mejorar los resultados educativos: OCDE-PISA</a:t>
            </a:r>
          </a:p>
          <a:p>
            <a:pPr>
              <a:lnSpc>
                <a:spcPct val="90000"/>
              </a:lnSpc>
            </a:pPr>
            <a:r>
              <a:rPr lang="es-MX" smtClean="0"/>
              <a:t>Mejorar la calidad de la instrucción</a:t>
            </a:r>
          </a:p>
          <a:p>
            <a:pPr>
              <a:lnSpc>
                <a:spcPct val="90000"/>
              </a:lnSpc>
            </a:pPr>
            <a:r>
              <a:rPr lang="es-MX" smtClean="0"/>
              <a:t>Reformar currícula con el objetivo de reducir desajustes entre oferta y demanda</a:t>
            </a:r>
          </a:p>
          <a:p>
            <a:pPr>
              <a:lnSpc>
                <a:spcPct val="90000"/>
              </a:lnSpc>
            </a:pPr>
            <a:r>
              <a:rPr lang="es-MX" smtClean="0"/>
              <a:t>Enfoque en </a:t>
            </a:r>
            <a:r>
              <a:rPr lang="es-MX" smtClean="0">
                <a:solidFill>
                  <a:schemeClr val="accent2"/>
                </a:solidFill>
              </a:rPr>
              <a:t>Recursos Humanos en Ciencia y Tecnología </a:t>
            </a:r>
            <a:r>
              <a:rPr lang="es-MX" smtClean="0"/>
              <a:t>– una categoría de los altos cualificados</a:t>
            </a:r>
          </a:p>
          <a:p>
            <a:pPr>
              <a:lnSpc>
                <a:spcPct val="90000"/>
              </a:lnSpc>
            </a:pPr>
            <a:r>
              <a:rPr lang="es-MX" smtClean="0"/>
              <a:t>Enfoque sobre la migración de capital humano de alta cualificación: calidad y cantidad</a:t>
            </a:r>
          </a:p>
          <a:p>
            <a:pPr>
              <a:lnSpc>
                <a:spcPct val="90000"/>
              </a:lnSpc>
            </a:pPr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7772400" cy="685800"/>
          </a:xfrm>
        </p:spPr>
        <p:txBody>
          <a:bodyPr/>
          <a:lstStyle/>
          <a:p>
            <a:r>
              <a:rPr lang="es-MX" sz="2800" smtClean="0"/>
              <a:t>Papel de la OCDE: análisis de estadísticas y políticas de RHCyT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14438" y="714375"/>
          <a:ext cx="6097587" cy="4067175"/>
        </p:xfrm>
        <a:graphic>
          <a:graphicData uri="http://schemas.openxmlformats.org/presentationml/2006/ole">
            <p:oleObj spid="_x0000_s1026" name="Chart" r:id="rId3" imgW="6096238" imgH="4067413" progId="MSGraph.Chart.8">
              <p:embed followColorScheme="full"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14375" y="785813"/>
            <a:ext cx="7235825" cy="55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endParaRPr lang="es-MX" sz="1400"/>
          </a:p>
          <a:p>
            <a:pPr marL="457200" indent="-457200" algn="l">
              <a:spcBef>
                <a:spcPct val="50000"/>
              </a:spcBef>
              <a:buFontTx/>
              <a:buAutoNum type="arabicParenR"/>
            </a:pPr>
            <a:r>
              <a:rPr lang="es-MX" sz="2400">
                <a:latin typeface="Arial" pitchFamily="34" charset="0"/>
              </a:rPr>
              <a:t>Definición y medición de RHCyT en los países de la OCDE  –  moniterio de la  </a:t>
            </a:r>
            <a:r>
              <a:rPr lang="es-MX" sz="2400">
                <a:solidFill>
                  <a:schemeClr val="accent2"/>
                </a:solidFill>
                <a:latin typeface="Arial" pitchFamily="34" charset="0"/>
              </a:rPr>
              <a:t>oferta y la demanda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</a:pPr>
            <a:r>
              <a:rPr lang="es-MX" sz="2400">
                <a:solidFill>
                  <a:schemeClr val="accent2"/>
                </a:solidFill>
                <a:latin typeface="Arial" pitchFamily="34" charset="0"/>
              </a:rPr>
              <a:t>Escaso interés en estudios científicos</a:t>
            </a:r>
            <a:r>
              <a:rPr lang="es-MX" sz="2400">
                <a:latin typeface="Arial" pitchFamily="34" charset="0"/>
              </a:rPr>
              <a:t>: evidencia, causas y remedios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</a:pPr>
            <a:r>
              <a:rPr lang="es-MX" sz="2400">
                <a:solidFill>
                  <a:schemeClr val="accent2"/>
                </a:solidFill>
                <a:latin typeface="Arial" pitchFamily="34" charset="0"/>
              </a:rPr>
              <a:t>Mujeres y ciencia </a:t>
            </a:r>
            <a:r>
              <a:rPr lang="es-MX" sz="2400">
                <a:latin typeface="Arial" pitchFamily="34" charset="0"/>
              </a:rPr>
              <a:t> formación y carreras – evidencia y mejores prácticas   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</a:pPr>
            <a:r>
              <a:rPr lang="es-MX" sz="2400">
                <a:latin typeface="Arial" pitchFamily="34" charset="0"/>
              </a:rPr>
              <a:t>Seguimiento de las carreras de investigadores doctorados – mejores prácticas para aumentar el atractivo de las carreras de investigación</a:t>
            </a:r>
            <a:endParaRPr lang="es-MX" sz="2400">
              <a:solidFill>
                <a:schemeClr val="accent2"/>
              </a:solidFill>
              <a:latin typeface="Arial" pitchFamily="34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arenR"/>
            </a:pPr>
            <a:r>
              <a:rPr lang="es-MX" sz="2400">
                <a:solidFill>
                  <a:schemeClr val="accent2"/>
                </a:solidFill>
                <a:latin typeface="Arial" pitchFamily="34" charset="0"/>
              </a:rPr>
              <a:t>Movilidad internacional </a:t>
            </a:r>
            <a:r>
              <a:rPr lang="es-MX" sz="2400">
                <a:latin typeface="Arial" pitchFamily="34" charset="0"/>
              </a:rPr>
              <a:t>de RHCyT – medición y análisis de politícas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935038"/>
          </a:xfrm>
        </p:spPr>
        <p:txBody>
          <a:bodyPr/>
          <a:lstStyle/>
          <a:p>
            <a:r>
              <a:rPr lang="es-MX" smtClean="0"/>
              <a:t>¿Qué está pasando con la demanda de RHCyT?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43000"/>
            <a:ext cx="77724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000" b="1" smtClean="0"/>
              <a:t>La demanda mundial de científicos e ingenieros crece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empleo en ocupaciones en CyT creció el doble que el empleo general entre  2000 y 2005.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número de investigadores en la OCDE creció de 2.3 millones en 1990 a 3.9 millones en el 2005 (de 5.6 a 7.3 investigadores por mil empleados)</a:t>
            </a:r>
          </a:p>
          <a:p>
            <a:pPr lvl="1">
              <a:lnSpc>
                <a:spcPct val="90000"/>
              </a:lnSpc>
            </a:pPr>
            <a:endParaRPr lang="es-MX" sz="1800" smtClean="0"/>
          </a:p>
          <a:p>
            <a:pPr lvl="1">
              <a:lnSpc>
                <a:spcPct val="90000"/>
              </a:lnSpc>
            </a:pPr>
            <a:endParaRPr lang="es-MX" sz="1800" smtClean="0"/>
          </a:p>
          <a:p>
            <a:pPr>
              <a:lnSpc>
                <a:spcPct val="90000"/>
              </a:lnSpc>
            </a:pPr>
            <a:r>
              <a:rPr lang="es-MX" sz="2000" b="1" smtClean="0"/>
              <a:t>Esfuerzos por aumentar la innovación aceleran aún más la demanda de RHCyT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La inversión en I+D alcanzó el 2.25% del PIB en la OCDE, con una tasa de crecimiento de 2%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objetivo de la UE de aumentar el gasto en I+D a 3% del PIB requerirá más de medio millón de nuevos investigadores.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Japón, Corea, EE.UU., Canadá y algunos países no miembros de la OCDE quieren aumentar el número de graduados e investigadores.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¿Qué está pasando con la demanda de RHCyT?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00063" y="2000250"/>
            <a:ext cx="7743825" cy="4595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000" b="1" smtClean="0"/>
              <a:t>La mundialización de la demanda empresarial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La mayor parte de la I+D está en los países de la OCDE pero crece mas fuerte en otras regiones del mundo (China, India, Brasil)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La innovación abierta (“Open Innovation; User-Innovation”) , en redes y a trav</a:t>
            </a:r>
            <a:r>
              <a:rPr lang="es-MX" sz="1800" smtClean="0">
                <a:ea typeface="MS Mincho" pitchFamily="49" charset="-128"/>
              </a:rPr>
              <a:t>é</a:t>
            </a:r>
            <a:r>
              <a:rPr lang="es-MX" sz="1800" smtClean="0"/>
              <a:t>s fronteras geográficas y sectores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empleo en I+D tambi</a:t>
            </a:r>
            <a:r>
              <a:rPr lang="es-MX" sz="1800" smtClean="0">
                <a:ea typeface="MS Mincho" pitchFamily="49" charset="-128"/>
              </a:rPr>
              <a:t>é</a:t>
            </a:r>
            <a:r>
              <a:rPr lang="es-MX" sz="1800" smtClean="0"/>
              <a:t>n se puede deslocalisar. En Europa y EE.UU., ciertas empresas grandes inviertien en Asia, y el empleo de investigadores sigue (ex: Intel en la India, Alcatel-Lucent en China)</a:t>
            </a:r>
          </a:p>
          <a:p>
            <a:pPr>
              <a:lnSpc>
                <a:spcPct val="90000"/>
              </a:lnSpc>
            </a:pPr>
            <a:r>
              <a:rPr lang="es-MX" sz="2000" b="1" smtClean="0"/>
              <a:t>Una demanda del sector público en transición</a:t>
            </a:r>
            <a:r>
              <a:rPr lang="es-MX" b="1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empleo crece menos que la inversión en I+D en el sector público, especialemente en las universidades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empleo de jóvenes investigadores más incierto, empleo de contractuales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Las universidades y centros de investigación tambi</a:t>
            </a:r>
            <a:r>
              <a:rPr lang="es-MX" sz="1800" smtClean="0">
                <a:ea typeface="MS Mincho" pitchFamily="49" charset="-128"/>
              </a:rPr>
              <a:t>é</a:t>
            </a:r>
            <a:r>
              <a:rPr lang="es-MX" sz="1800" smtClean="0"/>
              <a:t>n se abren y se mundializan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714375" y="428625"/>
            <a:ext cx="7772400" cy="5500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000" b="1" smtClean="0"/>
              <a:t>La demanda de RHCyT no proviene solamente de industrias “high tech”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El sector de los servicios emplea la mayoría de los RHCyT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En ciertos países la demanda de RHCyT en el sector manufacturas aún sigue creciendo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Desde 1995, la inversión de I+D en los servicios crece más rápidamente que en el sector manufacturero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Las empresas innovan más en areas no-tecnológicas </a:t>
            </a:r>
          </a:p>
          <a:p>
            <a:pPr lvl="1">
              <a:lnSpc>
                <a:spcPct val="90000"/>
              </a:lnSpc>
            </a:pPr>
            <a:endParaRPr lang="es-MX" sz="1800" smtClean="0"/>
          </a:p>
          <a:p>
            <a:pPr>
              <a:lnSpc>
                <a:spcPct val="90000"/>
              </a:lnSpc>
            </a:pPr>
            <a:r>
              <a:rPr lang="es-MX" sz="2000" smtClean="0"/>
              <a:t>¿</a:t>
            </a:r>
            <a:r>
              <a:rPr lang="es-MX" sz="2000" b="1" smtClean="0"/>
              <a:t>Coincidirán la oferta y la demanda? 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Cambios demográficos en la OCDE -  envejecimiento, baja tasa de natalidad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Bajo interés por las materias científicas, con diferencias entre materias</a:t>
            </a:r>
          </a:p>
          <a:p>
            <a:pPr lvl="1">
              <a:lnSpc>
                <a:spcPct val="90000"/>
              </a:lnSpc>
            </a:pPr>
            <a:r>
              <a:rPr lang="es-MX" sz="1800" smtClean="0"/>
              <a:t>Desajuste entre cualificaciones educativas y las competencias en el mercado laboral</a:t>
            </a:r>
          </a:p>
          <a:p>
            <a:pPr lvl="1">
              <a:lnSpc>
                <a:spcPct val="90000"/>
              </a:lnSpc>
            </a:pPr>
            <a:endParaRPr lang="es-MX" sz="1800" smtClean="0"/>
          </a:p>
          <a:p>
            <a:pPr>
              <a:lnSpc>
                <a:spcPct val="90000"/>
              </a:lnSpc>
            </a:pPr>
            <a:r>
              <a:rPr lang="es-MX" sz="2000" b="1" smtClean="0"/>
              <a:t>¿Cuáles son las implicaciones para la formacion y ensenanza? </a:t>
            </a:r>
            <a:r>
              <a:rPr lang="es-MX" sz="2000" smtClean="0"/>
              <a:t>la demanda no es solamente por competencias t</a:t>
            </a:r>
            <a:r>
              <a:rPr lang="es-MX" sz="2000" smtClean="0">
                <a:ea typeface="MS Mincho" pitchFamily="49" charset="-128"/>
              </a:rPr>
              <a:t>é</a:t>
            </a:r>
            <a:r>
              <a:rPr lang="es-MX" sz="2000" smtClean="0"/>
              <a:t>cnicas, sino tambi</a:t>
            </a:r>
            <a:r>
              <a:rPr lang="es-MX" sz="2000" smtClean="0">
                <a:ea typeface="MS Mincho" pitchFamily="49" charset="-128"/>
              </a:rPr>
              <a:t>é</a:t>
            </a:r>
            <a:r>
              <a:rPr lang="es-MX" sz="2000" smtClean="0"/>
              <a:t>n en comunicaciones, marketing, cambio organizacional, liderazgo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Empresas innovando de manera  tecnológica y no-tecnológica, 2002-2004</a:t>
            </a:r>
            <a:br>
              <a:rPr lang="es-MX" smtClean="0"/>
            </a:br>
            <a:r>
              <a:rPr lang="es-MX" sz="2400" smtClean="0"/>
              <a:t>en % de total </a:t>
            </a:r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981200"/>
            <a:ext cx="7572375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58750"/>
            <a:ext cx="7775575" cy="1341438"/>
          </a:xfrm>
        </p:spPr>
        <p:txBody>
          <a:bodyPr/>
          <a:lstStyle/>
          <a:p>
            <a:r>
              <a:rPr lang="es-MX" sz="2800" smtClean="0"/>
              <a:t>En general la oferta crece – Tasa de cambio promedio anual en el número de estudiantes, graduados y doctorados en Ciencia e Ingenería (1993 - 2003)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77988"/>
            <a:ext cx="9144000" cy="4537075"/>
          </a:xfrm>
          <a:noFill/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79388" y="6164263"/>
            <a:ext cx="679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1600" i="1"/>
              <a:t>Fuente: División EAS  de DSTI para el proyecto de GSF en “Declining Interest”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858125" cy="1571625"/>
          </a:xfrm>
        </p:spPr>
        <p:txBody>
          <a:bodyPr/>
          <a:lstStyle/>
          <a:p>
            <a:r>
              <a:rPr lang="es-MX" sz="2400" smtClean="0"/>
              <a:t>Pero la proporción en C e I ha caído – Tasa de cambio promedio anual de la proporción de estudiantes en C e I del total (1993-2003)  </a:t>
            </a:r>
          </a:p>
        </p:txBody>
      </p:sp>
      <p:pic>
        <p:nvPicPr>
          <p:cNvPr id="10243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47775"/>
            <a:ext cx="8964613" cy="4895850"/>
          </a:xfrm>
          <a:noFill/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79388" y="6164263"/>
            <a:ext cx="679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MX" sz="1600" i="1"/>
              <a:t>Fuente: División EAS  de DSTI para el proyecto de GSF en “Declining Interest”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CDlight">
  <a:themeElements>
    <a:clrScheme name="OECDlight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ECDlight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ECDligh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ligh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ligh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ligh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ligh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ligh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ligh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</TotalTime>
  <Words>1716</Words>
  <Application>Microsoft Office PowerPoint</Application>
  <PresentationFormat>On-screen Show (4:3)</PresentationFormat>
  <Paragraphs>159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Times New Roman</vt:lpstr>
      <vt:lpstr>Arial</vt:lpstr>
      <vt:lpstr>Webdings</vt:lpstr>
      <vt:lpstr>Tahoma</vt:lpstr>
      <vt:lpstr>MS Mincho</vt:lpstr>
      <vt:lpstr>PMingLiU</vt:lpstr>
      <vt:lpstr>OECDlight</vt:lpstr>
      <vt:lpstr>Microsoft Graph 97 Chart</vt:lpstr>
      <vt:lpstr>Papel de la OCDE en el área de Recursos Humanos en Ciencia y Tecnología</vt:lpstr>
      <vt:lpstr>En los países de la OCDE un enfoque sobre la calidad de la mano de obra</vt:lpstr>
      <vt:lpstr>Papel de la OCDE: análisis de estadísticas y políticas de RHCyT</vt:lpstr>
      <vt:lpstr>¿Qué está pasando con la demanda de RHCyT?</vt:lpstr>
      <vt:lpstr>¿Qué está pasando con la demanda de RHCyT?</vt:lpstr>
      <vt:lpstr>Slide 6</vt:lpstr>
      <vt:lpstr>Empresas innovando de manera  tecnológica y no-tecnológica, 2002-2004 en % de total </vt:lpstr>
      <vt:lpstr>En general la oferta crece – Tasa de cambio promedio anual en el número de estudiantes, graduados y doctorados en Ciencia e Ingenería (1993 - 2003)</vt:lpstr>
      <vt:lpstr>Pero la proporción en C e I ha caído – Tasa de cambio promedio anual de la proporción de estudiantes en C e I del total (1993-2003)  </vt:lpstr>
      <vt:lpstr>Una caída en ciertas materias – tasa de cambio promedio anual en el número de estudiantes por materia de C e I (1995-2004)</vt:lpstr>
      <vt:lpstr>¿Qué se puede hacer para aumentar la oferta de RHCyT? – Algunas medidas tomadas en países de la OCDE</vt:lpstr>
      <vt:lpstr>¿Las mujeres podrían cubrir la oferta?  </vt:lpstr>
      <vt:lpstr>¿Los estudiantes extranjeros pueden cerrar la brecha? </vt:lpstr>
      <vt:lpstr>Algunas iniciativas en los países de la OCDE</vt:lpstr>
      <vt:lpstr>Nuevos desafíos para las políticas de RHCyT</vt:lpstr>
    </vt:vector>
  </TitlesOfParts>
  <Company>OCDE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Focus Group  Case Study on Innovation in the Energy Sector</dc:title>
  <dc:creator>OECD</dc:creator>
  <cp:lastModifiedBy>anarod</cp:lastModifiedBy>
  <cp:revision>212</cp:revision>
  <cp:lastPrinted>2002-10-11T15:51:21Z</cp:lastPrinted>
  <dcterms:created xsi:type="dcterms:W3CDTF">2002-10-11T10:16:20Z</dcterms:created>
  <dcterms:modified xsi:type="dcterms:W3CDTF">2010-07-12T02:36:36Z</dcterms:modified>
</cp:coreProperties>
</file>