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70" r:id="rId3"/>
    <p:sldId id="259" r:id="rId4"/>
    <p:sldId id="265" r:id="rId5"/>
    <p:sldId id="256" r:id="rId6"/>
    <p:sldId id="264" r:id="rId7"/>
    <p:sldId id="267" r:id="rId8"/>
    <p:sldId id="268" r:id="rId9"/>
    <p:sldId id="269" r:id="rId10"/>
    <p:sldId id="271" r:id="rId11"/>
  </p:sldIdLst>
  <p:sldSz cx="9144000" cy="6858000" type="screen4x3"/>
  <p:notesSz cx="6858000" cy="97377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EF3BC5-E83B-4A91-B9A9-C60DEC0397D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886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25975"/>
            <a:ext cx="5486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6AA8F2-F670-4ACF-9F5E-AAAC897BC1C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88F0B-38B5-4CE0-9559-77B8FA6A1EF5}" type="slidenum">
              <a:rPr lang="es-ES"/>
              <a:pPr/>
              <a:t>8</a:t>
            </a:fld>
            <a:endParaRPr lang="es-E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s-AR"/>
              <a:t>Cantidad de tierra utilizada asociada con la calidad y capacidad productiva de la misma</a:t>
            </a:r>
          </a:p>
          <a:p>
            <a:pPr marL="228600" indent="-228600"/>
            <a:r>
              <a:rPr lang="es-AR"/>
              <a:t>				    asociada a la generación de externalidades (sentido amplio)</a:t>
            </a:r>
          </a:p>
          <a:p>
            <a:pPr marL="228600" indent="-228600"/>
            <a:r>
              <a:rPr lang="es-AR"/>
              <a:t>Maximización del beneficio social: evitar los costos externos netos positivos a través de </a:t>
            </a:r>
          </a:p>
          <a:p>
            <a:pPr marL="228600" indent="-228600">
              <a:buFontTx/>
              <a:buAutoNum type="arabicParenR"/>
            </a:pPr>
            <a:r>
              <a:rPr lang="es-ES"/>
              <a:t>Disminuir la Q de tierras asignadas a agricultura (derecho de propiedad)</a:t>
            </a:r>
          </a:p>
          <a:p>
            <a:pPr marL="228600" indent="-228600">
              <a:buFontTx/>
              <a:buAutoNum type="arabicParenR"/>
            </a:pPr>
            <a:r>
              <a:rPr lang="es-AR"/>
              <a:t> asignar recursos financieros para cooperar con los costos de conservación y/o uso racional</a:t>
            </a:r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F91E4-D4F5-4C69-94E1-DB61413AF4CA}" type="slidenum">
              <a:rPr lang="es-ES"/>
              <a:pPr/>
              <a:t>9</a:t>
            </a:fld>
            <a:endParaRPr lang="es-E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AR"/>
              <a:t>Verificar los beneficios no ambientales y los beneficios ambientales</a:t>
            </a:r>
          </a:p>
          <a:p>
            <a:r>
              <a:rPr lang="es-AR"/>
              <a:t>Costos medios de inversión pública (desgravación mas servicios) 47.8 $/ha</a:t>
            </a:r>
          </a:p>
          <a:p>
            <a:r>
              <a:rPr lang="es-AR"/>
              <a:t>Beneficio medio ambiental (costos externos evitados) 213.4 $/ha</a:t>
            </a:r>
          </a:p>
          <a:p>
            <a:r>
              <a:rPr lang="es-AR"/>
              <a:t>Inversión privada   99.7$/ha</a:t>
            </a:r>
          </a:p>
          <a:p>
            <a:r>
              <a:rPr lang="es-AR"/>
              <a:t>Beneficio no ambiental privado 398.4 $/ha </a:t>
            </a:r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66541-858A-49C9-BBD7-B34C1BEAA70D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E75DA-28B3-4827-88E4-76B74E36B010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55060-9F50-441B-A325-12DE7381A277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BC24F6-451A-45F4-9979-1ECD5AE05391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780C1-F6B9-4227-9CAA-F986CAB702B5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AC73E-36F9-41E5-9B29-F961DB5D4271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CA20A-0F27-4166-99CC-F5C40E2687E4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116B0-F6E8-4990-9C75-AC172B9E6B00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4522E-C219-4E64-AF86-EA1545011129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BB15A-7445-4787-9527-835597B49F3F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198EB-7FE7-4EB0-9ABD-9A4DF981B731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3409F-209C-4A8D-936E-EF411B1F5AAC}" type="slidenum">
              <a:rPr lang="es-MX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MX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MX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68181D-6B10-42C8-B98F-CBED4FDCAA09}" type="slidenum">
              <a:rPr lang="es-MX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4800600"/>
          </a:xfrm>
        </p:spPr>
        <p:txBody>
          <a:bodyPr/>
          <a:lstStyle/>
          <a:p>
            <a:r>
              <a:rPr lang="es-AR" sz="3000" b="1" i="1" u="sng"/>
              <a:t/>
            </a:r>
            <a:br>
              <a:rPr lang="es-AR" sz="3000" b="1" i="1" u="sng"/>
            </a:br>
            <a:r>
              <a:rPr lang="es-AR" sz="3000">
                <a:solidFill>
                  <a:schemeClr val="tx1"/>
                </a:solidFill>
              </a:rPr>
              <a:t/>
            </a:r>
            <a:br>
              <a:rPr lang="es-AR" sz="3000">
                <a:solidFill>
                  <a:schemeClr val="tx1"/>
                </a:solidFill>
              </a:rPr>
            </a:br>
            <a:r>
              <a:rPr lang="es-AR">
                <a:solidFill>
                  <a:schemeClr val="tx1"/>
                </a:solidFill>
              </a:rPr>
              <a:t>Pago por bienes y </a:t>
            </a:r>
            <a:br>
              <a:rPr lang="es-AR">
                <a:solidFill>
                  <a:schemeClr val="tx1"/>
                </a:solidFill>
              </a:rPr>
            </a:br>
            <a:r>
              <a:rPr lang="es-AR">
                <a:solidFill>
                  <a:schemeClr val="tx1"/>
                </a:solidFill>
              </a:rPr>
              <a:t>servicios ambientales</a:t>
            </a:r>
            <a:endParaRPr lang="es-ES_tradnl" b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00113" y="549275"/>
            <a:ext cx="554355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AR" sz="2400" b="1"/>
              <a:t>Banco Interamericano de Desarrollo</a:t>
            </a:r>
            <a:endParaRPr lang="pt-BR" sz="2400" b="1"/>
          </a:p>
          <a:p>
            <a:r>
              <a:rPr lang="pt-BR" sz="2400" b="1"/>
              <a:t>Diálogo Regional de Política</a:t>
            </a:r>
            <a:endParaRPr lang="en-US" sz="2400" b="1"/>
          </a:p>
          <a:p>
            <a:pPr>
              <a:spcBef>
                <a:spcPct val="50000"/>
              </a:spcBef>
            </a:pPr>
            <a:endParaRPr lang="es-ES" sz="2400" b="1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659563" y="476250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7566025" y="765175"/>
          <a:ext cx="749300" cy="935038"/>
        </p:xfrm>
        <a:graphic>
          <a:graphicData uri="http://schemas.openxmlformats.org/presentationml/2006/ole">
            <p:oleObj spid="_x0000_s9221" name="Imagen" r:id="rId3" imgW="576000" imgH="720000" progId="Word.Picture.8">
              <p:embed/>
            </p:oleObj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003800" y="5589588"/>
            <a:ext cx="4140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b="1"/>
              <a:t>Red de Medio Ambiente</a:t>
            </a:r>
            <a:endParaRPr lang="en-US" b="1"/>
          </a:p>
          <a:p>
            <a:r>
              <a:rPr lang="es-ES_tradnl" b="1"/>
              <a:t>Reunión Subregional del Cono Sur</a:t>
            </a:r>
            <a:endParaRPr lang="en-US" b="1"/>
          </a:p>
          <a:p>
            <a:r>
              <a:rPr lang="es-ES_tradnl"/>
              <a:t>Buenos Aires, 17 de abril de 2006</a:t>
            </a:r>
            <a:r>
              <a:rPr lang="es-ES"/>
              <a:t>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8313" y="5516563"/>
            <a:ext cx="29511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600" b="1"/>
              <a:t>Daniel Tomasini</a:t>
            </a:r>
          </a:p>
          <a:p>
            <a:pPr>
              <a:spcBef>
                <a:spcPct val="50000"/>
              </a:spcBef>
            </a:pPr>
            <a:r>
              <a:rPr lang="es-AR" sz="1400"/>
              <a:t>Coordinador Ambiente y Desarrollo Sostenible </a:t>
            </a:r>
          </a:p>
          <a:p>
            <a:pPr>
              <a:spcBef>
                <a:spcPct val="50000"/>
              </a:spcBef>
            </a:pPr>
            <a:r>
              <a:rPr lang="es-AR" sz="1400"/>
              <a:t>PNUD Argentina</a:t>
            </a:r>
            <a:endParaRPr lang="es-E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s-AR" sz="3600"/>
              <a:t>Estudio de casos</a:t>
            </a:r>
            <a:endParaRPr lang="es-ES" sz="3600"/>
          </a:p>
        </p:txBody>
      </p:sp>
      <p:graphicFrame>
        <p:nvGraphicFramePr>
          <p:cNvPr id="22676" name="Group 148"/>
          <p:cNvGraphicFramePr>
            <a:graphicFrameLocks noGrp="1"/>
          </p:cNvGraphicFramePr>
          <p:nvPr>
            <p:ph type="tbl" idx="1"/>
          </p:nvPr>
        </p:nvGraphicFramePr>
        <p:xfrm>
          <a:off x="457200" y="1052513"/>
          <a:ext cx="8229600" cy="5540375"/>
        </p:xfrm>
        <a:graphic>
          <a:graphicData uri="http://schemas.openxmlformats.org/drawingml/2006/table">
            <a:tbl>
              <a:tblPr/>
              <a:tblGrid>
                <a:gridCol w="2743200"/>
                <a:gridCol w="2741613"/>
                <a:gridCol w="2744787"/>
              </a:tblGrid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CASO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CARACTERISTICA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RESTRICCION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FONAG (Ecuador)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Aportes voluntarios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Free rider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FONAFIFO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(Costa Rica)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Intervención estatal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Costos de transacción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PASOLAC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(América Central)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Acciones piloto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Capacidad de pago (pobreza)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SISTEMAS SILVOPASTORILES (Colombia)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Índice de Uso del Suelo = Ordenamiento territorial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Subsidio directo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CECOVASA (Perú)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Mercado diferencial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Precios de equilibrio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FORESTACION (Chile)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Optimización subsidio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Subsidio directo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Cuestiones básicas</a:t>
            </a:r>
            <a:endParaRPr lang="es-E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s-AR"/>
              <a:t>Ausencia o fuerte debilidad de mercados para B y S ambientales.</a:t>
            </a:r>
          </a:p>
          <a:p>
            <a:r>
              <a:rPr lang="es-AR"/>
              <a:t>Validación causa - efecto</a:t>
            </a:r>
          </a:p>
          <a:p>
            <a:r>
              <a:rPr lang="es-AR"/>
              <a:t>Derechos de propiedad sobre B y S amb.</a:t>
            </a:r>
          </a:p>
          <a:p>
            <a:r>
              <a:rPr lang="es-AR"/>
              <a:t>Valoración económica de los B y S amb.</a:t>
            </a:r>
          </a:p>
          <a:p>
            <a:r>
              <a:rPr lang="es-AR"/>
              <a:t>Intervención estatal: </a:t>
            </a:r>
          </a:p>
          <a:p>
            <a:pPr lvl="2"/>
            <a:r>
              <a:rPr lang="es-AR" sz="2800"/>
              <a:t>Instrumentos legales/ administrativos</a:t>
            </a:r>
          </a:p>
          <a:p>
            <a:pPr lvl="2"/>
            <a:r>
              <a:rPr lang="es-AR" sz="2800"/>
              <a:t>Instrumentos económicos: impuestos/subsidios y tasas.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792288"/>
            <a:ext cx="5688012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s-ES" sz="3200"/>
              <a:t>Análisis económico y valoración ambiental</a:t>
            </a:r>
            <a:endParaRPr lang="es-MX" sz="32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533400" indent="-504825" algn="ctr">
              <a:buFontTx/>
              <a:buNone/>
            </a:pPr>
            <a:r>
              <a:rPr lang="es-ES" b="1"/>
              <a:t>VALORES ECONOMICOS</a:t>
            </a:r>
          </a:p>
          <a:p>
            <a:pPr marL="533400" indent="-504825">
              <a:lnSpc>
                <a:spcPct val="135000"/>
              </a:lnSpc>
            </a:pPr>
            <a:r>
              <a:rPr lang="es-ES" sz="2800" u="sng"/>
              <a:t>Del lado del beneficio:</a:t>
            </a:r>
            <a:r>
              <a:rPr lang="es-ES"/>
              <a:t>  DISPOSICION A PAGAR</a:t>
            </a:r>
          </a:p>
          <a:p>
            <a:pPr marL="533400" indent="-504825">
              <a:lnSpc>
                <a:spcPct val="135000"/>
              </a:lnSpc>
            </a:pPr>
            <a:r>
              <a:rPr lang="es-ES" sz="2800" u="sng"/>
              <a:t>Del lado del costo:</a:t>
            </a:r>
            <a:r>
              <a:rPr lang="es-ES"/>
              <a:t> COSTO DE OPORTUNIDAD</a:t>
            </a:r>
          </a:p>
          <a:p>
            <a:pPr marL="533400" indent="-504825">
              <a:lnSpc>
                <a:spcPct val="135000"/>
              </a:lnSpc>
            </a:pPr>
            <a:r>
              <a:rPr lang="es-ES" sz="2800" u="sng"/>
              <a:t>Valores económicos</a:t>
            </a:r>
            <a:r>
              <a:rPr lang="es-ES"/>
              <a:t>:      PRECIOS SOMBRA</a:t>
            </a:r>
          </a:p>
          <a:p>
            <a:pPr marL="1806575" lvl="1">
              <a:lnSpc>
                <a:spcPct val="135000"/>
              </a:lnSpc>
              <a:buFontTx/>
              <a:buNone/>
            </a:pPr>
            <a:r>
              <a:rPr lang="es-ES" sz="2400"/>
              <a:t>Precios de mercado ajustados por distorsiones (impuestos, subsidios)</a:t>
            </a:r>
          </a:p>
          <a:p>
            <a:pPr marL="1806575" lvl="1">
              <a:lnSpc>
                <a:spcPct val="135000"/>
              </a:lnSpc>
              <a:buFontTx/>
              <a:buNone/>
            </a:pPr>
            <a:r>
              <a:rPr lang="es-ES" sz="2400"/>
              <a:t>Valorización de bienes y servicios fuera del mercado</a:t>
            </a:r>
          </a:p>
          <a:p>
            <a:pPr marL="1806575" lvl="1">
              <a:lnSpc>
                <a:spcPct val="135000"/>
              </a:lnSpc>
              <a:buFontTx/>
              <a:buNone/>
            </a:pPr>
            <a:r>
              <a:rPr lang="es-ES" sz="3200"/>
              <a:t>					RIESGO AMBIENTAL</a:t>
            </a:r>
          </a:p>
          <a:p>
            <a:pPr marL="533400" indent="-504825" algn="r">
              <a:buFontTx/>
              <a:buNone/>
            </a:pPr>
            <a:endParaRPr lang="es-E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981075"/>
            <a:ext cx="7038975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19250" y="6092825"/>
            <a:ext cx="2665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 b="1"/>
              <a:t>Fuente: FONAFIFO</a:t>
            </a:r>
            <a:endParaRPr lang="es-E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43" name="Picture 3" descr="valor servici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963" y="1143000"/>
            <a:ext cx="8936037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Renta y cantidad de recurso utilizado</a:t>
            </a:r>
            <a:endParaRPr lang="es-MX" sz="32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3316" name="Picture 4" descr="R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060575"/>
            <a:ext cx="6408738" cy="38385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Renta, externalidades </a:t>
            </a:r>
            <a:br>
              <a:rPr lang="es-ES" sz="3200"/>
            </a:br>
            <a:r>
              <a:rPr lang="es-ES" sz="3200"/>
              <a:t>y cantidad óptima de recurso</a:t>
            </a:r>
            <a:endParaRPr lang="es-MX" sz="32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4340" name="Picture 4" descr="Renta y externalida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989138"/>
            <a:ext cx="6624637" cy="383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/>
              <a:t>ENTRE RIOS: Costos y beneficios de la conservación de suelos. </a:t>
            </a:r>
            <a:r>
              <a:rPr lang="es-ES" sz="1800"/>
              <a:t>En miles de pesos</a:t>
            </a:r>
            <a:endParaRPr lang="es-MX" sz="18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85000"/>
              </a:lnSpc>
              <a:buFontTx/>
              <a:buNone/>
            </a:pPr>
            <a:r>
              <a:rPr lang="es-AR" b="1"/>
              <a:t>	</a:t>
            </a:r>
            <a:r>
              <a:rPr lang="es-AR" sz="2400" b="1"/>
              <a:t>					COSTOS   BENEFICIOS    TIR PRODUCTORES           				                     34 %</a:t>
            </a:r>
            <a:r>
              <a:rPr lang="es-AR" sz="2400"/>
              <a:t>    Inversión en conservación</a:t>
            </a:r>
            <a:r>
              <a:rPr lang="es-AR" sz="2400" b="1"/>
              <a:t>           </a:t>
            </a:r>
            <a:r>
              <a:rPr lang="es-AR" sz="2400"/>
              <a:t>3.020    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s-AR" sz="2400"/>
              <a:t>    Inversión tecnológica                 10.940    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s-AR" sz="2400"/>
              <a:t>    Incremento de productividad              		</a:t>
            </a:r>
            <a:r>
              <a:rPr lang="es-AR" sz="2400" b="1"/>
              <a:t>55.773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s-AR" sz="2400" b="1"/>
              <a:t>    GOBIERNO            						13 % </a:t>
            </a:r>
            <a:r>
              <a:rPr lang="es-AR" sz="2400"/>
              <a:t>    Inversión exención impositiva</a:t>
            </a:r>
            <a:r>
              <a:rPr lang="es-AR" sz="2400" b="1"/>
              <a:t>      </a:t>
            </a:r>
            <a:r>
              <a:rPr lang="es-AR" sz="2400"/>
              <a:t>3.020        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s-AR" sz="2400"/>
              <a:t>    Inversión SECUSA                	   3.665    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s-AR" sz="2400"/>
              <a:t>    Ingreso impositivo incremental                	</a:t>
            </a:r>
            <a:r>
              <a:rPr lang="es-AR" sz="2400" b="1"/>
              <a:t>  8.260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s-AR" sz="2400" b="1"/>
              <a:t>    SOCIEDAD            						42 %</a:t>
            </a:r>
            <a:r>
              <a:rPr lang="es-AR" sz="2400"/>
              <a:t>    Costos externos evitados</a:t>
            </a:r>
            <a:r>
              <a:rPr lang="es-AR" sz="2400" b="1"/>
              <a:t>              	</a:t>
            </a:r>
            <a:r>
              <a:rPr lang="es-AR" sz="2400"/>
              <a:t>	</a:t>
            </a:r>
            <a:r>
              <a:rPr lang="es-AR" sz="2400" b="1"/>
              <a:t>21.600</a:t>
            </a:r>
            <a:r>
              <a:rPr lang="es-AR" sz="2400"/>
              <a:t>            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s-AR" sz="2400"/>
              <a:t>     Mantenimiento caminos                                 12.355               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s-AR" sz="2400"/>
              <a:t>     Control de sedimentación                                1.640            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s-AR" sz="2400"/>
              <a:t>     Control de Inundaciones                                  7.605</a:t>
            </a:r>
            <a:endParaRPr lang="es-MX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289</Words>
  <Application>Microsoft Office PowerPoint</Application>
  <PresentationFormat>On-screen Show (4:3)</PresentationFormat>
  <Paragraphs>75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Diseño predeterminado</vt:lpstr>
      <vt:lpstr>Imagen de Microsoft Word</vt:lpstr>
      <vt:lpstr>  Pago por bienes y  servicios ambientales</vt:lpstr>
      <vt:lpstr>Cuestiones básicas</vt:lpstr>
      <vt:lpstr>Slide 3</vt:lpstr>
      <vt:lpstr>Análisis económico y valoración ambiental</vt:lpstr>
      <vt:lpstr>Slide 5</vt:lpstr>
      <vt:lpstr>Slide 6</vt:lpstr>
      <vt:lpstr>Renta y cantidad de recurso utilizado</vt:lpstr>
      <vt:lpstr>Renta, externalidades  y cantidad óptima de recurso</vt:lpstr>
      <vt:lpstr>ENTRE RIOS: Costos y beneficios de la conservación de suelos. En miles de pesos</vt:lpstr>
      <vt:lpstr>Estudio de casos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dt</dc:creator>
  <cp:lastModifiedBy>anarod</cp:lastModifiedBy>
  <cp:revision>9</cp:revision>
  <dcterms:created xsi:type="dcterms:W3CDTF">2005-03-11T23:30:36Z</dcterms:created>
  <dcterms:modified xsi:type="dcterms:W3CDTF">2010-07-12T04:11:15Z</dcterms:modified>
</cp:coreProperties>
</file>