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1"/>
  </p:sldMasterIdLst>
  <p:notesMasterIdLst>
    <p:notesMasterId r:id="rId12"/>
  </p:notesMasterIdLst>
  <p:handoutMasterIdLst>
    <p:handoutMasterId r:id="rId13"/>
  </p:handoutMasterIdLst>
  <p:sldIdLst>
    <p:sldId id="502" r:id="rId2"/>
    <p:sldId id="503" r:id="rId3"/>
    <p:sldId id="477" r:id="rId4"/>
    <p:sldId id="371" r:id="rId5"/>
    <p:sldId id="374" r:id="rId6"/>
    <p:sldId id="511" r:id="rId7"/>
    <p:sldId id="510" r:id="rId8"/>
    <p:sldId id="491" r:id="rId9"/>
    <p:sldId id="492" r:id="rId10"/>
    <p:sldId id="513" r:id="rId11"/>
  </p:sldIdLst>
  <p:sldSz cx="9144000" cy="6858000" type="screen4x3"/>
  <p:notesSz cx="6888163" cy="10020300"/>
  <p:embeddedFontLst>
    <p:embeddedFont>
      <p:font typeface="Times" pitchFamily="18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8000"/>
    <a:srgbClr val="006400"/>
    <a:srgbClr val="003A00"/>
    <a:srgbClr val="F5F5F5"/>
    <a:srgbClr val="FBFBFB"/>
    <a:srgbClr val="FFFF99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109" autoAdjust="0"/>
    <p:restoredTop sz="97477" autoAdjust="0"/>
  </p:normalViewPr>
  <p:slideViewPr>
    <p:cSldViewPr>
      <p:cViewPr varScale="1">
        <p:scale>
          <a:sx n="76" d="100"/>
          <a:sy n="76" d="100"/>
        </p:scale>
        <p:origin x="-4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38" y="-78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4563" eaLnBrk="0" hangingPunct="0">
              <a:defRPr b="0">
                <a:latin typeface="Times" charset="0"/>
              </a:defRPr>
            </a:lvl1pPr>
          </a:lstStyle>
          <a:p>
            <a:endParaRPr lang="es-CO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4563" eaLnBrk="0" hangingPunct="0">
              <a:defRPr b="0">
                <a:latin typeface="Times" charset="0"/>
              </a:defRPr>
            </a:lvl1pPr>
          </a:lstStyle>
          <a:p>
            <a:endParaRPr lang="es-CO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4563" eaLnBrk="0" hangingPunct="0">
              <a:defRPr b="0">
                <a:latin typeface="Times" charset="0"/>
              </a:defRPr>
            </a:lvl1pPr>
          </a:lstStyle>
          <a:p>
            <a:endParaRPr lang="es-CO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4563" eaLnBrk="0" hangingPunct="0">
              <a:defRPr b="0">
                <a:latin typeface="Times" charset="0"/>
              </a:defRPr>
            </a:lvl1pPr>
          </a:lstStyle>
          <a:p>
            <a:fld id="{D3E73D09-9988-4542-83E5-649F55E78C28}" type="slidenum">
              <a:rPr lang="es-CO"/>
              <a:pPr/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91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33" tIns="43567" rIns="87133" bIns="43567" numCol="1" anchor="t" anchorCtr="0" compatLnSpc="1">
            <a:prstTxWarp prst="textNoShape">
              <a:avLst/>
            </a:prstTxWarp>
          </a:bodyPr>
          <a:lstStyle>
            <a:lvl1pPr algn="l" defTabSz="871538" eaLnBrk="0" hangingPunct="0">
              <a:defRPr sz="1100" b="0"/>
            </a:lvl1pPr>
          </a:lstStyle>
          <a:p>
            <a:endParaRPr lang="es-CO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9538" y="0"/>
            <a:ext cx="29591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33" tIns="43567" rIns="87133" bIns="43567" numCol="1" anchor="t" anchorCtr="0" compatLnSpc="1">
            <a:prstTxWarp prst="textNoShape">
              <a:avLst/>
            </a:prstTxWarp>
          </a:bodyPr>
          <a:lstStyle>
            <a:lvl1pPr algn="r" defTabSz="871538" eaLnBrk="0" hangingPunct="0">
              <a:defRPr sz="1100" b="0"/>
            </a:lvl1pPr>
          </a:lstStyle>
          <a:p>
            <a:endParaRPr lang="es-CO"/>
          </a:p>
        </p:txBody>
      </p:sp>
      <p:sp>
        <p:nvSpPr>
          <p:cNvPr id="696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87425" y="746125"/>
            <a:ext cx="4978400" cy="3732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75200"/>
            <a:ext cx="5103812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33" tIns="43567" rIns="87133" bIns="43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1988"/>
            <a:ext cx="29591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33" tIns="43567" rIns="87133" bIns="43567" numCol="1" anchor="b" anchorCtr="0" compatLnSpc="1">
            <a:prstTxWarp prst="textNoShape">
              <a:avLst/>
            </a:prstTxWarp>
          </a:bodyPr>
          <a:lstStyle>
            <a:lvl1pPr algn="l" defTabSz="871538" eaLnBrk="0" hangingPunct="0">
              <a:defRPr sz="1100" b="0"/>
            </a:lvl1pPr>
          </a:lstStyle>
          <a:p>
            <a:endParaRPr lang="es-CO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9538" y="9551988"/>
            <a:ext cx="29591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33" tIns="43567" rIns="87133" bIns="43567" numCol="1" anchor="b" anchorCtr="0" compatLnSpc="1">
            <a:prstTxWarp prst="textNoShape">
              <a:avLst/>
            </a:prstTxWarp>
          </a:bodyPr>
          <a:lstStyle>
            <a:lvl1pPr algn="r" defTabSz="871538" eaLnBrk="0" hangingPunct="0">
              <a:defRPr sz="1100" b="0"/>
            </a:lvl1pPr>
          </a:lstStyle>
          <a:p>
            <a:fld id="{3CB3B0F7-44A8-43F9-9E1C-D4CF9D916CA0}" type="slidenum">
              <a:rPr lang="es-CO"/>
              <a:pPr/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1E313-69B1-4CD8-BBB5-BE12D4E63633}" type="slidenum">
              <a:rPr lang="es-CO"/>
              <a:pPr/>
              <a:t>1</a:t>
            </a:fld>
            <a:endParaRPr lang="es-CO"/>
          </a:p>
        </p:txBody>
      </p:sp>
      <p:sp>
        <p:nvSpPr>
          <p:cNvPr id="5826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9013" y="746125"/>
            <a:ext cx="4975225" cy="3732213"/>
          </a:xfrm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8867A-7F0B-4C91-98AA-B64A11A7434A}" type="slidenum">
              <a:rPr lang="es-CO"/>
              <a:pPr/>
              <a:t>2</a:t>
            </a:fld>
            <a:endParaRPr lang="es-CO"/>
          </a:p>
        </p:txBody>
      </p:sp>
      <p:sp>
        <p:nvSpPr>
          <p:cNvPr id="584706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989013" y="746125"/>
            <a:ext cx="4975225" cy="3732213"/>
          </a:xfrm>
          <a:ln/>
        </p:spPr>
      </p:sp>
      <p:sp>
        <p:nvSpPr>
          <p:cNvPr id="5847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00619-F3B2-4548-BC43-571FA404DA00}" type="slidenum">
              <a:rPr lang="es-CO"/>
              <a:pPr/>
              <a:t>3</a:t>
            </a:fld>
            <a:endParaRPr lang="es-CO"/>
          </a:p>
        </p:txBody>
      </p:sp>
      <p:sp>
        <p:nvSpPr>
          <p:cNvPr id="533506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987425" y="746125"/>
            <a:ext cx="4976813" cy="3732213"/>
          </a:xfrm>
          <a:ln/>
        </p:spPr>
      </p:sp>
      <p:sp>
        <p:nvSpPr>
          <p:cNvPr id="533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936E0-243A-4ED4-9220-23A59FCF2F59}" type="slidenum">
              <a:rPr lang="es-CO"/>
              <a:pPr/>
              <a:t>4</a:t>
            </a:fld>
            <a:endParaRPr lang="es-CO"/>
          </a:p>
        </p:txBody>
      </p:sp>
      <p:sp>
        <p:nvSpPr>
          <p:cNvPr id="3010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5220C-6CC7-48B1-A2B2-556454EEB97D}" type="slidenum">
              <a:rPr lang="es-CO"/>
              <a:pPr/>
              <a:t>5</a:t>
            </a:fld>
            <a:endParaRPr lang="es-CO"/>
          </a:p>
        </p:txBody>
      </p:sp>
      <p:sp>
        <p:nvSpPr>
          <p:cNvPr id="3072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9D8CB-E499-4902-BC98-B89965E98B49}" type="slidenum">
              <a:rPr lang="es-CO"/>
              <a:pPr/>
              <a:t>7</a:t>
            </a:fld>
            <a:endParaRPr lang="es-CO"/>
          </a:p>
        </p:txBody>
      </p:sp>
      <p:sp>
        <p:nvSpPr>
          <p:cNvPr id="596994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989013" y="746125"/>
            <a:ext cx="4975225" cy="3732213"/>
          </a:xfrm>
          <a:ln/>
        </p:spPr>
      </p:sp>
      <p:sp>
        <p:nvSpPr>
          <p:cNvPr id="596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D75E2-DC58-4C67-AE33-960FC49C3852}" type="slidenum">
              <a:rPr lang="es-CO"/>
              <a:pPr/>
              <a:t>8</a:t>
            </a:fld>
            <a:endParaRPr lang="es-CO"/>
          </a:p>
        </p:txBody>
      </p:sp>
      <p:sp>
        <p:nvSpPr>
          <p:cNvPr id="5621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9013" y="746125"/>
            <a:ext cx="4975225" cy="3732213"/>
          </a:xfrm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B8D6B-5758-4492-82E2-93F5EA788FFC}" type="slidenum">
              <a:rPr lang="es-CO"/>
              <a:pPr/>
              <a:t>9</a:t>
            </a:fld>
            <a:endParaRPr lang="es-CO"/>
          </a:p>
        </p:txBody>
      </p:sp>
      <p:sp>
        <p:nvSpPr>
          <p:cNvPr id="5642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9013" y="746125"/>
            <a:ext cx="4975225" cy="3732213"/>
          </a:xfrm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092A5-7ECF-4170-96EE-E6B94156528F}" type="slidenum">
              <a:rPr lang="es-CO"/>
              <a:pPr/>
              <a:t>10</a:t>
            </a:fld>
            <a:endParaRPr lang="es-CO"/>
          </a:p>
        </p:txBody>
      </p:sp>
      <p:sp>
        <p:nvSpPr>
          <p:cNvPr id="6010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7425" y="746125"/>
            <a:ext cx="4976813" cy="3732213"/>
          </a:xfrm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28600"/>
            <a:ext cx="9145588" cy="1127125"/>
          </a:xfrm>
          <a:prstGeom prst="rect">
            <a:avLst/>
          </a:prstGeom>
          <a:noFill/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172200"/>
            <a:ext cx="9145588" cy="700088"/>
          </a:xfrm>
          <a:prstGeom prst="rect">
            <a:avLst/>
          </a:prstGeom>
          <a:noFill/>
        </p:spPr>
      </p:pic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6553200" y="304800"/>
            <a:ext cx="25908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712788" y="504825"/>
            <a:ext cx="5824537" cy="4413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2000" b="1">
                <a:solidFill>
                  <a:schemeClr val="bg1"/>
                </a:solidFill>
                <a:latin typeface="Arial" pitchFamily="34" charset="0"/>
              </a:rPr>
              <a:t>OPCIÓN DE DESARROLLO PARA EL PAÍS</a:t>
            </a:r>
          </a:p>
        </p:txBody>
      </p:sp>
      <p:pic>
        <p:nvPicPr>
          <p:cNvPr id="581635" name="Picture 3" descr="Link Naci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15888"/>
            <a:ext cx="1743075" cy="1468437"/>
          </a:xfrm>
          <a:prstGeom prst="rect">
            <a:avLst/>
          </a:prstGeom>
          <a:noFill/>
        </p:spPr>
      </p:pic>
      <p:pic>
        <p:nvPicPr>
          <p:cNvPr id="581636" name="Picture 4" descr="101583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341438"/>
            <a:ext cx="5184775" cy="4276725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81637" name="Text Box 5"/>
          <p:cNvSpPr txBox="1">
            <a:spLocks noChangeArrowheads="1"/>
          </p:cNvSpPr>
          <p:nvPr/>
        </p:nvSpPr>
        <p:spPr bwMode="auto">
          <a:xfrm>
            <a:off x="1763713" y="4724400"/>
            <a:ext cx="2590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s-ES_tradnl" sz="1600">
                <a:solidFill>
                  <a:srgbClr val="4D4D4D"/>
                </a:solidFill>
              </a:rPr>
              <a:t>INDUSTRIA DE SOFTWARE UNA</a:t>
            </a:r>
          </a:p>
          <a:p>
            <a:pPr algn="l" eaLnBrk="0" hangingPunct="0"/>
            <a:r>
              <a:rPr lang="es-ES_tradnl" sz="1600">
                <a:solidFill>
                  <a:srgbClr val="4D4D4D"/>
                </a:solidFill>
              </a:rPr>
              <a:t>GRAN OPORTUNIDAD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1026"/>
          <p:cNvSpPr>
            <a:spLocks noChangeArrowheads="1"/>
          </p:cNvSpPr>
          <p:nvPr/>
        </p:nvSpPr>
        <p:spPr bwMode="auto">
          <a:xfrm>
            <a:off x="3059113" y="1312863"/>
            <a:ext cx="5834062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s-CO" sz="1700" b="0"/>
              <a:t>Más de 100 ingenieros de desarrollo de SW</a:t>
            </a:r>
          </a:p>
          <a:p>
            <a:pPr marL="342900" indent="-342900" algn="l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s-CO" sz="1700" b="0"/>
              <a:t>Más de 200 personas en otras áreas del conocimiento.</a:t>
            </a:r>
          </a:p>
          <a:p>
            <a:pPr marL="342900" indent="-342900" algn="l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s-CO" sz="1700" b="0"/>
              <a:t>Más de 300 empresas de la industria de SW</a:t>
            </a:r>
          </a:p>
          <a:p>
            <a:pPr marL="342900" indent="-342900" algn="l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s-CO" sz="1700" b="0"/>
              <a:t>Ventas acumuladas de USD$ 40 MM en 5 años</a:t>
            </a:r>
          </a:p>
          <a:p>
            <a:pPr marL="342900" indent="-342900" algn="l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s-CO" sz="1700" b="0"/>
              <a:t>Para el año 2008 va a generar 4.000 posiciones de trabajo en Ind. SW</a:t>
            </a:r>
          </a:p>
          <a:p>
            <a:pPr marL="342900" indent="-342900" algn="l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s-CO" sz="1700" b="0"/>
              <a:t>Más de 68 convenios nacionales e internacionales </a:t>
            </a:r>
          </a:p>
          <a:p>
            <a:pPr marL="342900" indent="-342900" algn="l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s-CO" sz="1700" b="0"/>
              <a:t>10 laboratorios de IA+D / con universidades e instituciones</a:t>
            </a:r>
          </a:p>
          <a:p>
            <a:pPr marL="342900" indent="-342900" algn="l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s-CO" sz="1700" b="0"/>
              <a:t>1500 niños y jóvenes en el semillero para el emprendimiento.</a:t>
            </a:r>
          </a:p>
          <a:p>
            <a:pPr marL="342900" indent="-342900" algn="l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s-CO" sz="1700" b="0"/>
              <a:t>2400 Infantes con orientación a la robótica</a:t>
            </a:r>
          </a:p>
          <a:p>
            <a:pPr marL="342900" indent="-342900" algn="l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s-CO" sz="1700" b="0"/>
              <a:t>Transferencia del Modelo a Bolivia y Argentina</a:t>
            </a:r>
          </a:p>
        </p:txBody>
      </p:sp>
      <p:pic>
        <p:nvPicPr>
          <p:cNvPr id="600067" name="Picture 1027" descr="Enbas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2006600" cy="1357313"/>
          </a:xfrm>
          <a:prstGeom prst="rect">
            <a:avLst/>
          </a:prstGeom>
          <a:noFill/>
        </p:spPr>
      </p:pic>
      <p:pic>
        <p:nvPicPr>
          <p:cNvPr id="600068" name="Picture 1028" descr="Parquesoft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343400"/>
            <a:ext cx="1981200" cy="1444625"/>
          </a:xfrm>
          <a:prstGeom prst="rect">
            <a:avLst/>
          </a:prstGeom>
          <a:noFill/>
        </p:spPr>
      </p:pic>
      <p:pic>
        <p:nvPicPr>
          <p:cNvPr id="600069" name="Picture 1029" descr="DSC00345a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196975"/>
            <a:ext cx="2551112" cy="1701800"/>
          </a:xfrm>
          <a:prstGeom prst="rect">
            <a:avLst/>
          </a:prstGeom>
          <a:noFill/>
        </p:spPr>
      </p:pic>
      <p:sp>
        <p:nvSpPr>
          <p:cNvPr id="600070" name="Text Box 1030"/>
          <p:cNvSpPr txBox="1">
            <a:spLocks noChangeArrowheads="1"/>
          </p:cNvSpPr>
          <p:nvPr/>
        </p:nvSpPr>
        <p:spPr bwMode="auto">
          <a:xfrm>
            <a:off x="250825" y="523875"/>
            <a:ext cx="460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0">
                <a:solidFill>
                  <a:schemeClr val="bg1"/>
                </a:solidFill>
              </a:rPr>
              <a:t>IMPACTOS   + FUTURO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Text Box 1026"/>
          <p:cNvSpPr txBox="1">
            <a:spLocks noChangeArrowheads="1"/>
          </p:cNvSpPr>
          <p:nvPr/>
        </p:nvSpPr>
        <p:spPr bwMode="auto">
          <a:xfrm>
            <a:off x="250825" y="1268413"/>
            <a:ext cx="50419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algn="l" eaLnBrk="0" hangingPunct="0"/>
            <a:r>
              <a:rPr lang="es-ES_tradnl" sz="1600">
                <a:solidFill>
                  <a:srgbClr val="4D4D4D"/>
                </a:solidFill>
              </a:rPr>
              <a:t> INDUSTRIA CONVERGENTE</a:t>
            </a:r>
          </a:p>
          <a:p>
            <a:pPr marL="177800" indent="-177800" algn="l" eaLnBrk="0" hangingPunct="0"/>
            <a:endParaRPr lang="es-ES_tradnl" sz="1600" b="0">
              <a:solidFill>
                <a:srgbClr val="4D4D4D"/>
              </a:solidFill>
            </a:endParaRPr>
          </a:p>
          <a:p>
            <a:pPr marL="177800" indent="-177800" algn="l" eaLnBrk="0" hangingPunct="0">
              <a:buFontTx/>
              <a:buChar char="•"/>
            </a:pPr>
            <a:r>
              <a:rPr lang="es-ES_tradnl" sz="1600" b="0">
                <a:solidFill>
                  <a:srgbClr val="4D4D4D"/>
                </a:solidFill>
              </a:rPr>
              <a:t>No es sólo para ingenieros en informática</a:t>
            </a:r>
          </a:p>
          <a:p>
            <a:pPr marL="177800" indent="-177800" algn="l" eaLnBrk="0" hangingPunct="0">
              <a:buFontTx/>
              <a:buChar char="•"/>
            </a:pPr>
            <a:r>
              <a:rPr lang="es-ES_tradnl" sz="1600" b="0">
                <a:solidFill>
                  <a:srgbClr val="4D4D4D"/>
                </a:solidFill>
              </a:rPr>
              <a:t>Es la unión de conocimientos y experticias en áreas determinada y conocimientos en tecnología informática</a:t>
            </a:r>
          </a:p>
          <a:p>
            <a:pPr marL="177800" indent="-177800" algn="l" eaLnBrk="0" hangingPunct="0">
              <a:buFontTx/>
              <a:buChar char="•"/>
            </a:pPr>
            <a:r>
              <a:rPr lang="es-ES_tradnl" sz="1600" b="0">
                <a:solidFill>
                  <a:srgbClr val="4D4D4D"/>
                </a:solidFill>
              </a:rPr>
              <a:t>Es una oportunidad para todas las disciplinas del conocimiento </a:t>
            </a:r>
          </a:p>
        </p:txBody>
      </p:sp>
      <p:sp>
        <p:nvSpPr>
          <p:cNvPr id="583683" name="Rectangle 1027"/>
          <p:cNvSpPr>
            <a:spLocks noChangeArrowheads="1"/>
          </p:cNvSpPr>
          <p:nvPr/>
        </p:nvSpPr>
        <p:spPr bwMode="auto">
          <a:xfrm>
            <a:off x="755650" y="468313"/>
            <a:ext cx="5789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s-ES_tradnl" sz="2000">
                <a:solidFill>
                  <a:schemeClr val="bg1"/>
                </a:solidFill>
              </a:rPr>
              <a:t>   INDUSTRIA DE SOFTWARE</a:t>
            </a:r>
          </a:p>
        </p:txBody>
      </p:sp>
      <p:pic>
        <p:nvPicPr>
          <p:cNvPr id="583684" name="Picture 1028" descr="Link Naci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15888"/>
            <a:ext cx="1743075" cy="1468437"/>
          </a:xfrm>
          <a:prstGeom prst="rect">
            <a:avLst/>
          </a:prstGeom>
          <a:noFill/>
        </p:spPr>
      </p:pic>
      <p:pic>
        <p:nvPicPr>
          <p:cNvPr id="583685" name="Picture 1029" descr="C04-22-0439"/>
          <p:cNvPicPr>
            <a:picLocks noChangeAspect="1" noChangeArrowheads="1"/>
          </p:cNvPicPr>
          <p:nvPr/>
        </p:nvPicPr>
        <p:blipFill>
          <a:blip r:embed="rId4" cstate="print"/>
          <a:srcRect b="5421"/>
          <a:stretch>
            <a:fillRect/>
          </a:stretch>
        </p:blipFill>
        <p:spPr bwMode="auto">
          <a:xfrm>
            <a:off x="3779838" y="3644900"/>
            <a:ext cx="3708400" cy="2435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83686" name="Picture 1030" descr="101689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2205038"/>
            <a:ext cx="2665412" cy="17605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82" name="Picture 2" descr="grafico base ppt del parque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</p:spPr>
      </p:pic>
      <p:sp>
        <p:nvSpPr>
          <p:cNvPr id="532483" name="Text Box 3"/>
          <p:cNvSpPr txBox="1">
            <a:spLocks noChangeArrowheads="1"/>
          </p:cNvSpPr>
          <p:nvPr/>
        </p:nvSpPr>
        <p:spPr bwMode="auto">
          <a:xfrm>
            <a:off x="3332163" y="479425"/>
            <a:ext cx="3087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sz="2000">
                <a:solidFill>
                  <a:schemeClr val="bg1"/>
                </a:solidFill>
              </a:rPr>
              <a:t>NACIÓN PARQUESOFT</a:t>
            </a:r>
            <a:r>
              <a:rPr lang="es-ES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32488" name="Rectangl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124075" y="2205038"/>
            <a:ext cx="1295400" cy="936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489" name="Rectangl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547813" y="3500438"/>
            <a:ext cx="1296987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490" name="Rectangl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052638" y="4581525"/>
            <a:ext cx="1366837" cy="935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491" name="AutoShape 11"/>
          <p:cNvSpPr>
            <a:spLocks noChangeArrowheads="1"/>
          </p:cNvSpPr>
          <p:nvPr/>
        </p:nvSpPr>
        <p:spPr bwMode="auto">
          <a:xfrm>
            <a:off x="1620838" y="2924175"/>
            <a:ext cx="1417637" cy="12747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492" name="AutoShape 12"/>
          <p:cNvSpPr>
            <a:spLocks noChangeArrowheads="1"/>
          </p:cNvSpPr>
          <p:nvPr/>
        </p:nvSpPr>
        <p:spPr bwMode="auto">
          <a:xfrm>
            <a:off x="755650" y="3789363"/>
            <a:ext cx="2016125" cy="20875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498" name="Text Box 1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213225" y="1268413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s-CO" b="0">
                <a:solidFill>
                  <a:srgbClr val="4D4D4D"/>
                </a:solidFill>
              </a:rPr>
              <a:t>ParqueSoft </a:t>
            </a:r>
            <a:r>
              <a:rPr lang="es-CO" sz="1600">
                <a:solidFill>
                  <a:srgbClr val="4D4D4D"/>
                </a:solidFill>
              </a:rPr>
              <a:t>Social</a:t>
            </a:r>
          </a:p>
        </p:txBody>
      </p:sp>
      <p:sp>
        <p:nvSpPr>
          <p:cNvPr id="532499" name="Text Box 1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140200" y="1700213"/>
            <a:ext cx="15827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725" indent="-85725" algn="l" eaLnBrk="0" hangingPunct="0">
              <a:spcBef>
                <a:spcPct val="50000"/>
              </a:spcBef>
              <a:buFontTx/>
              <a:buChar char="•"/>
            </a:pPr>
            <a:r>
              <a:rPr lang="es-CO" sz="1100" b="0">
                <a:solidFill>
                  <a:srgbClr val="4D4D4D"/>
                </a:solidFill>
              </a:rPr>
              <a:t>Modelo de    Emprendimiento</a:t>
            </a:r>
          </a:p>
          <a:p>
            <a:pPr marL="85725" indent="-85725" algn="l" eaLnBrk="0" hangingPunct="0">
              <a:spcBef>
                <a:spcPct val="50000"/>
              </a:spcBef>
              <a:buFontTx/>
              <a:buChar char="•"/>
            </a:pPr>
            <a:r>
              <a:rPr lang="es-CO" sz="1100" b="0">
                <a:solidFill>
                  <a:srgbClr val="4D4D4D"/>
                </a:solidFill>
              </a:rPr>
              <a:t>Semilleros</a:t>
            </a:r>
          </a:p>
          <a:p>
            <a:pPr marL="85725" indent="-85725" algn="l" eaLnBrk="0" hangingPunct="0">
              <a:spcBef>
                <a:spcPct val="50000"/>
              </a:spcBef>
              <a:buFontTx/>
              <a:buChar char="•"/>
            </a:pPr>
            <a:r>
              <a:rPr lang="es-CO" sz="1100" b="0">
                <a:solidFill>
                  <a:srgbClr val="4D4D4D"/>
                </a:solidFill>
              </a:rPr>
              <a:t>PIS</a:t>
            </a:r>
          </a:p>
        </p:txBody>
      </p:sp>
      <p:sp>
        <p:nvSpPr>
          <p:cNvPr id="532500" name="Text 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724525" y="3213100"/>
            <a:ext cx="230346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s-CO" sz="1100" b="0">
                <a:solidFill>
                  <a:srgbClr val="4D4D4D"/>
                </a:solidFill>
              </a:rPr>
              <a:t> Productos y Soluciones</a:t>
            </a: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s-CO" sz="1100" b="0">
                <a:solidFill>
                  <a:srgbClr val="4D4D4D"/>
                </a:solidFill>
              </a:rPr>
              <a:t> Consultoría IT </a:t>
            </a: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s-CO" sz="1100" b="0">
                <a:solidFill>
                  <a:srgbClr val="4D4D4D"/>
                </a:solidFill>
              </a:rPr>
              <a:t> Aseguramiento de Calidad SQA </a:t>
            </a: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s-CO" sz="1100" b="0">
                <a:solidFill>
                  <a:srgbClr val="4D4D4D"/>
                </a:solidFill>
              </a:rPr>
              <a:t> Gerencia de Proyectos</a:t>
            </a: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s-CO" sz="1100" b="0">
                <a:solidFill>
                  <a:srgbClr val="4D4D4D"/>
                </a:solidFill>
              </a:rPr>
              <a:t> Desarrollo de Negocios </a:t>
            </a: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s-CO" sz="1100" b="0">
                <a:solidFill>
                  <a:srgbClr val="4D4D4D"/>
                </a:solidFill>
              </a:rPr>
              <a:t> Aliados</a:t>
            </a:r>
          </a:p>
        </p:txBody>
      </p:sp>
      <p:sp>
        <p:nvSpPr>
          <p:cNvPr id="532501" name="Text 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13225" y="5732463"/>
            <a:ext cx="13684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s-CO" b="0">
                <a:solidFill>
                  <a:schemeClr val="bg1"/>
                </a:solidFill>
              </a:rPr>
              <a:t> </a:t>
            </a:r>
            <a:r>
              <a:rPr lang="es-CO" sz="1100" b="0">
                <a:solidFill>
                  <a:schemeClr val="bg1"/>
                </a:solidFill>
              </a:rPr>
              <a:t>Universidades</a:t>
            </a: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s-CO" sz="1100" b="0">
                <a:solidFill>
                  <a:schemeClr val="bg1"/>
                </a:solidFill>
              </a:rPr>
              <a:t> Laboratorios</a:t>
            </a:r>
          </a:p>
        </p:txBody>
      </p:sp>
      <p:sp>
        <p:nvSpPr>
          <p:cNvPr id="532502" name="Text Box 22"/>
          <p:cNvSpPr txBox="1">
            <a:spLocks noChangeArrowheads="1"/>
          </p:cNvSpPr>
          <p:nvPr/>
        </p:nvSpPr>
        <p:spPr bwMode="auto">
          <a:xfrm>
            <a:off x="2187575" y="2466975"/>
            <a:ext cx="1158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s-CO" sz="1400">
                <a:solidFill>
                  <a:schemeClr val="bg1"/>
                </a:solidFill>
              </a:rPr>
              <a:t>Comunidad</a:t>
            </a:r>
          </a:p>
        </p:txBody>
      </p:sp>
      <p:sp>
        <p:nvSpPr>
          <p:cNvPr id="532503" name="Text Box 23"/>
          <p:cNvSpPr txBox="1">
            <a:spLocks noChangeArrowheads="1"/>
          </p:cNvSpPr>
          <p:nvPr/>
        </p:nvSpPr>
        <p:spPr bwMode="auto">
          <a:xfrm>
            <a:off x="1547813" y="3500438"/>
            <a:ext cx="1233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  <a:cs typeface="Times New Roman" pitchFamily="18" charset="0"/>
              </a:rPr>
              <a:t>Cluster </a:t>
            </a:r>
            <a:r>
              <a:rPr lang="es-ES_tradnl" sz="1400">
                <a:solidFill>
                  <a:schemeClr val="bg1"/>
                </a:solidFill>
                <a:cs typeface="Times New Roman" pitchFamily="18" charset="0"/>
              </a:rPr>
              <a:t>Tecnológico</a:t>
            </a:r>
            <a:endParaRPr lang="es-ES_tradnl" sz="1400">
              <a:solidFill>
                <a:schemeClr val="bg1"/>
              </a:solidFill>
            </a:endParaRPr>
          </a:p>
        </p:txBody>
      </p:sp>
      <p:sp>
        <p:nvSpPr>
          <p:cNvPr id="532504" name="Text Box 24"/>
          <p:cNvSpPr txBox="1">
            <a:spLocks noChangeArrowheads="1"/>
          </p:cNvSpPr>
          <p:nvPr/>
        </p:nvSpPr>
        <p:spPr bwMode="auto">
          <a:xfrm>
            <a:off x="2105025" y="479583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>
                <a:solidFill>
                  <a:schemeClr val="bg1"/>
                </a:solidFill>
                <a:cs typeface="Times New Roman" pitchFamily="18" charset="0"/>
              </a:rPr>
              <a:t>Infraestructura</a:t>
            </a:r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532505" name="Text Box 25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797550" y="2708275"/>
            <a:ext cx="1439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s-CO" b="0">
                <a:solidFill>
                  <a:srgbClr val="4D4D4D"/>
                </a:solidFill>
              </a:rPr>
              <a:t>ParqueSoft </a:t>
            </a:r>
            <a:r>
              <a:rPr lang="es-CO" sz="1600">
                <a:solidFill>
                  <a:srgbClr val="4D4D4D"/>
                </a:solidFill>
              </a:rPr>
              <a:t>Negocios</a:t>
            </a:r>
          </a:p>
        </p:txBody>
      </p:sp>
      <p:sp>
        <p:nvSpPr>
          <p:cNvPr id="532506" name="Text Box 2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213225" y="5011738"/>
            <a:ext cx="143827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s-CO" b="0">
                <a:solidFill>
                  <a:schemeClr val="bg1"/>
                </a:solidFill>
              </a:rPr>
              <a:t>ParqueSoft </a:t>
            </a:r>
            <a:r>
              <a:rPr lang="es-CO" sz="1600">
                <a:solidFill>
                  <a:schemeClr val="bg1"/>
                </a:solidFill>
              </a:rPr>
              <a:t>Ciencia y Tecnología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8" name="Picture 6" descr="portad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6732588" y="1628775"/>
            <a:ext cx="1800225" cy="210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</a:rPr>
              <a:t>Es el más grande cluster de ciencia y tecnología de Colombia en el desarrollo de software y uno de los más importantes líderes en el apoyo y soporte para la creación de empresas de base tecnológica.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84" name="Picture 8" descr="PARQUESOFT mapa america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1341438"/>
            <a:ext cx="74168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178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5832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" sz="2000">
                <a:solidFill>
                  <a:schemeClr val="bg1"/>
                </a:solidFill>
              </a:rPr>
              <a:t>RED PARQUESOFT</a:t>
            </a:r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4787900" y="1916113"/>
            <a:ext cx="3384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600" b="0">
                <a:solidFill>
                  <a:srgbClr val="4D4D4D"/>
                </a:solidFill>
              </a:rPr>
              <a:t>El Cluster de Software más grande de Latino América</a:t>
            </a:r>
          </a:p>
        </p:txBody>
      </p:sp>
      <p:pic>
        <p:nvPicPr>
          <p:cNvPr id="306183" name="Picture 7" descr="Link Nacio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115888"/>
            <a:ext cx="1743075" cy="14684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6250"/>
            <a:ext cx="5986463" cy="43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2000">
                <a:solidFill>
                  <a:schemeClr val="bg1"/>
                </a:solidFill>
                <a:latin typeface="Arial" pitchFamily="34" charset="0"/>
              </a:rPr>
              <a:t>RED PARQUESOFT</a:t>
            </a:r>
          </a:p>
        </p:txBody>
      </p:sp>
      <p:pic>
        <p:nvPicPr>
          <p:cNvPr id="598091" name="Picture 1099" descr="Link Naci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15888"/>
            <a:ext cx="1743075" cy="1468437"/>
          </a:xfrm>
          <a:prstGeom prst="rect">
            <a:avLst/>
          </a:prstGeom>
          <a:noFill/>
        </p:spPr>
      </p:pic>
      <p:graphicFrame>
        <p:nvGraphicFramePr>
          <p:cNvPr id="598146" name="Group 1154"/>
          <p:cNvGraphicFramePr>
            <a:graphicFrameLocks noGrp="1"/>
          </p:cNvGraphicFramePr>
          <p:nvPr>
            <p:ph idx="1"/>
          </p:nvPr>
        </p:nvGraphicFramePr>
        <p:xfrm>
          <a:off x="468313" y="1052513"/>
          <a:ext cx="7931150" cy="5164137"/>
        </p:xfrm>
        <a:graphic>
          <a:graphicData uri="http://schemas.openxmlformats.org/drawingml/2006/table">
            <a:tbl>
              <a:tblPr/>
              <a:tblGrid>
                <a:gridCol w="2100262"/>
                <a:gridCol w="2151063"/>
                <a:gridCol w="1919287"/>
                <a:gridCol w="1760538"/>
              </a:tblGrid>
              <a:tr h="474663"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PARQUESOFT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Emprendimientos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Emprendedores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Colaboradores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Cali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344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Popayán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Pasto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Buga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Tulua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Palmira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Buenaventura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Armenia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Pereira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Manizales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Sucre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Ibague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Villavicencio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l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346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49263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447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Text Box 1026"/>
          <p:cNvSpPr txBox="1">
            <a:spLocks noChangeArrowheads="1"/>
          </p:cNvSpPr>
          <p:nvPr/>
        </p:nvSpPr>
        <p:spPr bwMode="auto">
          <a:xfrm>
            <a:off x="2987675" y="488950"/>
            <a:ext cx="357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MX" sz="2000" b="0">
                <a:solidFill>
                  <a:schemeClr val="bg1"/>
                </a:solidFill>
              </a:rPr>
              <a:t>NUESTROS DESTINOS</a:t>
            </a:r>
            <a:endParaRPr lang="es-ES" sz="2000" b="0">
              <a:solidFill>
                <a:schemeClr val="bg1"/>
              </a:solidFill>
            </a:endParaRPr>
          </a:p>
        </p:txBody>
      </p:sp>
      <p:sp>
        <p:nvSpPr>
          <p:cNvPr id="595971" name="Text Box 1027"/>
          <p:cNvSpPr txBox="1">
            <a:spLocks noChangeArrowheads="1"/>
          </p:cNvSpPr>
          <p:nvPr/>
        </p:nvSpPr>
        <p:spPr bwMode="auto">
          <a:xfrm>
            <a:off x="4067175" y="1628775"/>
            <a:ext cx="3240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CO" sz="1600">
                <a:solidFill>
                  <a:srgbClr val="4D4D4D"/>
                </a:solidFill>
              </a:rPr>
              <a:t>Prospectiva de Crecimiento</a:t>
            </a:r>
            <a:endParaRPr lang="es-ES" sz="1600">
              <a:solidFill>
                <a:srgbClr val="4D4D4D"/>
              </a:solidFill>
            </a:endParaRPr>
          </a:p>
        </p:txBody>
      </p:sp>
      <p:pic>
        <p:nvPicPr>
          <p:cNvPr id="595972" name="Picture 1028" descr="Link Naci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15888"/>
            <a:ext cx="1743075" cy="1468437"/>
          </a:xfrm>
          <a:prstGeom prst="rect">
            <a:avLst/>
          </a:prstGeom>
          <a:noFill/>
        </p:spPr>
      </p:pic>
      <p:graphicFrame>
        <p:nvGraphicFramePr>
          <p:cNvPr id="595973" name="Group 1029"/>
          <p:cNvGraphicFramePr>
            <a:graphicFrameLocks noGrp="1"/>
          </p:cNvGraphicFramePr>
          <p:nvPr/>
        </p:nvGraphicFramePr>
        <p:xfrm>
          <a:off x="2987675" y="2133600"/>
          <a:ext cx="4537075" cy="3606800"/>
        </p:xfrm>
        <a:graphic>
          <a:graphicData uri="http://schemas.openxmlformats.org/drawingml/2006/table">
            <a:tbl>
              <a:tblPr/>
              <a:tblGrid>
                <a:gridCol w="823913"/>
                <a:gridCol w="1031875"/>
                <a:gridCol w="1030287"/>
                <a:gridCol w="165100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Año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Nro. de Empresas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Nro. de Personas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Ventas anuales US$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42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42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42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+100.000.000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42999"/>
                      </a:srgb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42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42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42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+70.000.000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42999"/>
                      </a:srgbClr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42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42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42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+35.000.000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42999"/>
                      </a:srgbClr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17.000.000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6.000.000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2.800.000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2.000.000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1.000.000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96035" name="Picture 1091" descr="PARQUESOFT evoluc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557338"/>
            <a:ext cx="2144712" cy="41767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154" name="Picture 1026" descr="model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630363"/>
            <a:ext cx="4745038" cy="4319587"/>
          </a:xfrm>
          <a:prstGeom prst="rect">
            <a:avLst/>
          </a:prstGeom>
          <a:noFill/>
        </p:spPr>
      </p:pic>
      <p:sp>
        <p:nvSpPr>
          <p:cNvPr id="561155" name="Text Box 1027"/>
          <p:cNvSpPr txBox="1">
            <a:spLocks noChangeArrowheads="1"/>
          </p:cNvSpPr>
          <p:nvPr/>
        </p:nvSpPr>
        <p:spPr bwMode="auto">
          <a:xfrm>
            <a:off x="1979613" y="2278063"/>
            <a:ext cx="190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>
                <a:solidFill>
                  <a:srgbClr val="4D4D4D"/>
                </a:solidFill>
              </a:rPr>
              <a:t>CONFIANZA</a:t>
            </a:r>
          </a:p>
        </p:txBody>
      </p:sp>
      <p:sp>
        <p:nvSpPr>
          <p:cNvPr id="561156" name="Text Box 1028"/>
          <p:cNvSpPr txBox="1">
            <a:spLocks noChangeArrowheads="1"/>
          </p:cNvSpPr>
          <p:nvPr/>
        </p:nvSpPr>
        <p:spPr bwMode="auto">
          <a:xfrm>
            <a:off x="1979613" y="5086350"/>
            <a:ext cx="1731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>
                <a:solidFill>
                  <a:srgbClr val="4D4D4D"/>
                </a:solidFill>
              </a:rPr>
              <a:t>TRABAJO DURO</a:t>
            </a:r>
          </a:p>
        </p:txBody>
      </p:sp>
      <p:sp>
        <p:nvSpPr>
          <p:cNvPr id="561157" name="Text Box 1029"/>
          <p:cNvSpPr txBox="1">
            <a:spLocks noChangeArrowheads="1"/>
          </p:cNvSpPr>
          <p:nvPr/>
        </p:nvSpPr>
        <p:spPr bwMode="auto">
          <a:xfrm>
            <a:off x="5219700" y="2206625"/>
            <a:ext cx="158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>
                <a:solidFill>
                  <a:srgbClr val="4D4D4D"/>
                </a:solidFill>
              </a:rPr>
              <a:t>ETICA INDIVIDUAL Y SOCIAL</a:t>
            </a:r>
          </a:p>
        </p:txBody>
      </p:sp>
      <p:sp>
        <p:nvSpPr>
          <p:cNvPr id="561158" name="Text Box 1030"/>
          <p:cNvSpPr txBox="1">
            <a:spLocks noChangeArrowheads="1"/>
          </p:cNvSpPr>
          <p:nvPr/>
        </p:nvSpPr>
        <p:spPr bwMode="auto">
          <a:xfrm>
            <a:off x="2484438" y="908050"/>
            <a:ext cx="4032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 sz="1600">
                <a:solidFill>
                  <a:srgbClr val="4D4D4D"/>
                </a:solidFill>
              </a:rPr>
              <a:t>MODELO DE VALORES PARQUESOFT</a:t>
            </a:r>
          </a:p>
        </p:txBody>
      </p:sp>
      <p:sp>
        <p:nvSpPr>
          <p:cNvPr id="561159" name="Text Box 1031"/>
          <p:cNvSpPr txBox="1">
            <a:spLocks noChangeArrowheads="1"/>
          </p:cNvSpPr>
          <p:nvPr/>
        </p:nvSpPr>
        <p:spPr bwMode="auto">
          <a:xfrm>
            <a:off x="3276600" y="3286125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 sz="1600">
                <a:solidFill>
                  <a:srgbClr val="4D4D4D"/>
                </a:solidFill>
              </a:rPr>
              <a:t>EMPRENDEDORES</a:t>
            </a:r>
          </a:p>
        </p:txBody>
      </p:sp>
      <p:sp>
        <p:nvSpPr>
          <p:cNvPr id="561160" name="Text Box 1032"/>
          <p:cNvSpPr txBox="1">
            <a:spLocks noChangeArrowheads="1"/>
          </p:cNvSpPr>
          <p:nvPr/>
        </p:nvSpPr>
        <p:spPr bwMode="auto">
          <a:xfrm>
            <a:off x="4643438" y="5014913"/>
            <a:ext cx="266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>
                <a:solidFill>
                  <a:srgbClr val="4D4D4D"/>
                </a:solidFill>
              </a:rPr>
              <a:t>AUSTERIDAD</a:t>
            </a:r>
          </a:p>
        </p:txBody>
      </p:sp>
      <p:sp>
        <p:nvSpPr>
          <p:cNvPr id="561161" name="Rectangle 1033"/>
          <p:cNvSpPr>
            <a:spLocks noChangeArrowheads="1"/>
          </p:cNvSpPr>
          <p:nvPr/>
        </p:nvSpPr>
        <p:spPr bwMode="auto">
          <a:xfrm>
            <a:off x="900113" y="501650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s-ES_tradnl" sz="2000">
                <a:solidFill>
                  <a:schemeClr val="bg1"/>
                </a:solidFill>
              </a:rPr>
              <a:t>AMBIENTE DE EMPRENDIMIENTO</a:t>
            </a:r>
          </a:p>
        </p:txBody>
      </p:sp>
      <p:pic>
        <p:nvPicPr>
          <p:cNvPr id="561162" name="Picture 1034" descr="Link soci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115888"/>
            <a:ext cx="1743075" cy="14684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02" name="Picture 2" descr="model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630363"/>
            <a:ext cx="4745038" cy="4319587"/>
          </a:xfrm>
          <a:prstGeom prst="rect">
            <a:avLst/>
          </a:prstGeom>
          <a:noFill/>
        </p:spPr>
      </p:pic>
      <p:sp>
        <p:nvSpPr>
          <p:cNvPr id="563203" name="Rectangle 3"/>
          <p:cNvSpPr>
            <a:spLocks noChangeArrowheads="1"/>
          </p:cNvSpPr>
          <p:nvPr/>
        </p:nvSpPr>
        <p:spPr bwMode="auto">
          <a:xfrm>
            <a:off x="900113" y="501650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s-ES_tradnl" sz="2000">
                <a:solidFill>
                  <a:schemeClr val="bg1"/>
                </a:solidFill>
              </a:rPr>
              <a:t>AMBIENTE DE EMPRENDIMIENTO</a:t>
            </a:r>
          </a:p>
        </p:txBody>
      </p:sp>
      <p:sp>
        <p:nvSpPr>
          <p:cNvPr id="563204" name="Text Box 4"/>
          <p:cNvSpPr txBox="1">
            <a:spLocks noChangeArrowheads="1"/>
          </p:cNvSpPr>
          <p:nvPr/>
        </p:nvSpPr>
        <p:spPr bwMode="auto">
          <a:xfrm>
            <a:off x="2268538" y="2205038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>
                <a:solidFill>
                  <a:srgbClr val="4D4D4D"/>
                </a:solidFill>
              </a:rPr>
              <a:t>SINERGIA DE SECTOR</a:t>
            </a:r>
          </a:p>
        </p:txBody>
      </p:sp>
      <p:sp>
        <p:nvSpPr>
          <p:cNvPr id="563205" name="Text Box 5"/>
          <p:cNvSpPr txBox="1">
            <a:spLocks noChangeArrowheads="1"/>
          </p:cNvSpPr>
          <p:nvPr/>
        </p:nvSpPr>
        <p:spPr bwMode="auto">
          <a:xfrm>
            <a:off x="1763713" y="5013325"/>
            <a:ext cx="2362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>
                <a:solidFill>
                  <a:srgbClr val="4D4D4D"/>
                </a:solidFill>
              </a:rPr>
              <a:t>INFRAESTRUCTURA</a:t>
            </a:r>
          </a:p>
        </p:txBody>
      </p:sp>
      <p:sp>
        <p:nvSpPr>
          <p:cNvPr id="563206" name="Text Box 6"/>
          <p:cNvSpPr txBox="1">
            <a:spLocks noChangeArrowheads="1"/>
          </p:cNvSpPr>
          <p:nvPr/>
        </p:nvSpPr>
        <p:spPr bwMode="auto">
          <a:xfrm>
            <a:off x="5076825" y="220503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>
                <a:solidFill>
                  <a:srgbClr val="4D4D4D"/>
                </a:solidFill>
              </a:rPr>
              <a:t>TRANSFERENCIA KNOW HOW</a:t>
            </a:r>
          </a:p>
        </p:txBody>
      </p:sp>
      <p:sp>
        <p:nvSpPr>
          <p:cNvPr id="563207" name="Text Box 7"/>
          <p:cNvSpPr txBox="1">
            <a:spLocks noChangeArrowheads="1"/>
          </p:cNvSpPr>
          <p:nvPr/>
        </p:nvSpPr>
        <p:spPr bwMode="auto">
          <a:xfrm>
            <a:off x="2339975" y="908050"/>
            <a:ext cx="4176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 sz="1600">
                <a:solidFill>
                  <a:srgbClr val="4D4D4D"/>
                </a:solidFill>
              </a:rPr>
              <a:t>MODELO DE BENEFICIOS PARQUESOFT</a:t>
            </a:r>
          </a:p>
        </p:txBody>
      </p:sp>
      <p:sp>
        <p:nvSpPr>
          <p:cNvPr id="563208" name="Text Box 8"/>
          <p:cNvSpPr txBox="1">
            <a:spLocks noChangeArrowheads="1"/>
          </p:cNvSpPr>
          <p:nvPr/>
        </p:nvSpPr>
        <p:spPr bwMode="auto">
          <a:xfrm>
            <a:off x="4787900" y="4941888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>
                <a:solidFill>
                  <a:srgbClr val="4D4D4D"/>
                </a:solidFill>
              </a:rPr>
              <a:t>ACOMPAÑAMIENTO COACHING</a:t>
            </a:r>
          </a:p>
        </p:txBody>
      </p:sp>
      <p:pic>
        <p:nvPicPr>
          <p:cNvPr id="563209" name="Picture 9" descr="Link soci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115888"/>
            <a:ext cx="1743075" cy="1468437"/>
          </a:xfrm>
          <a:prstGeom prst="rect">
            <a:avLst/>
          </a:prstGeom>
          <a:noFill/>
        </p:spPr>
      </p:pic>
      <p:sp>
        <p:nvSpPr>
          <p:cNvPr id="563210" name="Text Box 10"/>
          <p:cNvSpPr txBox="1">
            <a:spLocks noChangeArrowheads="1"/>
          </p:cNvSpPr>
          <p:nvPr/>
        </p:nvSpPr>
        <p:spPr bwMode="auto">
          <a:xfrm>
            <a:off x="3276600" y="3286125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 sz="1600">
                <a:solidFill>
                  <a:srgbClr val="4D4D4D"/>
                </a:solidFill>
              </a:rPr>
              <a:t>EMPRENDEDORES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ower Point">
  <a:themeElements>
    <a:clrScheme name="Plantilla Power 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 Power Point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9525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9525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lantilla Power 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Power 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Power 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Power 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Power 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Power 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Power 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E:\PERSONAL\c Mi Trabajo\Empresa BE-FINE\PARQUESOFT\Imagen corporativa de PARQUESOFT\Plantilla Power Point.ppt</Template>
  <TotalTime>9800</TotalTime>
  <Words>403</Words>
  <Application>Microsoft Office PowerPoint</Application>
  <PresentationFormat>On-screen Show (4:3)</PresentationFormat>
  <Paragraphs>171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Times New Roman</vt:lpstr>
      <vt:lpstr>Times</vt:lpstr>
      <vt:lpstr>Arial</vt:lpstr>
      <vt:lpstr>Plantilla Power Point</vt:lpstr>
      <vt:lpstr>OPCIÓN DE DESARROLLO PARA EL PAÍS</vt:lpstr>
      <vt:lpstr>Slide 2</vt:lpstr>
      <vt:lpstr>Slide 3</vt:lpstr>
      <vt:lpstr>Slide 4</vt:lpstr>
      <vt:lpstr>Slide 5</vt:lpstr>
      <vt:lpstr>RED PARQUESOFT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INCUBICA marketing group</dc:creator>
  <cp:lastModifiedBy>anarod</cp:lastModifiedBy>
  <cp:revision>968</cp:revision>
  <dcterms:created xsi:type="dcterms:W3CDTF">1601-01-01T00:00:00Z</dcterms:created>
  <dcterms:modified xsi:type="dcterms:W3CDTF">2010-07-12T01:43:40Z</dcterms:modified>
</cp:coreProperties>
</file>