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6"/>
  </p:sldMasterIdLst>
  <p:notesMasterIdLst>
    <p:notesMasterId r:id="rId22"/>
  </p:notesMasterIdLst>
  <p:sldIdLst>
    <p:sldId id="256" r:id="rId7"/>
    <p:sldId id="364" r:id="rId8"/>
    <p:sldId id="374" r:id="rId9"/>
    <p:sldId id="365" r:id="rId10"/>
    <p:sldId id="368" r:id="rId11"/>
    <p:sldId id="257" r:id="rId12"/>
    <p:sldId id="371" r:id="rId13"/>
    <p:sldId id="375" r:id="rId14"/>
    <p:sldId id="369" r:id="rId15"/>
    <p:sldId id="370" r:id="rId16"/>
    <p:sldId id="372" r:id="rId17"/>
    <p:sldId id="366" r:id="rId18"/>
    <p:sldId id="367" r:id="rId19"/>
    <p:sldId id="377" r:id="rId20"/>
    <p:sldId id="376"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B3B3"/>
    <a:srgbClr val="DEEBF2"/>
    <a:srgbClr val="C40505"/>
    <a:srgbClr val="186E3E"/>
    <a:srgbClr val="1C96DF"/>
    <a:srgbClr val="2B8B27"/>
    <a:srgbClr val="94B9EE"/>
    <a:srgbClr val="6599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76" autoAdjust="0"/>
  </p:normalViewPr>
  <p:slideViewPr>
    <p:cSldViewPr>
      <p:cViewPr>
        <p:scale>
          <a:sx n="70" d="100"/>
          <a:sy n="70" d="100"/>
        </p:scale>
        <p:origin x="-1080" y="42"/>
      </p:cViewPr>
      <p:guideLst>
        <p:guide orient="horz" pos="2208"/>
        <p:guide orient="horz" pos="117"/>
        <p:guide orient="horz" pos="720"/>
        <p:guide orient="horz" pos="4046"/>
        <p:guide orient="horz" pos="4306"/>
        <p:guide pos="5520"/>
        <p:guide pos="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184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A66797-E05E-46BF-AE75-3A612477CE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9005B07-D85A-44FE-8D76-BF0814133AB4}" type="slidenum">
              <a:rPr lang="es-ES" sz="1200">
                <a:cs typeface="Arial" charset="0"/>
              </a:rPr>
              <a:pPr algn="r" eaLnBrk="1" hangingPunct="1"/>
              <a:t>2</a:t>
            </a:fld>
            <a:endParaRPr lang="es-ES" sz="1200">
              <a:cs typeface="Arial"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noProof="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a:ln/>
        </p:spPr>
      </p:sp>
      <p:sp>
        <p:nvSpPr>
          <p:cNvPr id="20483" name="2 Marcador de notas"/>
          <p:cNvSpPr>
            <a:spLocks noGrp="1"/>
          </p:cNvSpPr>
          <p:nvPr>
            <p:ph type="body" idx="1"/>
          </p:nvPr>
        </p:nvSpPr>
        <p:spPr>
          <a:noFill/>
          <a:ln/>
        </p:spPr>
        <p:txBody>
          <a:bodyPr/>
          <a:lstStyle/>
          <a:p>
            <a:r>
              <a:rPr lang="es-PE" smtClean="0"/>
              <a:t>Avances económicos se ven opacados, proyectos se desestiman.</a:t>
            </a:r>
            <a:endParaRPr lang="es-ES" smtClean="0"/>
          </a:p>
        </p:txBody>
      </p:sp>
      <p:sp>
        <p:nvSpPr>
          <p:cNvPr id="20484" name="3 Marcador de número de diapositiva"/>
          <p:cNvSpPr>
            <a:spLocks noGrp="1"/>
          </p:cNvSpPr>
          <p:nvPr>
            <p:ph type="sldNum" sz="quarter" idx="5"/>
          </p:nvPr>
        </p:nvSpPr>
        <p:spPr>
          <a:noFill/>
        </p:spPr>
        <p:txBody>
          <a:bodyPr/>
          <a:lstStyle/>
          <a:p>
            <a:fld id="{BC818C0C-7955-4C0A-9036-48C778F8FEB0}"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noFill/>
          <a:ln/>
        </p:spPr>
        <p:txBody>
          <a:bodyPr/>
          <a:lstStyle/>
          <a:p>
            <a:r>
              <a:rPr lang="es-PE" smtClean="0"/>
              <a:t>Para salir de las percepciones</a:t>
            </a:r>
            <a:endParaRPr lang="es-ES" smtClean="0"/>
          </a:p>
        </p:txBody>
      </p:sp>
      <p:sp>
        <p:nvSpPr>
          <p:cNvPr id="21508" name="3 Marcador de número de diapositiva"/>
          <p:cNvSpPr>
            <a:spLocks noGrp="1"/>
          </p:cNvSpPr>
          <p:nvPr>
            <p:ph type="sldNum" sz="quarter" idx="5"/>
          </p:nvPr>
        </p:nvSpPr>
        <p:spPr>
          <a:noFill/>
        </p:spPr>
        <p:txBody>
          <a:bodyPr/>
          <a:lstStyle/>
          <a:p>
            <a:fld id="{066BA121-EBA8-4B02-9BB6-5BE6159DC4BD}"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ln/>
        </p:spPr>
      </p:sp>
      <p:sp>
        <p:nvSpPr>
          <p:cNvPr id="22531" name="2 Marcador de notas"/>
          <p:cNvSpPr>
            <a:spLocks noGrp="1"/>
          </p:cNvSpPr>
          <p:nvPr>
            <p:ph type="body" idx="1"/>
          </p:nvPr>
        </p:nvSpPr>
        <p:spPr>
          <a:noFill/>
          <a:ln/>
        </p:spPr>
        <p:txBody>
          <a:bodyPr/>
          <a:lstStyle/>
          <a:p>
            <a:r>
              <a:rPr lang="es-PE" smtClean="0"/>
              <a:t>Para salir de las percepciones</a:t>
            </a:r>
            <a:endParaRPr lang="es-ES" smtClean="0"/>
          </a:p>
        </p:txBody>
      </p:sp>
      <p:sp>
        <p:nvSpPr>
          <p:cNvPr id="22532" name="3 Marcador de número de diapositiva"/>
          <p:cNvSpPr>
            <a:spLocks noGrp="1"/>
          </p:cNvSpPr>
          <p:nvPr>
            <p:ph type="sldNum" sz="quarter" idx="5"/>
          </p:nvPr>
        </p:nvSpPr>
        <p:spPr>
          <a:noFill/>
        </p:spPr>
        <p:txBody>
          <a:bodyPr/>
          <a:lstStyle/>
          <a:p>
            <a:fld id="{CA65F2AD-965B-45A8-A200-B14D07416D0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Grifo Design\AVINA\Estudos\template_verde\template_verde1.jp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914400" y="1981200"/>
            <a:ext cx="7543800" cy="1600200"/>
          </a:xfrm>
        </p:spPr>
        <p:txBody>
          <a:bodyPr anchor="b"/>
          <a:lstStyle>
            <a:lvl1pPr algn="r">
              <a:defRPr sz="3800"/>
            </a:lvl1pPr>
          </a:lstStyle>
          <a:p>
            <a:r>
              <a:rPr lang="en-US"/>
              <a:t>Click to edit Master title style</a:t>
            </a:r>
          </a:p>
        </p:txBody>
      </p:sp>
      <p:sp>
        <p:nvSpPr>
          <p:cNvPr id="3075" name="Rectangle 3"/>
          <p:cNvSpPr>
            <a:spLocks noGrp="1" noChangeArrowheads="1"/>
          </p:cNvSpPr>
          <p:nvPr>
            <p:ph type="subTitle" idx="1"/>
          </p:nvPr>
        </p:nvSpPr>
        <p:spPr>
          <a:xfrm>
            <a:off x="2590800" y="3733800"/>
            <a:ext cx="5867400" cy="1905000"/>
          </a:xfrm>
        </p:spPr>
        <p:txBody>
          <a:bodyPr/>
          <a:lstStyle>
            <a:lvl1pPr marL="0" indent="0" algn="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51737E1C-AD10-405C-B8B7-91011CA6DC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198438"/>
            <a:ext cx="2097087" cy="5897562"/>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381000" y="198438"/>
            <a:ext cx="6142038" cy="5897562"/>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8708BD3B-3830-49CE-8353-8E14FEEA55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8391525" cy="868362"/>
          </a:xfrm>
        </p:spPr>
        <p:txBody>
          <a:bodyPr/>
          <a:lstStyle/>
          <a:p>
            <a:r>
              <a:rPr lang="es-ES_tradnl" smtClean="0"/>
              <a:t>Click to edit Master title style</a:t>
            </a:r>
            <a:endParaRPr lang="en-US"/>
          </a:p>
        </p:txBody>
      </p:sp>
      <p:sp>
        <p:nvSpPr>
          <p:cNvPr id="3" name="Table Placeholder 2"/>
          <p:cNvSpPr>
            <a:spLocks noGrp="1"/>
          </p:cNvSpPr>
          <p:nvPr>
            <p:ph type="tbl" idx="1"/>
          </p:nvPr>
        </p:nvSpPr>
        <p:spPr>
          <a:xfrm>
            <a:off x="381000" y="1143000"/>
            <a:ext cx="8391525" cy="49530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D3501965-5537-4079-BA30-EC3699EE475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98438"/>
            <a:ext cx="8391525" cy="868362"/>
          </a:xfrm>
        </p:spPr>
        <p:txBody>
          <a:bodyPr/>
          <a:lstStyle/>
          <a:p>
            <a:r>
              <a:rPr lang="es-ES_tradnl" smtClean="0"/>
              <a:t>Click to edit Master title style</a:t>
            </a:r>
            <a:endParaRPr lang="en-US"/>
          </a:p>
        </p:txBody>
      </p:sp>
      <p:sp>
        <p:nvSpPr>
          <p:cNvPr id="3" name="Chart Placeholder 2"/>
          <p:cNvSpPr>
            <a:spLocks noGrp="1"/>
          </p:cNvSpPr>
          <p:nvPr>
            <p:ph type="chart" idx="1"/>
          </p:nvPr>
        </p:nvSpPr>
        <p:spPr>
          <a:xfrm>
            <a:off x="381000" y="1143000"/>
            <a:ext cx="8391525" cy="49530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410CF559-CEB4-43F8-B5C6-76D768974B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3E0CFBE7-B51F-4986-99CF-2BCBAB0C62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5" name="Rectangle 6"/>
          <p:cNvSpPr>
            <a:spLocks noGrp="1" noChangeArrowheads="1"/>
          </p:cNvSpPr>
          <p:nvPr>
            <p:ph type="sldNum" sz="quarter" idx="11"/>
          </p:nvPr>
        </p:nvSpPr>
        <p:spPr>
          <a:ln/>
        </p:spPr>
        <p:txBody>
          <a:bodyPr/>
          <a:lstStyle>
            <a:lvl1pPr>
              <a:defRPr/>
            </a:lvl1pPr>
          </a:lstStyle>
          <a:p>
            <a:pPr>
              <a:defRPr/>
            </a:pPr>
            <a:fld id="{180B97B2-0964-4AED-935D-DD93404A77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381000" y="1143000"/>
            <a:ext cx="411956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52963" y="1143000"/>
            <a:ext cx="4119562"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6" name="Rectangle 6"/>
          <p:cNvSpPr>
            <a:spLocks noGrp="1" noChangeArrowheads="1"/>
          </p:cNvSpPr>
          <p:nvPr>
            <p:ph type="sldNum" sz="quarter" idx="11"/>
          </p:nvPr>
        </p:nvSpPr>
        <p:spPr>
          <a:ln/>
        </p:spPr>
        <p:txBody>
          <a:bodyPr/>
          <a:lstStyle>
            <a:lvl1pPr>
              <a:defRPr/>
            </a:lvl1pPr>
          </a:lstStyle>
          <a:p>
            <a:pPr>
              <a:defRPr/>
            </a:pPr>
            <a:fld id="{DCEB86C5-B484-4B74-95B8-A2C355A1A8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8" name="Rectangle 6"/>
          <p:cNvSpPr>
            <a:spLocks noGrp="1" noChangeArrowheads="1"/>
          </p:cNvSpPr>
          <p:nvPr>
            <p:ph type="sldNum" sz="quarter" idx="11"/>
          </p:nvPr>
        </p:nvSpPr>
        <p:spPr>
          <a:ln/>
        </p:spPr>
        <p:txBody>
          <a:bodyPr/>
          <a:lstStyle>
            <a:lvl1pPr>
              <a:defRPr/>
            </a:lvl1pPr>
          </a:lstStyle>
          <a:p>
            <a:pPr>
              <a:defRPr/>
            </a:pPr>
            <a:fld id="{49CFBBDB-CA29-4E23-91DE-2335302C54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4" name="Rectangle 6"/>
          <p:cNvSpPr>
            <a:spLocks noGrp="1" noChangeArrowheads="1"/>
          </p:cNvSpPr>
          <p:nvPr>
            <p:ph type="sldNum" sz="quarter" idx="11"/>
          </p:nvPr>
        </p:nvSpPr>
        <p:spPr>
          <a:ln/>
        </p:spPr>
        <p:txBody>
          <a:bodyPr/>
          <a:lstStyle>
            <a:lvl1pPr>
              <a:defRPr/>
            </a:lvl1pPr>
          </a:lstStyle>
          <a:p>
            <a:pPr>
              <a:defRPr/>
            </a:pPr>
            <a:fld id="{EDAE92D8-C17D-4136-88DB-DD1834C8279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3" name="Rectangle 6"/>
          <p:cNvSpPr>
            <a:spLocks noGrp="1" noChangeArrowheads="1"/>
          </p:cNvSpPr>
          <p:nvPr>
            <p:ph type="sldNum" sz="quarter" idx="11"/>
          </p:nvPr>
        </p:nvSpPr>
        <p:spPr>
          <a:ln/>
        </p:spPr>
        <p:txBody>
          <a:bodyPr/>
          <a:lstStyle>
            <a:lvl1pPr>
              <a:defRPr/>
            </a:lvl1pPr>
          </a:lstStyle>
          <a:p>
            <a:pPr>
              <a:defRPr/>
            </a:pPr>
            <a:fld id="{F2EABD23-7A26-4501-984C-0B465A3A18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6" name="Rectangle 6"/>
          <p:cNvSpPr>
            <a:spLocks noGrp="1" noChangeArrowheads="1"/>
          </p:cNvSpPr>
          <p:nvPr>
            <p:ph type="sldNum" sz="quarter" idx="11"/>
          </p:nvPr>
        </p:nvSpPr>
        <p:spPr>
          <a:ln/>
        </p:spPr>
        <p:txBody>
          <a:bodyPr/>
          <a:lstStyle>
            <a:lvl1pPr>
              <a:defRPr/>
            </a:lvl1pPr>
          </a:lstStyle>
          <a:p>
            <a:pPr>
              <a:defRPr/>
            </a:pPr>
            <a:fld id="{36C6C973-D196-4F5A-8D89-89B0C40E88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s-ES"/>
              <a:t>Copyright © 2009 Fundación AVINA</a:t>
            </a:r>
          </a:p>
        </p:txBody>
      </p:sp>
      <p:sp>
        <p:nvSpPr>
          <p:cNvPr id="6" name="Rectangle 6"/>
          <p:cNvSpPr>
            <a:spLocks noGrp="1" noChangeArrowheads="1"/>
          </p:cNvSpPr>
          <p:nvPr>
            <p:ph type="sldNum" sz="quarter" idx="11"/>
          </p:nvPr>
        </p:nvSpPr>
        <p:spPr>
          <a:ln/>
        </p:spPr>
        <p:txBody>
          <a:bodyPr/>
          <a:lstStyle>
            <a:lvl1pPr>
              <a:defRPr/>
            </a:lvl1pPr>
          </a:lstStyle>
          <a:p>
            <a:pPr>
              <a:defRPr/>
            </a:pPr>
            <a:fld id="{6E5A1A7A-CD88-4D38-99F7-484572540F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98438"/>
            <a:ext cx="8391525"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143000"/>
            <a:ext cx="8391525"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423025"/>
            <a:ext cx="2895600" cy="412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900">
                <a:cs typeface="Arial" charset="0"/>
              </a:defRPr>
            </a:lvl1pPr>
          </a:lstStyle>
          <a:p>
            <a:pPr>
              <a:defRPr/>
            </a:pPr>
            <a:r>
              <a:rPr lang="es-ES"/>
              <a:t>Copyright © 2009 Fundación AVINA</a:t>
            </a:r>
          </a:p>
        </p:txBody>
      </p:sp>
      <p:sp>
        <p:nvSpPr>
          <p:cNvPr id="1030" name="Rectangle 6"/>
          <p:cNvSpPr>
            <a:spLocks noGrp="1" noChangeArrowheads="1"/>
          </p:cNvSpPr>
          <p:nvPr>
            <p:ph type="sldNum" sz="quarter" idx="4"/>
          </p:nvPr>
        </p:nvSpPr>
        <p:spPr bwMode="auto">
          <a:xfrm>
            <a:off x="381000" y="6423025"/>
            <a:ext cx="2286000" cy="434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400">
                <a:solidFill>
                  <a:schemeClr val="bg2"/>
                </a:solidFill>
              </a:defRPr>
            </a:lvl1pPr>
          </a:lstStyle>
          <a:p>
            <a:pPr>
              <a:defRPr/>
            </a:pPr>
            <a:fld id="{3A1F188B-E9F8-4A95-922A-754F6127ED9A}" type="slidenum">
              <a:rPr lang="en-US"/>
              <a:pPr>
                <a:defRPr/>
              </a:pPr>
              <a:t>‹#›</a:t>
            </a:fld>
            <a:endParaRPr lang="en-US"/>
          </a:p>
        </p:txBody>
      </p:sp>
      <p:pic>
        <p:nvPicPr>
          <p:cNvPr id="2" name="Picture 8" descr="C:\Grifo Design\AVINA\Modelos\template4.jpg"/>
          <p:cNvPicPr>
            <a:picLocks noChangeAspect="1" noChangeArrowheads="1"/>
          </p:cNvPicPr>
          <p:nvPr userDrawn="1"/>
        </p:nvPicPr>
        <p:blipFill>
          <a:blip r:embed="rId15"/>
          <a:srcRect l="86667" t="87778" r="2499" b="3334"/>
          <a:stretch>
            <a:fillRect/>
          </a:stretch>
        </p:blipFill>
        <p:spPr bwMode="auto">
          <a:xfrm>
            <a:off x="8153400" y="6248400"/>
            <a:ext cx="990600"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Lst>
  <p:hf hd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2400">
          <a:solidFill>
            <a:schemeClr val="tx2"/>
          </a:solidFill>
          <a:latin typeface="Arial" charset="0"/>
          <a:ea typeface="ＭＳ Ｐゴシック" charset="-128"/>
          <a:cs typeface="ＭＳ Ｐゴシック" charset="-128"/>
        </a:defRPr>
      </a:lvl6pPr>
      <a:lvl7pPr marL="914400" algn="l" rtl="0" fontAlgn="base">
        <a:spcBef>
          <a:spcPct val="0"/>
        </a:spcBef>
        <a:spcAft>
          <a:spcPct val="0"/>
        </a:spcAft>
        <a:defRPr sz="2400">
          <a:solidFill>
            <a:schemeClr val="tx2"/>
          </a:solidFill>
          <a:latin typeface="Arial" charset="0"/>
          <a:ea typeface="ＭＳ Ｐゴシック" charset="-128"/>
          <a:cs typeface="ＭＳ Ｐゴシック" charset="-128"/>
        </a:defRPr>
      </a:lvl7pPr>
      <a:lvl8pPr marL="1371600" algn="l" rtl="0" fontAlgn="base">
        <a:spcBef>
          <a:spcPct val="0"/>
        </a:spcBef>
        <a:spcAft>
          <a:spcPct val="0"/>
        </a:spcAft>
        <a:defRPr sz="2400">
          <a:solidFill>
            <a:schemeClr val="tx2"/>
          </a:solidFill>
          <a:latin typeface="Arial" charset="0"/>
          <a:ea typeface="ＭＳ Ｐゴシック" charset="-128"/>
          <a:cs typeface="ＭＳ Ｐゴシック" charset="-128"/>
        </a:defRPr>
      </a:lvl8pPr>
      <a:lvl9pPr marL="1828800" algn="l" rtl="0" fontAlgn="base">
        <a:spcBef>
          <a:spcPct val="0"/>
        </a:spcBef>
        <a:spcAft>
          <a:spcPct val="0"/>
        </a:spcAft>
        <a:defRPr sz="2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www.nossasaopaulo.org.br/portal/irbem2011"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628775"/>
            <a:ext cx="7543800" cy="1952625"/>
          </a:xfrm>
        </p:spPr>
        <p:txBody>
          <a:bodyPr/>
          <a:lstStyle/>
          <a:p>
            <a:pPr eaLnBrk="1" hangingPunct="1"/>
            <a:r>
              <a:rPr lang="es-ES_tradnl" sz="4000" smtClean="0">
                <a:solidFill>
                  <a:schemeClr val="tx1"/>
                </a:solidFill>
              </a:rPr>
              <a:t>Observatorios y redes urbanas: expandiendo la responsabilidad ciudadana en América Latina</a:t>
            </a:r>
            <a:endParaRPr lang="en-US" sz="4000" smtClean="0">
              <a:solidFill>
                <a:schemeClr val="tx1"/>
              </a:solidFill>
            </a:endParaRPr>
          </a:p>
        </p:txBody>
      </p:sp>
      <p:sp>
        <p:nvSpPr>
          <p:cNvPr id="3075" name="Rectangle 3"/>
          <p:cNvSpPr>
            <a:spLocks noGrp="1" noChangeArrowheads="1"/>
          </p:cNvSpPr>
          <p:nvPr>
            <p:ph type="subTitle" idx="1"/>
          </p:nvPr>
        </p:nvSpPr>
        <p:spPr/>
        <p:txBody>
          <a:bodyPr/>
          <a:lstStyle/>
          <a:p>
            <a:pPr eaLnBrk="1" hangingPunct="1"/>
            <a:r>
              <a:rPr lang="es-ES_tradnl" smtClean="0"/>
              <a:t>Martín Beaumont</a:t>
            </a:r>
            <a:br>
              <a:rPr lang="es-ES_tradnl" smtClean="0"/>
            </a:br>
            <a:r>
              <a:rPr lang="es-ES_tradnl" smtClean="0"/>
              <a:t> </a:t>
            </a:r>
            <a:r>
              <a:rPr lang="es-ES" sz="1800" smtClean="0">
                <a:cs typeface="Arial" charset="0"/>
              </a:rPr>
              <a:t>Trujillo, noviembre 2011</a:t>
            </a:r>
            <a:endParaRPr lang="en-US" sz="1800" smtClean="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381000" y="1617663"/>
            <a:ext cx="8391525" cy="4478337"/>
          </a:xfrm>
        </p:spPr>
        <p:txBody>
          <a:bodyPr/>
          <a:lstStyle/>
          <a:p>
            <a:r>
              <a:rPr lang="es-PE" sz="2600" smtClean="0"/>
              <a:t>649 organizaciones participantes de los tres sectores.</a:t>
            </a:r>
          </a:p>
          <a:p>
            <a:r>
              <a:rPr lang="es-PE" sz="2600" smtClean="0"/>
              <a:t>Participan gremios (asociación de centros comerciales), la Federación del Comercio, BOVESPA, bancos (HSBC, ABN AMRO, Santander), instituciones internacionales (BID, PNUD), empresas grandes (Coca Cola, VW, Votorantim) y pequeñas, fundaciones, redes empresarias (Instituto Ethos), asociaciones civiles, think tanks, movimientos sociales (de recicladores, de los sin techo), ONG, sindicatos, universidades.</a:t>
            </a:r>
            <a:endParaRPr lang="es-ES" sz="2600" smtClean="0"/>
          </a:p>
        </p:txBody>
      </p:sp>
      <p:pic>
        <p:nvPicPr>
          <p:cNvPr id="12291" name="Picture 2" descr="C:\Users\AVINA\Documents\Programa\ORC\Ciudades sostenibles\Presentación para BID Trujillo nov2011\logo_redensp.gif"/>
          <p:cNvPicPr>
            <a:picLocks noChangeAspect="1" noChangeArrowheads="1"/>
          </p:cNvPicPr>
          <p:nvPr/>
        </p:nvPicPr>
        <p:blipFill>
          <a:blip r:embed="rId2"/>
          <a:srcRect/>
          <a:stretch>
            <a:fillRect/>
          </a:stretch>
        </p:blipFill>
        <p:spPr bwMode="auto">
          <a:xfrm>
            <a:off x="179388" y="188913"/>
            <a:ext cx="207645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457200" y="1600200"/>
            <a:ext cx="5699125" cy="3197225"/>
          </a:xfrm>
        </p:spPr>
        <p:txBody>
          <a:bodyPr/>
          <a:lstStyle/>
          <a:p>
            <a:r>
              <a:rPr lang="es-PE" sz="2800" i="1" smtClean="0"/>
              <a:t>Usted en el Parlamento </a:t>
            </a:r>
            <a:endParaRPr lang="es-ES" sz="2800" i="1" smtClean="0"/>
          </a:p>
        </p:txBody>
      </p:sp>
      <p:pic>
        <p:nvPicPr>
          <p:cNvPr id="13315" name="Picture 2" descr="C:\Users\AVINA\Documents\Programa\ORC\Ciudades sostenibles\Presentación para BID Trujillo nov2011\logo_redensp.gif"/>
          <p:cNvPicPr>
            <a:picLocks noChangeAspect="1" noChangeArrowheads="1"/>
          </p:cNvPicPr>
          <p:nvPr/>
        </p:nvPicPr>
        <p:blipFill>
          <a:blip r:embed="rId2"/>
          <a:srcRect/>
          <a:stretch>
            <a:fillRect/>
          </a:stretch>
        </p:blipFill>
        <p:spPr bwMode="auto">
          <a:xfrm>
            <a:off x="179388" y="188913"/>
            <a:ext cx="2076450" cy="1428750"/>
          </a:xfrm>
          <a:prstGeom prst="rect">
            <a:avLst/>
          </a:prstGeom>
          <a:noFill/>
          <a:ln w="9525">
            <a:noFill/>
            <a:miter lim="800000"/>
            <a:headEnd/>
            <a:tailEnd/>
          </a:ln>
        </p:spPr>
      </p:pic>
      <p:pic>
        <p:nvPicPr>
          <p:cNvPr id="13316" name="Picture 2" descr="C:\Users\AVINA\Documents\Programa\ORC\Ciudades sostenibles\Presentación para BID Trujillo nov2011\vocenoparlamento.jpg"/>
          <p:cNvPicPr>
            <a:picLocks noChangeAspect="1" noChangeArrowheads="1"/>
          </p:cNvPicPr>
          <p:nvPr/>
        </p:nvPicPr>
        <p:blipFill>
          <a:blip r:embed="rId3"/>
          <a:srcRect/>
          <a:stretch>
            <a:fillRect/>
          </a:stretch>
        </p:blipFill>
        <p:spPr bwMode="auto">
          <a:xfrm>
            <a:off x="6011863" y="1779588"/>
            <a:ext cx="2057400" cy="2057400"/>
          </a:xfrm>
          <a:prstGeom prst="rect">
            <a:avLst/>
          </a:prstGeom>
          <a:noFill/>
          <a:ln w="9525">
            <a:noFill/>
            <a:miter lim="800000"/>
            <a:headEnd/>
            <a:tailEnd/>
          </a:ln>
        </p:spPr>
      </p:pic>
      <p:sp>
        <p:nvSpPr>
          <p:cNvPr id="13317" name="1 Rectángulo"/>
          <p:cNvSpPr>
            <a:spLocks noChangeArrowheads="1"/>
          </p:cNvSpPr>
          <p:nvPr/>
        </p:nvSpPr>
        <p:spPr bwMode="auto">
          <a:xfrm>
            <a:off x="900113" y="2276475"/>
            <a:ext cx="4572000" cy="2247900"/>
          </a:xfrm>
          <a:prstGeom prst="rect">
            <a:avLst/>
          </a:prstGeom>
          <a:noFill/>
          <a:ln w="9525">
            <a:noFill/>
            <a:miter lim="800000"/>
            <a:headEnd/>
            <a:tailEnd/>
          </a:ln>
        </p:spPr>
        <p:txBody>
          <a:bodyPr>
            <a:spAutoFit/>
          </a:bodyPr>
          <a:lstStyle/>
          <a:p>
            <a:r>
              <a:rPr lang="pt-BR" sz="2000" b="1"/>
              <a:t>Você no Parlamento</a:t>
            </a:r>
          </a:p>
          <a:p>
            <a:r>
              <a:rPr lang="pt-BR" sz="2000" b="1"/>
              <a:t>@vcnoparlamento</a:t>
            </a:r>
            <a:endParaRPr lang="pt-BR" sz="2000"/>
          </a:p>
          <a:p>
            <a:r>
              <a:rPr lang="pt-BR" sz="2000" i="1"/>
              <a:t>A Rede Nossa São Paulo e a Câmara Municipal realizam esta consulta pública com o objetivo de conhecer o que os cidadãos paulistanos consideram prioridade</a:t>
            </a:r>
          </a:p>
        </p:txBody>
      </p:sp>
      <p:pic>
        <p:nvPicPr>
          <p:cNvPr id="13318" name="Picture 3" descr="C:\Users\AVINA\Documents\Programa\ORC\Ciudades sostenibles\Presentación para BID Trujillo nov2011\IRBEM.gif"/>
          <p:cNvPicPr>
            <a:picLocks noChangeAspect="1" noChangeArrowheads="1"/>
          </p:cNvPicPr>
          <p:nvPr/>
        </p:nvPicPr>
        <p:blipFill>
          <a:blip r:embed="rId4"/>
          <a:srcRect/>
          <a:stretch>
            <a:fillRect/>
          </a:stretch>
        </p:blipFill>
        <p:spPr bwMode="auto">
          <a:xfrm>
            <a:off x="468313" y="4805363"/>
            <a:ext cx="5715000" cy="1000125"/>
          </a:xfrm>
          <a:prstGeom prst="rect">
            <a:avLst/>
          </a:prstGeom>
          <a:noFill/>
          <a:ln w="9525">
            <a:noFill/>
            <a:miter lim="800000"/>
            <a:headEnd/>
            <a:tailEnd/>
          </a:ln>
        </p:spPr>
      </p:pic>
      <p:sp>
        <p:nvSpPr>
          <p:cNvPr id="13319" name="4 CuadroTexto"/>
          <p:cNvSpPr txBox="1">
            <a:spLocks noChangeArrowheads="1"/>
          </p:cNvSpPr>
          <p:nvPr/>
        </p:nvSpPr>
        <p:spPr bwMode="auto">
          <a:xfrm>
            <a:off x="5940425" y="4421188"/>
            <a:ext cx="2952750" cy="1816100"/>
          </a:xfrm>
          <a:prstGeom prst="rect">
            <a:avLst/>
          </a:prstGeom>
          <a:noFill/>
          <a:ln w="9525">
            <a:noFill/>
            <a:miter lim="800000"/>
            <a:headEnd/>
            <a:tailEnd/>
          </a:ln>
        </p:spPr>
        <p:txBody>
          <a:bodyPr>
            <a:spAutoFit/>
          </a:bodyPr>
          <a:lstStyle/>
          <a:p>
            <a:pPr marL="457200" indent="-457200">
              <a:buFont typeface="Arial" charset="0"/>
              <a:buChar char="•"/>
            </a:pPr>
            <a:r>
              <a:rPr lang="es-PE" sz="2800" i="1"/>
              <a:t>Indicadores de bienestar en el municipio</a:t>
            </a:r>
            <a:endParaRPr lang="es-ES" sz="2800" i="1"/>
          </a:p>
        </p:txBody>
      </p:sp>
      <p:sp>
        <p:nvSpPr>
          <p:cNvPr id="13320" name="5 Rectángulo"/>
          <p:cNvSpPr>
            <a:spLocks noChangeArrowheads="1"/>
          </p:cNvSpPr>
          <p:nvPr/>
        </p:nvSpPr>
        <p:spPr bwMode="auto">
          <a:xfrm>
            <a:off x="468313" y="5949950"/>
            <a:ext cx="5715000" cy="368300"/>
          </a:xfrm>
          <a:prstGeom prst="rect">
            <a:avLst/>
          </a:prstGeom>
          <a:noFill/>
          <a:ln w="9525">
            <a:noFill/>
            <a:miter lim="800000"/>
            <a:headEnd/>
            <a:tailEnd/>
          </a:ln>
        </p:spPr>
        <p:txBody>
          <a:bodyPr>
            <a:spAutoFit/>
          </a:bodyPr>
          <a:lstStyle/>
          <a:p>
            <a:r>
              <a:rPr lang="es-ES">
                <a:hlinkClick r:id="rId5"/>
              </a:rPr>
              <a:t>http://www.nossasaopaulo.org.br/portal/irbem2011</a:t>
            </a: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s-ES" smtClean="0"/>
              <a:t>Copyright © 2009 Fundación AVINA</a:t>
            </a:r>
          </a:p>
        </p:txBody>
      </p:sp>
      <p:sp>
        <p:nvSpPr>
          <p:cNvPr id="14339" name="Slide Number Placeholder 4"/>
          <p:cNvSpPr>
            <a:spLocks noGrp="1"/>
          </p:cNvSpPr>
          <p:nvPr>
            <p:ph type="sldNum" sz="quarter" idx="11"/>
          </p:nvPr>
        </p:nvSpPr>
        <p:spPr>
          <a:noFill/>
        </p:spPr>
        <p:txBody>
          <a:bodyPr/>
          <a:lstStyle/>
          <a:p>
            <a:fld id="{9B47FBE3-E65A-4647-AAF6-8E49CF124F56}" type="slidenum">
              <a:rPr lang="en-US" smtClean="0"/>
              <a:pPr/>
              <a:t>12</a:t>
            </a:fld>
            <a:endParaRPr lang="en-US" smtClean="0"/>
          </a:p>
        </p:txBody>
      </p:sp>
      <p:pic>
        <p:nvPicPr>
          <p:cNvPr id="14340" name="Picture 8" descr="C:\Grifo Design\AVINA\Estudos\template_verde\template_verde2.jpg"/>
          <p:cNvPicPr>
            <a:picLocks noChangeAspect="1" noChangeArrowheads="1"/>
          </p:cNvPicPr>
          <p:nvPr/>
        </p:nvPicPr>
        <p:blipFill>
          <a:blip r:embed="rId2"/>
          <a:srcRect/>
          <a:stretch>
            <a:fillRect/>
          </a:stretch>
        </p:blipFill>
        <p:spPr bwMode="auto">
          <a:xfrm>
            <a:off x="0" y="26988"/>
            <a:ext cx="9144000" cy="6858000"/>
          </a:xfrm>
          <a:prstGeom prst="rect">
            <a:avLst/>
          </a:prstGeom>
          <a:noFill/>
          <a:ln w="9525">
            <a:noFill/>
            <a:miter lim="800000"/>
            <a:headEnd/>
            <a:tailEnd/>
          </a:ln>
        </p:spPr>
      </p:pic>
      <p:sp>
        <p:nvSpPr>
          <p:cNvPr id="14341" name="Rectangle 2"/>
          <p:cNvSpPr>
            <a:spLocks noGrp="1" noChangeArrowheads="1"/>
          </p:cNvSpPr>
          <p:nvPr>
            <p:ph type="title"/>
          </p:nvPr>
        </p:nvSpPr>
        <p:spPr/>
        <p:txBody>
          <a:bodyPr/>
          <a:lstStyle/>
          <a:p>
            <a:pPr eaLnBrk="1" hangingPunct="1"/>
            <a:r>
              <a:rPr lang="en-US" b="1" smtClean="0"/>
              <a:t>La Red de Ciudades y AVINA</a:t>
            </a:r>
          </a:p>
        </p:txBody>
      </p:sp>
      <p:sp>
        <p:nvSpPr>
          <p:cNvPr id="14342" name="Rectangle 3"/>
          <p:cNvSpPr>
            <a:spLocks noGrp="1" noChangeArrowheads="1"/>
          </p:cNvSpPr>
          <p:nvPr>
            <p:ph type="body" idx="1"/>
          </p:nvPr>
        </p:nvSpPr>
        <p:spPr>
          <a:xfrm>
            <a:off x="381000" y="1143000"/>
            <a:ext cx="7575550" cy="5381625"/>
          </a:xfrm>
        </p:spPr>
        <p:txBody>
          <a:bodyPr/>
          <a:lstStyle/>
          <a:p>
            <a:pPr eaLnBrk="1" hangingPunct="1"/>
            <a:r>
              <a:rPr lang="en-US" sz="2800" smtClean="0"/>
              <a:t>Articulación</a:t>
            </a:r>
          </a:p>
          <a:p>
            <a:pPr eaLnBrk="1" hangingPunct="1"/>
            <a:r>
              <a:rPr lang="en-US" sz="2800" smtClean="0"/>
              <a:t>Contagio</a:t>
            </a:r>
          </a:p>
          <a:p>
            <a:pPr eaLnBrk="1" hangingPunct="1"/>
            <a:r>
              <a:rPr lang="en-US" sz="2800" smtClean="0"/>
              <a:t>Estímulo</a:t>
            </a:r>
          </a:p>
          <a:p>
            <a:pPr eaLnBrk="1" hangingPunct="1"/>
            <a:r>
              <a:rPr lang="en-US" sz="2800" smtClean="0"/>
              <a:t>Intercambio de experiencias</a:t>
            </a:r>
          </a:p>
          <a:p>
            <a:pPr eaLnBrk="1" hangingPunct="1"/>
            <a:r>
              <a:rPr lang="en-US" sz="2800" smtClean="0"/>
              <a:t>Conexión con otras organizaciones: BID, CAF, IBM.</a:t>
            </a:r>
          </a:p>
          <a:p>
            <a:pPr eaLnBrk="1" hangingPunct="1"/>
            <a:r>
              <a:rPr lang="en-US" sz="2800" smtClean="0"/>
              <a:t>Alianzas: AVINA y la Fundación Bill y Melinda Gates.</a:t>
            </a:r>
          </a:p>
          <a:p>
            <a:pPr eaLnBrk="1" hangingPunct="1"/>
            <a:r>
              <a:rPr lang="en-US" sz="2800" smtClean="0"/>
              <a:t>Movilización de recursos: complementación de conocimientos y experiencias propias.</a:t>
            </a:r>
          </a:p>
        </p:txBody>
      </p:sp>
      <p:sp>
        <p:nvSpPr>
          <p:cNvPr id="14343" name="AutoShape 4" descr="data:image/jpg;base64,/9j/4AAQSkZJRgABAQAAAQABAAD/2wCEAAkGBhQSDxQUEhIVFRASFBcVEBASFxQXGhkXFxYVGBUUFxUYHCYgFxkjGRQWHy8gIycrLC0tFh4xNTIsNSYrLCkBCQoKDgwOGg8PGiwkHCAsKjUpLzU1LDQpLDIsLCktKiwsLC8sKSktNTAtLSosNSwqLCkvLCwxMC0tLCwqLSwvKf/AABEIALcBEwMBIgACEQEDEQH/xAAcAAEAAgMBAQEAAAAAAAAAAAAABQYDBAcCAQj/xABGEAACAgEBBQQGBQkHAwUBAAABAgADEQQFBhIhMRNBUXEHImGBkaEUMlJysSMzQkNigpKi0SSywcLS4fAWRFM0Y3OD8RX/xAAbAQEAAgMBAQAAAAAAAAAAAAAAAQIEBQYDB//EAC4RAAICAgAEBAUEAwEAAAAAAAABAgMEEQUSITFBUYHwEyJhcZEUocHRMrHxJP/aAAwDAQACEQMRAD8A7jERAEREAREQBERAEREAREQBERAEREAREQBERAEREAREQBERAEREAREQBERAEREAREQBERAEREAREQBERAEREAREi9rbyUaYflLBxd1a+s38I6eZwIKTnGC5pPSJSeXsAGSQAOpPIfGc62r6S7GyKECD7b+s3w+qPnKrrtqW3HNtjP8AePIeS9B7pOjTX8aph0rXM/wvfodU12+ukq5G0O32awX+Y5fOQOr9KC/qqCfA2MB/KufxnP4k6NTbxnIn/jpe/qWnU+kbVN9Xs0+6uf7xMjbt7dW3XUP+7hf7oEiIgwJ5l8+83+Tcs2xe3W+0+dj/ANZiOts/8j/xN/WYIg8XZN92zYXaNo6W2Dydv6zZq3i1K9NRb73Y/ImR0QSrZrtJlh0+/mrT9aGHg6qfmAD85MaP0nuPztCn21sV+TZ/GUaI0ZNfEMmvtN+vX/Z1rZ2/Wlt5dp2bHutHD/NzX5yfRwRkEEHoRzHxnBpv7M25dpzmqxlHevVT5qeUjRtaOOSXS2Pqv6/4dsiU3YXpErswuoArf/yD6h8+9Pfke2XFWBGRzB5giQdDRkV3x5q3s+xEQe4iIgCIiAIiIAiIgCIiAIiIAiIgCaG1tt1aZOK1wPsr1Zvur3/hIDejftac10Ye7ozdVQ/5m9nQd/hOcavWPa5exiznqzHPu9g9knRpc3i0Kfkr6y/ZFl256QLrsrT+Sr8QfXPm36Pu+MqrNk5PMnqTPkSTlbsiy+XNY9iIiSeAiIgCIm9s7Yd1/wCZqZwDgsMAA+BYkDvgvCEpvUVtmjE3dHswvqVoY8DGzsyTzw2SMcuvPlJXendP6GtZFhfjLBjw8IBGCMcz1yfhIPWONZKuViXSPf33K7MtGmZzhEZj4KCx+AnQN3d3tPds7iFS9s9bqXOSQ44lBGTyPQ8pC+jjV8GsKHpbWRj2rhh8g0bMtYDU6lOXSzyKzqNM1bFXUq46qwwRkZGR5ETFLZ6SNHw6wP3WVg+9cqfkFkfuzuq+rYnPBUpw9mM8/sqO84+EHhZiTWQ6ILb30IOJ0ldytAG7I2k3fZNqh8/dH9JXN6tzW0o7RGL0E4JP1lJ6cWORB8f+Fs9ruG31Qc3ppd9eBWZP7ub4W6UhT69HfWT09qHu8un4yAiDDpunTLng9M7fsvateoqFlTcSnkfEHvVh3Ef85TcnFNh7es0lvaV5ZeQtq+2vh7HHMqfHl0JnYtnbQS+pLamDV2KGRh4H8D3EdxEqdtg5scqG+0l3RsxEQZ4iIgCIiAIiIAiIgCIiAJz3fHffiLU6ZvV6WXDv8VQ+Hi3f3eJ2N/d6+HOmpPrEYvcdwP6sHxI6/DxnPpKRzXFOJNN01P7v+EIiTu7G651hfFoQV8OcqWJ4s4wMj7J75Jz1VU7pqEFtsgonTNJ6NtOuO0exz4ZCj4AZ+cz6s7P0JCtWgsxxKOBnbGSM8RBxzB742bRcIsiua2UYr36fucsiT28WrXWari01VhygBXhySVyM4XPLBUTzszc3UXWMnD2ZQAubMjHEMqMDJJI/3gwHjSlNxq+Zb6NeJBxLPoNzeLWtprbQCqcfFWM5+r6vrYwcNnvmjvXsMaXUdmpJQorKWxnnkHoB3qYJniWwrdkl0T16kNLNubtm+rtK9PT2rPhsE44eHkSfZ6w7x0lm9H1VdmiIKJxqzo7cI4iDzGTjJ5Nj3Sr7oWGjaSo32npbz5gfzKIM2nGdEqbVL/Py8N/ffmR+3Fur1TPaoruLC3CHkCTkEHJ7x4yxbw7rONIb31Vl7DhYBs8PCxAJAJPc09ek/SYsps+0rIf3Tkf3j8JPbF/tOyQnUmlqveuVX8AZBl14sXddRLbetr328UR/ox1eaba/sOGHk4x+KH4ysn+y7W8FTUfyOf8AQ82/Rxq+HWFD+trIx7Vww+QaPSPpOHWBx0srBz7Vyp+QWDylJywa7F3rl7/gm/SdpM0VWfYcqfJx/VB8ZIbqLw7KU1/XKWMPa+Xx8wB7o21/adkl+pNK2+9QGb8CJBbg7zpWp09zBRxE1O3Ic+qE93PmPM+yDYylCvN529KyPR/X2ikFyTkkkk5J789c58Z1fT3fSdk5s5l6G4ifFQw4vPK5mjrPRzRZaXWxkRjxFFCkc+Z4WPQfGa+9m8dNOm+i6cgkr2Z4TkImMEFu9iOXvJMGLjUTwVZO9rla0vqc8iIljmhLb6MduGvUPpGPqWg3afPc4/PIPPk+PveMqUx/T/o9+m1A5djehb7jHhce9SRIZseG3urIj5Pozv8AECJU7oREQBERAEREAREQBIberbn0XTFx+cb1ah+0e/HgBz+A75MzlW/+1e11ZQH1KPUH3urn44H7slGv4jk/p6HJd30RW3ckkkkknJJ6knqTPMRLHCibGk2hZVns7GTiGGKEjI8xNeIJjJxe0WHczaLDaFZZiePKMWJJ9YHHM/tBZOelDSfmbR+0jH4Mv+aUfS6g12I46oysPNSD/hOo79acW7PZhz4Cli+WcH+VjIN3iP42FbW+66+/wUbcnV9nr6vByUP7wIH83DLvvztizTUKaSFex8M+ASAFJ7+/kJzDTXlHVx1Rgw81II/CdN39pFuz+NeYRksHkfV/B4ZfAtl+jtjF6a6r36FN3d2y7bSqttbid2COxwM8S8A6cvD4Se9KGj5U24+0jHzwy/g0oddhVgRyKkEH2jmJ1ca3S7Q0oV3UZwWTiCsjDz9/PoRIKYL/AFFFlEn8z6rfi/aIH0X6j1r07iEYe4sD+I+Eh97EOn2mzj7aXL8mP8waTybZ0ez2Wug9oWYfSLAQ5CgHlkYBOT0HtzIDerbC629DTXZxBeDBAJbmSMKpPiYLXuEMSNPMnOL8Pf1Lf6QdOLNBxjnwOjg+xvV/zj4TU9GOrzRbX9hww8nGPxQ/GSraZjskpavC40xDA9QVTln2+qDOTpcwBAJAb6wBIz5+MHvmX/p8mGRrvHqvfoThcaXamc4Su85PgjHn/I0kN/NvUakV9kxZ6y2TwkDDAZ5nHeolQiSab9ZJVzqilyye/sWXQb72VaUULWjABl4nLHIYk44Rjxx1laiSGzNg36j81WWA5FuQUeziPLPsg83ZdkcsOr10SNHtDjGTjwzy+Emd0dk1anU9naWAKErwkDJGOR5HljPwm3d6PdWq8XCjEfoK/P5gD5yK2Frjp9XU55cD4cHuB9V+XkTB6wplTbD48em/HyJTfjYKaa2sVKRW6d5J9ZSeI5PsKytTonpPpzTS/g7L/Euf8k53CL8SqVWTKMVpdP8AQkbvEf7M3mv4ySkbtqo2dlSv1rrVQDzPD+LCGY+LFyuil5n6G0Lk1IT1KKT71EzzyiYAA6AYHunqVPoQiIgCIiAIiIAiIgGPUXBEZj0UFj5AZnC7ri7Fj9ZiWJ9pOT+M7Tt4/wBkvx17Gz+404nJRzHHpPmhH7iIiWObERM+j0T2uErUs56KPZ1glJyel3ME6Vot4dO2zFS65FdqTWy5y3IFASoye4GULamx7dOyrcvCzLxAZB5ZI7iR3TSkGbj5FmJKS5erWmmJY7t9rTpBp+BODsxWzniJIAxkcwAcY8Za92N0NOdNVZZUHsdAzFySPW5j1c46Ed0p2927x0t+FH5GzLVHw8UPtGfgRBkyxcnEp+LF9Jd9eT8yJ0Wja2xa0ALucKCQOfmZvbc3at0oQ28P5TixwknHDjIPL9qaWztV2V1dn2HVvgQTOn767FbVUVisAuLVwe4KwIJJ8Oh90FMXEjfRZJb54617/JyibmyNodhfXbw8XZtnhzjPIjrg46y9aTcDSfUa5nuA9YK6gj9zmQPPMqW9G7p0lwXPFW44q2PXHQg+0f4iClmDfjRVz10f30yU2lvlqNYDRTVwhxhlTLsR3jOBhfHl75o/9C6zhz2Pu468/Dily3f0qaLZ3bFcu1fa2HvORlEz3DmB5kmVvTekfUC3icIas+tWq4wP2WznPnIM+6qr5ZZk5OUl4a6L35FWv07IxV1KuvVWBBHuM6JpNwNM1VTqXIbgsYu3VCMleQAGcjnMu/uy0u0nbrjjrCsGHfWxGR5cw3x8Zt7m6jtdnIueahqj7MEgfylYPbFwa6siVViUk1uP5KzvftfSPpxXpgnGtg5rXwjhAbOGxzGcec3LN8600yUaFX7UAKmUz95gMniY+XfmUJkwcHqOR906fups8U7P7WpA+oetnz3s3PhTPhyAx4weGJddk3T5dR6ddLqkvL6mzukus4XOrPJsGtW4eIdc5CjAHTkefKUXfjR9nrrMDAfFg/eHrfzBpObrXay/Wi27j7OsPxcQKKMqQFVeQznHw5z76TtnnNVwHLBrc+HPiT8Wg98lfGweZKXyvx7v6/v+xj2ztFb9jVEsO0RkBUkZJTKE46nkQffKPLxul9B+icWoFItDMpNmCxHIghTnubHId0pLrgkA5AOAfH2yUazO3ONdra24r79PM8za3C2b9L2yrYzVo1Lk93GOSDz4zn/6zIja+v7Kvl9duSD2+Pu/pOtejLdQ6LQjjGNReRZfnqOXqVn7o6+0tIZmcHxnKfxX2RboiJB1giIgCIiAIiIAiIgGLV0cdboejqV+II/xnC3QqSDyIOCPaORneZyjfvZBp1bMB6l2XU/tfpj48/3hJRz/ABylyrjYvDv6lbiIljlBN3Y20zp9QloHFwE5XOMgggjPdyM0ogvCThJSj3Rad+NTfZ2L3VJWGVjXwMWJB4SQx6eB5eMq4GeQ6npOh7e0nb7GpsHNqq639wUK/wAuf7spWwdPx6ule42pnyDAn5AyDZZ1MnkLrvnSa9eh0jerVtpdAvZnDoakQ/dIOPaMIRie3Svaeh8Cw5d5rsH/AO+8H2zc3g2CurrVHdlVX4zwYycAjGTnH1jNLZ1ej0AZVvVSxHEHsDHI5A8I6deuJB0s4TVrU9fCcddWcs1elauxkcYdCQw9onWNla1rNmK6H8p2BAP7aKVz/EsiPSBu52ifSKx66D8qB+kg/S81/DymX0a6vi0roetdh5exgD+PFBrMKiWLlypfaSen79Sg7F1xq1VVmfq2KWPsJw3xBMvfpM0fFpq7O+uzB8nHP5qsoO1dJ2V9tf2HZR5AnHyxL7tfblF2y+F7k7V6VPBnLca4OMDmPWXHPxkmJhtfBuom/t917Rv7GZdZssJnmauyb9llGAT8Fb3zn/8A0lqu17PsH4s44sHg8+PpiYdjbet0rlqm5H6yMMq2OmR/iOcsb+k+3h5U1hvEliPh/vBMsjFyoQ+O2pRWuniT29l66fZnZFsuyJSntwFDH4An3iRXo32qqV3JY6qoZXBYgD1gVPM/dHxlO2pta3UPx2txN0A6ADwA7hNONHnZxP8A9KtgukVpIkd4Qn0u7s2DIbCyspyMN63I+zOPdJHd7fW3Sp2fCLKskqrEgrnrhufLPPGJXYg10ciddjsrem9lk27vzdqUKACus/WCkkkeBY93sAEh9Xti60YsuscfZZiRy9nSacQLcm21tzk3sTHqNQqKWY4A/wCYHtnzU6la1LMcAfP2Ad5m9uZuVZtO0XXgpoEPqr0NpHUKfDxb3Dnkg2e2HhzyZaXY3vRlug2rvGu1C4orP9lrP6TKeT+1VPxbynZJjooVFVUUKigKqqMAADAAA6ACZJU7emmNUFGIiIg9hERAEREAREQBERAEit5NhLqqCh5OPWrbwYdPceh85KxBSyEbIuEuzOFavStU7I6lXU4ZT4zDOub07ppq1yMLeo9R+4j7LeI9vUfKcs2hs6yiwpapVx3HvHiD3j2iW2cRnYE8WXnHwf8AZrRESTXHVty2W3Zqo3MYetx7OJuX8LCVDcnQEbSCnrT2nF5qCn4tNDZG9V+mqauoqAzcWSuSDgDlnl3Duke+0LDY78bB7CS7KeHOTk54ccs90jRubM6qSpem3Dv6a/ot/pM1p7WqsMQAhZlBOPWbAyP3fnKRPpM+Qa/KyHkWux9Nls2b6QrKtOtRrV2UYDux+r3AqBzx069MSE0m3raWsNLdkLTllQDAwTgLxZIA4jI6IJnl3T5dyfy9v+mTUahnYs7FnbmzMck+ZmOIkmM229sREQQIiIAiJi1GqWsZdgB3Z7/Id8FknJ6Rlmnr9qLVy+tYfq1r159M+Ez7I2Xq9oNjSVFKc4bU2eqo8cHvPsXJ8p1Hc/0aafQ4sP5bVdTfYOh7+zXnw+fM+3uldm6w+Ezs+azoioboei+zUsuo2iCtY516TmCf/k+yv7P1j346HrdVQVQqgBVACqAAAByAAHQT3Eg6qqmFUeWKEREHqIiIAiIgCIiAIiIAiIgCIiAJVPSPwDRjiUFzYorJHMdS2D3clIlrnMvSLtkWXrUpytOeLH2z1HuAA8yZKNbxO1V40t+PRepUYiJY4YREwazWrUoLnAJwMc/lBaMXJ6XczxNe3Xohw5NZ8LVdD/MBPSa6s9LEPky/1kF5VWR7xf4M0TwLl+0vxEHUL9pfiJJTll5HuJrvtCsdbE/iEwNtynoHyfBQT/hILqmyXaL/AAb8TFpl1Fv5jRamzPRuzZV/iIxJfSbg7Uu6106dfG1wx+CcXzxGzLr4dkT7RI2aWp2xUnV8n7K8z/SX3Q+hdW56vV22/wDt1AVr5c8kjyxLjsXczR6TBo06Kw/WEcT/AMbZb5yNmzp4G+9kjkWy92toazHY0dhUf12o9Xl4hSMn3KfOXnd/0P6aoizVMdVd39pyrB+5k8X7xI9gl+iQbujBpo/xR5rqCgKoAUDAUAAADoAB0E9TxbaFUsxCqBksSAAPEk9Jo6zeCioVlrAe2/MrWGsazBUHgVAS+OIZx0HPoDBmkjEgtNvdW99dQrtC3NYtF7BAlhqDF+EcXHjCsQxUKccicjMNvNt7UabWXurKaqdnm1KmDEcZtK8bYYAAHBJwfVU9OsAu00P/AO5SHuVnCfRuDtnswqrxrxKeI8ukqG3tfqKWsobU2XV9lp7dRaqqtlVZ1SV3lTSoKq1PaMOrL2bkE92po9m51Ftulpsu0ler01ypkkWomntQmlrSA6pa6OBxYzWcd0Aueo3noWut0bthcxWldPiwuyglgvCccgpySQBjxm/odYLa1sUMFcZAdWRh7GRgCp9hlQs3YuuW12ooxfqjf9E1OcqoorpVxbVnsriay54c8nxnOTLNsHZzUaaup7Da6DBsbiOckkAFiWIAIUZJOFGSTAJCIiAIiIAiIgCIiAJ8JkZtSvUY/Ivz8MV/iwlB21sja9rEGo2V/Z+kVKPegCrBi3XTgvkrcn6f3/BYN6d+0rU16dg9p5Gwc1TyP6TfIfKc3ZsnJ5k9SZvtuntIf9gfdfp/9U+DdLaR6aDH3r6P9UsczlU5uVPmnB/ReCNCJK1bg7Uf9Vp6/a9pb+4DJHS+h/UP/wCo1wUd6adD/fbH4GNnnXwjIl3Win63aaVD1jz+yOv+3vlh3E3Ct1d6avWIU01ZDUUMObkc1JB6JnByfrcu6Xvd/wBGui0hDJV2lo5i288bA+IGOFT7QAZaZU3mHwuFD5pdWeXrBGCAR4HnI3Ubr6R/r6TTt7WqrPz4ZKRBt2kyvv6P9nnroqPdWB+E8r6PNnj/ALKj+ASxTFqNUlaszuqoilnZiAFUcyzE9ByPOCOWPkRdO5uiX6ui049vY1n5kSS0+grr/N1on3FVfwEjdVvbp67ezLMWWxKrSiOy1vYUFYscDCcRsQDz85o2b68OsShqgq2XGleK1RbkK5Fp0+MiklCAxYE5Bxg5glRS7FnxMNWsRndFbLVkCwc+RZQwB9xB98gtuayxtWmnS9tPX9Ht1D3IKyx4HrQKDYrKFHaFm5Z+rzAzmuHa1jWi022XUVarRWM9aW47N9EeJxQuWRWd1Yrjlxc+kEl51+2aaV4rbFUcXAOeSWxnhCjJLYBOB3AmQWi3349MlgpaxnN7AUmsIKqrnrFjW2uqAMAuPWycnAwCRF7N2dqRf9KXTE41WrIosK1v2d60dncOLkCOywQeYDt3jB2NHuNdwUcdlPFX9I46zWbUU3ah7RbQGKhbQrcOWU4+IYDHvDvRZqdFqvoip2S7P7ex7SyuRfTYyIgXPCwReIknGSo8SJPenXtVoKWFxpDXaRLLVwCK3trWzmQceqTz7usU+j+gVJWz2sq6dNNcA5QXVVghBaq4zgM3MYzkg5HKTG0dkLdXWhJVarabV4fGl1dVOe4lQD3wCjXcViuK+PUaFNcvY3sLdbwD6Nl2VOInUKLjwgtxBGYnHqDG/unu5dXbS9lZRKrNeQLDVxAai2l6jw1eqCVD5Axg5EvCqAMAch0An2AVDZG4716iq2y2tnossftFrPa3doliZvtZicgWcgvqjHTGAtg1Gw6nvFzKTYK2qPrNwtW3VHrzwuOZ+sD1m/EA09m7Hp06laKkqUnLCtQuTjAzjrgcvKbkRAEREAREQBERAEREAREQBERAEREAREQBERAEREASi7zaC9rNo11ad3bW6WpKbBwisFVvVw7k4UjiGAevEPaReogFZs3Yd11QLKvb66jUo3M+pV9DJBHLBJ07j3g+yfdNuSq2BjfYUTVNqqqwK1/KOzs3aOBxWj8oyjPQHvIBFliAae0Nj03hRfTXaEOU7RFbBPIkcQ5TbCz7EAREQBERAEREAREQBERAEREAREQBERAEREAREQBERAEREAREQBERAEREAREQBERAEREAREQBERAEREAREQBERAEREAREQBERAP/Z"/>
          <p:cNvSpPr>
            <a:spLocks noChangeAspect="1" noChangeArrowheads="1"/>
          </p:cNvSpPr>
          <p:nvPr/>
        </p:nvSpPr>
        <p:spPr bwMode="auto">
          <a:xfrm>
            <a:off x="176213" y="-182563"/>
            <a:ext cx="304800" cy="304801"/>
          </a:xfrm>
          <a:prstGeom prst="rect">
            <a:avLst/>
          </a:prstGeom>
          <a:noFill/>
          <a:ln w="9525">
            <a:noFill/>
            <a:miter lim="800000"/>
            <a:headEnd/>
            <a:tailEnd/>
          </a:ln>
        </p:spPr>
        <p:txBody>
          <a:bodyPr/>
          <a:lstStyle/>
          <a:p>
            <a:endParaRPr lang="es-ES"/>
          </a:p>
        </p:txBody>
      </p:sp>
      <p:sp>
        <p:nvSpPr>
          <p:cNvPr id="14344" name="AutoShape 6" descr="data:image/jpg;base64,/9j/4AAQSkZJRgABAQAAAQABAAD/2wCEAAkGBhQSDxQUEhIVFRASFBcVEBASFxQXGhkXFxYVGBUUFxUYHCYgFxkjGRQWHy8gIycrLC0tFh4xNTIsNSYrLCkBCQoKDgwOGg8PGiwkHCAsKjUpLzU1LDQpLDIsLCktKiwsLC8sKSktNTAtLSosNSwqLCkvLCwxMC0tLCwqLSwvKf/AABEIALcBEwMBIgACEQEDEQH/xAAcAAEAAgMBAQEAAAAAAAAAAAAABQYDBAcCAQj/xABGEAACAgEBBQQGBQkHAwUBAAABAgADEQQFBhIhMRNBUXEHImGBkaEUMlJysSMzQkNigpKi0SSywcLS4fAWRFM0Y3OD8RX/xAAbAQEAAgMBAQAAAAAAAAAAAAAAAQIEBQYDB//EAC4RAAICAgAEBAUEAwEAAAAAAAABAgMEEQUSITFBUYHwEyJhcZEUocHRMrHxJP/aAAwDAQACEQMRAD8A7jERAEREAREQBERAEREAREQBERAEREAREQBERAEREAREQBERAEREAREQBERAEREAREQBERAEREAREQBERAEREAREi9rbyUaYflLBxd1a+s38I6eZwIKTnGC5pPSJSeXsAGSQAOpPIfGc62r6S7GyKECD7b+s3w+qPnKrrtqW3HNtjP8AePIeS9B7pOjTX8aph0rXM/wvfodU12+ukq5G0O32awX+Y5fOQOr9KC/qqCfA2MB/KufxnP4k6NTbxnIn/jpe/qWnU+kbVN9Xs0+6uf7xMjbt7dW3XUP+7hf7oEiIgwJ5l8+83+Tcs2xe3W+0+dj/ANZiOts/8j/xN/WYIg8XZN92zYXaNo6W2Dydv6zZq3i1K9NRb73Y/ImR0QSrZrtJlh0+/mrT9aGHg6qfmAD85MaP0nuPztCn21sV+TZ/GUaI0ZNfEMmvtN+vX/Z1rZ2/Wlt5dp2bHutHD/NzX5yfRwRkEEHoRzHxnBpv7M25dpzmqxlHevVT5qeUjRtaOOSXS2Pqv6/4dsiU3YXpErswuoArf/yD6h8+9Pfke2XFWBGRzB5giQdDRkV3x5q3s+xEQe4iIgCIiAIiIAiIgCIiAIiIAiIgCaG1tt1aZOK1wPsr1Zvur3/hIDejftac10Ye7ozdVQ/5m9nQd/hOcavWPa5exiznqzHPu9g9knRpc3i0Kfkr6y/ZFl256QLrsrT+Sr8QfXPm36Pu+MqrNk5PMnqTPkSTlbsiy+XNY9iIiSeAiIgCIm9s7Yd1/wCZqZwDgsMAA+BYkDvgvCEpvUVtmjE3dHswvqVoY8DGzsyTzw2SMcuvPlJXendP6GtZFhfjLBjw8IBGCMcz1yfhIPWONZKuViXSPf33K7MtGmZzhEZj4KCx+AnQN3d3tPds7iFS9s9bqXOSQ44lBGTyPQ8pC+jjV8GsKHpbWRj2rhh8g0bMtYDU6lOXSzyKzqNM1bFXUq46qwwRkZGR5ETFLZ6SNHw6wP3WVg+9cqfkFkfuzuq+rYnPBUpw9mM8/sqO84+EHhZiTWQ6ILb30IOJ0ldytAG7I2k3fZNqh8/dH9JXN6tzW0o7RGL0E4JP1lJ6cWORB8f+Fs9ruG31Qc3ppd9eBWZP7ub4W6UhT69HfWT09qHu8un4yAiDDpunTLng9M7fsvateoqFlTcSnkfEHvVh3Ef85TcnFNh7es0lvaV5ZeQtq+2vh7HHMqfHl0JnYtnbQS+pLamDV2KGRh4H8D3EdxEqdtg5scqG+0l3RsxEQZ4iIgCIiAIiIAiIgCIiAJz3fHffiLU6ZvV6WXDv8VQ+Hi3f3eJ2N/d6+HOmpPrEYvcdwP6sHxI6/DxnPpKRzXFOJNN01P7v+EIiTu7G651hfFoQV8OcqWJ4s4wMj7J75Jz1VU7pqEFtsgonTNJ6NtOuO0exz4ZCj4AZ+cz6s7P0JCtWgsxxKOBnbGSM8RBxzB742bRcIsiua2UYr36fucsiT28WrXWari01VhygBXhySVyM4XPLBUTzszc3UXWMnD2ZQAubMjHEMqMDJJI/3gwHjSlNxq+Zb6NeJBxLPoNzeLWtprbQCqcfFWM5+r6vrYwcNnvmjvXsMaXUdmpJQorKWxnnkHoB3qYJniWwrdkl0T16kNLNubtm+rtK9PT2rPhsE44eHkSfZ6w7x0lm9H1VdmiIKJxqzo7cI4iDzGTjJ5Nj3Sr7oWGjaSo32npbz5gfzKIM2nGdEqbVL/Py8N/ffmR+3Fur1TPaoruLC3CHkCTkEHJ7x4yxbw7rONIb31Vl7DhYBs8PCxAJAJPc09ek/SYsps+0rIf3Tkf3j8JPbF/tOyQnUmlqveuVX8AZBl14sXddRLbetr328UR/ox1eaba/sOGHk4x+KH4ysn+y7W8FTUfyOf8AQ82/Rxq+HWFD+trIx7Vww+QaPSPpOHWBx0srBz7Vyp+QWDylJywa7F3rl7/gm/SdpM0VWfYcqfJx/VB8ZIbqLw7KU1/XKWMPa+Xx8wB7o21/adkl+pNK2+9QGb8CJBbg7zpWp09zBRxE1O3Ic+qE93PmPM+yDYylCvN529KyPR/X2ikFyTkkkk5J789c58Z1fT3fSdk5s5l6G4ifFQw4vPK5mjrPRzRZaXWxkRjxFFCkc+Z4WPQfGa+9m8dNOm+i6cgkr2Z4TkImMEFu9iOXvJMGLjUTwVZO9rla0vqc8iIljmhLb6MduGvUPpGPqWg3afPc4/PIPPk+PveMqUx/T/o9+m1A5djehb7jHhce9SRIZseG3urIj5Pozv8AECJU7oREQBERAEREAREQBIberbn0XTFx+cb1ah+0e/HgBz+A75MzlW/+1e11ZQH1KPUH3urn44H7slGv4jk/p6HJd30RW3ckkkkknJJ6knqTPMRLHCibGk2hZVns7GTiGGKEjI8xNeIJjJxe0WHczaLDaFZZiePKMWJJ9YHHM/tBZOelDSfmbR+0jH4Mv+aUfS6g12I46oysPNSD/hOo79acW7PZhz4Cli+WcH+VjIN3iP42FbW+66+/wUbcnV9nr6vByUP7wIH83DLvvztizTUKaSFex8M+ASAFJ7+/kJzDTXlHVx1Rgw81II/CdN39pFuz+NeYRksHkfV/B4ZfAtl+jtjF6a6r36FN3d2y7bSqttbid2COxwM8S8A6cvD4Se9KGj5U24+0jHzwy/g0oddhVgRyKkEH2jmJ1ca3S7Q0oV3UZwWTiCsjDz9/PoRIKYL/AFFFlEn8z6rfi/aIH0X6j1r07iEYe4sD+I+Eh97EOn2mzj7aXL8mP8waTybZ0ez2Wug9oWYfSLAQ5CgHlkYBOT0HtzIDerbC629DTXZxBeDBAJbmSMKpPiYLXuEMSNPMnOL8Pf1Lf6QdOLNBxjnwOjg+xvV/zj4TU9GOrzRbX9hww8nGPxQ/GSraZjskpavC40xDA9QVTln2+qDOTpcwBAJAb6wBIz5+MHvmX/p8mGRrvHqvfoThcaXamc4Su85PgjHn/I0kN/NvUakV9kxZ6y2TwkDDAZ5nHeolQiSab9ZJVzqilyye/sWXQb72VaUULWjABl4nLHIYk44Rjxx1laiSGzNg36j81WWA5FuQUeziPLPsg83ZdkcsOr10SNHtDjGTjwzy+Emd0dk1anU9naWAKErwkDJGOR5HljPwm3d6PdWq8XCjEfoK/P5gD5yK2Frjp9XU55cD4cHuB9V+XkTB6wplTbD48em/HyJTfjYKaa2sVKRW6d5J9ZSeI5PsKytTonpPpzTS/g7L/Euf8k53CL8SqVWTKMVpdP8AQkbvEf7M3mv4ySkbtqo2dlSv1rrVQDzPD+LCGY+LFyuil5n6G0Lk1IT1KKT71EzzyiYAA6AYHunqVPoQiIgCIiAIiIAiIgGPUXBEZj0UFj5AZnC7ri7Fj9ZiWJ9pOT+M7Tt4/wBkvx17Gz+404nJRzHHpPmhH7iIiWObERM+j0T2uErUs56KPZ1glJyel3ME6Vot4dO2zFS65FdqTWy5y3IFASoye4GULamx7dOyrcvCzLxAZB5ZI7iR3TSkGbj5FmJKS5erWmmJY7t9rTpBp+BODsxWzniJIAxkcwAcY8Za92N0NOdNVZZUHsdAzFySPW5j1c46Ed0p2927x0t+FH5GzLVHw8UPtGfgRBkyxcnEp+LF9Jd9eT8yJ0Wja2xa0ALucKCQOfmZvbc3at0oQ28P5TixwknHDjIPL9qaWztV2V1dn2HVvgQTOn767FbVUVisAuLVwe4KwIJJ8Oh90FMXEjfRZJb54617/JyibmyNodhfXbw8XZtnhzjPIjrg46y9aTcDSfUa5nuA9YK6gj9zmQPPMqW9G7p0lwXPFW44q2PXHQg+0f4iClmDfjRVz10f30yU2lvlqNYDRTVwhxhlTLsR3jOBhfHl75o/9C6zhz2Pu468/Dily3f0qaLZ3bFcu1fa2HvORlEz3DmB5kmVvTekfUC3icIas+tWq4wP2WznPnIM+6qr5ZZk5OUl4a6L35FWv07IxV1KuvVWBBHuM6JpNwNM1VTqXIbgsYu3VCMleQAGcjnMu/uy0u0nbrjjrCsGHfWxGR5cw3x8Zt7m6jtdnIueahqj7MEgfylYPbFwa6siVViUk1uP5KzvftfSPpxXpgnGtg5rXwjhAbOGxzGcec3LN8600yUaFX7UAKmUz95gMniY+XfmUJkwcHqOR906fups8U7P7WpA+oetnz3s3PhTPhyAx4weGJddk3T5dR6ddLqkvL6mzukus4XOrPJsGtW4eIdc5CjAHTkefKUXfjR9nrrMDAfFg/eHrfzBpObrXay/Wi27j7OsPxcQKKMqQFVeQznHw5z76TtnnNVwHLBrc+HPiT8Wg98lfGweZKXyvx7v6/v+xj2ztFb9jVEsO0RkBUkZJTKE46nkQffKPLxul9B+icWoFItDMpNmCxHIghTnubHId0pLrgkA5AOAfH2yUazO3ONdra24r79PM8za3C2b9L2yrYzVo1Lk93GOSDz4zn/6zIja+v7Kvl9duSD2+Pu/pOtejLdQ6LQjjGNReRZfnqOXqVn7o6+0tIZmcHxnKfxX2RboiJB1giIgCIiAIiIAiIgGLV0cdboejqV+II/xnC3QqSDyIOCPaORneZyjfvZBp1bMB6l2XU/tfpj48/3hJRz/ABylyrjYvDv6lbiIljlBN3Y20zp9QloHFwE5XOMgggjPdyM0ogvCThJSj3Rad+NTfZ2L3VJWGVjXwMWJB4SQx6eB5eMq4GeQ6npOh7e0nb7GpsHNqq639wUK/wAuf7spWwdPx6ule42pnyDAn5AyDZZ1MnkLrvnSa9eh0jerVtpdAvZnDoakQ/dIOPaMIRie3Svaeh8Cw5d5rsH/AO+8H2zc3g2CurrVHdlVX4zwYycAjGTnH1jNLZ1ej0AZVvVSxHEHsDHI5A8I6deuJB0s4TVrU9fCcddWcs1elauxkcYdCQw9onWNla1rNmK6H8p2BAP7aKVz/EsiPSBu52ifSKx66D8qB+kg/S81/DymX0a6vi0roetdh5exgD+PFBrMKiWLlypfaSen79Sg7F1xq1VVmfq2KWPsJw3xBMvfpM0fFpq7O+uzB8nHP5qsoO1dJ2V9tf2HZR5AnHyxL7tfblF2y+F7k7V6VPBnLca4OMDmPWXHPxkmJhtfBuom/t917Rv7GZdZssJnmauyb9llGAT8Fb3zn/8A0lqu17PsH4s44sHg8+PpiYdjbet0rlqm5H6yMMq2OmR/iOcsb+k+3h5U1hvEliPh/vBMsjFyoQ+O2pRWuniT29l66fZnZFsuyJSntwFDH4An3iRXo32qqV3JY6qoZXBYgD1gVPM/dHxlO2pta3UPx2txN0A6ADwA7hNONHnZxP8A9KtgukVpIkd4Qn0u7s2DIbCyspyMN63I+zOPdJHd7fW3Sp2fCLKskqrEgrnrhufLPPGJXYg10ciddjsrem9lk27vzdqUKACus/WCkkkeBY93sAEh9Xti60YsuscfZZiRy9nSacQLcm21tzk3sTHqNQqKWY4A/wCYHtnzU6la1LMcAfP2Ad5m9uZuVZtO0XXgpoEPqr0NpHUKfDxb3Dnkg2e2HhzyZaXY3vRlug2rvGu1C4orP9lrP6TKeT+1VPxbynZJjooVFVUUKigKqqMAADAAA6ACZJU7emmNUFGIiIg9hERAEREAREQBERAEit5NhLqqCh5OPWrbwYdPceh85KxBSyEbIuEuzOFavStU7I6lXU4ZT4zDOub07ppq1yMLeo9R+4j7LeI9vUfKcs2hs6yiwpapVx3HvHiD3j2iW2cRnYE8WXnHwf8AZrRESTXHVty2W3Zqo3MYetx7OJuX8LCVDcnQEbSCnrT2nF5qCn4tNDZG9V+mqauoqAzcWSuSDgDlnl3Duke+0LDY78bB7CS7KeHOTk54ccs90jRubM6qSpem3Dv6a/ot/pM1p7WqsMQAhZlBOPWbAyP3fnKRPpM+Qa/KyHkWux9Nls2b6QrKtOtRrV2UYDux+r3AqBzx069MSE0m3raWsNLdkLTllQDAwTgLxZIA4jI6IJnl3T5dyfy9v+mTUahnYs7FnbmzMck+ZmOIkmM229sREQQIiIAiJi1GqWsZdgB3Z7/Id8FknJ6Rlmnr9qLVy+tYfq1r159M+Ez7I2Xq9oNjSVFKc4bU2eqo8cHvPsXJ8p1Hc/0aafQ4sP5bVdTfYOh7+zXnw+fM+3uldm6w+Ezs+azoioboei+zUsuo2iCtY516TmCf/k+yv7P1j346HrdVQVQqgBVACqAAAByAAHQT3Eg6qqmFUeWKEREHqIiIAiIgCIiAIiIAiIgCIiAJVPSPwDRjiUFzYorJHMdS2D3clIlrnMvSLtkWXrUpytOeLH2z1HuAA8yZKNbxO1V40t+PRepUYiJY4YREwazWrUoLnAJwMc/lBaMXJ6XczxNe3Xohw5NZ8LVdD/MBPSa6s9LEPky/1kF5VWR7xf4M0TwLl+0vxEHUL9pfiJJTll5HuJrvtCsdbE/iEwNtynoHyfBQT/hILqmyXaL/AAb8TFpl1Fv5jRamzPRuzZV/iIxJfSbg7Uu6106dfG1wx+CcXzxGzLr4dkT7RI2aWp2xUnV8n7K8z/SX3Q+hdW56vV22/wDt1AVr5c8kjyxLjsXczR6TBo06Kw/WEcT/AMbZb5yNmzp4G+9kjkWy92toazHY0dhUf12o9Xl4hSMn3KfOXnd/0P6aoizVMdVd39pyrB+5k8X7xI9gl+iQbujBpo/xR5rqCgKoAUDAUAAADoAB0E9TxbaFUsxCqBksSAAPEk9Jo6zeCioVlrAe2/MrWGsazBUHgVAS+OIZx0HPoDBmkjEgtNvdW99dQrtC3NYtF7BAlhqDF+EcXHjCsQxUKccicjMNvNt7UabWXurKaqdnm1KmDEcZtK8bYYAAHBJwfVU9OsAu00P/AO5SHuVnCfRuDtnswqrxrxKeI8ukqG3tfqKWsobU2XV9lp7dRaqqtlVZ1SV3lTSoKq1PaMOrL2bkE92po9m51Ftulpsu0ler01ypkkWomntQmlrSA6pa6OBxYzWcd0Aueo3noWut0bthcxWldPiwuyglgvCccgpySQBjxm/odYLa1sUMFcZAdWRh7GRgCp9hlQs3YuuW12ooxfqjf9E1OcqoorpVxbVnsriay54c8nxnOTLNsHZzUaaup7Da6DBsbiOckkAFiWIAIUZJOFGSTAJCIiAIiIAiIgCIiAJ8JkZtSvUY/Ivz8MV/iwlB21sja9rEGo2V/Z+kVKPegCrBi3XTgvkrcn6f3/BYN6d+0rU16dg9p5Gwc1TyP6TfIfKc3ZsnJ5k9SZvtuntIf9gfdfp/9U+DdLaR6aDH3r6P9UsczlU5uVPmnB/ReCNCJK1bg7Uf9Vp6/a9pb+4DJHS+h/UP/wCo1wUd6adD/fbH4GNnnXwjIl3Win63aaVD1jz+yOv+3vlh3E3Ct1d6avWIU01ZDUUMObkc1JB6JnByfrcu6Xvd/wBGui0hDJV2lo5i288bA+IGOFT7QAZaZU3mHwuFD5pdWeXrBGCAR4HnI3Ubr6R/r6TTt7WqrPz4ZKRBt2kyvv6P9nnroqPdWB+E8r6PNnj/ALKj+ASxTFqNUlaszuqoilnZiAFUcyzE9ByPOCOWPkRdO5uiX6ui049vY1n5kSS0+grr/N1on3FVfwEjdVvbp67ezLMWWxKrSiOy1vYUFYscDCcRsQDz85o2b68OsShqgq2XGleK1RbkK5Fp0+MiklCAxYE5Bxg5glRS7FnxMNWsRndFbLVkCwc+RZQwB9xB98gtuayxtWmnS9tPX9Ht1D3IKyx4HrQKDYrKFHaFm5Z+rzAzmuHa1jWi022XUVarRWM9aW47N9EeJxQuWRWd1Yrjlxc+kEl51+2aaV4rbFUcXAOeSWxnhCjJLYBOB3AmQWi3349MlgpaxnN7AUmsIKqrnrFjW2uqAMAuPWycnAwCRF7N2dqRf9KXTE41WrIosK1v2d60dncOLkCOywQeYDt3jB2NHuNdwUcdlPFX9I46zWbUU3ah7RbQGKhbQrcOWU4+IYDHvDvRZqdFqvoip2S7P7ex7SyuRfTYyIgXPCwReIknGSo8SJPenXtVoKWFxpDXaRLLVwCK3trWzmQceqTz7usU+j+gVJWz2sq6dNNcA5QXVVghBaq4zgM3MYzkg5HKTG0dkLdXWhJVarabV4fGl1dVOe4lQD3wCjXcViuK+PUaFNcvY3sLdbwD6Nl2VOInUKLjwgtxBGYnHqDG/unu5dXbS9lZRKrNeQLDVxAai2l6jw1eqCVD5Axg5EvCqAMAch0An2AVDZG4716iq2y2tnossftFrPa3doliZvtZicgWcgvqjHTGAtg1Gw6nvFzKTYK2qPrNwtW3VHrzwuOZ+sD1m/EA09m7Hp06laKkqUnLCtQuTjAzjrgcvKbkRAEREAREQBERAEREAREQBERAEREAREQBERAEREASi7zaC9rNo11ad3bW6WpKbBwisFVvVw7k4UjiGAevEPaReogFZs3Yd11QLKvb66jUo3M+pV9DJBHLBJ07j3g+yfdNuSq2BjfYUTVNqqqwK1/KOzs3aOBxWj8oyjPQHvIBFliAae0Nj03hRfTXaEOU7RFbBPIkcQ5TbCz7EAREQBERAEREAREQBERAEREAREQBERAEREAREQBERAEREAREQBERAEREAREQBERAEREAREQBERAEREAREQBERAEREAREQBERAP/Z"/>
          <p:cNvSpPr>
            <a:spLocks noChangeAspect="1" noChangeArrowheads="1"/>
          </p:cNvSpPr>
          <p:nvPr/>
        </p:nvSpPr>
        <p:spPr bwMode="auto">
          <a:xfrm>
            <a:off x="328613" y="-30163"/>
            <a:ext cx="304800" cy="304801"/>
          </a:xfrm>
          <a:prstGeom prst="rect">
            <a:avLst/>
          </a:prstGeom>
          <a:noFill/>
          <a:ln w="9525">
            <a:noFill/>
            <a:miter lim="800000"/>
            <a:headEnd/>
            <a:tailEnd/>
          </a:ln>
        </p:spPr>
        <p:txBody>
          <a:bodyPr/>
          <a:lstStyle/>
          <a:p>
            <a:endParaRPr lang="es-ES"/>
          </a:p>
        </p:txBody>
      </p:sp>
      <p:sp>
        <p:nvSpPr>
          <p:cNvPr id="14345" name="AutoShape 8" descr="data:image/jpg;base64,/9j/4AAQSkZJRgABAQAAAQABAAD/2wCEAAkGBhQSDxQUEhIVFRASFBcVEBASFxQXGhkXFxYVGBUUFxUYHCYgFxkjGRQWHy8gIycrLC0tFh4xNTIsNSYrLCkBCQoKDgwOGg8PGiwkHCAsKjUpLzU1LDQpLDIsLCktKiwsLC8sKSktNTAtLSosNSwqLCkvLCwxMC0tLCwqLSwvKf/AABEIALcBEwMBIgACEQEDEQH/xAAcAAEAAgMBAQEAAAAAAAAAAAAABQYDBAcCAQj/xABGEAACAgEBBQQGBQkHAwUBAAABAgADEQQFBhIhMRNBUXEHImGBkaEUMlJysSMzQkNigpKi0SSywcLS4fAWRFM0Y3OD8RX/xAAbAQEAAgMBAQAAAAAAAAAAAAAAAQIEBQYDB//EAC4RAAICAgAEBAUEAwEAAAAAAAABAgMEEQUSITFBUYHwEyJhcZEUocHRMrHxJP/aAAwDAQACEQMRAD8A7jERAEREAREQBERAEREAREQBERAEREAREQBERAEREAREQBERAEREAREQBERAEREAREQBERAEREAREQBERAEREAREi9rbyUaYflLBxd1a+s38I6eZwIKTnGC5pPSJSeXsAGSQAOpPIfGc62r6S7GyKECD7b+s3w+qPnKrrtqW3HNtjP8AePIeS9B7pOjTX8aph0rXM/wvfodU12+ukq5G0O32awX+Y5fOQOr9KC/qqCfA2MB/KufxnP4k6NTbxnIn/jpe/qWnU+kbVN9Xs0+6uf7xMjbt7dW3XUP+7hf7oEiIgwJ5l8+83+Tcs2xe3W+0+dj/ANZiOts/8j/xN/WYIg8XZN92zYXaNo6W2Dydv6zZq3i1K9NRb73Y/ImR0QSrZrtJlh0+/mrT9aGHg6qfmAD85MaP0nuPztCn21sV+TZ/GUaI0ZNfEMmvtN+vX/Z1rZ2/Wlt5dp2bHutHD/NzX5yfRwRkEEHoRzHxnBpv7M25dpzmqxlHevVT5qeUjRtaOOSXS2Pqv6/4dsiU3YXpErswuoArf/yD6h8+9Pfke2XFWBGRzB5giQdDRkV3x5q3s+xEQe4iIgCIiAIiIAiIgCIiAIiIAiIgCaG1tt1aZOK1wPsr1Zvur3/hIDejftac10Ye7ozdVQ/5m9nQd/hOcavWPa5exiznqzHPu9g9knRpc3i0Kfkr6y/ZFl256QLrsrT+Sr8QfXPm36Pu+MqrNk5PMnqTPkSTlbsiy+XNY9iIiSeAiIgCIm9s7Yd1/wCZqZwDgsMAA+BYkDvgvCEpvUVtmjE3dHswvqVoY8DGzsyTzw2SMcuvPlJXendP6GtZFhfjLBjw8IBGCMcz1yfhIPWONZKuViXSPf33K7MtGmZzhEZj4KCx+AnQN3d3tPds7iFS9s9bqXOSQ44lBGTyPQ8pC+jjV8GsKHpbWRj2rhh8g0bMtYDU6lOXSzyKzqNM1bFXUq46qwwRkZGR5ETFLZ6SNHw6wP3WVg+9cqfkFkfuzuq+rYnPBUpw9mM8/sqO84+EHhZiTWQ6ILb30IOJ0ldytAG7I2k3fZNqh8/dH9JXN6tzW0o7RGL0E4JP1lJ6cWORB8f+Fs9ruG31Qc3ppd9eBWZP7ub4W6UhT69HfWT09qHu8un4yAiDDpunTLng9M7fsvateoqFlTcSnkfEHvVh3Ef85TcnFNh7es0lvaV5ZeQtq+2vh7HHMqfHl0JnYtnbQS+pLamDV2KGRh4H8D3EdxEqdtg5scqG+0l3RsxEQZ4iIgCIiAIiIAiIgCIiAJz3fHffiLU6ZvV6WXDv8VQ+Hi3f3eJ2N/d6+HOmpPrEYvcdwP6sHxI6/DxnPpKRzXFOJNN01P7v+EIiTu7G651hfFoQV8OcqWJ4s4wMj7J75Jz1VU7pqEFtsgonTNJ6NtOuO0exz4ZCj4AZ+cz6s7P0JCtWgsxxKOBnbGSM8RBxzB742bRcIsiua2UYr36fucsiT28WrXWari01VhygBXhySVyM4XPLBUTzszc3UXWMnD2ZQAubMjHEMqMDJJI/3gwHjSlNxq+Zb6NeJBxLPoNzeLWtprbQCqcfFWM5+r6vrYwcNnvmjvXsMaXUdmpJQorKWxnnkHoB3qYJniWwrdkl0T16kNLNubtm+rtK9PT2rPhsE44eHkSfZ6w7x0lm9H1VdmiIKJxqzo7cI4iDzGTjJ5Nj3Sr7oWGjaSo32npbz5gfzKIM2nGdEqbVL/Py8N/ffmR+3Fur1TPaoruLC3CHkCTkEHJ7x4yxbw7rONIb31Vl7DhYBs8PCxAJAJPc09ek/SYsps+0rIf3Tkf3j8JPbF/tOyQnUmlqveuVX8AZBl14sXddRLbetr328UR/ox1eaba/sOGHk4x+KH4ysn+y7W8FTUfyOf8AQ82/Rxq+HWFD+trIx7Vww+QaPSPpOHWBx0srBz7Vyp+QWDylJywa7F3rl7/gm/SdpM0VWfYcqfJx/VB8ZIbqLw7KU1/XKWMPa+Xx8wB7o21/adkl+pNK2+9QGb8CJBbg7zpWp09zBRxE1O3Ic+qE93PmPM+yDYylCvN529KyPR/X2ikFyTkkkk5J789c58Z1fT3fSdk5s5l6G4ifFQw4vPK5mjrPRzRZaXWxkRjxFFCkc+Z4WPQfGa+9m8dNOm+i6cgkr2Z4TkImMEFu9iOXvJMGLjUTwVZO9rla0vqc8iIljmhLb6MduGvUPpGPqWg3afPc4/PIPPk+PveMqUx/T/o9+m1A5djehb7jHhce9SRIZseG3urIj5Pozv8AECJU7oREQBERAEREAREQBIberbn0XTFx+cb1ah+0e/HgBz+A75MzlW/+1e11ZQH1KPUH3urn44H7slGv4jk/p6HJd30RW3ckkkkknJJ6knqTPMRLHCibGk2hZVns7GTiGGKEjI8xNeIJjJxe0WHczaLDaFZZiePKMWJJ9YHHM/tBZOelDSfmbR+0jH4Mv+aUfS6g12I46oysPNSD/hOo79acW7PZhz4Cli+WcH+VjIN3iP42FbW+66+/wUbcnV9nr6vByUP7wIH83DLvvztizTUKaSFex8M+ASAFJ7+/kJzDTXlHVx1Rgw81II/CdN39pFuz+NeYRksHkfV/B4ZfAtl+jtjF6a6r36FN3d2y7bSqttbid2COxwM8S8A6cvD4Se9KGj5U24+0jHzwy/g0oddhVgRyKkEH2jmJ1ca3S7Q0oV3UZwWTiCsjDz9/PoRIKYL/AFFFlEn8z6rfi/aIH0X6j1r07iEYe4sD+I+Eh97EOn2mzj7aXL8mP8waTybZ0ez2Wug9oWYfSLAQ5CgHlkYBOT0HtzIDerbC629DTXZxBeDBAJbmSMKpPiYLXuEMSNPMnOL8Pf1Lf6QdOLNBxjnwOjg+xvV/zj4TU9GOrzRbX9hww8nGPxQ/GSraZjskpavC40xDA9QVTln2+qDOTpcwBAJAb6wBIz5+MHvmX/p8mGRrvHqvfoThcaXamc4Su85PgjHn/I0kN/NvUakV9kxZ6y2TwkDDAZ5nHeolQiSab9ZJVzqilyye/sWXQb72VaUULWjABl4nLHIYk44Rjxx1laiSGzNg36j81WWA5FuQUeziPLPsg83ZdkcsOr10SNHtDjGTjwzy+Emd0dk1anU9naWAKErwkDJGOR5HljPwm3d6PdWq8XCjEfoK/P5gD5yK2Frjp9XU55cD4cHuB9V+XkTB6wplTbD48em/HyJTfjYKaa2sVKRW6d5J9ZSeI5PsKytTonpPpzTS/g7L/Euf8k53CL8SqVWTKMVpdP8AQkbvEf7M3mv4ySkbtqo2dlSv1rrVQDzPD+LCGY+LFyuil5n6G0Lk1IT1KKT71EzzyiYAA6AYHunqVPoQiIgCIiAIiIAiIgGPUXBEZj0UFj5AZnC7ri7Fj9ZiWJ9pOT+M7Tt4/wBkvx17Gz+404nJRzHHpPmhH7iIiWObERM+j0T2uErUs56KPZ1glJyel3ME6Vot4dO2zFS65FdqTWy5y3IFASoye4GULamx7dOyrcvCzLxAZB5ZI7iR3TSkGbj5FmJKS5erWmmJY7t9rTpBp+BODsxWzniJIAxkcwAcY8Za92N0NOdNVZZUHsdAzFySPW5j1c46Ed0p2927x0t+FH5GzLVHw8UPtGfgRBkyxcnEp+LF9Jd9eT8yJ0Wja2xa0ALucKCQOfmZvbc3at0oQ28P5TixwknHDjIPL9qaWztV2V1dn2HVvgQTOn767FbVUVisAuLVwe4KwIJJ8Oh90FMXEjfRZJb54617/JyibmyNodhfXbw8XZtnhzjPIjrg46y9aTcDSfUa5nuA9YK6gj9zmQPPMqW9G7p0lwXPFW44q2PXHQg+0f4iClmDfjRVz10f30yU2lvlqNYDRTVwhxhlTLsR3jOBhfHl75o/9C6zhz2Pu468/Dily3f0qaLZ3bFcu1fa2HvORlEz3DmB5kmVvTekfUC3icIas+tWq4wP2WznPnIM+6qr5ZZk5OUl4a6L35FWv07IxV1KuvVWBBHuM6JpNwNM1VTqXIbgsYu3VCMleQAGcjnMu/uy0u0nbrjjrCsGHfWxGR5cw3x8Zt7m6jtdnIueahqj7MEgfylYPbFwa6siVViUk1uP5KzvftfSPpxXpgnGtg5rXwjhAbOGxzGcec3LN8600yUaFX7UAKmUz95gMniY+XfmUJkwcHqOR906fups8U7P7WpA+oetnz3s3PhTPhyAx4weGJddk3T5dR6ddLqkvL6mzukus4XOrPJsGtW4eIdc5CjAHTkefKUXfjR9nrrMDAfFg/eHrfzBpObrXay/Wi27j7OsPxcQKKMqQFVeQznHw5z76TtnnNVwHLBrc+HPiT8Wg98lfGweZKXyvx7v6/v+xj2ztFb9jVEsO0RkBUkZJTKE46nkQffKPLxul9B+icWoFItDMpNmCxHIghTnubHId0pLrgkA5AOAfH2yUazO3ONdra24r79PM8za3C2b9L2yrYzVo1Lk93GOSDz4zn/6zIja+v7Kvl9duSD2+Pu/pOtejLdQ6LQjjGNReRZfnqOXqVn7o6+0tIZmcHxnKfxX2RboiJB1giIgCIiAIiIAiIgGLV0cdboejqV+II/xnC3QqSDyIOCPaORneZyjfvZBp1bMB6l2XU/tfpj48/3hJRz/ABylyrjYvDv6lbiIljlBN3Y20zp9QloHFwE5XOMgggjPdyM0ogvCThJSj3Rad+NTfZ2L3VJWGVjXwMWJB4SQx6eB5eMq4GeQ6npOh7e0nb7GpsHNqq639wUK/wAuf7spWwdPx6ule42pnyDAn5AyDZZ1MnkLrvnSa9eh0jerVtpdAvZnDoakQ/dIOPaMIRie3Svaeh8Cw5d5rsH/AO+8H2zc3g2CurrVHdlVX4zwYycAjGTnH1jNLZ1ej0AZVvVSxHEHsDHI5A8I6deuJB0s4TVrU9fCcddWcs1elauxkcYdCQw9onWNla1rNmK6H8p2BAP7aKVz/EsiPSBu52ifSKx66D8qB+kg/S81/DymX0a6vi0roetdh5exgD+PFBrMKiWLlypfaSen79Sg7F1xq1VVmfq2KWPsJw3xBMvfpM0fFpq7O+uzB8nHP5qsoO1dJ2V9tf2HZR5AnHyxL7tfblF2y+F7k7V6VPBnLca4OMDmPWXHPxkmJhtfBuom/t917Rv7GZdZssJnmauyb9llGAT8Fb3zn/8A0lqu17PsH4s44sHg8+PpiYdjbet0rlqm5H6yMMq2OmR/iOcsb+k+3h5U1hvEliPh/vBMsjFyoQ+O2pRWuniT29l66fZnZFsuyJSntwFDH4An3iRXo32qqV3JY6qoZXBYgD1gVPM/dHxlO2pta3UPx2txN0A6ADwA7hNONHnZxP8A9KtgukVpIkd4Qn0u7s2DIbCyspyMN63I+zOPdJHd7fW3Sp2fCLKskqrEgrnrhufLPPGJXYg10ciddjsrem9lk27vzdqUKACus/WCkkkeBY93sAEh9Xti60YsuscfZZiRy9nSacQLcm21tzk3sTHqNQqKWY4A/wCYHtnzU6la1LMcAfP2Ad5m9uZuVZtO0XXgpoEPqr0NpHUKfDxb3Dnkg2e2HhzyZaXY3vRlug2rvGu1C4orP9lrP6TKeT+1VPxbynZJjooVFVUUKigKqqMAADAAA6ACZJU7emmNUFGIiIg9hERAEREAREQBERAEit5NhLqqCh5OPWrbwYdPceh85KxBSyEbIuEuzOFavStU7I6lXU4ZT4zDOub07ppq1yMLeo9R+4j7LeI9vUfKcs2hs6yiwpapVx3HvHiD3j2iW2cRnYE8WXnHwf8AZrRESTXHVty2W3Zqo3MYetx7OJuX8LCVDcnQEbSCnrT2nF5qCn4tNDZG9V+mqauoqAzcWSuSDgDlnl3Duke+0LDY78bB7CS7KeHOTk54ccs90jRubM6qSpem3Dv6a/ot/pM1p7WqsMQAhZlBOPWbAyP3fnKRPpM+Qa/KyHkWux9Nls2b6QrKtOtRrV2UYDux+r3AqBzx069MSE0m3raWsNLdkLTllQDAwTgLxZIA4jI6IJnl3T5dyfy9v+mTUahnYs7FnbmzMck+ZmOIkmM229sREQQIiIAiJi1GqWsZdgB3Z7/Id8FknJ6Rlmnr9qLVy+tYfq1r159M+Ez7I2Xq9oNjSVFKc4bU2eqo8cHvPsXJ8p1Hc/0aafQ4sP5bVdTfYOh7+zXnw+fM+3uldm6w+Ezs+azoioboei+zUsuo2iCtY516TmCf/k+yv7P1j346HrdVQVQqgBVACqAAAByAAHQT3Eg6qqmFUeWKEREHqIiIAiIgCIiAIiIAiIgCIiAJVPSPwDRjiUFzYorJHMdS2D3clIlrnMvSLtkWXrUpytOeLH2z1HuAA8yZKNbxO1V40t+PRepUYiJY4YREwazWrUoLnAJwMc/lBaMXJ6XczxNe3Xohw5NZ8LVdD/MBPSa6s9LEPky/1kF5VWR7xf4M0TwLl+0vxEHUL9pfiJJTll5HuJrvtCsdbE/iEwNtynoHyfBQT/hILqmyXaL/AAb8TFpl1Fv5jRamzPRuzZV/iIxJfSbg7Uu6106dfG1wx+CcXzxGzLr4dkT7RI2aWp2xUnV8n7K8z/SX3Q+hdW56vV22/wDt1AVr5c8kjyxLjsXczR6TBo06Kw/WEcT/AMbZb5yNmzp4G+9kjkWy92toazHY0dhUf12o9Xl4hSMn3KfOXnd/0P6aoizVMdVd39pyrB+5k8X7xI9gl+iQbujBpo/xR5rqCgKoAUDAUAAADoAB0E9TxbaFUsxCqBksSAAPEk9Jo6zeCioVlrAe2/MrWGsazBUHgVAS+OIZx0HPoDBmkjEgtNvdW99dQrtC3NYtF7BAlhqDF+EcXHjCsQxUKccicjMNvNt7UabWXurKaqdnm1KmDEcZtK8bYYAAHBJwfVU9OsAu00P/AO5SHuVnCfRuDtnswqrxrxKeI8ukqG3tfqKWsobU2XV9lp7dRaqqtlVZ1SV3lTSoKq1PaMOrL2bkE92po9m51Ftulpsu0ler01ypkkWomntQmlrSA6pa6OBxYzWcd0Aueo3noWut0bthcxWldPiwuyglgvCccgpySQBjxm/odYLa1sUMFcZAdWRh7GRgCp9hlQs3YuuW12ooxfqjf9E1OcqoorpVxbVnsriay54c8nxnOTLNsHZzUaaup7Da6DBsbiOckkAFiWIAIUZJOFGSTAJCIiAIiIAiIgCIiAJ8JkZtSvUY/Ivz8MV/iwlB21sja9rEGo2V/Z+kVKPegCrBi3XTgvkrcn6f3/BYN6d+0rU16dg9p5Gwc1TyP6TfIfKc3ZsnJ5k9SZvtuntIf9gfdfp/9U+DdLaR6aDH3r6P9UsczlU5uVPmnB/ReCNCJK1bg7Uf9Vp6/a9pb+4DJHS+h/UP/wCo1wUd6adD/fbH4GNnnXwjIl3Win63aaVD1jz+yOv+3vlh3E3Ct1d6avWIU01ZDUUMObkc1JB6JnByfrcu6Xvd/wBGui0hDJV2lo5i288bA+IGOFT7QAZaZU3mHwuFD5pdWeXrBGCAR4HnI3Ubr6R/r6TTt7WqrPz4ZKRBt2kyvv6P9nnroqPdWB+E8r6PNnj/ALKj+ASxTFqNUlaszuqoilnZiAFUcyzE9ByPOCOWPkRdO5uiX6ui049vY1n5kSS0+grr/N1on3FVfwEjdVvbp67ezLMWWxKrSiOy1vYUFYscDCcRsQDz85o2b68OsShqgq2XGleK1RbkK5Fp0+MiklCAxYE5Bxg5glRS7FnxMNWsRndFbLVkCwc+RZQwB9xB98gtuayxtWmnS9tPX9Ht1D3IKyx4HrQKDYrKFHaFm5Z+rzAzmuHa1jWi022XUVarRWM9aW47N9EeJxQuWRWd1Yrjlxc+kEl51+2aaV4rbFUcXAOeSWxnhCjJLYBOB3AmQWi3349MlgpaxnN7AUmsIKqrnrFjW2uqAMAuPWycnAwCRF7N2dqRf9KXTE41WrIosK1v2d60dncOLkCOywQeYDt3jB2NHuNdwUcdlPFX9I46zWbUU3ah7RbQGKhbQrcOWU4+IYDHvDvRZqdFqvoip2S7P7ex7SyuRfTYyIgXPCwReIknGSo8SJPenXtVoKWFxpDXaRLLVwCK3trWzmQceqTz7usU+j+gVJWz2sq6dNNcA5QXVVghBaq4zgM3MYzkg5HKTG0dkLdXWhJVarabV4fGl1dVOe4lQD3wCjXcViuK+PUaFNcvY3sLdbwD6Nl2VOInUKLjwgtxBGYnHqDG/unu5dXbS9lZRKrNeQLDVxAai2l6jw1eqCVD5Axg5EvCqAMAch0An2AVDZG4716iq2y2tnossftFrPa3doliZvtZicgWcgvqjHTGAtg1Gw6nvFzKTYK2qPrNwtW3VHrzwuOZ+sD1m/EA09m7Hp06laKkqUnLCtQuTjAzjrgcvKbkRAEREAREQBERAEREAREQBERAEREAREQBERAEREASi7zaC9rNo11ad3bW6WpKbBwisFVvVw7k4UjiGAevEPaReogFZs3Yd11QLKvb66jUo3M+pV9DJBHLBJ07j3g+yfdNuSq2BjfYUTVNqqqwK1/KOzs3aOBxWj8oyjPQHvIBFliAae0Nj03hRfTXaEOU7RFbBPIkcQ5TbCz7EAREQBERAEREAREQBERAEREAREQBERAEREAREQBERAEREAREQBERAEREAREQBERAEREAREQBERAEREAREQBERAEREAREQBERAP/Z"/>
          <p:cNvSpPr>
            <a:spLocks noChangeAspect="1" noChangeArrowheads="1"/>
          </p:cNvSpPr>
          <p:nvPr/>
        </p:nvSpPr>
        <p:spPr bwMode="auto">
          <a:xfrm>
            <a:off x="481013" y="122238"/>
            <a:ext cx="304800" cy="304800"/>
          </a:xfrm>
          <a:prstGeom prst="rect">
            <a:avLst/>
          </a:prstGeom>
          <a:noFill/>
          <a:ln w="9525">
            <a:noFill/>
            <a:miter lim="800000"/>
            <a:headEnd/>
            <a:tailEnd/>
          </a:ln>
        </p:spPr>
        <p:txBody>
          <a:bodyPr/>
          <a:lstStyle/>
          <a:p>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950" y="198438"/>
            <a:ext cx="8664575" cy="868362"/>
          </a:xfrm>
        </p:spPr>
        <p:txBody>
          <a:bodyPr/>
          <a:lstStyle/>
          <a:p>
            <a:pPr eaLnBrk="1" hangingPunct="1"/>
            <a:r>
              <a:rPr lang="es-ES" sz="2800" b="1" smtClean="0"/>
              <a:t>Qué ofrecen estas redes ciudadanas</a:t>
            </a:r>
            <a:endParaRPr lang="en-US" sz="2800" b="1" smtClean="0"/>
          </a:p>
        </p:txBody>
      </p:sp>
      <p:sp>
        <p:nvSpPr>
          <p:cNvPr id="15363" name="Rectangle 3"/>
          <p:cNvSpPr>
            <a:spLocks noGrp="1" noChangeArrowheads="1"/>
          </p:cNvSpPr>
          <p:nvPr>
            <p:ph type="body" idx="1"/>
          </p:nvPr>
        </p:nvSpPr>
        <p:spPr/>
        <p:txBody>
          <a:bodyPr/>
          <a:lstStyle/>
          <a:p>
            <a:pPr eaLnBrk="1" hangingPunct="1"/>
            <a:r>
              <a:rPr lang="en-US" sz="2400" b="1" smtClean="0"/>
              <a:t>Espacio de reflexión</a:t>
            </a:r>
            <a:r>
              <a:rPr lang="en-US" sz="2400" smtClean="0"/>
              <a:t>. Chiloé Cómo Vamos dice que su red es un espacio para sostener “conversaciones transformadoras”: En primer lugar, un espacio para hablar de la ciudad, de sus problemas.</a:t>
            </a:r>
          </a:p>
          <a:p>
            <a:pPr eaLnBrk="1" hangingPunct="1"/>
            <a:r>
              <a:rPr lang="en-US" sz="2400" b="1" smtClean="0"/>
              <a:t>Incubadora de iniciativas</a:t>
            </a:r>
            <a:r>
              <a:rPr lang="en-US" sz="2400" smtClean="0"/>
              <a:t>, tanto económicas (Generación de empresas) como sociales (Escuelas de liderazgo) y políticas (Plan de metas). </a:t>
            </a:r>
          </a:p>
          <a:p>
            <a:pPr eaLnBrk="1" hangingPunct="1"/>
            <a:r>
              <a:rPr lang="en-US" sz="2400" b="1" smtClean="0"/>
              <a:t>Fuente de información para la toma de decisiones</a:t>
            </a:r>
            <a:r>
              <a:rPr lang="en-US" sz="2400" smtClean="0"/>
              <a:t>: “Córdoba Mejora” usa los diagnósticos de la Red Nuestra Córdoba; el Foro de Empresarios de Sao Paulo alinean sus inversiones de acuerdo a los informes técnicos para que sus inversiones tengan más impacto.</a:t>
            </a:r>
          </a:p>
          <a:p>
            <a:pPr eaLnBrk="1" hangingPunct="1"/>
            <a:endParaRPr lang="en-US" sz="2400" smtClean="0"/>
          </a:p>
          <a:p>
            <a:pPr eaLnBrk="1" hangingPunct="1"/>
            <a:endParaRPr lang="en-US" sz="2400" smtClean="0"/>
          </a:p>
        </p:txBody>
      </p:sp>
      <p:sp>
        <p:nvSpPr>
          <p:cNvPr id="15364" name="AutoShape 2" descr="data:image/jpg;base64,/9j/4AAQSkZJRgABAQAAAQABAAD/2wCEAAkGBhQREBUUExMUExMWFx4VFxcWGBkaIBcdHB0hHhwYGhwaHiYqHR8kICMjIDshJicpMCwsGCIxNzAqNSYrLCkBCQoKDgwOGg8PGjUkHB40NTA0LDUuKSkuKi8vNSkuNTA1Ni0sKS8uKSksLi0sKjYsLywsLCwpLCwsLC0sKSwpLP/AABEIADUAoAMBIgACEQEDEQH/xAAcAAABBAMBAAAAAAAAAAAAAAAABAUGBwEDCAL/xAA0EAACAQMCBQIFAwMEAwAAAAABAgMEERIAIQUGEzFBIlEHMmFxgRQjkUJSoTNDYvEkNHL/xAAZAQADAQEBAAAAAAAAAAAAAAAAAQIDBAX/xAApEQACAQQBAwQABwAAAAAAAAAAAQIDERIhMQQTUSIyQZEUQoGh0fDx/9oADAMBAAIRAxEAPwB++I/xNeGRqWkbF12llsCVJ/oQHa/u29r2G+4rnhVNLX1SRyTOcrtJJK7N00UZO5LmwsPsLkabquVnlkZvnaR2b/6LEm/5P+NP9Of0vDWb/fryYkA7rTof3G23/cey/UAex16ygqULLlnn5OpLfCPb8YrOE1kkUdQ5EbWxcs0ciH1KcGOwII+UjzY7aujk/mtOIUwlQYMpwkQm+DDxfyCLEHyD4Oqj43y7UT0FNV9GRXhiaCozXpkpFvHNZ8cgU2uLk2Fr6S8j8zyUCVkkahrxRgA9g5kwQn7BmNvNtZVKaqwuvcjSM3CVnwdCg6L656lpuJ1bQuJZ52nQygRysojUOVu+JVIwSDb7e4tp75c5orOG1cMFVMs0E1h/rCXAFiuaydwQwsVJIIv5Gud9O7ad34NlV8ouq+gnVH0nGqrisklRK9SKWLHGnpSyl2f/AE4FKbkkbs5Ow9gRbNbzZJwuuURPKYhHGammeZp1RyLyIkj3OSixvcb7djtPYd8fkfcVr/BdxcAbmwGmhecKItiKymy9utH/AB82qd+JXN0tZVPToX6EbdMRAWMrg2JYf1HL0hTtt2udJ5qKkoWFPNTtX1Z9MqrIyJEWFxFGEBMkguN7edrdtaR6fV5cv4JdXevg6BDDSWv4rDTrlNLHEvgyOqg/QZHfVJ/DPnKWknWnfOSBwVCeY3UE+gMRjexBXYXsdiDdi5lkmn6NXUSK71aNIiC/7SBsVUX7Kb7Af2km5OhdM88W9A63pukdD8O43BUg9CaKa3fpurW+9jt+dMPPHPkfDkUY9WaS5SMNbYd3c2OK327Ek7DsbUeKWooxTVSN0mlDPAwPqshAJYf2tcbG4YeNOHN/EHr66N7WaaKnVVJ2Uuo2F7+nNiftv51a6ZZLev4Idd48bJvwT4wSZJ+tpxFBKfRMgcKLGxNnvmoPdlO3exG4sbivF4qWJpZnEca92P12AAG5J9hudc58faWNzSST9aOlZo0AviDtliDv39O97WIGpInEVr5eHUdQZjGKeNF6LICJXGzvkDcLGALWuCx9zoqUFqS4CFV7T5LD4Z8WKGeUR5yRljZWlQqpJ7C/i/1tqZ31z23K1LUTNDR1TdYM0aw1SBeqUyDBJUGJvbsVGx0u4rzrO3B6eDJ1cySQTNc5FYQto2PuwYX33CN3udTLp02sP3KVVpeotev5+oIXKSVcIYbEBsrHtY43sfodOnDuLQ1CZwypKnbJGDAH2Nux+h1z1w3lxFjjlqmkRZv/AF6enUPPP/yRSCES/YkG/gdteKDiv6Gv6lI02CyBbSLg8iXAaOVRtfuNxsQDYab6aL9r2voXea3JaJLz1yaaOuFUYxJRSTCSS6s4jyN5BIoIOJuWBuBfY+AWzjfxDqHlYUr/AKenUCOERoisI12UZWLD3xBAFxtroB4wQQQCDsRqNVvw34dK2TUkYJ3OGSX++BF9TCutZq9hypP8rsUtwjmJ2aWGoE9WlSuBQMXkzBvFJEGPzK3gd7+basvkr4ZLHROlYpMk4BlRXaygfInpNiyklsvBbY7DUw4PyvS0t+hTxxE7Equ5+7Hf/OnS2pq18tQVkVCnb3bK45g+G9TJTwUsFUq00KFSsgYGQliQXw2ay7WsBe5tuLbuTPhLFRSrPK/WlXdAq4IhtbK25ZrbAm1r9r76sG2s21n3ZWxvovBXuRY8gwrDLDDJUU0cspmboOEIJUKUU4myEC+O9j2I2A1cL+FvD4AP2OowYMHlYubqbg+w33sAAfOpbbWitqenGznfEE29/oPv21DqNLkeKKE5v4a/DuLdQpkhn/VRX7SDPNlv7hrj3Gx7HT5yxzZC3EC9PTfp0IlqqmWQ9WVwqliik3EaXPYd/p5tji3BoaqIxzxLKh3sw7H3B7g/Ub6j3DfhjR08kjoJbSRPCytIzLg4swBPq7ecttdHfjKHq5WjLtuMtcFWfDvhktdxNJSCQkn6mdrbBiSwU/VmOw9gfA1K+YeSxAsWVFU1qU6mOEQyLi6ZFlSdLF/Te10vkO/tqxOB0dNDH0qVYlRDuI7bH/l7t9TudOVtRPqc5ZR4KjStGxVPB+G1PEjGK/hpIidsJHd6dUjYgmLpAZOFxAFxY23I3u786fD9nemqaJI+rS4AQ3wWRI2DIqt2VhuBfw30Gp1NOqC7MqjtckDfW0W1HeeWisFbZV1ByWJqp3PDGjEkjSSPWzJIq5NdlihhY5Em9ixFr9za2kfFOE9HmalCrjGwQxgdgscbJiPa2I2+o99W1LKqi7EBR3JNraQVnCIp5IJju8LF43U/3KVYX8qR49wD401X3vxYTpr4KEh5x6UY/SU8VNKw/cnuZZXJHqKM4/bBJJsATvta2pnyHyHFW8JYTBh1J2kjYE3AUBL27MGAYfZjvpLQfBCYy2mnjWAH/byZyt9gMgApttc397at2ho0hjWONQkaKFVR4A2A10VqsErUzKnTle8iE8f5cq46rr0EMbyOyZyzSC6xpb/x4lxtHGQN2Fz6j+FvCfh/TdVp5qRFleTq2aVpcWyzutwAvq32GpjpJU8TijIV5FU+xIvrjlVxW3Y3xQs0aNGkUGjRo0AGjRo0AGm3jkTNEcSdipIC3uAR4/z+LactYtqZRyTXkCP/AKmUT+suQhsAqt+4Ld8QMRufmLf0gC299vMNQoMaSErExYva/qCgWTbf1E9hubaesdYZL6wdGWLjfkCMzcTOLBY+gqmLJtgwUt5A+UY3+wP10qreN3ZemSYlcdWRRcWN/SNjf3JHbSmiXBqlpBipfLJrWKBBv9hY6XdVFA3VQbBewuT2A++sqdKo17rfp4Ai1bVrNK+UkaR2wUve4Uj1FEIFy3bLxbbS+jklleQROUiGIDMpJAC2sisPfe509ZoWt6SwANtrgEkA/kg/wdZFQpbHIFgL2vvbte3320R6Z3vJiI3xQssqxvKpCrmGnIAyJsDYAByvgbfNfWKWpIcRUzFx0gisQcV9RLSWPfv47mw8HUnZQe4B/F9eRIuRUFcgASNrgG4H4JB/g6Pwryun/fADPHHUMTEWZVU7zWALA7gL4v7nxbXmPjhjhKurtPGGBGDWJXsxa1sTsb386emqFDBbjIgsBfewsCfwWH8jRJMoIViBl6QD/UbEkD8An8a07DXtlv7GR2YuoQpVM8r29AxYG/zED+lQP4t9dKqGnNPKsbBJBKWIktZyQLnP3H18badIaGNAcFWMnyqgf960UXC8GLu5lktjkwAsPYAbC/n31kunkmn/AIvvyIctGjRrvGGjRo0AGjRo0AGjRo0AGsEaNGgBFxolaaYgkEROQR4OJsRqN1Il6vomkUu8i7ksAVZAhCk2AXI7C2V972FjRq4mcxhfmBmpFmUzIlo1w68jMSWnXLqk5fNi1uxwC9tO8EUlpQszoSwJIJO7uEY7nvZrjwGCm21tGjVvVyE+Dfy9VySVFZH1HBjyQFmZxlkxVwrGy4qQuI2ON/OmaLmV1pBUr1MVVFMbSu5Ylp0LF2374ta1hgB7EGjTsr/QX0Zr+IMklQS0rGnWznqyAyKzQHFSD+1tsSu57nXk8ScuAXlLCnM6sZG2XpSDAC9srgnqfN6voNGjRYQt4NVSTIsglmS5QxqZXfDOSRbNc/uWAHzX+XTpyDxEzwO5L2zAAeRpCtkW/qbfc3a3i+jRqZLTKi9o/9k="/>
          <p:cNvSpPr>
            <a:spLocks noChangeAspect="1" noChangeArrowheads="1"/>
          </p:cNvSpPr>
          <p:nvPr/>
        </p:nvSpPr>
        <p:spPr bwMode="auto">
          <a:xfrm>
            <a:off x="176213" y="-182563"/>
            <a:ext cx="304800" cy="304801"/>
          </a:xfrm>
          <a:prstGeom prst="rect">
            <a:avLst/>
          </a:prstGeom>
          <a:noFill/>
          <a:ln w="9525">
            <a:noFill/>
            <a:miter lim="800000"/>
            <a:headEnd/>
            <a:tailEnd/>
          </a:ln>
        </p:spPr>
        <p:txBody>
          <a:bodyPr/>
          <a:lstStyle/>
          <a:p>
            <a:endParaRPr lang="es-ES"/>
          </a:p>
        </p:txBody>
      </p:sp>
      <p:sp>
        <p:nvSpPr>
          <p:cNvPr id="15365" name="AutoShape 4" descr="data:image/jpg;base64,/9j/4AAQSkZJRgABAQAAAQABAAD/2wCEAAkGBhMSERQUExQWFBUVGBwXGBgXFh0cHRwYHxgXGB0cGB4aHCYeGhkjGRgXHy8gIygpLCwsGCAyNzEqNScrLCkBCQoKDgwOGg8PGiolHyQuLS8pNSwqLTQ0NCksLC0vKTApLy0sLDQuKS8qNSwvLCwsKiwsLCwpLCksKSwsLCwsLP/AABEIAI8AkAMBIgACEQEDEQH/xAAcAAABBQEBAQAAAAAAAAAAAAAAAwQFBgcBAgj/xAA/EAACAQIDBQUFBgQEBwAAAAABAgMAEQQSIQUGMUFRBxMiYXFCgZGhsRQjMlJi0XKCwfAzU3OSFSRDorLS4f/EABoBAAMBAQEBAAAAAAAAAAAAAAABAgMEBQb/xAAxEQACAgEDAgIJAwUBAAAAAAABAgARAxIhMQRBInETUWGBkaGx0fAy4fEUIzNCUgX/2gAMAwEAAhEDEQA/ANu74dR8a73g61FrupgwLfZYLf6KftUfjuzjZ8o1w0anql0P/aRVgL3J+H7yfFLIHFdvWWbT7I5YCZdnYh0ccEZsp9A62+DC1IbF7UsRhZfs+0o2uNC+WzjzZRo6+a/OtfQ6haG/rM/S0acVNbopvg8ckqLJGwdGF1ZTcEeVOK55tCiiiiEKKKKIQoooohCiiiiEKKKKIQovRXKIRjiNtQpo0i36A3+l6STePDn/AKgHqCPqKppgrz3NeoOiTuTPO/q29U0KHEK4urBh1BvURvVulBjoikq2YXySAeJD5dR1Xgaq8JZDmUlT1H961aNi7e7w5JNG5Hk3l5H61z5OmbF4lM2TOuTwtMo3f27iNi4xsPiLmEnxgcLHhLH5dRzseYrcIJgyhlIIIBBHAg6gjytVI7WN2hiMIZlH3uH8QNtTH7a/DxDzHnTTsZ3hMuHfDubtARl/02vYfysCPQilkrInpBz3lodDaDx2mjVw12mm0NpJCt3PoBxPoK5J0RVlY8wPdf8ArSTJKODqf4l/Y1WsVvjJfwIqj9Vyf2FIwb4z3AKI9zawBB93GmcJP8ydQlmfaTR/4qFR+dfEvv0uvvFPY5QwuCCDwIqI2VvJFPZfwOfZbn6HgaMVhmgJkhF04vHytzZOh8q53L4tzuPn+8dyaopDC4pZFDKbg/38aR2vtRMPC8shsqC56noB1JOla6hV9pSqWIA5MXxWLWNSzsFUcWYgAe81UdodqmEjNkzzH9IsPixHyqAwezsTtiQyzs0WGU+FR5cl5E9XI9OFXnZ+72Fwq+CNE/U2rH1ZtaxDPk/TsJ6bYem6XbMSz9wDQHmfX5SuJ2rJxbCzqvWwP7VP7E3zwuKNopPH+Rhlb3A8fdepJdoRHQSKf5qjdr7n4XEi7RhX4iRPCwPW44++r05F737picnSZNtBX2g38QfvIVo6893UNNvWinxJIPVCPrTY77RdG+A/eve1GfNaZYe7pJiQyAAks1gQQLaFrkk/p9TfhUCd94ujfL96rW+m3Y8SMOozL96Ax5ZCpuSAeVganJkKIWl40DMBNx2diVxEGpDXuj2IIvwPDyPzrHey1zBtYw8iJYj/ACG4/wDGrj2ORImHnWNrjvQSLWsxUAjz0AN/OqfuKM+3WYcBJiG913H9RXF07B0cgbVOvKCrLNtxE4RWZjZVBYnoALk/CsrffMYmYmQZFY2Q5rgDkDppcc+F6vu+jf8AIYi3+WR7jYH5Vg2HmEkYcXS5I9wNuHQ1yaypsTrCgjeaYY68rhna4Q2bKSD0041RtmbVnjPhckC+jcDb5VPYDe8MMrgoW8JZfMW8JGt78uGtU+cFCK3iXEQ0d7PJKXJOYMRc6G4P14Vf92trmZCj6unE/mXkfXrWZ7qTl3lUm4BBGvHU669Ra9XDYZKToRzOU+h0+tvhWi0+MSG2aTODPcYlovYl8SeR10+o9wqub9u2KxmGwKkhSc8lvf8ARAxHmwqxb1eHupBxVv2P9PnULsdM+3MUx9iJQvvCD6XryV2Jw9rHwO9T0f8Azzod8ndVJHnwPrLDjcdFhIljXItlsikgCw0vryqFZGkOZiWvz/blVJ3n2oMTipHDXyOUA6BSVt014++mcW1pEuA7LYgaEjje1raW04V6KZQu1TznQtuTNLw+BHHLfyJP0p/hcWUsFAA6a/LpWVYjb2Iey98+ptYG3DzGopfBb2YpDYSF7aESAH4X1+daaw3MjSRJmDbolJMbSKF0bM9xmFwbXHiBI0tTFd6mvybgScikjUeV/rUNs62IlaKZo8O0LWYkDVi7GwJOhBBvwp1tTZeV1s5iXxoW7tbBtALsXDXIIINhb31guY3UTFq2X5x/h98pTI69zGw4nOFQjQXy5uItrrbj51Re0HePvZIlyDKAyjKFHjza/gNj7OoOvSrHDun3czriWOKiXxBxMQcpXNlGhOlrjUcbcjVb3S3SbbGIjyI0WFiYmSQ9LghEtoXIHna9zyvWo3KUHvU0bs4T/h+xJsVIMrSF5RfjYARxj3kD40z7EdklpZ8Sw/CBED1drM/wAX/dXjtF24cVLFszBjMqMFYLwLjQJ/Cg1J6jyrS91tgJg8NHAuuUXZvzOdWb3n5Wrr/x4qPLfSZDxv7B9YvtDBieCWE+2rIfeDY/MGvnKRHRmjk8DxsyMBoLjQ6eulfSWMOQ5xwtZh+nqPT6XrPu0vcBsQfteE1kt96igEyKBoydZANLe0LcxrwcmvVOtWqZkHOljw19/i4/GlHmYWt11tz4/wBbfCotZmBIzKPVgDe3AjiDx0typ1M5BIVlcA6HhfnoL3tx49KDUuPDORqCynSxB4elquW5e3ZpcTHESXBdSGP4lCjM17cQQOdUrCwISCzWUkXsGzW1sbWOUjmK1js03TOHRsTMCHkFkDDKVi4gsPZYgA2OoFhxvSF9o243k5vfJ4Y15libe631NR2HTudsm/DEYcW/iQrceunzpyjfasWCP8OP6A/1anG92zHZI54RebDN3iD8y8HT+ZfnauTF/cZ8o4sV7uZfSOA7KeGBH2+dTFsQZI5CVQhgz5gQdTmI4cuFIybSbg0ZOt+YHuq1707v945xUDZocQO9APJvaFuoNzb16VXlwGSxNzcceFvKw0rYuAd5mUYbHaIYfaCWtkIY8D1/i/enEONs2pub66gE/H+9K7KFAtofd6fOoxcMzsoUEszZQAL3ubDKOIPlVK1ySKmkY/seOaVoZY2MjZrzIbobk+Eqbc7cKj5OyLHuArYqEAcCFcke7S/x5Cr8+y9oezjYrfqwmvylAprLu5tBz49pFQeUWGRT7ixYiu4bf7D5/ac5F9pB4fs3gw8WbH4x5I1Gq5u4jNr/AIgrZnOvM0xxu90mJH2LY0JWNRlMqrkVV/TpZB+o6nkOdWOHstwrOHxLz4t+s0hI+C2FWzB4COJAkaKiDgqgAD3CmGRdxuflDSzbcCVjcXcCPALmNpMQws0nID8qX1C34niedW+uWrtZsxY2ZaqFFCeWFR0kLwktGMyHUx8x1Kf+tSdctWLpq85UrmJ2NgsYcxVRJzIAV/5rjX302Xs/iB0c26ZVv8asGN2TFLq669RofiKYNuyOU0oHTNesG9IOVB99fnxjDMInh9jYTC+I2zDgWNz/ACjkfQU1xe0pMUe7hBCe0Tpf+I8h5cafQ7qRA3Ys/qbfSpeHDKgsoCjoBWZx5cuzUq+zn4yTZ5jfZmzVhTKNTxY9T+1O2FdrtdqIEGkcRys43YpiZ2iTvIZTmlg0/FzkivoH6rwPEWPGpbQ3Ollu2FZJVOhVj3ciH9QYcRw1tWost6bz7NjcglfENAw0Ye8a1DYlM3OXUPFz6/v9/rMjw3Zjjmy5ljjN/Fme4t/Lzq+brbhQ4Q94fvJfzEaL/AOXqbmrJHh7e0x9Tf8A+0raqVAJiTGW1trxYaJpZnCIvEn4AAcSSdABxrMdoduDFrYfDC17AyubtfQeFBoSeWY017bdpscRBBfwJH3hHIuzFQT1sqn/AHGqnuqgjMmMcXTCLmUHg2IfwxL6Zruf4BXpYcC6Nbb+qcj5SW0r75ouze2MLMYcbh2w5U5WZSWCkcc6kZlFrG4Lda0iGcMAykMpFwQbgg6gg8xXzrvEWxEWHxt8zOvczsP8+GwzNYWUvHlbXoas25vaH9i2ayspldJu7gS9tGQSEE20VSeWviAAqcmCxqTnuI0y0aabReu1i8XaftYzOgw6O0Z8cSwSEr5MVYldOfnzqwYvthj+xRzRxFp5GaMRE6Ky5bksPxL40sALksBprWJ6dxNRkUzR70XrLcRv7jsPGZZjhpTHIkc0CI6lGcEhFlzFWkUDxLbw31NLb39rCph4Tg7GSdM+Zhful4eIc5MwIAOnhJ10uhhcnaM5FHM0zNRWEJt7GogmxO05YHkXPFEEzll4q0igBYo2OgvqeNWbdvtdvhJ2xSgzwJnAXQS3IUC3ssHKhraWYEdKpunYCxvJGQE1NQvRmr592vvltVsS0bzSxy5gvcxWADG2VQFBufEBqSamsH2m4lsDi4ZjbExx2jktlY3kWJww/wA1M17j3jTVnpXABsRDMpNTScTv/gEm7lsTGHBykXNgeFmcDKp8ianlkBFxqDXzHhh3eHd3w6ukwMUUjm2R1OZjGL6mxsb6dTxFXHZG+co2XFhVmEMjzPAszZrJCqo+hUE3vIkYPLN5Vb9LX6ZKZr2M2oSi9ri4r2Gr56O7eNwcryYeWOSSAnvDh5s7qRx72NrOy9dD+1q3t7VpPsuG+zERyTxd7I2hyDMUsl9Ll1fxG9gvnUHpzY0m7lel2OoVNbzUXr57+0bRRe/kx5gcqZEjlxJWWRbcVjII15BrFuVaZ2Zb7Pjo5Emt30RF2AsHRuDEcmBBBA0/pL4Co1A2I1yAmiKkd2v7oSTomJhUu8KlXVRdjHfMGUe0VN7gcQfKqHit5oI8PDBhsPC4CiWRpg0tsQy5WsGKqcq6eJSBewHX6FIqB2puJgcQxabDRsx4sBlJ9Str1WPMAAr8CJ8ZO68zFsJvdNNHPhJixWdLRJh41UrKuqgRxgZkf8LA+R5VeNmdk2bAIkrmOfvO/wBACqOcoyEgXYZFVTrxFxV52PurhcLrh4I4jzZV8XxOtSwFD57/AECoLj/63mXbf3L2riMTIY5osPhzIzIscjJxP43CKC8h4kk1LbP7KYIkw3iYywTCYyW0c3UlSt9F8K21uLX11Bvdq7WfpWqhL0C7lDxPZiMRJmxeKklQMxSJEWFFLEknwXuxvqwsTz42qhdp+6YwcsBjUnDmJYlJN/EhYsrN+Zgb35+LpW7tUc8MeKhKyxq6PcFWFwQCQD8gfKmnUFGFyXxBhMnwW3sHNjpZ0w7Snu5J3bE2IjWOKwjhjXTiEGdr6cB0i+zrdWTGHEkeFO6KZvZ70ujqvoMlzbgCK06Hs32fhzK4RlR42jcGVsvdtbMNTccBrep/YyQLEFw6qka6BVTKBz4WHrVt1KL4U5Nc+yIYySC0yjaeHbB458UuExM2IeXvFV4vuo7kZ8jxk961rhW0C3uRep/YvZxDLFiXaLEQviVdR37oWQOwe+WMWFnAtmJJA5XrR703w+0Y3ZlVgSvED1t6HXSsm6jgXR85QQTHhuXL3cGHxGGxZfDtLb7OIzFKJHVg3eubR8LG4vave+W6SYVtmCOPIrzWcZy/3jSQtbOwBYZUYDT2fjsrOBqdPM1GYrD4fGIASHCSK6kGxV0IZSP71BNUOqOoWfdEcS1MU2jvFFBip5IIWOKM0wM0rBghLuh7iNbC5HN726GrXub2epiMHgJ5Cbxsz5WF1aMuzICNDo2VxrY3PWvbdjHeYuSSWcdy8jPkRWzEMxYqWLeEa2uNbcLVp0MaooVQAFAAA4AAWAHkBWuXMtAIfOQiGyW90zBt0Z3fEQSYSR45rF8Znh795Q4bPYtljhsMojA0HG9XLdPcyDAK3ch80gXOXbMTbpYAAak2GlTs2IVVLMQoGpJNhSWD2ikl8ubTmVYD3EjWuVs9+EmbaRdx3RRRSlQoooohCiiiiETlS+mvuNqgRsmVe7H4gmti5tnB43N7La2gHUaXqxWrmWscmFcm5hIja0MjGIiPvApJZbgDPYZS1/ZBuaZxyzMyyMO8EcrraMWt4QtxmOoDZhc1YmFRthh01a4MhOotYMxY8Ab21rJ8BZ7BO/1FVFGMiYn7xslzKtlAcAR2uLG/E2N7jn6UhFs6QplWNwfAM8hUBVVgwCopNxxJ6njT2LeWNmAGY5rWGRs1ze5YW8KhbNfoeHCkzvXHlFgSTb2WCagknMRqqkWPPyoPR2d2P889vztFYnraOxiIzkzyOSAxZrkrcFgFJC8hpoKajBylkyIyHMxaRyua7LlLZV4WAso4cqkF3ihLBQxJJymyMQCTlsxtZfFp611tupnC62zFMxBsWGlkNrNY6E6Wobo1JsWP2/POPaJLsNiSjOxh4hbnMSRrmb8oOthzPQWpKcYgRLGyeFcquyNdmQGxKrxFwBfW/G1e33ojzhQHYEHUI2rXQBUFvEbMSbcLetuHemPNoHZMt8wRtTddFFtbBiT0tVHpRXhsfb1eUViN4tloxJs8MIFxmcg5xqGAJ8IUX4/CpfY07PGGY3uTlYi2Zb+FiOVxrUditvYVlOcF1WzD7okcGJZdNQoVrm2nvqejNGPp/RtY/P47Rie6KKK6Y4UUUUQhRRRRCFFFFEIUnNh1cWYAi97HrSlFEIxfY0JIJjW4IN7a3GgPw0ryNhwgk90mvHw9NKkKKLioRi2yIiwYxpmBLA29o6k+t9fWuSbGhbMTGpL6tpxNrX9bc6f0UR1I07vwa/dJqADpyFren4V+ArrbvwG/3Sa2vp0tb6D4VI0U7ioRhJsSFhlMSEdLevy8TaeZp6q2r1RSjn//2Q=="/>
          <p:cNvSpPr>
            <a:spLocks noChangeAspect="1" noChangeArrowheads="1"/>
          </p:cNvSpPr>
          <p:nvPr/>
        </p:nvSpPr>
        <p:spPr bwMode="auto">
          <a:xfrm>
            <a:off x="328613" y="-30163"/>
            <a:ext cx="304800" cy="304801"/>
          </a:xfrm>
          <a:prstGeom prst="rect">
            <a:avLst/>
          </a:prstGeom>
          <a:noFill/>
          <a:ln w="9525">
            <a:noFill/>
            <a:miter lim="800000"/>
            <a:headEnd/>
            <a:tailEnd/>
          </a:ln>
        </p:spPr>
        <p:txBody>
          <a:bodyPr/>
          <a:lstStyle/>
          <a:p>
            <a:endParaRPr lang="es-ES"/>
          </a:p>
        </p:txBody>
      </p:sp>
      <p:sp>
        <p:nvSpPr>
          <p:cNvPr id="15366" name="AutoShape 6" descr="data:image/jpg;base64,/9j/4AAQSkZJRgABAQAAAQABAAD/2wCEAAkGBhMSERQUExQWFBUVGBwXGBgXFh0cHRwYHxgXGB0cGB4aHCYeGhkjGRgXHy8gIygpLCwsGCAyNzEqNScrLCkBCQoKDgwOGg8PGiolHyQuLS8pNSwqLTQ0NCksLC0vKTApLy0sLDQuKS8qNSwvLCwsKiwsLCwpLCksKSwsLCwsLP/AABEIAI8AkAMBIgACEQEDEQH/xAAcAAABBQEBAQAAAAAAAAAAAAAAAwQFBgcBAgj/xAA/EAACAQIDBQUFBgQEBwAAAAABAgMAEQQSIQUGMUFRBxMiYXFCgZGhsRQjMlJi0XKCwfAzU3OSFSRDorLS4f/EABoBAAMBAQEBAAAAAAAAAAAAAAABAgMEBQb/xAAxEQACAgEDAgIJAwUBAAAAAAABAgARAxIhMQRBInETUWGBkaGx0fAy4fEUIzNCUgX/2gAMAwEAAhEDEQA/ANu74dR8a73g61FrupgwLfZYLf6KftUfjuzjZ8o1w0anql0P/aRVgL3J+H7yfFLIHFdvWWbT7I5YCZdnYh0ccEZsp9A62+DC1IbF7UsRhZfs+0o2uNC+WzjzZRo6+a/OtfQ6haG/rM/S0acVNbopvg8ckqLJGwdGF1ZTcEeVOK55tCiiiiEKKKKIQoooohCiiiiEKKKKIQovRXKIRjiNtQpo0i36A3+l6STePDn/AKgHqCPqKppgrz3NeoOiTuTPO/q29U0KHEK4urBh1BvURvVulBjoikq2YXySAeJD5dR1Xgaq8JZDmUlT1H961aNi7e7w5JNG5Hk3l5H61z5OmbF4lM2TOuTwtMo3f27iNi4xsPiLmEnxgcLHhLH5dRzseYrcIJgyhlIIIBBHAg6gjytVI7WN2hiMIZlH3uH8QNtTH7a/DxDzHnTTsZ3hMuHfDubtARl/02vYfysCPQilkrInpBz3lodDaDx2mjVw12mm0NpJCt3PoBxPoK5J0RVlY8wPdf8ArSTJKODqf4l/Y1WsVvjJfwIqj9Vyf2FIwb4z3AKI9zawBB93GmcJP8ydQlmfaTR/4qFR+dfEvv0uvvFPY5QwuCCDwIqI2VvJFPZfwOfZbn6HgaMVhmgJkhF04vHytzZOh8q53L4tzuPn+8dyaopDC4pZFDKbg/38aR2vtRMPC8shsqC56noB1JOla6hV9pSqWIA5MXxWLWNSzsFUcWYgAe81UdodqmEjNkzzH9IsPixHyqAwezsTtiQyzs0WGU+FR5cl5E9XI9OFXnZ+72Fwq+CNE/U2rH1ZtaxDPk/TsJ6bYem6XbMSz9wDQHmfX5SuJ2rJxbCzqvWwP7VP7E3zwuKNopPH+Rhlb3A8fdepJdoRHQSKf5qjdr7n4XEi7RhX4iRPCwPW44++r05F737picnSZNtBX2g38QfvIVo6893UNNvWinxJIPVCPrTY77RdG+A/eve1GfNaZYe7pJiQyAAks1gQQLaFrkk/p9TfhUCd94ujfL96rW+m3Y8SMOozL96Ax5ZCpuSAeVganJkKIWl40DMBNx2diVxEGpDXuj2IIvwPDyPzrHey1zBtYw8iJYj/ACG4/wDGrj2ORImHnWNrjvQSLWsxUAjz0AN/OqfuKM+3WYcBJiG913H9RXF07B0cgbVOvKCrLNtxE4RWZjZVBYnoALk/CsrffMYmYmQZFY2Q5rgDkDppcc+F6vu+jf8AIYi3+WR7jYH5Vg2HmEkYcXS5I9wNuHQ1yaypsTrCgjeaYY68rhna4Q2bKSD0041RtmbVnjPhckC+jcDb5VPYDe8MMrgoW8JZfMW8JGt78uGtU+cFCK3iXEQ0d7PJKXJOYMRc6G4P14Vf92trmZCj6unE/mXkfXrWZ7qTl3lUm4BBGvHU669Ra9XDYZKToRzOU+h0+tvhWi0+MSG2aTODPcYlovYl8SeR10+o9wqub9u2KxmGwKkhSc8lvf8ARAxHmwqxb1eHupBxVv2P9PnULsdM+3MUx9iJQvvCD6XryV2Jw9rHwO9T0f8Azzod8ndVJHnwPrLDjcdFhIljXItlsikgCw0vryqFZGkOZiWvz/blVJ3n2oMTipHDXyOUA6BSVt014++mcW1pEuA7LYgaEjje1raW04V6KZQu1TznQtuTNLw+BHHLfyJP0p/hcWUsFAA6a/LpWVYjb2Iey98+ptYG3DzGopfBb2YpDYSF7aESAH4X1+daaw3MjSRJmDbolJMbSKF0bM9xmFwbXHiBI0tTFd6mvybgScikjUeV/rUNs62IlaKZo8O0LWYkDVi7GwJOhBBvwp1tTZeV1s5iXxoW7tbBtALsXDXIIINhb31guY3UTFq2X5x/h98pTI69zGw4nOFQjQXy5uItrrbj51Re0HePvZIlyDKAyjKFHjza/gNj7OoOvSrHDun3czriWOKiXxBxMQcpXNlGhOlrjUcbcjVb3S3SbbGIjyI0WFiYmSQ9LghEtoXIHna9zyvWo3KUHvU0bs4T/h+xJsVIMrSF5RfjYARxj3kD40z7EdklpZ8Sw/CBED1drM/wAX/dXjtF24cVLFszBjMqMFYLwLjQJ/Cg1J6jyrS91tgJg8NHAuuUXZvzOdWb3n5Wrr/x4qPLfSZDxv7B9YvtDBieCWE+2rIfeDY/MGvnKRHRmjk8DxsyMBoLjQ6eulfSWMOQ5xwtZh+nqPT6XrPu0vcBsQfteE1kt96igEyKBoydZANLe0LcxrwcmvVOtWqZkHOljw19/i4/GlHmYWt11tz4/wBbfCotZmBIzKPVgDe3AjiDx0typ1M5BIVlcA6HhfnoL3tx49KDUuPDORqCynSxB4elquW5e3ZpcTHESXBdSGP4lCjM17cQQOdUrCwISCzWUkXsGzW1sbWOUjmK1js03TOHRsTMCHkFkDDKVi4gsPZYgA2OoFhxvSF9o243k5vfJ4Y15libe631NR2HTudsm/DEYcW/iQrceunzpyjfasWCP8OP6A/1anG92zHZI54RebDN3iD8y8HT+ZfnauTF/cZ8o4sV7uZfSOA7KeGBH2+dTFsQZI5CVQhgz5gQdTmI4cuFIybSbg0ZOt+YHuq1707v945xUDZocQO9APJvaFuoNzb16VXlwGSxNzcceFvKw0rYuAd5mUYbHaIYfaCWtkIY8D1/i/enEONs2pub66gE/H+9K7KFAtofd6fOoxcMzsoUEszZQAL3ubDKOIPlVK1ySKmkY/seOaVoZY2MjZrzIbobk+Eqbc7cKj5OyLHuArYqEAcCFcke7S/x5Cr8+y9oezjYrfqwmvylAprLu5tBz49pFQeUWGRT7ixYiu4bf7D5/ac5F9pB4fs3gw8WbH4x5I1Gq5u4jNr/AIgrZnOvM0xxu90mJH2LY0JWNRlMqrkVV/TpZB+o6nkOdWOHstwrOHxLz4t+s0hI+C2FWzB4COJAkaKiDgqgAD3CmGRdxuflDSzbcCVjcXcCPALmNpMQws0nID8qX1C34niedW+uWrtZsxY2ZaqFFCeWFR0kLwktGMyHUx8x1Kf+tSdctWLpq85UrmJ2NgsYcxVRJzIAV/5rjX302Xs/iB0c26ZVv8asGN2TFLq669RofiKYNuyOU0oHTNesG9IOVB99fnxjDMInh9jYTC+I2zDgWNz/ACjkfQU1xe0pMUe7hBCe0Tpf+I8h5cafQ7qRA3Ys/qbfSpeHDKgsoCjoBWZx5cuzUq+zn4yTZ5jfZmzVhTKNTxY9T+1O2FdrtdqIEGkcRys43YpiZ2iTvIZTmlg0/FzkivoH6rwPEWPGpbQ3Ollu2FZJVOhVj3ciH9QYcRw1tWost6bz7NjcglfENAw0Ye8a1DYlM3OXUPFz6/v9/rMjw3Zjjmy5ljjN/Fme4t/Lzq+brbhQ4Q94fvJfzEaL/AOXqbmrJHh7e0x9Tf8A+0raqVAJiTGW1trxYaJpZnCIvEn4AAcSSdABxrMdoduDFrYfDC17AyubtfQeFBoSeWY017bdpscRBBfwJH3hHIuzFQT1sqn/AHGqnuqgjMmMcXTCLmUHg2IfwxL6Zruf4BXpYcC6Nbb+qcj5SW0r75ouze2MLMYcbh2w5U5WZSWCkcc6kZlFrG4Lda0iGcMAykMpFwQbgg6gg8xXzrvEWxEWHxt8zOvczsP8+GwzNYWUvHlbXoas25vaH9i2ayspldJu7gS9tGQSEE20VSeWviAAqcmCxqTnuI0y0aabReu1i8XaftYzOgw6O0Z8cSwSEr5MVYldOfnzqwYvthj+xRzRxFp5GaMRE6Ky5bksPxL40sALksBprWJ6dxNRkUzR70XrLcRv7jsPGZZjhpTHIkc0CI6lGcEhFlzFWkUDxLbw31NLb39rCph4Tg7GSdM+Zhful4eIc5MwIAOnhJ10uhhcnaM5FHM0zNRWEJt7GogmxO05YHkXPFEEzll4q0igBYo2OgvqeNWbdvtdvhJ2xSgzwJnAXQS3IUC3ssHKhraWYEdKpunYCxvJGQE1NQvRmr592vvltVsS0bzSxy5gvcxWADG2VQFBufEBqSamsH2m4lsDi4ZjbExx2jktlY3kWJww/wA1M17j3jTVnpXABsRDMpNTScTv/gEm7lsTGHBykXNgeFmcDKp8ianlkBFxqDXzHhh3eHd3w6ukwMUUjm2R1OZjGL6mxsb6dTxFXHZG+co2XFhVmEMjzPAszZrJCqo+hUE3vIkYPLN5Vb9LX6ZKZr2M2oSi9ri4r2Gr56O7eNwcryYeWOSSAnvDh5s7qRx72NrOy9dD+1q3t7VpPsuG+zERyTxd7I2hyDMUsl9Ll1fxG9gvnUHpzY0m7lel2OoVNbzUXr57+0bRRe/kx5gcqZEjlxJWWRbcVjII15BrFuVaZ2Zb7Pjo5Emt30RF2AsHRuDEcmBBBA0/pL4Co1A2I1yAmiKkd2v7oSTomJhUu8KlXVRdjHfMGUe0VN7gcQfKqHit5oI8PDBhsPC4CiWRpg0tsQy5WsGKqcq6eJSBewHX6FIqB2puJgcQxabDRsx4sBlJ9Str1WPMAAr8CJ8ZO68zFsJvdNNHPhJixWdLRJh41UrKuqgRxgZkf8LA+R5VeNmdk2bAIkrmOfvO/wBACqOcoyEgXYZFVTrxFxV52PurhcLrh4I4jzZV8XxOtSwFD57/AECoLj/63mXbf3L2riMTIY5osPhzIzIscjJxP43CKC8h4kk1LbP7KYIkw3iYywTCYyW0c3UlSt9F8K21uLX11Bvdq7WfpWqhL0C7lDxPZiMRJmxeKklQMxSJEWFFLEknwXuxvqwsTz42qhdp+6YwcsBjUnDmJYlJN/EhYsrN+Zgb35+LpW7tUc8MeKhKyxq6PcFWFwQCQD8gfKmnUFGFyXxBhMnwW3sHNjpZ0w7Snu5J3bE2IjWOKwjhjXTiEGdr6cB0i+zrdWTGHEkeFO6KZvZ70ujqvoMlzbgCK06Hs32fhzK4RlR42jcGVsvdtbMNTccBrep/YyQLEFw6qka6BVTKBz4WHrVt1KL4U5Nc+yIYySC0yjaeHbB458UuExM2IeXvFV4vuo7kZ8jxk961rhW0C3uRep/YvZxDLFiXaLEQviVdR37oWQOwe+WMWFnAtmJJA5XrR703w+0Y3ZlVgSvED1t6HXSsm6jgXR85QQTHhuXL3cGHxGGxZfDtLb7OIzFKJHVg3eubR8LG4vave+W6SYVtmCOPIrzWcZy/3jSQtbOwBYZUYDT2fjsrOBqdPM1GYrD4fGIASHCSK6kGxV0IZSP71BNUOqOoWfdEcS1MU2jvFFBip5IIWOKM0wM0rBghLuh7iNbC5HN726GrXub2epiMHgJ5Cbxsz5WF1aMuzICNDo2VxrY3PWvbdjHeYuSSWcdy8jPkRWzEMxYqWLeEa2uNbcLVp0MaooVQAFAAA4AAWAHkBWuXMtAIfOQiGyW90zBt0Z3fEQSYSR45rF8Znh795Q4bPYtljhsMojA0HG9XLdPcyDAK3ch80gXOXbMTbpYAAak2GlTs2IVVLMQoGpJNhSWD2ikl8ubTmVYD3EjWuVs9+EmbaRdx3RRRSlQoooohCiiiiETlS+mvuNqgRsmVe7H4gmti5tnB43N7La2gHUaXqxWrmWscmFcm5hIja0MjGIiPvApJZbgDPYZS1/ZBuaZxyzMyyMO8EcrraMWt4QtxmOoDZhc1YmFRthh01a4MhOotYMxY8Ab21rJ8BZ7BO/1FVFGMiYn7xslzKtlAcAR2uLG/E2N7jn6UhFs6QplWNwfAM8hUBVVgwCopNxxJ6njT2LeWNmAGY5rWGRs1ze5YW8KhbNfoeHCkzvXHlFgSTb2WCagknMRqqkWPPyoPR2d2P889vztFYnraOxiIzkzyOSAxZrkrcFgFJC8hpoKajBylkyIyHMxaRyua7LlLZV4WAso4cqkF3ihLBQxJJymyMQCTlsxtZfFp611tupnC62zFMxBsWGlkNrNY6E6Wobo1JsWP2/POPaJLsNiSjOxh4hbnMSRrmb8oOthzPQWpKcYgRLGyeFcquyNdmQGxKrxFwBfW/G1e33ojzhQHYEHUI2rXQBUFvEbMSbcLetuHemPNoHZMt8wRtTddFFtbBiT0tVHpRXhsfb1eUViN4tloxJs8MIFxmcg5xqGAJ8IUX4/CpfY07PGGY3uTlYi2Zb+FiOVxrUditvYVlOcF1WzD7okcGJZdNQoVrm2nvqejNGPp/RtY/P47Rie6KKK6Y4UUUUQhRRRRCFFFFEIUnNh1cWYAi97HrSlFEIxfY0JIJjW4IN7a3GgPw0ryNhwgk90mvHw9NKkKKLioRi2yIiwYxpmBLA29o6k+t9fWuSbGhbMTGpL6tpxNrX9bc6f0UR1I07vwa/dJqADpyFren4V+ArrbvwG/3Sa2vp0tb6D4VI0U7ioRhJsSFhlMSEdLevy8TaeZp6q2r1RSjn//2Q=="/>
          <p:cNvSpPr>
            <a:spLocks noChangeAspect="1" noChangeArrowheads="1"/>
          </p:cNvSpPr>
          <p:nvPr/>
        </p:nvSpPr>
        <p:spPr bwMode="auto">
          <a:xfrm>
            <a:off x="481013" y="122238"/>
            <a:ext cx="304800" cy="304800"/>
          </a:xfrm>
          <a:prstGeom prst="rect">
            <a:avLst/>
          </a:prstGeom>
          <a:noFill/>
          <a:ln w="9525">
            <a:noFill/>
            <a:miter lim="800000"/>
            <a:headEnd/>
            <a:tailEnd/>
          </a:ln>
        </p:spPr>
        <p:txBody>
          <a:bodyPr/>
          <a:lstStyle/>
          <a:p>
            <a:endParaRPr lang="es-ES"/>
          </a:p>
        </p:txBody>
      </p:sp>
      <p:sp>
        <p:nvSpPr>
          <p:cNvPr id="15367" name="AutoShape 8" descr="data:image/jpg;base64,/9j/4AAQSkZJRgABAQAAAQABAAD/2wCEAAkGBhMSERQUExQWFBUVGBwXGBgXFh0cHRwYHxgXGB0cGB4aHCYeGhkjGRgXHy8gIygpLCwsGCAyNzEqNScrLCkBCQoKDgwOGg8PGiolHyQuLS8pNSwqLTQ0NCksLC0vKTApLy0sLDQuKS8qNSwvLCwsKiwsLCwpLCksKSwsLCwsLP/AABEIAI8AkAMBIgACEQEDEQH/xAAcAAABBQEBAQAAAAAAAAAAAAAAAwQFBgcBAgj/xAA/EAACAQIDBQUFBgQEBwAAAAABAgMAEQQSIQUGMUFRBxMiYXFCgZGhsRQjMlJi0XKCwfAzU3OSFSRDorLS4f/EABoBAAMBAQEBAAAAAAAAAAAAAAABAgMEBQb/xAAxEQACAgEDAgIJAwUBAAAAAAABAgARAxIhMQRBInETUWGBkaGx0fAy4fEUIzNCUgX/2gAMAwEAAhEDEQA/ANu74dR8a73g61FrupgwLfZYLf6KftUfjuzjZ8o1w0anql0P/aRVgL3J+H7yfFLIHFdvWWbT7I5YCZdnYh0ccEZsp9A62+DC1IbF7UsRhZfs+0o2uNC+WzjzZRo6+a/OtfQ6haG/rM/S0acVNbopvg8ckqLJGwdGF1ZTcEeVOK55tCiiiiEKKKKIQoooohCiiiiEKKKKIQovRXKIRjiNtQpo0i36A3+l6STePDn/AKgHqCPqKppgrz3NeoOiTuTPO/q29U0KHEK4urBh1BvURvVulBjoikq2YXySAeJD5dR1Xgaq8JZDmUlT1H961aNi7e7w5JNG5Hk3l5H61z5OmbF4lM2TOuTwtMo3f27iNi4xsPiLmEnxgcLHhLH5dRzseYrcIJgyhlIIIBBHAg6gjytVI7WN2hiMIZlH3uH8QNtTH7a/DxDzHnTTsZ3hMuHfDubtARl/02vYfysCPQilkrInpBz3lodDaDx2mjVw12mm0NpJCt3PoBxPoK5J0RVlY8wPdf8ArSTJKODqf4l/Y1WsVvjJfwIqj9Vyf2FIwb4z3AKI9zawBB93GmcJP8ydQlmfaTR/4qFR+dfEvv0uvvFPY5QwuCCDwIqI2VvJFPZfwOfZbn6HgaMVhmgJkhF04vHytzZOh8q53L4tzuPn+8dyaopDC4pZFDKbg/38aR2vtRMPC8shsqC56noB1JOla6hV9pSqWIA5MXxWLWNSzsFUcWYgAe81UdodqmEjNkzzH9IsPixHyqAwezsTtiQyzs0WGU+FR5cl5E9XI9OFXnZ+72Fwq+CNE/U2rH1ZtaxDPk/TsJ6bYem6XbMSz9wDQHmfX5SuJ2rJxbCzqvWwP7VP7E3zwuKNopPH+Rhlb3A8fdepJdoRHQSKf5qjdr7n4XEi7RhX4iRPCwPW44++r05F737picnSZNtBX2g38QfvIVo6893UNNvWinxJIPVCPrTY77RdG+A/eve1GfNaZYe7pJiQyAAks1gQQLaFrkk/p9TfhUCd94ujfL96rW+m3Y8SMOozL96Ax5ZCpuSAeVganJkKIWl40DMBNx2diVxEGpDXuj2IIvwPDyPzrHey1zBtYw8iJYj/ACG4/wDGrj2ORImHnWNrjvQSLWsxUAjz0AN/OqfuKM+3WYcBJiG913H9RXF07B0cgbVOvKCrLNtxE4RWZjZVBYnoALk/CsrffMYmYmQZFY2Q5rgDkDppcc+F6vu+jf8AIYi3+WR7jYH5Vg2HmEkYcXS5I9wNuHQ1yaypsTrCgjeaYY68rhna4Q2bKSD0041RtmbVnjPhckC+jcDb5VPYDe8MMrgoW8JZfMW8JGt78uGtU+cFCK3iXEQ0d7PJKXJOYMRc6G4P14Vf92trmZCj6unE/mXkfXrWZ7qTl3lUm4BBGvHU669Ra9XDYZKToRzOU+h0+tvhWi0+MSG2aTODPcYlovYl8SeR10+o9wqub9u2KxmGwKkhSc8lvf8ARAxHmwqxb1eHupBxVv2P9PnULsdM+3MUx9iJQvvCD6XryV2Jw9rHwO9T0f8Azzod8ndVJHnwPrLDjcdFhIljXItlsikgCw0vryqFZGkOZiWvz/blVJ3n2oMTipHDXyOUA6BSVt014++mcW1pEuA7LYgaEjje1raW04V6KZQu1TznQtuTNLw+BHHLfyJP0p/hcWUsFAA6a/LpWVYjb2Iey98+ptYG3DzGopfBb2YpDYSF7aESAH4X1+daaw3MjSRJmDbolJMbSKF0bM9xmFwbXHiBI0tTFd6mvybgScikjUeV/rUNs62IlaKZo8O0LWYkDVi7GwJOhBBvwp1tTZeV1s5iXxoW7tbBtALsXDXIIINhb31guY3UTFq2X5x/h98pTI69zGw4nOFQjQXy5uItrrbj51Re0HePvZIlyDKAyjKFHjza/gNj7OoOvSrHDun3czriWOKiXxBxMQcpXNlGhOlrjUcbcjVb3S3SbbGIjyI0WFiYmSQ9LghEtoXIHna9zyvWo3KUHvU0bs4T/h+xJsVIMrSF5RfjYARxj3kD40z7EdklpZ8Sw/CBED1drM/wAX/dXjtF24cVLFszBjMqMFYLwLjQJ/Cg1J6jyrS91tgJg8NHAuuUXZvzOdWb3n5Wrr/x4qPLfSZDxv7B9YvtDBieCWE+2rIfeDY/MGvnKRHRmjk8DxsyMBoLjQ6eulfSWMOQ5xwtZh+nqPT6XrPu0vcBsQfteE1kt96igEyKBoydZANLe0LcxrwcmvVOtWqZkHOljw19/i4/GlHmYWt11tz4/wBbfCotZmBIzKPVgDe3AjiDx0typ1M5BIVlcA6HhfnoL3tx49KDUuPDORqCynSxB4elquW5e3ZpcTHESXBdSGP4lCjM17cQQOdUrCwISCzWUkXsGzW1sbWOUjmK1js03TOHRsTMCHkFkDDKVi4gsPZYgA2OoFhxvSF9o243k5vfJ4Y15libe631NR2HTudsm/DEYcW/iQrceunzpyjfasWCP8OP6A/1anG92zHZI54RebDN3iD8y8HT+ZfnauTF/cZ8o4sV7uZfSOA7KeGBH2+dTFsQZI5CVQhgz5gQdTmI4cuFIybSbg0ZOt+YHuq1707v945xUDZocQO9APJvaFuoNzb16VXlwGSxNzcceFvKw0rYuAd5mUYbHaIYfaCWtkIY8D1/i/enEONs2pub66gE/H+9K7KFAtofd6fOoxcMzsoUEszZQAL3ubDKOIPlVK1ySKmkY/seOaVoZY2MjZrzIbobk+Eqbc7cKj5OyLHuArYqEAcCFcke7S/x5Cr8+y9oezjYrfqwmvylAprLu5tBz49pFQeUWGRT7ixYiu4bf7D5/ac5F9pB4fs3gw8WbH4x5I1Gq5u4jNr/AIgrZnOvM0xxu90mJH2LY0JWNRlMqrkVV/TpZB+o6nkOdWOHstwrOHxLz4t+s0hI+C2FWzB4COJAkaKiDgqgAD3CmGRdxuflDSzbcCVjcXcCPALmNpMQws0nID8qX1C34niedW+uWrtZsxY2ZaqFFCeWFR0kLwktGMyHUx8x1Kf+tSdctWLpq85UrmJ2NgsYcxVRJzIAV/5rjX302Xs/iB0c26ZVv8asGN2TFLq669RofiKYNuyOU0oHTNesG9IOVB99fnxjDMInh9jYTC+I2zDgWNz/ACjkfQU1xe0pMUe7hBCe0Tpf+I8h5cafQ7qRA3Ys/qbfSpeHDKgsoCjoBWZx5cuzUq+zn4yTZ5jfZmzVhTKNTxY9T+1O2FdrtdqIEGkcRys43YpiZ2iTvIZTmlg0/FzkivoH6rwPEWPGpbQ3Ollu2FZJVOhVj3ciH9QYcRw1tWost6bz7NjcglfENAw0Ye8a1DYlM3OXUPFz6/v9/rMjw3Zjjmy5ljjN/Fme4t/Lzq+brbhQ4Q94fvJfzEaL/AOXqbmrJHh7e0x9Tf8A+0raqVAJiTGW1trxYaJpZnCIvEn4AAcSSdABxrMdoduDFrYfDC17AyubtfQeFBoSeWY017bdpscRBBfwJH3hHIuzFQT1sqn/AHGqnuqgjMmMcXTCLmUHg2IfwxL6Zruf4BXpYcC6Nbb+qcj5SW0r75ouze2MLMYcbh2w5U5WZSWCkcc6kZlFrG4Lda0iGcMAykMpFwQbgg6gg8xXzrvEWxEWHxt8zOvczsP8+GwzNYWUvHlbXoas25vaH9i2ayspldJu7gS9tGQSEE20VSeWviAAqcmCxqTnuI0y0aabReu1i8XaftYzOgw6O0Z8cSwSEr5MVYldOfnzqwYvthj+xRzRxFp5GaMRE6Ky5bksPxL40sALksBprWJ6dxNRkUzR70XrLcRv7jsPGZZjhpTHIkc0CI6lGcEhFlzFWkUDxLbw31NLb39rCph4Tg7GSdM+Zhful4eIc5MwIAOnhJ10uhhcnaM5FHM0zNRWEJt7GogmxO05YHkXPFEEzll4q0igBYo2OgvqeNWbdvtdvhJ2xSgzwJnAXQS3IUC3ssHKhraWYEdKpunYCxvJGQE1NQvRmr592vvltVsS0bzSxy5gvcxWADG2VQFBufEBqSamsH2m4lsDi4ZjbExx2jktlY3kWJww/wA1M17j3jTVnpXABsRDMpNTScTv/gEm7lsTGHBykXNgeFmcDKp8ianlkBFxqDXzHhh3eHd3w6ukwMUUjm2R1OZjGL6mxsb6dTxFXHZG+co2XFhVmEMjzPAszZrJCqo+hUE3vIkYPLN5Vb9LX6ZKZr2M2oSi9ri4r2Gr56O7eNwcryYeWOSSAnvDh5s7qRx72NrOy9dD+1q3t7VpPsuG+zERyTxd7I2hyDMUsl9Ll1fxG9gvnUHpzY0m7lel2OoVNbzUXr57+0bRRe/kx5gcqZEjlxJWWRbcVjII15BrFuVaZ2Zb7Pjo5Emt30RF2AsHRuDEcmBBBA0/pL4Co1A2I1yAmiKkd2v7oSTomJhUu8KlXVRdjHfMGUe0VN7gcQfKqHit5oI8PDBhsPC4CiWRpg0tsQy5WsGKqcq6eJSBewHX6FIqB2puJgcQxabDRsx4sBlJ9Str1WPMAAr8CJ8ZO68zFsJvdNNHPhJixWdLRJh41UrKuqgRxgZkf8LA+R5VeNmdk2bAIkrmOfvO/wBACqOcoyEgXYZFVTrxFxV52PurhcLrh4I4jzZV8XxOtSwFD57/AECoLj/63mXbf3L2riMTIY5osPhzIzIscjJxP43CKC8h4kk1LbP7KYIkw3iYywTCYyW0c3UlSt9F8K21uLX11Bvdq7WfpWqhL0C7lDxPZiMRJmxeKklQMxSJEWFFLEknwXuxvqwsTz42qhdp+6YwcsBjUnDmJYlJN/EhYsrN+Zgb35+LpW7tUc8MeKhKyxq6PcFWFwQCQD8gfKmnUFGFyXxBhMnwW3sHNjpZ0w7Snu5J3bE2IjWOKwjhjXTiEGdr6cB0i+zrdWTGHEkeFO6KZvZ70ujqvoMlzbgCK06Hs32fhzK4RlR42jcGVsvdtbMNTccBrep/YyQLEFw6qka6BVTKBz4WHrVt1KL4U5Nc+yIYySC0yjaeHbB458UuExM2IeXvFV4vuo7kZ8jxk961rhW0C3uRep/YvZxDLFiXaLEQviVdR37oWQOwe+WMWFnAtmJJA5XrR703w+0Y3ZlVgSvED1t6HXSsm6jgXR85QQTHhuXL3cGHxGGxZfDtLb7OIzFKJHVg3eubR8LG4vave+W6SYVtmCOPIrzWcZy/3jSQtbOwBYZUYDT2fjsrOBqdPM1GYrD4fGIASHCSK6kGxV0IZSP71BNUOqOoWfdEcS1MU2jvFFBip5IIWOKM0wM0rBghLuh7iNbC5HN726GrXub2epiMHgJ5Cbxsz5WF1aMuzICNDo2VxrY3PWvbdjHeYuSSWcdy8jPkRWzEMxYqWLeEa2uNbcLVp0MaooVQAFAAA4AAWAHkBWuXMtAIfOQiGyW90zBt0Z3fEQSYSR45rF8Znh795Q4bPYtljhsMojA0HG9XLdPcyDAK3ch80gXOXbMTbpYAAak2GlTs2IVVLMQoGpJNhSWD2ikl8ubTmVYD3EjWuVs9+EmbaRdx3RRRSlQoooohCiiiiETlS+mvuNqgRsmVe7H4gmti5tnB43N7La2gHUaXqxWrmWscmFcm5hIja0MjGIiPvApJZbgDPYZS1/ZBuaZxyzMyyMO8EcrraMWt4QtxmOoDZhc1YmFRthh01a4MhOotYMxY8Ab21rJ8BZ7BO/1FVFGMiYn7xslzKtlAcAR2uLG/E2N7jn6UhFs6QplWNwfAM8hUBVVgwCopNxxJ6njT2LeWNmAGY5rWGRs1ze5YW8KhbNfoeHCkzvXHlFgSTb2WCagknMRqqkWPPyoPR2d2P889vztFYnraOxiIzkzyOSAxZrkrcFgFJC8hpoKajBylkyIyHMxaRyua7LlLZV4WAso4cqkF3ihLBQxJJymyMQCTlsxtZfFp611tupnC62zFMxBsWGlkNrNY6E6Wobo1JsWP2/POPaJLsNiSjOxh4hbnMSRrmb8oOthzPQWpKcYgRLGyeFcquyNdmQGxKrxFwBfW/G1e33ojzhQHYEHUI2rXQBUFvEbMSbcLetuHemPNoHZMt8wRtTddFFtbBiT0tVHpRXhsfb1eUViN4tloxJs8MIFxmcg5xqGAJ8IUX4/CpfY07PGGY3uTlYi2Zb+FiOVxrUditvYVlOcF1WzD7okcGJZdNQoVrm2nvqejNGPp/RtY/P47Rie6KKK6Y4UUUUQhRRRRCFFFFEIUnNh1cWYAi97HrSlFEIxfY0JIJjW4IN7a3GgPw0ryNhwgk90mvHw9NKkKKLioRi2yIiwYxpmBLA29o6k+t9fWuSbGhbMTGpL6tpxNrX9bc6f0UR1I07vwa/dJqADpyFren4V+ArrbvwG/3Sa2vp0tb6D4VI0U7ioRhJsSFhlMSEdLevy8TaeZp6q2r1RSjn//2Q=="/>
          <p:cNvSpPr>
            <a:spLocks noChangeAspect="1" noChangeArrowheads="1"/>
          </p:cNvSpPr>
          <p:nvPr/>
        </p:nvSpPr>
        <p:spPr bwMode="auto">
          <a:xfrm>
            <a:off x="633413" y="274638"/>
            <a:ext cx="304800" cy="304800"/>
          </a:xfrm>
          <a:prstGeom prst="rect">
            <a:avLst/>
          </a:prstGeom>
          <a:noFill/>
          <a:ln w="9525">
            <a:noFill/>
            <a:miter lim="800000"/>
            <a:headEnd/>
            <a:tailEnd/>
          </a:ln>
        </p:spPr>
        <p:txBody>
          <a:bodyPr/>
          <a:lstStyle/>
          <a:p>
            <a:endParaRPr lang="es-ES"/>
          </a:p>
        </p:txBody>
      </p:sp>
      <p:sp>
        <p:nvSpPr>
          <p:cNvPr id="15368" name="AutoShape 10" descr="data:image/jpg;base64,/9j/4AAQSkZJRgABAQAAAQABAAD/2wCEAAkGBhMSERQUExQWFBUVGBwXGBgXFh0cHRwYHxgXGB0cGB4aHCYeGhkjGRgXHy8gIygpLCwsGCAyNzEqNScrLCkBCQoKDgwOGg8PGiolHyQuLS8pNSwqLTQ0NCksLC0vKTApLy0sLDQuKS8qNSwvLCwsKiwsLCwpLCksKSwsLCwsLP/AABEIAI8AkAMBIgACEQEDEQH/xAAcAAABBQEBAQAAAAAAAAAAAAAAAwQFBgcBAgj/xAA/EAACAQIDBQUFBgQEBwAAAAABAgMAEQQSIQUGMUFRBxMiYXFCgZGhsRQjMlJi0XKCwfAzU3OSFSRDorLS4f/EABoBAAMBAQEBAAAAAAAAAAAAAAABAgMEBQb/xAAxEQACAgEDAgIJAwUBAAAAAAABAgARAxIhMQRBInETUWGBkaGx0fAy4fEUIzNCUgX/2gAMAwEAAhEDEQA/ANu74dR8a73g61FrupgwLfZYLf6KftUfjuzjZ8o1w0anql0P/aRVgL3J+H7yfFLIHFdvWWbT7I5YCZdnYh0ccEZsp9A62+DC1IbF7UsRhZfs+0o2uNC+WzjzZRo6+a/OtfQ6haG/rM/S0acVNbopvg8ckqLJGwdGF1ZTcEeVOK55tCiiiiEKKKKIQoooohCiiiiEKKKKIQovRXKIRjiNtQpo0i36A3+l6STePDn/AKgHqCPqKppgrz3NeoOiTuTPO/q29U0KHEK4urBh1BvURvVulBjoikq2YXySAeJD5dR1Xgaq8JZDmUlT1H961aNi7e7w5JNG5Hk3l5H61z5OmbF4lM2TOuTwtMo3f27iNi4xsPiLmEnxgcLHhLH5dRzseYrcIJgyhlIIIBBHAg6gjytVI7WN2hiMIZlH3uH8QNtTH7a/DxDzHnTTsZ3hMuHfDubtARl/02vYfysCPQilkrInpBz3lodDaDx2mjVw12mm0NpJCt3PoBxPoK5J0RVlY8wPdf8ArSTJKODqf4l/Y1WsVvjJfwIqj9Vyf2FIwb4z3AKI9zawBB93GmcJP8ydQlmfaTR/4qFR+dfEvv0uvvFPY5QwuCCDwIqI2VvJFPZfwOfZbn6HgaMVhmgJkhF04vHytzZOh8q53L4tzuPn+8dyaopDC4pZFDKbg/38aR2vtRMPC8shsqC56noB1JOla6hV9pSqWIA5MXxWLWNSzsFUcWYgAe81UdodqmEjNkzzH9IsPixHyqAwezsTtiQyzs0WGU+FR5cl5E9XI9OFXnZ+72Fwq+CNE/U2rH1ZtaxDPk/TsJ6bYem6XbMSz9wDQHmfX5SuJ2rJxbCzqvWwP7VP7E3zwuKNopPH+Rhlb3A8fdepJdoRHQSKf5qjdr7n4XEi7RhX4iRPCwPW44++r05F737picnSZNtBX2g38QfvIVo6893UNNvWinxJIPVCPrTY77RdG+A/eve1GfNaZYe7pJiQyAAks1gQQLaFrkk/p9TfhUCd94ujfL96rW+m3Y8SMOozL96Ax5ZCpuSAeVganJkKIWl40DMBNx2diVxEGpDXuj2IIvwPDyPzrHey1zBtYw8iJYj/ACG4/wDGrj2ORImHnWNrjvQSLWsxUAjz0AN/OqfuKM+3WYcBJiG913H9RXF07B0cgbVOvKCrLNtxE4RWZjZVBYnoALk/CsrffMYmYmQZFY2Q5rgDkDppcc+F6vu+jf8AIYi3+WR7jYH5Vg2HmEkYcXS5I9wNuHQ1yaypsTrCgjeaYY68rhna4Q2bKSD0041RtmbVnjPhckC+jcDb5VPYDe8MMrgoW8JZfMW8JGt78uGtU+cFCK3iXEQ0d7PJKXJOYMRc6G4P14Vf92trmZCj6unE/mXkfXrWZ7qTl3lUm4BBGvHU669Ra9XDYZKToRzOU+h0+tvhWi0+MSG2aTODPcYlovYl8SeR10+o9wqub9u2KxmGwKkhSc8lvf8ARAxHmwqxb1eHupBxVv2P9PnULsdM+3MUx9iJQvvCD6XryV2Jw9rHwO9T0f8Azzod8ndVJHnwPrLDjcdFhIljXItlsikgCw0vryqFZGkOZiWvz/blVJ3n2oMTipHDXyOUA6BSVt014++mcW1pEuA7LYgaEjje1raW04V6KZQu1TznQtuTNLw+BHHLfyJP0p/hcWUsFAA6a/LpWVYjb2Iey98+ptYG3DzGopfBb2YpDYSF7aESAH4X1+daaw3MjSRJmDbolJMbSKF0bM9xmFwbXHiBI0tTFd6mvybgScikjUeV/rUNs62IlaKZo8O0LWYkDVi7GwJOhBBvwp1tTZeV1s5iXxoW7tbBtALsXDXIIINhb31guY3UTFq2X5x/h98pTI69zGw4nOFQjQXy5uItrrbj51Re0HePvZIlyDKAyjKFHjza/gNj7OoOvSrHDun3czriWOKiXxBxMQcpXNlGhOlrjUcbcjVb3S3SbbGIjyI0WFiYmSQ9LghEtoXIHna9zyvWo3KUHvU0bs4T/h+xJsVIMrSF5RfjYARxj3kD40z7EdklpZ8Sw/CBED1drM/wAX/dXjtF24cVLFszBjMqMFYLwLjQJ/Cg1J6jyrS91tgJg8NHAuuUXZvzOdWb3n5Wrr/x4qPLfSZDxv7B9YvtDBieCWE+2rIfeDY/MGvnKRHRmjk8DxsyMBoLjQ6eulfSWMOQ5xwtZh+nqPT6XrPu0vcBsQfteE1kt96igEyKBoydZANLe0LcxrwcmvVOtWqZkHOljw19/i4/GlHmYWt11tz4/wBbfCotZmBIzKPVgDe3AjiDx0typ1M5BIVlcA6HhfnoL3tx49KDUuPDORqCynSxB4elquW5e3ZpcTHESXBdSGP4lCjM17cQQOdUrCwISCzWUkXsGzW1sbWOUjmK1js03TOHRsTMCHkFkDDKVi4gsPZYgA2OoFhxvSF9o243k5vfJ4Y15libe631NR2HTudsm/DEYcW/iQrceunzpyjfasWCP8OP6A/1anG92zHZI54RebDN3iD8y8HT+ZfnauTF/cZ8o4sV7uZfSOA7KeGBH2+dTFsQZI5CVQhgz5gQdTmI4cuFIybSbg0ZOt+YHuq1707v945xUDZocQO9APJvaFuoNzb16VXlwGSxNzcceFvKw0rYuAd5mUYbHaIYfaCWtkIY8D1/i/enEONs2pub66gE/H+9K7KFAtofd6fOoxcMzsoUEszZQAL3ubDKOIPlVK1ySKmkY/seOaVoZY2MjZrzIbobk+Eqbc7cKj5OyLHuArYqEAcCFcke7S/x5Cr8+y9oezjYrfqwmvylAprLu5tBz49pFQeUWGRT7ixYiu4bf7D5/ac5F9pB4fs3gw8WbH4x5I1Gq5u4jNr/AIgrZnOvM0xxu90mJH2LY0JWNRlMqrkVV/TpZB+o6nkOdWOHstwrOHxLz4t+s0hI+C2FWzB4COJAkaKiDgqgAD3CmGRdxuflDSzbcCVjcXcCPALmNpMQws0nID8qX1C34niedW+uWrtZsxY2ZaqFFCeWFR0kLwktGMyHUx8x1Kf+tSdctWLpq85UrmJ2NgsYcxVRJzIAV/5rjX302Xs/iB0c26ZVv8asGN2TFLq669RofiKYNuyOU0oHTNesG9IOVB99fnxjDMInh9jYTC+I2zDgWNz/ACjkfQU1xe0pMUe7hBCe0Tpf+I8h5cafQ7qRA3Ys/qbfSpeHDKgsoCjoBWZx5cuzUq+zn4yTZ5jfZmzVhTKNTxY9T+1O2FdrtdqIEGkcRys43YpiZ2iTvIZTmlg0/FzkivoH6rwPEWPGpbQ3Ollu2FZJVOhVj3ciH9QYcRw1tWost6bz7NjcglfENAw0Ye8a1DYlM3OXUPFz6/v9/rMjw3Zjjmy5ljjN/Fme4t/Lzq+brbhQ4Q94fvJfzEaL/AOXqbmrJHh7e0x9Tf8A+0raqVAJiTGW1trxYaJpZnCIvEn4AAcSSdABxrMdoduDFrYfDC17AyubtfQeFBoSeWY017bdpscRBBfwJH3hHIuzFQT1sqn/AHGqnuqgjMmMcXTCLmUHg2IfwxL6Zruf4BXpYcC6Nbb+qcj5SW0r75ouze2MLMYcbh2w5U5WZSWCkcc6kZlFrG4Lda0iGcMAykMpFwQbgg6gg8xXzrvEWxEWHxt8zOvczsP8+GwzNYWUvHlbXoas25vaH9i2ayspldJu7gS9tGQSEE20VSeWviAAqcmCxqTnuI0y0aabReu1i8XaftYzOgw6O0Z8cSwSEr5MVYldOfnzqwYvthj+xRzRxFp5GaMRE6Ky5bksPxL40sALksBprWJ6dxNRkUzR70XrLcRv7jsPGZZjhpTHIkc0CI6lGcEhFlzFWkUDxLbw31NLb39rCph4Tg7GSdM+Zhful4eIc5MwIAOnhJ10uhhcnaM5FHM0zNRWEJt7GogmxO05YHkXPFEEzll4q0igBYo2OgvqeNWbdvtdvhJ2xSgzwJnAXQS3IUC3ssHKhraWYEdKpunYCxvJGQE1NQvRmr592vvltVsS0bzSxy5gvcxWADG2VQFBufEBqSamsH2m4lsDi4ZjbExx2jktlY3kWJww/wA1M17j3jTVnpXABsRDMpNTScTv/gEm7lsTGHBykXNgeFmcDKp8ianlkBFxqDXzHhh3eHd3w6ukwMUUjm2R1OZjGL6mxsb6dTxFXHZG+co2XFhVmEMjzPAszZrJCqo+hUE3vIkYPLN5Vb9LX6ZKZr2M2oSi9ri4r2Gr56O7eNwcryYeWOSSAnvDh5s7qRx72NrOy9dD+1q3t7VpPsuG+zERyTxd7I2hyDMUsl9Ll1fxG9gvnUHpzY0m7lel2OoVNbzUXr57+0bRRe/kx5gcqZEjlxJWWRbcVjII15BrFuVaZ2Zb7Pjo5Emt30RF2AsHRuDEcmBBBA0/pL4Co1A2I1yAmiKkd2v7oSTomJhUu8KlXVRdjHfMGUe0VN7gcQfKqHit5oI8PDBhsPC4CiWRpg0tsQy5WsGKqcq6eJSBewHX6FIqB2puJgcQxabDRsx4sBlJ9Str1WPMAAr8CJ8ZO68zFsJvdNNHPhJixWdLRJh41UrKuqgRxgZkf8LA+R5VeNmdk2bAIkrmOfvO/wBACqOcoyEgXYZFVTrxFxV52PurhcLrh4I4jzZV8XxOtSwFD57/AECoLj/63mXbf3L2riMTIY5osPhzIzIscjJxP43CKC8h4kk1LbP7KYIkw3iYywTCYyW0c3UlSt9F8K21uLX11Bvdq7WfpWqhL0C7lDxPZiMRJmxeKklQMxSJEWFFLEknwXuxvqwsTz42qhdp+6YwcsBjUnDmJYlJN/EhYsrN+Zgb35+LpW7tUc8MeKhKyxq6PcFWFwQCQD8gfKmnUFGFyXxBhMnwW3sHNjpZ0w7Snu5J3bE2IjWOKwjhjXTiEGdr6cB0i+zrdWTGHEkeFO6KZvZ70ujqvoMlzbgCK06Hs32fhzK4RlR42jcGVsvdtbMNTccBrep/YyQLEFw6qka6BVTKBz4WHrVt1KL4U5Nc+yIYySC0yjaeHbB458UuExM2IeXvFV4vuo7kZ8jxk961rhW0C3uRep/YvZxDLFiXaLEQviVdR37oWQOwe+WMWFnAtmJJA5XrR703w+0Y3ZlVgSvED1t6HXSsm6jgXR85QQTHhuXL3cGHxGGxZfDtLb7OIzFKJHVg3eubR8LG4vave+W6SYVtmCOPIrzWcZy/3jSQtbOwBYZUYDT2fjsrOBqdPM1GYrD4fGIASHCSK6kGxV0IZSP71BNUOqOoWfdEcS1MU2jvFFBip5IIWOKM0wM0rBghLuh7iNbC5HN726GrXub2epiMHgJ5Cbxsz5WF1aMuzICNDo2VxrY3PWvbdjHeYuSSWcdy8jPkRWzEMxYqWLeEa2uNbcLVp0MaooVQAFAAA4AAWAHkBWuXMtAIfOQiGyW90zBt0Z3fEQSYSR45rF8Znh795Q4bPYtljhsMojA0HG9XLdPcyDAK3ch80gXOXbMTbpYAAak2GlTs2IVVLMQoGpJNhSWD2ikl8ubTmVYD3EjWuVs9+EmbaRdx3RRRSlQoooohCiiiiETlS+mvuNqgRsmVe7H4gmti5tnB43N7La2gHUaXqxWrmWscmFcm5hIja0MjGIiPvApJZbgDPYZS1/ZBuaZxyzMyyMO8EcrraMWt4QtxmOoDZhc1YmFRthh01a4MhOotYMxY8Ab21rJ8BZ7BO/1FVFGMiYn7xslzKtlAcAR2uLG/E2N7jn6UhFs6QplWNwfAM8hUBVVgwCopNxxJ6njT2LeWNmAGY5rWGRs1ze5YW8KhbNfoeHCkzvXHlFgSTb2WCagknMRqqkWPPyoPR2d2P889vztFYnraOxiIzkzyOSAxZrkrcFgFJC8hpoKajBylkyIyHMxaRyua7LlLZV4WAso4cqkF3ihLBQxJJymyMQCTlsxtZfFp611tupnC62zFMxBsWGlkNrNY6E6Wobo1JsWP2/POPaJLsNiSjOxh4hbnMSRrmb8oOthzPQWpKcYgRLGyeFcquyNdmQGxKrxFwBfW/G1e33ojzhQHYEHUI2rXQBUFvEbMSbcLetuHemPNoHZMt8wRtTddFFtbBiT0tVHpRXhsfb1eUViN4tloxJs8MIFxmcg5xqGAJ8IUX4/CpfY07PGGY3uTlYi2Zb+FiOVxrUditvYVlOcF1WzD7okcGJZdNQoVrm2nvqejNGPp/RtY/P47Rie6KKK6Y4UUUUQhRRRRCFFFFEIUnNh1cWYAi97HrSlFEIxfY0JIJjW4IN7a3GgPw0ryNhwgk90mvHw9NKkKKLioRi2yIiwYxpmBLA29o6k+t9fWuSbGhbMTGpL6tpxNrX9bc6f0UR1I07vwa/dJqADpyFren4V+ArrbvwG/3Sa2vp0tb6D4VI0U7ioRhJsSFhlMSEdLevy8TaeZp6q2r1RSjn//2Q=="/>
          <p:cNvSpPr>
            <a:spLocks noChangeAspect="1" noChangeArrowheads="1"/>
          </p:cNvSpPr>
          <p:nvPr/>
        </p:nvSpPr>
        <p:spPr bwMode="auto">
          <a:xfrm>
            <a:off x="785813" y="427038"/>
            <a:ext cx="304800" cy="304800"/>
          </a:xfrm>
          <a:prstGeom prst="rect">
            <a:avLst/>
          </a:prstGeom>
          <a:noFill/>
          <a:ln w="9525">
            <a:noFill/>
            <a:miter lim="800000"/>
            <a:headEnd/>
            <a:tailEnd/>
          </a:ln>
        </p:spPr>
        <p:txBody>
          <a:bodyPr/>
          <a:lstStyle/>
          <a:p>
            <a:endParaRPr lang="es-ES"/>
          </a:p>
        </p:txBody>
      </p:sp>
      <p:pic>
        <p:nvPicPr>
          <p:cNvPr id="15369" name="7 Imagen"/>
          <p:cNvPicPr>
            <a:picLocks noChangeAspect="1"/>
          </p:cNvPicPr>
          <p:nvPr/>
        </p:nvPicPr>
        <p:blipFill>
          <a:blip r:embed="rId2"/>
          <a:srcRect/>
          <a:stretch>
            <a:fillRect/>
          </a:stretch>
        </p:blipFill>
        <p:spPr bwMode="auto">
          <a:xfrm>
            <a:off x="3276600" y="5805488"/>
            <a:ext cx="3024188" cy="1001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7950" y="198438"/>
            <a:ext cx="8664575" cy="868362"/>
          </a:xfrm>
        </p:spPr>
        <p:txBody>
          <a:bodyPr/>
          <a:lstStyle/>
          <a:p>
            <a:pPr eaLnBrk="1" hangingPunct="1"/>
            <a:r>
              <a:rPr lang="es-ES" sz="2800" b="1" smtClean="0"/>
              <a:t>Qué ofrecen estas redes ciudadanas</a:t>
            </a:r>
            <a:endParaRPr lang="en-US" sz="2800" b="1" smtClean="0"/>
          </a:p>
        </p:txBody>
      </p:sp>
      <p:sp>
        <p:nvSpPr>
          <p:cNvPr id="16387" name="Rectangle 3"/>
          <p:cNvSpPr>
            <a:spLocks noGrp="1" noChangeArrowheads="1"/>
          </p:cNvSpPr>
          <p:nvPr>
            <p:ph type="body" idx="1"/>
          </p:nvPr>
        </p:nvSpPr>
        <p:spPr>
          <a:xfrm>
            <a:off x="381000" y="1143000"/>
            <a:ext cx="8391525" cy="3509963"/>
          </a:xfrm>
        </p:spPr>
        <p:txBody>
          <a:bodyPr/>
          <a:lstStyle/>
          <a:p>
            <a:pPr eaLnBrk="1" hangingPunct="1"/>
            <a:r>
              <a:rPr lang="en-US" sz="2400" smtClean="0"/>
              <a:t>Un testimonio de Chiloé dice que ha ayudado a “las empresas locales a verse como un espacio de construcción de sociedad, y que generan un impacto permanente en sus medios social y natural”. </a:t>
            </a:r>
          </a:p>
          <a:p>
            <a:pPr eaLnBrk="1" hangingPunct="1"/>
            <a:r>
              <a:rPr lang="en-US" sz="2400" smtClean="0"/>
              <a:t>Armando Cassis, de la Asociación Atocongo, dice: “Nosotros participamos en este tipo de plataformas porque estamos convencidos que las empresas sí deben participar en el desarrollo y es un camino para mejorar el bienestar común, que no es solo económico”.</a:t>
            </a:r>
          </a:p>
          <a:p>
            <a:pPr eaLnBrk="1" hangingPunct="1"/>
            <a:endParaRPr lang="en-US" sz="2400" smtClean="0"/>
          </a:p>
        </p:txBody>
      </p:sp>
      <p:pic>
        <p:nvPicPr>
          <p:cNvPr id="16388" name="Picture 2" descr="Lima Como Vamos"/>
          <p:cNvPicPr>
            <a:picLocks noChangeAspect="1" noChangeArrowheads="1"/>
          </p:cNvPicPr>
          <p:nvPr/>
        </p:nvPicPr>
        <p:blipFill>
          <a:blip r:embed="rId2"/>
          <a:srcRect/>
          <a:stretch>
            <a:fillRect/>
          </a:stretch>
        </p:blipFill>
        <p:spPr bwMode="auto">
          <a:xfrm>
            <a:off x="6011863" y="4652963"/>
            <a:ext cx="2665412" cy="1512887"/>
          </a:xfrm>
          <a:prstGeom prst="rect">
            <a:avLst/>
          </a:prstGeom>
          <a:noFill/>
          <a:ln w="9525">
            <a:noFill/>
            <a:miter lim="800000"/>
            <a:headEnd/>
            <a:tailEnd/>
          </a:ln>
        </p:spPr>
      </p:pic>
      <p:sp>
        <p:nvSpPr>
          <p:cNvPr id="16389" name="AutoShape 4" descr="Slide 2 Title"/>
          <p:cNvSpPr>
            <a:spLocks noChangeAspect="1" noChangeArrowheads="1"/>
          </p:cNvSpPr>
          <p:nvPr/>
        </p:nvSpPr>
        <p:spPr bwMode="auto">
          <a:xfrm>
            <a:off x="176213" y="-182563"/>
            <a:ext cx="304800" cy="304801"/>
          </a:xfrm>
          <a:prstGeom prst="rect">
            <a:avLst/>
          </a:prstGeom>
          <a:noFill/>
          <a:ln w="9525">
            <a:noFill/>
            <a:miter lim="800000"/>
            <a:headEnd/>
            <a:tailEnd/>
          </a:ln>
        </p:spPr>
        <p:txBody>
          <a:bodyPr/>
          <a:lstStyle/>
          <a:p>
            <a:endParaRPr lang="es-ES"/>
          </a:p>
        </p:txBody>
      </p:sp>
      <p:sp>
        <p:nvSpPr>
          <p:cNvPr id="16390" name="2 CuadroTexto"/>
          <p:cNvSpPr txBox="1">
            <a:spLocks noChangeArrowheads="1"/>
          </p:cNvSpPr>
          <p:nvPr/>
        </p:nvSpPr>
        <p:spPr bwMode="auto">
          <a:xfrm>
            <a:off x="395288" y="4581525"/>
            <a:ext cx="5530850" cy="1200150"/>
          </a:xfrm>
          <a:prstGeom prst="rect">
            <a:avLst/>
          </a:prstGeom>
          <a:noFill/>
          <a:ln w="9525">
            <a:noFill/>
            <a:miter lim="800000"/>
            <a:headEnd/>
            <a:tailEnd/>
          </a:ln>
        </p:spPr>
        <p:txBody>
          <a:bodyPr>
            <a:spAutoFit/>
          </a:bodyPr>
          <a:lstStyle/>
          <a:p>
            <a:pPr marL="342900" indent="-342900">
              <a:buFont typeface="Arial" charset="0"/>
              <a:buChar char="•"/>
            </a:pPr>
            <a:r>
              <a:rPr lang="es-PE"/>
              <a:t>De hablar de responsabilidad social a hablar de la ciudad, del territorio en su conjunto: “</a:t>
            </a:r>
            <a:r>
              <a:rPr lang="es-PE" b="1"/>
              <a:t>bien público</a:t>
            </a:r>
            <a:r>
              <a:rPr lang="es-PE"/>
              <a:t>”.</a:t>
            </a: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3 Imagen"/>
          <p:cNvPicPr>
            <a:picLocks noChangeAspect="1"/>
          </p:cNvPicPr>
          <p:nvPr/>
        </p:nvPicPr>
        <p:blipFill>
          <a:blip r:embed="rId2"/>
          <a:srcRect/>
          <a:stretch>
            <a:fillRect/>
          </a:stretch>
        </p:blipFill>
        <p:spPr bwMode="auto">
          <a:xfrm>
            <a:off x="5292725" y="4221163"/>
            <a:ext cx="2619375" cy="1743075"/>
          </a:xfrm>
          <a:prstGeom prst="rect">
            <a:avLst/>
          </a:prstGeom>
          <a:noFill/>
          <a:ln w="9525">
            <a:noFill/>
            <a:miter lim="800000"/>
            <a:headEnd/>
            <a:tailEnd/>
          </a:ln>
        </p:spPr>
      </p:pic>
      <p:sp>
        <p:nvSpPr>
          <p:cNvPr id="17411" name="Rectangle 2"/>
          <p:cNvSpPr>
            <a:spLocks noGrp="1" noChangeArrowheads="1"/>
          </p:cNvSpPr>
          <p:nvPr>
            <p:ph type="title"/>
          </p:nvPr>
        </p:nvSpPr>
        <p:spPr>
          <a:xfrm>
            <a:off x="107950" y="198438"/>
            <a:ext cx="8664575" cy="868362"/>
          </a:xfrm>
        </p:spPr>
        <p:txBody>
          <a:bodyPr/>
          <a:lstStyle/>
          <a:p>
            <a:pPr eaLnBrk="1" hangingPunct="1"/>
            <a:r>
              <a:rPr lang="es-ES" sz="2800" b="1" smtClean="0"/>
              <a:t>Qué ofrecen estas redes ciudadanas</a:t>
            </a:r>
            <a:endParaRPr lang="en-US" sz="2800" b="1" smtClean="0"/>
          </a:p>
        </p:txBody>
      </p:sp>
      <p:sp>
        <p:nvSpPr>
          <p:cNvPr id="17412" name="Rectangle 3"/>
          <p:cNvSpPr>
            <a:spLocks noGrp="1" noChangeArrowheads="1"/>
          </p:cNvSpPr>
          <p:nvPr>
            <p:ph type="body" idx="1"/>
          </p:nvPr>
        </p:nvSpPr>
        <p:spPr>
          <a:xfrm>
            <a:off x="381000" y="1143000"/>
            <a:ext cx="8391525" cy="4014788"/>
          </a:xfrm>
        </p:spPr>
        <p:txBody>
          <a:bodyPr/>
          <a:lstStyle/>
          <a:p>
            <a:pPr eaLnBrk="1" hangingPunct="1"/>
            <a:r>
              <a:rPr lang="en-US" sz="2400" b="1" smtClean="0"/>
              <a:t>Pluralismo, reconocimiento al valor de la diversidad</a:t>
            </a:r>
            <a:r>
              <a:rPr lang="en-US" sz="2400" smtClean="0"/>
              <a:t>: Porque aglutinan organizaciones diversas (universidades, empresas, gremios, ONG, colegios profesionales) hay respeto a las diferencias.</a:t>
            </a:r>
          </a:p>
          <a:p>
            <a:pPr eaLnBrk="1" hangingPunct="1"/>
            <a:r>
              <a:rPr lang="en-US" sz="2400" smtClean="0"/>
              <a:t>En suma, se logra </a:t>
            </a:r>
            <a:r>
              <a:rPr lang="en-US" sz="2400" b="1" smtClean="0"/>
              <a:t>gestionar mejor los compromisos públicos</a:t>
            </a:r>
            <a:r>
              <a:rPr lang="en-US" sz="2400" smtClean="0"/>
              <a:t>, contribuyendo a mejorar la calidad de vida gracias a mayor participación ciudadana, más espacios para generar iniciativas y trabajar junto a la autoridad: </a:t>
            </a:r>
            <a:r>
              <a:rPr lang="en-US" sz="2400" b="1" smtClean="0"/>
              <a:t>hay vigilancia ciudadana desde la corresponsabilidad.</a:t>
            </a:r>
          </a:p>
          <a:p>
            <a:pPr eaLnBrk="1" hangingPunct="1"/>
            <a:r>
              <a:rPr lang="en-US" sz="2400" smtClean="0"/>
              <a:t>Sociedad sana.</a:t>
            </a:r>
          </a:p>
          <a:p>
            <a:pPr eaLnBrk="1" hangingPunct="1"/>
            <a:endParaRPr lang="en-US" sz="2400" smtClean="0"/>
          </a:p>
        </p:txBody>
      </p:sp>
      <p:sp>
        <p:nvSpPr>
          <p:cNvPr id="17413" name="AutoShape 4" descr="Slide 2 Title"/>
          <p:cNvSpPr>
            <a:spLocks noChangeAspect="1" noChangeArrowheads="1"/>
          </p:cNvSpPr>
          <p:nvPr/>
        </p:nvSpPr>
        <p:spPr bwMode="auto">
          <a:xfrm>
            <a:off x="176213" y="-182563"/>
            <a:ext cx="304800" cy="304801"/>
          </a:xfrm>
          <a:prstGeom prst="rect">
            <a:avLst/>
          </a:prstGeom>
          <a:noFill/>
          <a:ln w="9525">
            <a:noFill/>
            <a:miter lim="800000"/>
            <a:headEnd/>
            <a:tailEnd/>
          </a:ln>
        </p:spPr>
        <p:txBody>
          <a:bodyPr/>
          <a:lstStyle/>
          <a:p>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98" name="Group 23"/>
          <p:cNvGrpSpPr>
            <a:grpSpLocks/>
          </p:cNvGrpSpPr>
          <p:nvPr/>
        </p:nvGrpSpPr>
        <p:grpSpPr bwMode="auto">
          <a:xfrm>
            <a:off x="4016375" y="3636963"/>
            <a:ext cx="4948238" cy="2066925"/>
            <a:chOff x="2331" y="1874"/>
            <a:chExt cx="3045" cy="923"/>
          </a:xfrm>
        </p:grpSpPr>
        <p:sp>
          <p:nvSpPr>
            <p:cNvPr id="4112" name="Line 21"/>
            <p:cNvSpPr>
              <a:spLocks noChangeShapeType="1"/>
            </p:cNvSpPr>
            <p:nvPr/>
          </p:nvSpPr>
          <p:spPr bwMode="auto">
            <a:xfrm>
              <a:off x="2331" y="1874"/>
              <a:ext cx="3045" cy="0"/>
            </a:xfrm>
            <a:prstGeom prst="line">
              <a:avLst/>
            </a:prstGeom>
            <a:noFill/>
            <a:ln w="9525" cap="rnd">
              <a:solidFill>
                <a:srgbClr val="969696"/>
              </a:solidFill>
              <a:prstDash val="sysDot"/>
              <a:round/>
              <a:headEnd/>
              <a:tailEnd/>
            </a:ln>
          </p:spPr>
          <p:txBody>
            <a:bodyPr/>
            <a:lstStyle/>
            <a:p>
              <a:endParaRPr lang="en-US"/>
            </a:p>
          </p:txBody>
        </p:sp>
        <p:sp>
          <p:nvSpPr>
            <p:cNvPr id="4113" name="Line 22"/>
            <p:cNvSpPr>
              <a:spLocks noChangeShapeType="1"/>
            </p:cNvSpPr>
            <p:nvPr/>
          </p:nvSpPr>
          <p:spPr bwMode="auto">
            <a:xfrm>
              <a:off x="2331" y="2797"/>
              <a:ext cx="3045" cy="0"/>
            </a:xfrm>
            <a:prstGeom prst="line">
              <a:avLst/>
            </a:prstGeom>
            <a:noFill/>
            <a:ln w="9525" cap="rnd">
              <a:solidFill>
                <a:srgbClr val="969696"/>
              </a:solidFill>
              <a:prstDash val="sysDot"/>
              <a:round/>
              <a:headEnd/>
              <a:tailEnd/>
            </a:ln>
          </p:spPr>
          <p:txBody>
            <a:bodyPr/>
            <a:lstStyle/>
            <a:p>
              <a:endParaRPr lang="en-US"/>
            </a:p>
          </p:txBody>
        </p:sp>
      </p:grpSp>
      <p:sp>
        <p:nvSpPr>
          <p:cNvPr id="4099" name="AutoShape 5"/>
          <p:cNvSpPr>
            <a:spLocks noChangeArrowheads="1"/>
          </p:cNvSpPr>
          <p:nvPr/>
        </p:nvSpPr>
        <p:spPr bwMode="auto">
          <a:xfrm>
            <a:off x="4473575" y="1557338"/>
            <a:ext cx="4016375" cy="1784350"/>
          </a:xfrm>
          <a:prstGeom prst="roundRect">
            <a:avLst>
              <a:gd name="adj" fmla="val 0"/>
            </a:avLst>
          </a:prstGeom>
          <a:noFill/>
          <a:ln w="9525">
            <a:noFill/>
            <a:round/>
            <a:headEnd/>
            <a:tailEnd/>
          </a:ln>
        </p:spPr>
        <p:txBody>
          <a:bodyPr lIns="0" tIns="0" rIns="0" bIns="0" anchor="ctr">
            <a:spAutoFit/>
          </a:bodyPr>
          <a:lstStyle/>
          <a:p>
            <a:r>
              <a:rPr lang="es-ES" sz="2000">
                <a:solidFill>
                  <a:srgbClr val="197F4F"/>
                </a:solidFill>
              </a:rPr>
              <a:t>Nuestra misión </a:t>
            </a:r>
            <a:br>
              <a:rPr lang="es-ES" sz="2000">
                <a:solidFill>
                  <a:srgbClr val="197F4F"/>
                </a:solidFill>
              </a:rPr>
            </a:br>
            <a:r>
              <a:rPr lang="es-ES_tradnl" sz="1600">
                <a:solidFill>
                  <a:srgbClr val="4D4D4D"/>
                </a:solidFill>
              </a:rPr>
              <a:t>Contribuir al desarrollo sostenible de América Latina fomentando la construcción de vínculos de confianza y alianzas fructíferas entre líderes sociales y empresariales, y articulando agendas de acción consensuadas.</a:t>
            </a:r>
            <a:endParaRPr lang="es-ES_tradnl" sz="2000">
              <a:solidFill>
                <a:srgbClr val="4D4D4D"/>
              </a:solidFill>
            </a:endParaRPr>
          </a:p>
        </p:txBody>
      </p:sp>
      <p:sp>
        <p:nvSpPr>
          <p:cNvPr id="4100" name="AutoShape 6"/>
          <p:cNvSpPr>
            <a:spLocks noChangeArrowheads="1"/>
          </p:cNvSpPr>
          <p:nvPr/>
        </p:nvSpPr>
        <p:spPr bwMode="auto">
          <a:xfrm>
            <a:off x="4473575" y="3916363"/>
            <a:ext cx="4130675" cy="1785937"/>
          </a:xfrm>
          <a:prstGeom prst="roundRect">
            <a:avLst>
              <a:gd name="adj" fmla="val 0"/>
            </a:avLst>
          </a:prstGeom>
          <a:noFill/>
          <a:ln w="9525">
            <a:noFill/>
            <a:round/>
            <a:headEnd/>
            <a:tailEnd/>
          </a:ln>
        </p:spPr>
        <p:txBody>
          <a:bodyPr lIns="0" tIns="0" rIns="0" bIns="0" anchor="ctr">
            <a:spAutoFit/>
          </a:bodyPr>
          <a:lstStyle/>
          <a:p>
            <a:r>
              <a:rPr lang="es-ES" sz="2000">
                <a:solidFill>
                  <a:srgbClr val="197F4F"/>
                </a:solidFill>
              </a:rPr>
              <a:t>Desarrollo sostenible</a:t>
            </a:r>
          </a:p>
          <a:p>
            <a:r>
              <a:rPr lang="es-ES" sz="1600">
                <a:solidFill>
                  <a:srgbClr val="4D4D4D"/>
                </a:solidFill>
              </a:rPr>
              <a:t>Consideramos el desarrollo sostenible como la forma de desarrollo capaz de satisfacer las necesidades del presente mientras que al mismo tiempo preserva la capacidad de las generaciones futuras de satisfacer sus propias necesidades</a:t>
            </a:r>
            <a:r>
              <a:rPr lang="en-US" sz="1600">
                <a:solidFill>
                  <a:srgbClr val="4D4D4D"/>
                </a:solidFill>
              </a:rPr>
              <a:t>. </a:t>
            </a:r>
          </a:p>
        </p:txBody>
      </p:sp>
      <p:sp>
        <p:nvSpPr>
          <p:cNvPr id="4101" name="Rectangle 4"/>
          <p:cNvSpPr>
            <a:spLocks noGrp="1" noChangeArrowheads="1"/>
          </p:cNvSpPr>
          <p:nvPr>
            <p:ph type="title"/>
          </p:nvPr>
        </p:nvSpPr>
        <p:spPr/>
        <p:txBody>
          <a:bodyPr/>
          <a:lstStyle/>
          <a:p>
            <a:r>
              <a:rPr lang="es-ES" sz="2800" b="1" smtClean="0"/>
              <a:t>La Fundación AVINA: quiénes somos</a:t>
            </a:r>
          </a:p>
        </p:txBody>
      </p:sp>
      <p:grpSp>
        <p:nvGrpSpPr>
          <p:cNvPr id="4102" name="Group 55"/>
          <p:cNvGrpSpPr>
            <a:grpSpLocks/>
          </p:cNvGrpSpPr>
          <p:nvPr/>
        </p:nvGrpSpPr>
        <p:grpSpPr bwMode="auto">
          <a:xfrm>
            <a:off x="0" y="1554163"/>
            <a:ext cx="4111625" cy="4149725"/>
            <a:chOff x="-65" y="860"/>
            <a:chExt cx="2826" cy="2853"/>
          </a:xfrm>
        </p:grpSpPr>
        <p:sp>
          <p:nvSpPr>
            <p:cNvPr id="4105" name="Oval 37"/>
            <p:cNvSpPr>
              <a:spLocks noChangeArrowheads="1"/>
            </p:cNvSpPr>
            <p:nvPr/>
          </p:nvSpPr>
          <p:spPr bwMode="auto">
            <a:xfrm>
              <a:off x="2" y="860"/>
              <a:ext cx="2693" cy="2693"/>
            </a:xfrm>
            <a:prstGeom prst="ellipse">
              <a:avLst/>
            </a:prstGeom>
            <a:solidFill>
              <a:srgbClr val="197F4F"/>
            </a:solidFill>
            <a:ln w="9525">
              <a:noFill/>
              <a:round/>
              <a:headEnd/>
              <a:tailEnd/>
            </a:ln>
          </p:spPr>
          <p:txBody>
            <a:bodyPr wrap="none" anchor="ctr"/>
            <a:lstStyle/>
            <a:p>
              <a:endParaRPr lang="es-ES_tradnl"/>
            </a:p>
          </p:txBody>
        </p:sp>
        <p:sp>
          <p:nvSpPr>
            <p:cNvPr id="4106" name="Oval 44"/>
            <p:cNvSpPr>
              <a:spLocks noChangeArrowheads="1"/>
            </p:cNvSpPr>
            <p:nvPr/>
          </p:nvSpPr>
          <p:spPr bwMode="auto">
            <a:xfrm>
              <a:off x="2" y="1020"/>
              <a:ext cx="2693" cy="2693"/>
            </a:xfrm>
            <a:prstGeom prst="ellipse">
              <a:avLst/>
            </a:prstGeom>
            <a:solidFill>
              <a:srgbClr val="90C338"/>
            </a:solidFill>
            <a:ln w="9525">
              <a:noFill/>
              <a:round/>
              <a:headEnd/>
              <a:tailEnd/>
            </a:ln>
          </p:spPr>
          <p:txBody>
            <a:bodyPr wrap="none" anchor="ctr"/>
            <a:lstStyle/>
            <a:p>
              <a:endParaRPr lang="es-ES_tradnl"/>
            </a:p>
          </p:txBody>
        </p:sp>
        <p:grpSp>
          <p:nvGrpSpPr>
            <p:cNvPr id="4107" name="Group 52"/>
            <p:cNvGrpSpPr>
              <a:grpSpLocks/>
            </p:cNvGrpSpPr>
            <p:nvPr/>
          </p:nvGrpSpPr>
          <p:grpSpPr bwMode="auto">
            <a:xfrm>
              <a:off x="-65" y="879"/>
              <a:ext cx="2826" cy="2826"/>
              <a:chOff x="292" y="1764"/>
              <a:chExt cx="922" cy="922"/>
            </a:xfrm>
          </p:grpSpPr>
          <p:pic>
            <p:nvPicPr>
              <p:cNvPr id="4108" name="Picture 53"/>
              <p:cNvPicPr>
                <a:picLocks noChangeAspect="1" noChangeArrowheads="1"/>
              </p:cNvPicPr>
              <p:nvPr/>
            </p:nvPicPr>
            <p:blipFill>
              <a:blip r:embed="rId3"/>
              <a:srcRect/>
              <a:stretch>
                <a:fillRect/>
              </a:stretch>
            </p:blipFill>
            <p:spPr bwMode="auto">
              <a:xfrm>
                <a:off x="292" y="1764"/>
                <a:ext cx="922" cy="922"/>
              </a:xfrm>
              <a:prstGeom prst="rect">
                <a:avLst/>
              </a:prstGeom>
              <a:noFill/>
              <a:ln w="9525">
                <a:noFill/>
                <a:miter lim="800000"/>
                <a:headEnd/>
                <a:tailEnd/>
              </a:ln>
            </p:spPr>
          </p:pic>
          <p:sp>
            <p:nvSpPr>
              <p:cNvPr id="120886" name="Oval 54"/>
              <p:cNvSpPr>
                <a:spLocks noChangeArrowheads="1"/>
              </p:cNvSpPr>
              <p:nvPr/>
            </p:nvSpPr>
            <p:spPr bwMode="auto">
              <a:xfrm>
                <a:off x="385" y="1857"/>
                <a:ext cx="737" cy="737"/>
              </a:xfrm>
              <a:prstGeom prst="ellipse">
                <a:avLst/>
              </a:prstGeom>
              <a:blipFill dpi="0" rotWithShape="1">
                <a:blip r:embed="rId4" cstate="print"/>
                <a:srcRect/>
                <a:stretch>
                  <a:fillRect r="-50094"/>
                </a:stretch>
              </a:blipFill>
              <a:ln w="9525">
                <a:noFill/>
                <a:round/>
                <a:headEnd/>
                <a:tailEnd/>
              </a:ln>
              <a:effectLst/>
            </p:spPr>
            <p:txBody>
              <a:bodyPr wrap="none" anchor="ctr"/>
              <a:lstStyle/>
              <a:p>
                <a:pPr>
                  <a:defRPr/>
                </a:pPr>
                <a:endParaRPr lang="es-ES"/>
              </a:p>
            </p:txBody>
          </p:sp>
        </p:grpSp>
      </p:grpSp>
      <p:sp>
        <p:nvSpPr>
          <p:cNvPr id="4103" name="Rectangle 57"/>
          <p:cNvSpPr>
            <a:spLocks noChangeArrowheads="1"/>
          </p:cNvSpPr>
          <p:nvPr/>
        </p:nvSpPr>
        <p:spPr bwMode="auto">
          <a:xfrm>
            <a:off x="0" y="5991225"/>
            <a:ext cx="9144000" cy="104775"/>
          </a:xfrm>
          <a:prstGeom prst="rect">
            <a:avLst/>
          </a:prstGeom>
          <a:gradFill rotWithShape="1">
            <a:gsLst>
              <a:gs pos="0">
                <a:srgbClr val="969696"/>
              </a:gs>
              <a:gs pos="100000">
                <a:schemeClr val="bg1"/>
              </a:gs>
            </a:gsLst>
            <a:lin ang="5400000" scaled="1"/>
          </a:gradFill>
          <a:ln w="9525">
            <a:noFill/>
            <a:miter lim="800000"/>
            <a:headEnd/>
            <a:tailEnd/>
          </a:ln>
        </p:spPr>
        <p:txBody>
          <a:bodyPr wrap="none" anchor="ctr"/>
          <a:lstStyle/>
          <a:p>
            <a:endParaRPr lang="es-ES_tradnl"/>
          </a:p>
        </p:txBody>
      </p:sp>
      <p:sp>
        <p:nvSpPr>
          <p:cNvPr id="4104" name="Rectangle 58"/>
          <p:cNvSpPr>
            <a:spLocks noChangeArrowheads="1"/>
          </p:cNvSpPr>
          <p:nvPr/>
        </p:nvSpPr>
        <p:spPr bwMode="auto">
          <a:xfrm flipV="1">
            <a:off x="0" y="1171575"/>
            <a:ext cx="9144000" cy="104775"/>
          </a:xfrm>
          <a:prstGeom prst="rect">
            <a:avLst/>
          </a:prstGeom>
          <a:gradFill rotWithShape="1">
            <a:gsLst>
              <a:gs pos="0">
                <a:srgbClr val="969696"/>
              </a:gs>
              <a:gs pos="100000">
                <a:schemeClr val="bg1"/>
              </a:gs>
            </a:gsLst>
            <a:lin ang="5400000" scaled="1"/>
          </a:gradFill>
          <a:ln w="9525">
            <a:noFill/>
            <a:miter lim="800000"/>
            <a:headEnd/>
            <a:tailEnd/>
          </a:ln>
        </p:spPr>
        <p:txBody>
          <a:bodyPr wrap="none" anchor="ctr"/>
          <a:lstStyle/>
          <a:p>
            <a:endParaRPr lang="es-ES_tradnl"/>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PE" sz="2800" b="1" smtClean="0"/>
              <a:t>Desarrollo sostenible - Ciudades sostenibles</a:t>
            </a:r>
            <a:endParaRPr lang="es-ES" sz="2800" b="1" smtClean="0"/>
          </a:p>
        </p:txBody>
      </p:sp>
      <p:sp>
        <p:nvSpPr>
          <p:cNvPr id="5123" name="2 Marcador de contenido"/>
          <p:cNvSpPr>
            <a:spLocks noGrp="1"/>
          </p:cNvSpPr>
          <p:nvPr>
            <p:ph idx="1"/>
          </p:nvPr>
        </p:nvSpPr>
        <p:spPr/>
        <p:txBody>
          <a:bodyPr/>
          <a:lstStyle/>
          <a:p>
            <a:r>
              <a:rPr lang="es-PE" sz="2800" smtClean="0"/>
              <a:t>De preocupaciones ambientales (ecoeficiencia energética, manejo de residuos) a incorporar otras dimensiones de la calidad de vida urbana, incluyendo la participación ciudadana y equidad social.</a:t>
            </a:r>
          </a:p>
          <a:p>
            <a:r>
              <a:rPr lang="es-PE" sz="2800" smtClean="0"/>
              <a:t>La Red Latinoamericana entiende el concepto de Ciudades sostenibles como:</a:t>
            </a:r>
          </a:p>
          <a:p>
            <a:pPr lvl="1"/>
            <a:r>
              <a:rPr lang="es-PE" sz="2400" smtClean="0"/>
              <a:t>Ciudades justas;</a:t>
            </a:r>
          </a:p>
          <a:p>
            <a:pPr lvl="1"/>
            <a:r>
              <a:rPr lang="es-PE" sz="2400" smtClean="0"/>
              <a:t>Ciudades democráticas;</a:t>
            </a:r>
          </a:p>
          <a:p>
            <a:pPr lvl="1"/>
            <a:r>
              <a:rPr lang="es-PE" sz="2400" smtClean="0"/>
              <a:t>Ciudades ambientalmente sostenibles.</a:t>
            </a:r>
            <a:endParaRPr lang="es-E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05"/>
          <p:cNvSpPr>
            <a:spLocks noChangeArrowheads="1"/>
          </p:cNvSpPr>
          <p:nvPr/>
        </p:nvSpPr>
        <p:spPr bwMode="auto">
          <a:xfrm flipV="1">
            <a:off x="0" y="1082675"/>
            <a:ext cx="9144000" cy="104775"/>
          </a:xfrm>
          <a:prstGeom prst="rect">
            <a:avLst/>
          </a:prstGeom>
          <a:gradFill rotWithShape="1">
            <a:gsLst>
              <a:gs pos="0">
                <a:srgbClr val="969696"/>
              </a:gs>
              <a:gs pos="100000">
                <a:schemeClr val="bg1"/>
              </a:gs>
            </a:gsLst>
            <a:lin ang="5400000" scaled="1"/>
          </a:gradFill>
          <a:ln w="9525">
            <a:noFill/>
            <a:miter lim="800000"/>
            <a:headEnd/>
            <a:tailEnd/>
          </a:ln>
        </p:spPr>
        <p:txBody>
          <a:bodyPr wrap="none" anchor="ctr"/>
          <a:lstStyle/>
          <a:p>
            <a:endParaRPr lang="es-ES_tradnl"/>
          </a:p>
        </p:txBody>
      </p:sp>
      <p:sp>
        <p:nvSpPr>
          <p:cNvPr id="6147" name="Rectangle 2"/>
          <p:cNvSpPr>
            <a:spLocks noChangeArrowheads="1"/>
          </p:cNvSpPr>
          <p:nvPr/>
        </p:nvSpPr>
        <p:spPr bwMode="auto">
          <a:xfrm>
            <a:off x="0" y="1174750"/>
            <a:ext cx="9144000" cy="4787900"/>
          </a:xfrm>
          <a:prstGeom prst="rect">
            <a:avLst/>
          </a:prstGeom>
          <a:solidFill>
            <a:srgbClr val="EAEAEA"/>
          </a:solidFill>
          <a:ln w="9525">
            <a:noFill/>
            <a:miter lim="800000"/>
            <a:headEnd/>
            <a:tailEnd/>
          </a:ln>
        </p:spPr>
        <p:txBody>
          <a:bodyPr wrap="none" anchor="ctr"/>
          <a:lstStyle/>
          <a:p>
            <a:endParaRPr lang="es-ES_tradnl"/>
          </a:p>
        </p:txBody>
      </p:sp>
      <p:pic>
        <p:nvPicPr>
          <p:cNvPr id="6148" name="Picture 97"/>
          <p:cNvPicPr>
            <a:picLocks noChangeAspect="1" noChangeArrowheads="1"/>
          </p:cNvPicPr>
          <p:nvPr/>
        </p:nvPicPr>
        <p:blipFill>
          <a:blip r:embed="rId2"/>
          <a:srcRect/>
          <a:stretch>
            <a:fillRect/>
          </a:stretch>
        </p:blipFill>
        <p:spPr bwMode="auto">
          <a:xfrm>
            <a:off x="544513" y="1330325"/>
            <a:ext cx="4445000" cy="4433888"/>
          </a:xfrm>
          <a:prstGeom prst="rect">
            <a:avLst/>
          </a:prstGeom>
          <a:noFill/>
          <a:ln w="9525">
            <a:noFill/>
            <a:miter lim="800000"/>
            <a:headEnd/>
            <a:tailEnd/>
          </a:ln>
        </p:spPr>
      </p:pic>
      <p:sp>
        <p:nvSpPr>
          <p:cNvPr id="6149" name="Rectangle 3"/>
          <p:cNvSpPr>
            <a:spLocks noGrp="1" noChangeArrowheads="1"/>
          </p:cNvSpPr>
          <p:nvPr>
            <p:ph type="title"/>
          </p:nvPr>
        </p:nvSpPr>
        <p:spPr>
          <a:xfrm>
            <a:off x="241300" y="211138"/>
            <a:ext cx="8686800" cy="715962"/>
          </a:xfrm>
        </p:spPr>
        <p:txBody>
          <a:bodyPr/>
          <a:lstStyle/>
          <a:p>
            <a:r>
              <a:rPr lang="es-ES" sz="2800" b="1" smtClean="0"/>
              <a:t>Nuestro valor: La construcción de capital social        		       para impulsar el cambio</a:t>
            </a:r>
          </a:p>
        </p:txBody>
      </p:sp>
      <p:sp>
        <p:nvSpPr>
          <p:cNvPr id="6150" name="Rectangle 4"/>
          <p:cNvSpPr>
            <a:spLocks noGrp="1" noChangeArrowheads="1"/>
          </p:cNvSpPr>
          <p:nvPr>
            <p:ph type="body" sz="half" idx="2"/>
          </p:nvPr>
        </p:nvSpPr>
        <p:spPr>
          <a:xfrm>
            <a:off x="5089525" y="1739900"/>
            <a:ext cx="3349625" cy="3568700"/>
          </a:xfrm>
        </p:spPr>
        <p:txBody>
          <a:bodyPr/>
          <a:lstStyle/>
          <a:p>
            <a:pPr marL="228600" indent="-228600">
              <a:lnSpc>
                <a:spcPct val="95000"/>
              </a:lnSpc>
              <a:spcBef>
                <a:spcPct val="65000"/>
              </a:spcBef>
            </a:pPr>
            <a:r>
              <a:rPr lang="es-ES" sz="1400" smtClean="0">
                <a:solidFill>
                  <a:srgbClr val="4D4D4D"/>
                </a:solidFill>
              </a:rPr>
              <a:t>Identificamos oportunidades para un cambio sistémico en América Latina, vinculando y fortaleciendo  personas e instituciones de la región capaces de canalizar el cambio hacia un futuro más sostenible. </a:t>
            </a:r>
          </a:p>
          <a:p>
            <a:pPr marL="228600" indent="-228600">
              <a:lnSpc>
                <a:spcPct val="95000"/>
              </a:lnSpc>
              <a:spcBef>
                <a:spcPct val="65000"/>
              </a:spcBef>
            </a:pPr>
            <a:r>
              <a:rPr lang="es-ES" sz="1400" smtClean="0">
                <a:solidFill>
                  <a:srgbClr val="4D4D4D"/>
                </a:solidFill>
              </a:rPr>
              <a:t>Cuando identificamos una oportunidad con nuestros aliados, articulamos alianzas alrededor de agendas compartidas de acción que puedan contribuir a un impacto de escala para la región. </a:t>
            </a:r>
          </a:p>
          <a:p>
            <a:pPr marL="228600" indent="-228600">
              <a:lnSpc>
                <a:spcPct val="95000"/>
              </a:lnSpc>
              <a:spcBef>
                <a:spcPct val="65000"/>
              </a:spcBef>
            </a:pPr>
            <a:r>
              <a:rPr lang="es-ES" sz="1400" smtClean="0">
                <a:solidFill>
                  <a:srgbClr val="4D4D4D"/>
                </a:solidFill>
              </a:rPr>
              <a:t>Fundación AVINA invierte directamente en estas agendas compartidas y busca sinergias y potencial de colaboración  con el apoyo de otras organizaciones internacionales.</a:t>
            </a:r>
          </a:p>
        </p:txBody>
      </p:sp>
      <p:sp>
        <p:nvSpPr>
          <p:cNvPr id="6151" name="Rectangle 78"/>
          <p:cNvSpPr>
            <a:spLocks noChangeArrowheads="1"/>
          </p:cNvSpPr>
          <p:nvPr/>
        </p:nvSpPr>
        <p:spPr bwMode="auto">
          <a:xfrm>
            <a:off x="0" y="5991225"/>
            <a:ext cx="9144000" cy="104775"/>
          </a:xfrm>
          <a:prstGeom prst="rect">
            <a:avLst/>
          </a:prstGeom>
          <a:gradFill rotWithShape="1">
            <a:gsLst>
              <a:gs pos="0">
                <a:srgbClr val="969696"/>
              </a:gs>
              <a:gs pos="100000">
                <a:schemeClr val="bg1"/>
              </a:gs>
            </a:gsLst>
            <a:lin ang="5400000" scaled="1"/>
          </a:gradFill>
          <a:ln w="9525">
            <a:noFill/>
            <a:miter lim="800000"/>
            <a:headEnd/>
            <a:tailEnd/>
          </a:ln>
        </p:spPr>
        <p:txBody>
          <a:bodyPr wrap="none" anchor="ctr"/>
          <a:lstStyle/>
          <a:p>
            <a:endParaRPr lang="es-ES_tradnl"/>
          </a:p>
        </p:txBody>
      </p:sp>
      <p:sp>
        <p:nvSpPr>
          <p:cNvPr id="6152" name="Freeform 82"/>
          <p:cNvSpPr>
            <a:spLocks/>
          </p:cNvSpPr>
          <p:nvPr/>
        </p:nvSpPr>
        <p:spPr bwMode="auto">
          <a:xfrm>
            <a:off x="2770188" y="1762125"/>
            <a:ext cx="1539875" cy="1779588"/>
          </a:xfrm>
          <a:custGeom>
            <a:avLst/>
            <a:gdLst>
              <a:gd name="T0" fmla="*/ 0 w 456"/>
              <a:gd name="T1" fmla="*/ 2147483647 h 527"/>
              <a:gd name="T2" fmla="*/ 2147483647 w 456"/>
              <a:gd name="T3" fmla="*/ 2147483647 h 527"/>
              <a:gd name="T4" fmla="*/ 0 w 456"/>
              <a:gd name="T5" fmla="*/ 0 h 527"/>
              <a:gd name="T6" fmla="*/ 0 w 456"/>
              <a:gd name="T7" fmla="*/ 2147483647 h 527"/>
              <a:gd name="T8" fmla="*/ 0 60000 65536"/>
              <a:gd name="T9" fmla="*/ 0 60000 65536"/>
              <a:gd name="T10" fmla="*/ 0 60000 65536"/>
              <a:gd name="T11" fmla="*/ 0 60000 65536"/>
              <a:gd name="T12" fmla="*/ 0 w 456"/>
              <a:gd name="T13" fmla="*/ 0 h 527"/>
              <a:gd name="T14" fmla="*/ 456 w 456"/>
              <a:gd name="T15" fmla="*/ 527 h 527"/>
            </a:gdLst>
            <a:ahLst/>
            <a:cxnLst>
              <a:cxn ang="T8">
                <a:pos x="T0" y="T1"/>
              </a:cxn>
              <a:cxn ang="T9">
                <a:pos x="T2" y="T3"/>
              </a:cxn>
              <a:cxn ang="T10">
                <a:pos x="T4" y="T5"/>
              </a:cxn>
              <a:cxn ang="T11">
                <a:pos x="T6" y="T7"/>
              </a:cxn>
            </a:cxnLst>
            <a:rect l="T12" t="T13" r="T14" b="T15"/>
            <a:pathLst>
              <a:path w="456" h="527">
                <a:moveTo>
                  <a:pt x="0" y="527"/>
                </a:moveTo>
                <a:cubicBezTo>
                  <a:pt x="456" y="263"/>
                  <a:pt x="456" y="263"/>
                  <a:pt x="456" y="263"/>
                </a:cubicBezTo>
                <a:cubicBezTo>
                  <a:pt x="365" y="106"/>
                  <a:pt x="195" y="0"/>
                  <a:pt x="0" y="0"/>
                </a:cubicBezTo>
                <a:cubicBezTo>
                  <a:pt x="0" y="527"/>
                  <a:pt x="0" y="527"/>
                  <a:pt x="0" y="527"/>
                </a:cubicBezTo>
                <a:close/>
              </a:path>
            </a:pathLst>
          </a:custGeom>
          <a:solidFill>
            <a:schemeClr val="tx2"/>
          </a:solidFill>
          <a:ln w="12700">
            <a:solidFill>
              <a:schemeClr val="bg1"/>
            </a:solidFill>
            <a:miter lim="800000"/>
            <a:headEnd/>
            <a:tailEnd/>
          </a:ln>
        </p:spPr>
        <p:txBody>
          <a:bodyPr/>
          <a:lstStyle/>
          <a:p>
            <a:endParaRPr lang="en-US"/>
          </a:p>
        </p:txBody>
      </p:sp>
      <p:sp>
        <p:nvSpPr>
          <p:cNvPr id="6153" name="Freeform 83"/>
          <p:cNvSpPr>
            <a:spLocks/>
          </p:cNvSpPr>
          <p:nvPr/>
        </p:nvSpPr>
        <p:spPr bwMode="auto">
          <a:xfrm>
            <a:off x="1228725" y="1762125"/>
            <a:ext cx="1541463" cy="1779588"/>
          </a:xfrm>
          <a:custGeom>
            <a:avLst/>
            <a:gdLst>
              <a:gd name="T0" fmla="*/ 2147483647 w 456"/>
              <a:gd name="T1" fmla="*/ 0 h 527"/>
              <a:gd name="T2" fmla="*/ 0 w 456"/>
              <a:gd name="T3" fmla="*/ 2147483647 h 527"/>
              <a:gd name="T4" fmla="*/ 2147483647 w 456"/>
              <a:gd name="T5" fmla="*/ 2147483647 h 527"/>
              <a:gd name="T6" fmla="*/ 2147483647 w 456"/>
              <a:gd name="T7" fmla="*/ 0 h 527"/>
              <a:gd name="T8" fmla="*/ 0 60000 65536"/>
              <a:gd name="T9" fmla="*/ 0 60000 65536"/>
              <a:gd name="T10" fmla="*/ 0 60000 65536"/>
              <a:gd name="T11" fmla="*/ 0 60000 65536"/>
              <a:gd name="T12" fmla="*/ 0 w 456"/>
              <a:gd name="T13" fmla="*/ 0 h 527"/>
              <a:gd name="T14" fmla="*/ 456 w 456"/>
              <a:gd name="T15" fmla="*/ 527 h 527"/>
            </a:gdLst>
            <a:ahLst/>
            <a:cxnLst>
              <a:cxn ang="T8">
                <a:pos x="T0" y="T1"/>
              </a:cxn>
              <a:cxn ang="T9">
                <a:pos x="T2" y="T3"/>
              </a:cxn>
              <a:cxn ang="T10">
                <a:pos x="T4" y="T5"/>
              </a:cxn>
              <a:cxn ang="T11">
                <a:pos x="T6" y="T7"/>
              </a:cxn>
            </a:cxnLst>
            <a:rect l="T12" t="T13" r="T14" b="T15"/>
            <a:pathLst>
              <a:path w="456" h="527">
                <a:moveTo>
                  <a:pt x="456" y="0"/>
                </a:moveTo>
                <a:cubicBezTo>
                  <a:pt x="261" y="0"/>
                  <a:pt x="91" y="106"/>
                  <a:pt x="0" y="263"/>
                </a:cubicBezTo>
                <a:cubicBezTo>
                  <a:pt x="456" y="527"/>
                  <a:pt x="456" y="527"/>
                  <a:pt x="456" y="527"/>
                </a:cubicBezTo>
                <a:lnTo>
                  <a:pt x="456" y="0"/>
                </a:lnTo>
                <a:close/>
              </a:path>
            </a:pathLst>
          </a:custGeom>
          <a:solidFill>
            <a:srgbClr val="969696"/>
          </a:solidFill>
          <a:ln w="12700">
            <a:solidFill>
              <a:schemeClr val="bg1"/>
            </a:solidFill>
            <a:miter lim="800000"/>
            <a:headEnd/>
            <a:tailEnd/>
          </a:ln>
        </p:spPr>
        <p:txBody>
          <a:bodyPr/>
          <a:lstStyle/>
          <a:p>
            <a:endParaRPr lang="en-US"/>
          </a:p>
        </p:txBody>
      </p:sp>
      <p:sp>
        <p:nvSpPr>
          <p:cNvPr id="6154" name="Freeform 84"/>
          <p:cNvSpPr>
            <a:spLocks/>
          </p:cNvSpPr>
          <p:nvPr/>
        </p:nvSpPr>
        <p:spPr bwMode="auto">
          <a:xfrm>
            <a:off x="2770188" y="2651125"/>
            <a:ext cx="1776412" cy="1778000"/>
          </a:xfrm>
          <a:custGeom>
            <a:avLst/>
            <a:gdLst>
              <a:gd name="T0" fmla="*/ 2147483647 w 526"/>
              <a:gd name="T1" fmla="*/ 0 h 527"/>
              <a:gd name="T2" fmla="*/ 0 w 526"/>
              <a:gd name="T3" fmla="*/ 2147483647 h 527"/>
              <a:gd name="T4" fmla="*/ 2147483647 w 526"/>
              <a:gd name="T5" fmla="*/ 2147483647 h 527"/>
              <a:gd name="T6" fmla="*/ 2147483647 w 526"/>
              <a:gd name="T7" fmla="*/ 2147483647 h 527"/>
              <a:gd name="T8" fmla="*/ 2147483647 w 526"/>
              <a:gd name="T9" fmla="*/ 0 h 527"/>
              <a:gd name="T10" fmla="*/ 0 60000 65536"/>
              <a:gd name="T11" fmla="*/ 0 60000 65536"/>
              <a:gd name="T12" fmla="*/ 0 60000 65536"/>
              <a:gd name="T13" fmla="*/ 0 60000 65536"/>
              <a:gd name="T14" fmla="*/ 0 60000 65536"/>
              <a:gd name="T15" fmla="*/ 0 w 526"/>
              <a:gd name="T16" fmla="*/ 0 h 527"/>
              <a:gd name="T17" fmla="*/ 526 w 526"/>
              <a:gd name="T18" fmla="*/ 527 h 527"/>
            </a:gdLst>
            <a:ahLst/>
            <a:cxnLst>
              <a:cxn ang="T10">
                <a:pos x="T0" y="T1"/>
              </a:cxn>
              <a:cxn ang="T11">
                <a:pos x="T2" y="T3"/>
              </a:cxn>
              <a:cxn ang="T12">
                <a:pos x="T4" y="T5"/>
              </a:cxn>
              <a:cxn ang="T13">
                <a:pos x="T6" y="T7"/>
              </a:cxn>
              <a:cxn ang="T14">
                <a:pos x="T8" y="T9"/>
              </a:cxn>
            </a:cxnLst>
            <a:rect l="T15" t="T16" r="T17" b="T18"/>
            <a:pathLst>
              <a:path w="526" h="527">
                <a:moveTo>
                  <a:pt x="456" y="0"/>
                </a:moveTo>
                <a:cubicBezTo>
                  <a:pt x="0" y="264"/>
                  <a:pt x="0" y="264"/>
                  <a:pt x="0" y="264"/>
                </a:cubicBezTo>
                <a:cubicBezTo>
                  <a:pt x="456" y="527"/>
                  <a:pt x="456" y="527"/>
                  <a:pt x="456" y="527"/>
                </a:cubicBezTo>
                <a:cubicBezTo>
                  <a:pt x="501" y="449"/>
                  <a:pt x="526" y="359"/>
                  <a:pt x="526" y="264"/>
                </a:cubicBezTo>
                <a:cubicBezTo>
                  <a:pt x="526" y="168"/>
                  <a:pt x="501" y="78"/>
                  <a:pt x="456" y="0"/>
                </a:cubicBezTo>
                <a:close/>
              </a:path>
            </a:pathLst>
          </a:custGeom>
          <a:solidFill>
            <a:schemeClr val="accent1"/>
          </a:solidFill>
          <a:ln w="12700">
            <a:solidFill>
              <a:schemeClr val="bg1"/>
            </a:solidFill>
            <a:miter lim="800000"/>
            <a:headEnd/>
            <a:tailEnd/>
          </a:ln>
        </p:spPr>
        <p:txBody>
          <a:bodyPr/>
          <a:lstStyle/>
          <a:p>
            <a:endParaRPr lang="en-US"/>
          </a:p>
        </p:txBody>
      </p:sp>
      <p:sp>
        <p:nvSpPr>
          <p:cNvPr id="6155" name="Freeform 85"/>
          <p:cNvSpPr>
            <a:spLocks/>
          </p:cNvSpPr>
          <p:nvPr/>
        </p:nvSpPr>
        <p:spPr bwMode="auto">
          <a:xfrm>
            <a:off x="2770188" y="3541713"/>
            <a:ext cx="1539875" cy="1776412"/>
          </a:xfrm>
          <a:custGeom>
            <a:avLst/>
            <a:gdLst>
              <a:gd name="T0" fmla="*/ 0 w 456"/>
              <a:gd name="T1" fmla="*/ 0 h 526"/>
              <a:gd name="T2" fmla="*/ 0 w 456"/>
              <a:gd name="T3" fmla="*/ 2147483647 h 526"/>
              <a:gd name="T4" fmla="*/ 2147483647 w 456"/>
              <a:gd name="T5" fmla="*/ 2147483647 h 526"/>
              <a:gd name="T6" fmla="*/ 0 w 456"/>
              <a:gd name="T7" fmla="*/ 0 h 526"/>
              <a:gd name="T8" fmla="*/ 0 60000 65536"/>
              <a:gd name="T9" fmla="*/ 0 60000 65536"/>
              <a:gd name="T10" fmla="*/ 0 60000 65536"/>
              <a:gd name="T11" fmla="*/ 0 60000 65536"/>
              <a:gd name="T12" fmla="*/ 0 w 456"/>
              <a:gd name="T13" fmla="*/ 0 h 526"/>
              <a:gd name="T14" fmla="*/ 456 w 456"/>
              <a:gd name="T15" fmla="*/ 526 h 526"/>
            </a:gdLst>
            <a:ahLst/>
            <a:cxnLst>
              <a:cxn ang="T8">
                <a:pos x="T0" y="T1"/>
              </a:cxn>
              <a:cxn ang="T9">
                <a:pos x="T2" y="T3"/>
              </a:cxn>
              <a:cxn ang="T10">
                <a:pos x="T4" y="T5"/>
              </a:cxn>
              <a:cxn ang="T11">
                <a:pos x="T6" y="T7"/>
              </a:cxn>
            </a:cxnLst>
            <a:rect l="T12" t="T13" r="T14" b="T15"/>
            <a:pathLst>
              <a:path w="456" h="526">
                <a:moveTo>
                  <a:pt x="0" y="0"/>
                </a:moveTo>
                <a:cubicBezTo>
                  <a:pt x="0" y="526"/>
                  <a:pt x="0" y="526"/>
                  <a:pt x="0" y="526"/>
                </a:cubicBezTo>
                <a:cubicBezTo>
                  <a:pt x="195" y="526"/>
                  <a:pt x="365" y="420"/>
                  <a:pt x="456" y="263"/>
                </a:cubicBezTo>
                <a:cubicBezTo>
                  <a:pt x="0" y="0"/>
                  <a:pt x="0" y="0"/>
                  <a:pt x="0" y="0"/>
                </a:cubicBezTo>
                <a:close/>
              </a:path>
            </a:pathLst>
          </a:custGeom>
          <a:solidFill>
            <a:srgbClr val="969696"/>
          </a:solidFill>
          <a:ln w="12700">
            <a:solidFill>
              <a:schemeClr val="bg1"/>
            </a:solidFill>
            <a:miter lim="800000"/>
            <a:headEnd/>
            <a:tailEnd/>
          </a:ln>
        </p:spPr>
        <p:txBody>
          <a:bodyPr/>
          <a:lstStyle/>
          <a:p>
            <a:endParaRPr lang="en-US"/>
          </a:p>
        </p:txBody>
      </p:sp>
      <p:sp>
        <p:nvSpPr>
          <p:cNvPr id="6156" name="Freeform 86"/>
          <p:cNvSpPr>
            <a:spLocks/>
          </p:cNvSpPr>
          <p:nvPr/>
        </p:nvSpPr>
        <p:spPr bwMode="auto">
          <a:xfrm>
            <a:off x="1228725" y="3541713"/>
            <a:ext cx="1541463" cy="1776412"/>
          </a:xfrm>
          <a:custGeom>
            <a:avLst/>
            <a:gdLst>
              <a:gd name="T0" fmla="*/ 0 w 456"/>
              <a:gd name="T1" fmla="*/ 2147483647 h 526"/>
              <a:gd name="T2" fmla="*/ 2147483647 w 456"/>
              <a:gd name="T3" fmla="*/ 2147483647 h 526"/>
              <a:gd name="T4" fmla="*/ 2147483647 w 456"/>
              <a:gd name="T5" fmla="*/ 0 h 526"/>
              <a:gd name="T6" fmla="*/ 0 w 456"/>
              <a:gd name="T7" fmla="*/ 2147483647 h 526"/>
              <a:gd name="T8" fmla="*/ 0 60000 65536"/>
              <a:gd name="T9" fmla="*/ 0 60000 65536"/>
              <a:gd name="T10" fmla="*/ 0 60000 65536"/>
              <a:gd name="T11" fmla="*/ 0 60000 65536"/>
              <a:gd name="T12" fmla="*/ 0 w 456"/>
              <a:gd name="T13" fmla="*/ 0 h 526"/>
              <a:gd name="T14" fmla="*/ 456 w 456"/>
              <a:gd name="T15" fmla="*/ 526 h 526"/>
            </a:gdLst>
            <a:ahLst/>
            <a:cxnLst>
              <a:cxn ang="T8">
                <a:pos x="T0" y="T1"/>
              </a:cxn>
              <a:cxn ang="T9">
                <a:pos x="T2" y="T3"/>
              </a:cxn>
              <a:cxn ang="T10">
                <a:pos x="T4" y="T5"/>
              </a:cxn>
              <a:cxn ang="T11">
                <a:pos x="T6" y="T7"/>
              </a:cxn>
            </a:cxnLst>
            <a:rect l="T12" t="T13" r="T14" b="T15"/>
            <a:pathLst>
              <a:path w="456" h="526">
                <a:moveTo>
                  <a:pt x="0" y="263"/>
                </a:moveTo>
                <a:cubicBezTo>
                  <a:pt x="91" y="420"/>
                  <a:pt x="261" y="526"/>
                  <a:pt x="456" y="526"/>
                </a:cubicBezTo>
                <a:cubicBezTo>
                  <a:pt x="456" y="0"/>
                  <a:pt x="456" y="0"/>
                  <a:pt x="456" y="0"/>
                </a:cubicBezTo>
                <a:lnTo>
                  <a:pt x="0" y="263"/>
                </a:lnTo>
                <a:close/>
              </a:path>
            </a:pathLst>
          </a:custGeom>
          <a:solidFill>
            <a:schemeClr val="tx2"/>
          </a:solidFill>
          <a:ln w="12700">
            <a:solidFill>
              <a:schemeClr val="bg1"/>
            </a:solidFill>
            <a:miter lim="800000"/>
            <a:headEnd/>
            <a:tailEnd/>
          </a:ln>
        </p:spPr>
        <p:txBody>
          <a:bodyPr/>
          <a:lstStyle/>
          <a:p>
            <a:endParaRPr lang="en-US"/>
          </a:p>
        </p:txBody>
      </p:sp>
      <p:sp>
        <p:nvSpPr>
          <p:cNvPr id="6157" name="Freeform 87"/>
          <p:cNvSpPr>
            <a:spLocks/>
          </p:cNvSpPr>
          <p:nvPr/>
        </p:nvSpPr>
        <p:spPr bwMode="auto">
          <a:xfrm>
            <a:off x="992188" y="2651125"/>
            <a:ext cx="1778000" cy="1778000"/>
          </a:xfrm>
          <a:custGeom>
            <a:avLst/>
            <a:gdLst>
              <a:gd name="T0" fmla="*/ 2147483647 w 526"/>
              <a:gd name="T1" fmla="*/ 2147483647 h 527"/>
              <a:gd name="T2" fmla="*/ 2147483647 w 526"/>
              <a:gd name="T3" fmla="*/ 0 h 527"/>
              <a:gd name="T4" fmla="*/ 0 w 526"/>
              <a:gd name="T5" fmla="*/ 2147483647 h 527"/>
              <a:gd name="T6" fmla="*/ 2147483647 w 526"/>
              <a:gd name="T7" fmla="*/ 2147483647 h 527"/>
              <a:gd name="T8" fmla="*/ 2147483647 w 526"/>
              <a:gd name="T9" fmla="*/ 2147483647 h 527"/>
              <a:gd name="T10" fmla="*/ 0 60000 65536"/>
              <a:gd name="T11" fmla="*/ 0 60000 65536"/>
              <a:gd name="T12" fmla="*/ 0 60000 65536"/>
              <a:gd name="T13" fmla="*/ 0 60000 65536"/>
              <a:gd name="T14" fmla="*/ 0 60000 65536"/>
              <a:gd name="T15" fmla="*/ 0 w 526"/>
              <a:gd name="T16" fmla="*/ 0 h 527"/>
              <a:gd name="T17" fmla="*/ 526 w 526"/>
              <a:gd name="T18" fmla="*/ 527 h 527"/>
            </a:gdLst>
            <a:ahLst/>
            <a:cxnLst>
              <a:cxn ang="T10">
                <a:pos x="T0" y="T1"/>
              </a:cxn>
              <a:cxn ang="T11">
                <a:pos x="T2" y="T3"/>
              </a:cxn>
              <a:cxn ang="T12">
                <a:pos x="T4" y="T5"/>
              </a:cxn>
              <a:cxn ang="T13">
                <a:pos x="T6" y="T7"/>
              </a:cxn>
              <a:cxn ang="T14">
                <a:pos x="T8" y="T9"/>
              </a:cxn>
            </a:cxnLst>
            <a:rect l="T15" t="T16" r="T17" b="T18"/>
            <a:pathLst>
              <a:path w="526" h="527">
                <a:moveTo>
                  <a:pt x="526" y="264"/>
                </a:moveTo>
                <a:cubicBezTo>
                  <a:pt x="70" y="0"/>
                  <a:pt x="70" y="0"/>
                  <a:pt x="70" y="0"/>
                </a:cubicBezTo>
                <a:cubicBezTo>
                  <a:pt x="25" y="78"/>
                  <a:pt x="0" y="168"/>
                  <a:pt x="0" y="264"/>
                </a:cubicBezTo>
                <a:cubicBezTo>
                  <a:pt x="0" y="359"/>
                  <a:pt x="25" y="449"/>
                  <a:pt x="70" y="527"/>
                </a:cubicBezTo>
                <a:cubicBezTo>
                  <a:pt x="526" y="264"/>
                  <a:pt x="526" y="264"/>
                  <a:pt x="526" y="264"/>
                </a:cubicBezTo>
                <a:close/>
              </a:path>
            </a:pathLst>
          </a:custGeom>
          <a:solidFill>
            <a:schemeClr val="accent1"/>
          </a:solidFill>
          <a:ln w="12700">
            <a:solidFill>
              <a:schemeClr val="bg1"/>
            </a:solidFill>
            <a:miter lim="800000"/>
            <a:headEnd/>
            <a:tailEnd/>
          </a:ln>
        </p:spPr>
        <p:txBody>
          <a:bodyPr/>
          <a:lstStyle/>
          <a:p>
            <a:endParaRPr lang="en-US"/>
          </a:p>
        </p:txBody>
      </p:sp>
      <p:sp>
        <p:nvSpPr>
          <p:cNvPr id="6158" name="Freeform 88"/>
          <p:cNvSpPr>
            <a:spLocks/>
          </p:cNvSpPr>
          <p:nvPr/>
        </p:nvSpPr>
        <p:spPr bwMode="auto">
          <a:xfrm>
            <a:off x="973138" y="4429125"/>
            <a:ext cx="1797050" cy="1182688"/>
          </a:xfrm>
          <a:custGeom>
            <a:avLst/>
            <a:gdLst>
              <a:gd name="T0" fmla="*/ 2147483647 w 532"/>
              <a:gd name="T1" fmla="*/ 0 h 350"/>
              <a:gd name="T2" fmla="*/ 2147483647 w 532"/>
              <a:gd name="T3" fmla="*/ 0 h 350"/>
              <a:gd name="T4" fmla="*/ 0 w 532"/>
              <a:gd name="T5" fmla="*/ 2147483647 h 350"/>
              <a:gd name="T6" fmla="*/ 2147483647 w 532"/>
              <a:gd name="T7" fmla="*/ 2147483647 h 350"/>
              <a:gd name="T8" fmla="*/ 2147483647 w 532"/>
              <a:gd name="T9" fmla="*/ 2147483647 h 350"/>
              <a:gd name="T10" fmla="*/ 2147483647 w 532"/>
              <a:gd name="T11" fmla="*/ 0 h 350"/>
              <a:gd name="T12" fmla="*/ 0 60000 65536"/>
              <a:gd name="T13" fmla="*/ 0 60000 65536"/>
              <a:gd name="T14" fmla="*/ 0 60000 65536"/>
              <a:gd name="T15" fmla="*/ 0 60000 65536"/>
              <a:gd name="T16" fmla="*/ 0 60000 65536"/>
              <a:gd name="T17" fmla="*/ 0 60000 65536"/>
              <a:gd name="T18" fmla="*/ 0 w 532"/>
              <a:gd name="T19" fmla="*/ 0 h 350"/>
              <a:gd name="T20" fmla="*/ 532 w 532"/>
              <a:gd name="T21" fmla="*/ 350 h 350"/>
            </a:gdLst>
            <a:ahLst/>
            <a:cxnLst>
              <a:cxn ang="T12">
                <a:pos x="T0" y="T1"/>
              </a:cxn>
              <a:cxn ang="T13">
                <a:pos x="T2" y="T3"/>
              </a:cxn>
              <a:cxn ang="T14">
                <a:pos x="T4" y="T5"/>
              </a:cxn>
              <a:cxn ang="T15">
                <a:pos x="T6" y="T7"/>
              </a:cxn>
              <a:cxn ang="T16">
                <a:pos x="T8" y="T9"/>
              </a:cxn>
              <a:cxn ang="T17">
                <a:pos x="T10" y="T11"/>
              </a:cxn>
            </a:cxnLst>
            <a:rect l="T18" t="T19" r="T20" b="T21"/>
            <a:pathLst>
              <a:path w="532" h="350">
                <a:moveTo>
                  <a:pt x="76" y="0"/>
                </a:moveTo>
                <a:cubicBezTo>
                  <a:pt x="26" y="0"/>
                  <a:pt x="26" y="0"/>
                  <a:pt x="26" y="0"/>
                </a:cubicBezTo>
                <a:cubicBezTo>
                  <a:pt x="0" y="44"/>
                  <a:pt x="0" y="44"/>
                  <a:pt x="0" y="44"/>
                </a:cubicBezTo>
                <a:cubicBezTo>
                  <a:pt x="106" y="227"/>
                  <a:pt x="305" y="350"/>
                  <a:pt x="532" y="350"/>
                </a:cubicBezTo>
                <a:cubicBezTo>
                  <a:pt x="532" y="263"/>
                  <a:pt x="532" y="263"/>
                  <a:pt x="532" y="263"/>
                </a:cubicBezTo>
                <a:cubicBezTo>
                  <a:pt x="337" y="263"/>
                  <a:pt x="167" y="157"/>
                  <a:pt x="76" y="0"/>
                </a:cubicBezTo>
                <a:close/>
              </a:path>
            </a:pathLst>
          </a:custGeom>
          <a:solidFill>
            <a:srgbClr val="236B23"/>
          </a:solidFill>
          <a:ln w="12700">
            <a:solidFill>
              <a:schemeClr val="bg1"/>
            </a:solidFill>
            <a:miter lim="800000"/>
            <a:headEnd/>
            <a:tailEnd/>
          </a:ln>
        </p:spPr>
        <p:txBody>
          <a:bodyPr/>
          <a:lstStyle/>
          <a:p>
            <a:endParaRPr lang="en-US"/>
          </a:p>
        </p:txBody>
      </p:sp>
      <p:sp>
        <p:nvSpPr>
          <p:cNvPr id="6159" name="Freeform 89"/>
          <p:cNvSpPr>
            <a:spLocks/>
          </p:cNvSpPr>
          <p:nvPr/>
        </p:nvSpPr>
        <p:spPr bwMode="auto">
          <a:xfrm>
            <a:off x="2678113" y="4429125"/>
            <a:ext cx="1889125" cy="1182688"/>
          </a:xfrm>
          <a:custGeom>
            <a:avLst/>
            <a:gdLst>
              <a:gd name="T0" fmla="*/ 2147483647 w 559"/>
              <a:gd name="T1" fmla="*/ 0 h 350"/>
              <a:gd name="T2" fmla="*/ 2147483647 w 559"/>
              <a:gd name="T3" fmla="*/ 2147483647 h 350"/>
              <a:gd name="T4" fmla="*/ 0 w 559"/>
              <a:gd name="T5" fmla="*/ 2147483647 h 350"/>
              <a:gd name="T6" fmla="*/ 2147483647 w 559"/>
              <a:gd name="T7" fmla="*/ 2147483647 h 350"/>
              <a:gd name="T8" fmla="*/ 2147483647 w 559"/>
              <a:gd name="T9" fmla="*/ 2147483647 h 350"/>
              <a:gd name="T10" fmla="*/ 2147483647 w 559"/>
              <a:gd name="T11" fmla="*/ 0 h 350"/>
              <a:gd name="T12" fmla="*/ 0 60000 65536"/>
              <a:gd name="T13" fmla="*/ 0 60000 65536"/>
              <a:gd name="T14" fmla="*/ 0 60000 65536"/>
              <a:gd name="T15" fmla="*/ 0 60000 65536"/>
              <a:gd name="T16" fmla="*/ 0 60000 65536"/>
              <a:gd name="T17" fmla="*/ 0 60000 65536"/>
              <a:gd name="T18" fmla="*/ 0 w 559"/>
              <a:gd name="T19" fmla="*/ 0 h 350"/>
              <a:gd name="T20" fmla="*/ 559 w 559"/>
              <a:gd name="T21" fmla="*/ 350 h 350"/>
            </a:gdLst>
            <a:ahLst/>
            <a:cxnLst>
              <a:cxn ang="T12">
                <a:pos x="T0" y="T1"/>
              </a:cxn>
              <a:cxn ang="T13">
                <a:pos x="T2" y="T3"/>
              </a:cxn>
              <a:cxn ang="T14">
                <a:pos x="T4" y="T5"/>
              </a:cxn>
              <a:cxn ang="T15">
                <a:pos x="T6" y="T7"/>
              </a:cxn>
              <a:cxn ang="T16">
                <a:pos x="T8" y="T9"/>
              </a:cxn>
              <a:cxn ang="T17">
                <a:pos x="T10" y="T11"/>
              </a:cxn>
            </a:cxnLst>
            <a:rect l="T18" t="T19" r="T20" b="T21"/>
            <a:pathLst>
              <a:path w="559" h="350">
                <a:moveTo>
                  <a:pt x="483" y="0"/>
                </a:moveTo>
                <a:cubicBezTo>
                  <a:pt x="392" y="157"/>
                  <a:pt x="222" y="263"/>
                  <a:pt x="27" y="263"/>
                </a:cubicBezTo>
                <a:cubicBezTo>
                  <a:pt x="0" y="306"/>
                  <a:pt x="0" y="306"/>
                  <a:pt x="0" y="306"/>
                </a:cubicBezTo>
                <a:cubicBezTo>
                  <a:pt x="27" y="350"/>
                  <a:pt x="27" y="350"/>
                  <a:pt x="27" y="350"/>
                </a:cubicBezTo>
                <a:cubicBezTo>
                  <a:pt x="254" y="350"/>
                  <a:pt x="453" y="227"/>
                  <a:pt x="559" y="44"/>
                </a:cubicBezTo>
                <a:lnTo>
                  <a:pt x="483" y="0"/>
                </a:lnTo>
                <a:close/>
              </a:path>
            </a:pathLst>
          </a:custGeom>
          <a:solidFill>
            <a:srgbClr val="4D4D4D"/>
          </a:solidFill>
          <a:ln w="12700">
            <a:solidFill>
              <a:schemeClr val="bg1"/>
            </a:solidFill>
            <a:miter lim="800000"/>
            <a:headEnd/>
            <a:tailEnd/>
          </a:ln>
        </p:spPr>
        <p:txBody>
          <a:bodyPr/>
          <a:lstStyle/>
          <a:p>
            <a:endParaRPr lang="en-US"/>
          </a:p>
        </p:txBody>
      </p:sp>
      <p:sp>
        <p:nvSpPr>
          <p:cNvPr id="6160" name="Freeform 90"/>
          <p:cNvSpPr>
            <a:spLocks/>
          </p:cNvSpPr>
          <p:nvPr/>
        </p:nvSpPr>
        <p:spPr bwMode="auto">
          <a:xfrm>
            <a:off x="4310063" y="2503488"/>
            <a:ext cx="534987" cy="2087562"/>
          </a:xfrm>
          <a:custGeom>
            <a:avLst/>
            <a:gdLst>
              <a:gd name="T0" fmla="*/ 2147483647 w 158"/>
              <a:gd name="T1" fmla="*/ 2147483647 h 618"/>
              <a:gd name="T2" fmla="*/ 0 w 158"/>
              <a:gd name="T3" fmla="*/ 2147483647 h 618"/>
              <a:gd name="T4" fmla="*/ 2147483647 w 158"/>
              <a:gd name="T5" fmla="*/ 2147483647 h 618"/>
              <a:gd name="T6" fmla="*/ 2147483647 w 158"/>
              <a:gd name="T7" fmla="*/ 2147483647 h 618"/>
              <a:gd name="T8" fmla="*/ 2147483647 w 158"/>
              <a:gd name="T9" fmla="*/ 2147483647 h 618"/>
              <a:gd name="T10" fmla="*/ 2147483647 w 158"/>
              <a:gd name="T11" fmla="*/ 0 h 618"/>
              <a:gd name="T12" fmla="*/ 0 w 158"/>
              <a:gd name="T13" fmla="*/ 2147483647 h 618"/>
              <a:gd name="T14" fmla="*/ 2147483647 w 158"/>
              <a:gd name="T15" fmla="*/ 2147483647 h 618"/>
              <a:gd name="T16" fmla="*/ 0 60000 65536"/>
              <a:gd name="T17" fmla="*/ 0 60000 65536"/>
              <a:gd name="T18" fmla="*/ 0 60000 65536"/>
              <a:gd name="T19" fmla="*/ 0 60000 65536"/>
              <a:gd name="T20" fmla="*/ 0 60000 65536"/>
              <a:gd name="T21" fmla="*/ 0 60000 65536"/>
              <a:gd name="T22" fmla="*/ 0 60000 65536"/>
              <a:gd name="T23" fmla="*/ 0 60000 65536"/>
              <a:gd name="T24" fmla="*/ 0 w 158"/>
              <a:gd name="T25" fmla="*/ 0 h 618"/>
              <a:gd name="T26" fmla="*/ 158 w 158"/>
              <a:gd name="T27" fmla="*/ 618 h 6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 h="618">
                <a:moveTo>
                  <a:pt x="70" y="307"/>
                </a:moveTo>
                <a:cubicBezTo>
                  <a:pt x="70" y="402"/>
                  <a:pt x="45" y="492"/>
                  <a:pt x="0" y="570"/>
                </a:cubicBezTo>
                <a:cubicBezTo>
                  <a:pt x="24" y="618"/>
                  <a:pt x="24" y="618"/>
                  <a:pt x="24" y="618"/>
                </a:cubicBezTo>
                <a:cubicBezTo>
                  <a:pt x="76" y="614"/>
                  <a:pt x="76" y="614"/>
                  <a:pt x="76" y="614"/>
                </a:cubicBezTo>
                <a:cubicBezTo>
                  <a:pt x="128" y="523"/>
                  <a:pt x="158" y="418"/>
                  <a:pt x="158" y="307"/>
                </a:cubicBezTo>
                <a:cubicBezTo>
                  <a:pt x="158" y="195"/>
                  <a:pt x="128" y="90"/>
                  <a:pt x="76" y="0"/>
                </a:cubicBezTo>
                <a:cubicBezTo>
                  <a:pt x="0" y="43"/>
                  <a:pt x="0" y="43"/>
                  <a:pt x="0" y="43"/>
                </a:cubicBezTo>
                <a:cubicBezTo>
                  <a:pt x="45" y="121"/>
                  <a:pt x="70" y="211"/>
                  <a:pt x="70" y="307"/>
                </a:cubicBezTo>
                <a:close/>
              </a:path>
            </a:pathLst>
          </a:custGeom>
          <a:solidFill>
            <a:srgbClr val="577600"/>
          </a:solidFill>
          <a:ln w="12700">
            <a:solidFill>
              <a:schemeClr val="bg1"/>
            </a:solidFill>
            <a:miter lim="800000"/>
            <a:headEnd/>
            <a:tailEnd/>
          </a:ln>
        </p:spPr>
        <p:txBody>
          <a:bodyPr/>
          <a:lstStyle/>
          <a:p>
            <a:endParaRPr lang="en-US"/>
          </a:p>
        </p:txBody>
      </p:sp>
      <p:sp>
        <p:nvSpPr>
          <p:cNvPr id="6161" name="Freeform 91"/>
          <p:cNvSpPr>
            <a:spLocks/>
          </p:cNvSpPr>
          <p:nvPr/>
        </p:nvSpPr>
        <p:spPr bwMode="auto">
          <a:xfrm>
            <a:off x="2770188" y="1468438"/>
            <a:ext cx="1797050" cy="1182687"/>
          </a:xfrm>
          <a:custGeom>
            <a:avLst/>
            <a:gdLst>
              <a:gd name="T0" fmla="*/ 2147483647 w 532"/>
              <a:gd name="T1" fmla="*/ 2147483647 h 350"/>
              <a:gd name="T2" fmla="*/ 2147483647 w 532"/>
              <a:gd name="T3" fmla="*/ 2147483647 h 350"/>
              <a:gd name="T4" fmla="*/ 2147483647 w 532"/>
              <a:gd name="T5" fmla="*/ 2147483647 h 350"/>
              <a:gd name="T6" fmla="*/ 0 w 532"/>
              <a:gd name="T7" fmla="*/ 0 h 350"/>
              <a:gd name="T8" fmla="*/ 0 w 532"/>
              <a:gd name="T9" fmla="*/ 2147483647 h 350"/>
              <a:gd name="T10" fmla="*/ 2147483647 w 532"/>
              <a:gd name="T11" fmla="*/ 2147483647 h 350"/>
              <a:gd name="T12" fmla="*/ 0 60000 65536"/>
              <a:gd name="T13" fmla="*/ 0 60000 65536"/>
              <a:gd name="T14" fmla="*/ 0 60000 65536"/>
              <a:gd name="T15" fmla="*/ 0 60000 65536"/>
              <a:gd name="T16" fmla="*/ 0 60000 65536"/>
              <a:gd name="T17" fmla="*/ 0 60000 65536"/>
              <a:gd name="T18" fmla="*/ 0 w 532"/>
              <a:gd name="T19" fmla="*/ 0 h 350"/>
              <a:gd name="T20" fmla="*/ 532 w 532"/>
              <a:gd name="T21" fmla="*/ 350 h 350"/>
            </a:gdLst>
            <a:ahLst/>
            <a:cxnLst>
              <a:cxn ang="T12">
                <a:pos x="T0" y="T1"/>
              </a:cxn>
              <a:cxn ang="T13">
                <a:pos x="T2" y="T3"/>
              </a:cxn>
              <a:cxn ang="T14">
                <a:pos x="T4" y="T5"/>
              </a:cxn>
              <a:cxn ang="T15">
                <a:pos x="T6" y="T7"/>
              </a:cxn>
              <a:cxn ang="T16">
                <a:pos x="T8" y="T9"/>
              </a:cxn>
              <a:cxn ang="T17">
                <a:pos x="T10" y="T11"/>
              </a:cxn>
            </a:cxnLst>
            <a:rect l="T18" t="T19" r="T20" b="T21"/>
            <a:pathLst>
              <a:path w="532" h="350">
                <a:moveTo>
                  <a:pt x="456" y="350"/>
                </a:moveTo>
                <a:cubicBezTo>
                  <a:pt x="506" y="350"/>
                  <a:pt x="506" y="350"/>
                  <a:pt x="506" y="350"/>
                </a:cubicBezTo>
                <a:cubicBezTo>
                  <a:pt x="532" y="307"/>
                  <a:pt x="532" y="307"/>
                  <a:pt x="532" y="307"/>
                </a:cubicBezTo>
                <a:cubicBezTo>
                  <a:pt x="426" y="123"/>
                  <a:pt x="227" y="0"/>
                  <a:pt x="0" y="0"/>
                </a:cubicBezTo>
                <a:cubicBezTo>
                  <a:pt x="0" y="87"/>
                  <a:pt x="0" y="87"/>
                  <a:pt x="0" y="87"/>
                </a:cubicBezTo>
                <a:cubicBezTo>
                  <a:pt x="195" y="87"/>
                  <a:pt x="365" y="193"/>
                  <a:pt x="456" y="350"/>
                </a:cubicBezTo>
                <a:close/>
              </a:path>
            </a:pathLst>
          </a:custGeom>
          <a:solidFill>
            <a:srgbClr val="236B23"/>
          </a:solidFill>
          <a:ln w="12700">
            <a:solidFill>
              <a:schemeClr val="bg1"/>
            </a:solidFill>
            <a:miter lim="800000"/>
            <a:headEnd/>
            <a:tailEnd/>
          </a:ln>
        </p:spPr>
        <p:txBody>
          <a:bodyPr/>
          <a:lstStyle/>
          <a:p>
            <a:endParaRPr lang="en-US"/>
          </a:p>
        </p:txBody>
      </p:sp>
      <p:sp>
        <p:nvSpPr>
          <p:cNvPr id="6162" name="Freeform 92"/>
          <p:cNvSpPr>
            <a:spLocks/>
          </p:cNvSpPr>
          <p:nvPr/>
        </p:nvSpPr>
        <p:spPr bwMode="auto">
          <a:xfrm>
            <a:off x="973138" y="1468438"/>
            <a:ext cx="1860550" cy="1182687"/>
          </a:xfrm>
          <a:custGeom>
            <a:avLst/>
            <a:gdLst>
              <a:gd name="T0" fmla="*/ 2147483647 w 551"/>
              <a:gd name="T1" fmla="*/ 2147483647 h 350"/>
              <a:gd name="T2" fmla="*/ 2147483647 w 551"/>
              <a:gd name="T3" fmla="*/ 2147483647 h 350"/>
              <a:gd name="T4" fmla="*/ 2147483647 w 551"/>
              <a:gd name="T5" fmla="*/ 0 h 350"/>
              <a:gd name="T6" fmla="*/ 0 w 551"/>
              <a:gd name="T7" fmla="*/ 2147483647 h 350"/>
              <a:gd name="T8" fmla="*/ 2147483647 w 551"/>
              <a:gd name="T9" fmla="*/ 2147483647 h 350"/>
              <a:gd name="T10" fmla="*/ 2147483647 w 551"/>
              <a:gd name="T11" fmla="*/ 2147483647 h 350"/>
              <a:gd name="T12" fmla="*/ 0 60000 65536"/>
              <a:gd name="T13" fmla="*/ 0 60000 65536"/>
              <a:gd name="T14" fmla="*/ 0 60000 65536"/>
              <a:gd name="T15" fmla="*/ 0 60000 65536"/>
              <a:gd name="T16" fmla="*/ 0 60000 65536"/>
              <a:gd name="T17" fmla="*/ 0 60000 65536"/>
              <a:gd name="T18" fmla="*/ 0 w 551"/>
              <a:gd name="T19" fmla="*/ 0 h 350"/>
              <a:gd name="T20" fmla="*/ 551 w 551"/>
              <a:gd name="T21" fmla="*/ 350 h 350"/>
            </a:gdLst>
            <a:ahLst/>
            <a:cxnLst>
              <a:cxn ang="T12">
                <a:pos x="T0" y="T1"/>
              </a:cxn>
              <a:cxn ang="T13">
                <a:pos x="T2" y="T3"/>
              </a:cxn>
              <a:cxn ang="T14">
                <a:pos x="T4" y="T5"/>
              </a:cxn>
              <a:cxn ang="T15">
                <a:pos x="T6" y="T7"/>
              </a:cxn>
              <a:cxn ang="T16">
                <a:pos x="T8" y="T9"/>
              </a:cxn>
              <a:cxn ang="T17">
                <a:pos x="T10" y="T11"/>
              </a:cxn>
            </a:cxnLst>
            <a:rect l="T18" t="T19" r="T20" b="T21"/>
            <a:pathLst>
              <a:path w="551" h="350">
                <a:moveTo>
                  <a:pt x="532" y="87"/>
                </a:moveTo>
                <a:cubicBezTo>
                  <a:pt x="551" y="43"/>
                  <a:pt x="551" y="43"/>
                  <a:pt x="551" y="43"/>
                </a:cubicBezTo>
                <a:cubicBezTo>
                  <a:pt x="532" y="0"/>
                  <a:pt x="532" y="0"/>
                  <a:pt x="532" y="0"/>
                </a:cubicBezTo>
                <a:cubicBezTo>
                  <a:pt x="305" y="0"/>
                  <a:pt x="106" y="123"/>
                  <a:pt x="0" y="307"/>
                </a:cubicBezTo>
                <a:cubicBezTo>
                  <a:pt x="76" y="350"/>
                  <a:pt x="76" y="350"/>
                  <a:pt x="76" y="350"/>
                </a:cubicBezTo>
                <a:cubicBezTo>
                  <a:pt x="167" y="193"/>
                  <a:pt x="337" y="87"/>
                  <a:pt x="532" y="87"/>
                </a:cubicBezTo>
                <a:close/>
              </a:path>
            </a:pathLst>
          </a:custGeom>
          <a:solidFill>
            <a:srgbClr val="4D4D4D"/>
          </a:solidFill>
          <a:ln w="12700">
            <a:solidFill>
              <a:schemeClr val="bg1"/>
            </a:solidFill>
            <a:miter lim="800000"/>
            <a:headEnd/>
            <a:tailEnd/>
          </a:ln>
        </p:spPr>
        <p:txBody>
          <a:bodyPr/>
          <a:lstStyle/>
          <a:p>
            <a:endParaRPr lang="en-US"/>
          </a:p>
        </p:txBody>
      </p:sp>
      <p:sp>
        <p:nvSpPr>
          <p:cNvPr id="6163" name="Freeform 93"/>
          <p:cNvSpPr>
            <a:spLocks/>
          </p:cNvSpPr>
          <p:nvPr/>
        </p:nvSpPr>
        <p:spPr bwMode="auto">
          <a:xfrm>
            <a:off x="695325" y="2505075"/>
            <a:ext cx="533400" cy="2073275"/>
          </a:xfrm>
          <a:custGeom>
            <a:avLst/>
            <a:gdLst>
              <a:gd name="T0" fmla="*/ 2147483647 w 158"/>
              <a:gd name="T1" fmla="*/ 2147483647 h 614"/>
              <a:gd name="T2" fmla="*/ 2147483647 w 158"/>
              <a:gd name="T3" fmla="*/ 2147483647 h 614"/>
              <a:gd name="T4" fmla="*/ 2147483647 w 158"/>
              <a:gd name="T5" fmla="*/ 2147483647 h 614"/>
              <a:gd name="T6" fmla="*/ 2147483647 w 158"/>
              <a:gd name="T7" fmla="*/ 0 h 614"/>
              <a:gd name="T8" fmla="*/ 0 w 158"/>
              <a:gd name="T9" fmla="*/ 2147483647 h 614"/>
              <a:gd name="T10" fmla="*/ 2147483647 w 158"/>
              <a:gd name="T11" fmla="*/ 2147483647 h 614"/>
              <a:gd name="T12" fmla="*/ 2147483647 w 158"/>
              <a:gd name="T13" fmla="*/ 2147483647 h 614"/>
              <a:gd name="T14" fmla="*/ 2147483647 w 158"/>
              <a:gd name="T15" fmla="*/ 2147483647 h 614"/>
              <a:gd name="T16" fmla="*/ 2147483647 w 158"/>
              <a:gd name="T17" fmla="*/ 2147483647 h 6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
              <a:gd name="T28" fmla="*/ 0 h 614"/>
              <a:gd name="T29" fmla="*/ 158 w 158"/>
              <a:gd name="T30" fmla="*/ 614 h 6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 h="614">
                <a:moveTo>
                  <a:pt x="88" y="307"/>
                </a:moveTo>
                <a:cubicBezTo>
                  <a:pt x="88" y="211"/>
                  <a:pt x="113" y="121"/>
                  <a:pt x="158" y="43"/>
                </a:cubicBezTo>
                <a:cubicBezTo>
                  <a:pt x="133" y="4"/>
                  <a:pt x="133" y="4"/>
                  <a:pt x="133" y="4"/>
                </a:cubicBezTo>
                <a:cubicBezTo>
                  <a:pt x="82" y="0"/>
                  <a:pt x="82" y="0"/>
                  <a:pt x="82" y="0"/>
                </a:cubicBezTo>
                <a:cubicBezTo>
                  <a:pt x="30" y="90"/>
                  <a:pt x="0" y="195"/>
                  <a:pt x="0" y="307"/>
                </a:cubicBezTo>
                <a:cubicBezTo>
                  <a:pt x="0" y="418"/>
                  <a:pt x="30" y="523"/>
                  <a:pt x="82" y="614"/>
                </a:cubicBezTo>
                <a:cubicBezTo>
                  <a:pt x="108" y="570"/>
                  <a:pt x="108" y="570"/>
                  <a:pt x="108" y="570"/>
                </a:cubicBezTo>
                <a:cubicBezTo>
                  <a:pt x="158" y="570"/>
                  <a:pt x="158" y="570"/>
                  <a:pt x="158" y="570"/>
                </a:cubicBezTo>
                <a:cubicBezTo>
                  <a:pt x="113" y="492"/>
                  <a:pt x="88" y="402"/>
                  <a:pt x="88" y="307"/>
                </a:cubicBezTo>
                <a:close/>
              </a:path>
            </a:pathLst>
          </a:custGeom>
          <a:solidFill>
            <a:srgbClr val="577600"/>
          </a:solidFill>
          <a:ln w="12700">
            <a:solidFill>
              <a:schemeClr val="bg1"/>
            </a:solidFill>
            <a:miter lim="800000"/>
            <a:headEnd/>
            <a:tailEnd/>
          </a:ln>
        </p:spPr>
        <p:txBody>
          <a:bodyPr/>
          <a:lstStyle/>
          <a:p>
            <a:endParaRPr lang="en-US"/>
          </a:p>
        </p:txBody>
      </p:sp>
      <p:pic>
        <p:nvPicPr>
          <p:cNvPr id="6164" name="Picture 95"/>
          <p:cNvPicPr>
            <a:picLocks noChangeAspect="1" noChangeArrowheads="1"/>
          </p:cNvPicPr>
          <p:nvPr/>
        </p:nvPicPr>
        <p:blipFill>
          <a:blip r:embed="rId3"/>
          <a:srcRect/>
          <a:stretch>
            <a:fillRect/>
          </a:stretch>
        </p:blipFill>
        <p:spPr bwMode="auto">
          <a:xfrm>
            <a:off x="1939925" y="2703513"/>
            <a:ext cx="1663700" cy="1658937"/>
          </a:xfrm>
          <a:prstGeom prst="rect">
            <a:avLst/>
          </a:prstGeom>
          <a:noFill/>
          <a:ln w="9525">
            <a:noFill/>
            <a:miter lim="800000"/>
            <a:headEnd/>
            <a:tailEnd/>
          </a:ln>
        </p:spPr>
      </p:pic>
      <p:sp>
        <p:nvSpPr>
          <p:cNvPr id="6165" name="Oval 94"/>
          <p:cNvSpPr>
            <a:spLocks noChangeArrowheads="1"/>
          </p:cNvSpPr>
          <p:nvPr/>
        </p:nvSpPr>
        <p:spPr bwMode="auto">
          <a:xfrm>
            <a:off x="2117725" y="2881313"/>
            <a:ext cx="1308100" cy="1304925"/>
          </a:xfrm>
          <a:prstGeom prst="ellipse">
            <a:avLst/>
          </a:prstGeom>
          <a:solidFill>
            <a:srgbClr val="FFFFFF"/>
          </a:solidFill>
          <a:ln w="12700">
            <a:solidFill>
              <a:srgbClr val="004A98"/>
            </a:solidFill>
            <a:miter lim="800000"/>
            <a:headEnd/>
            <a:tailEnd/>
          </a:ln>
        </p:spPr>
        <p:txBody>
          <a:bodyPr/>
          <a:lstStyle/>
          <a:p>
            <a:endParaRPr lang="es-ES_tradnl"/>
          </a:p>
        </p:txBody>
      </p:sp>
      <p:sp>
        <p:nvSpPr>
          <p:cNvPr id="6166" name="Oval 96"/>
          <p:cNvSpPr>
            <a:spLocks noChangeArrowheads="1"/>
          </p:cNvSpPr>
          <p:nvPr/>
        </p:nvSpPr>
        <p:spPr bwMode="auto">
          <a:xfrm>
            <a:off x="2136775" y="2892425"/>
            <a:ext cx="1295400" cy="1295400"/>
          </a:xfrm>
          <a:prstGeom prst="ellipse">
            <a:avLst/>
          </a:prstGeom>
          <a:noFill/>
          <a:ln w="9525">
            <a:noFill/>
            <a:round/>
            <a:headEnd/>
            <a:tailEnd/>
          </a:ln>
        </p:spPr>
        <p:txBody>
          <a:bodyPr wrap="none" lIns="0" tIns="0" rIns="0" bIns="0" anchor="ctr"/>
          <a:lstStyle/>
          <a:p>
            <a:pPr algn="ctr"/>
            <a:r>
              <a:rPr lang="es-ES_tradnl" sz="1400">
                <a:solidFill>
                  <a:srgbClr val="004A98"/>
                </a:solidFill>
              </a:rPr>
              <a:t>Relevantes, </a:t>
            </a:r>
            <a:br>
              <a:rPr lang="es-ES_tradnl" sz="1400">
                <a:solidFill>
                  <a:srgbClr val="004A98"/>
                </a:solidFill>
              </a:rPr>
            </a:br>
            <a:r>
              <a:rPr lang="es-ES_tradnl" sz="1400">
                <a:solidFill>
                  <a:srgbClr val="004A98"/>
                </a:solidFill>
              </a:rPr>
              <a:t>escalables y</a:t>
            </a:r>
            <a:br>
              <a:rPr lang="es-ES_tradnl" sz="1400">
                <a:solidFill>
                  <a:srgbClr val="004A98"/>
                </a:solidFill>
              </a:rPr>
            </a:br>
            <a:r>
              <a:rPr lang="es-ES_tradnl" sz="1400">
                <a:solidFill>
                  <a:srgbClr val="004A98"/>
                </a:solidFill>
              </a:rPr>
              <a:t>visión para </a:t>
            </a:r>
          </a:p>
          <a:p>
            <a:pPr algn="ctr"/>
            <a:r>
              <a:rPr lang="es-ES_tradnl" sz="1400">
                <a:solidFill>
                  <a:srgbClr val="004A98"/>
                </a:solidFill>
              </a:rPr>
              <a:t>el cambio </a:t>
            </a:r>
          </a:p>
        </p:txBody>
      </p:sp>
      <p:sp>
        <p:nvSpPr>
          <p:cNvPr id="6167" name="Rectangle 98"/>
          <p:cNvSpPr>
            <a:spLocks noChangeArrowheads="1"/>
          </p:cNvSpPr>
          <p:nvPr/>
        </p:nvSpPr>
        <p:spPr bwMode="auto">
          <a:xfrm>
            <a:off x="1084263" y="3381375"/>
            <a:ext cx="850900" cy="361950"/>
          </a:xfrm>
          <a:prstGeom prst="rect">
            <a:avLst/>
          </a:prstGeom>
          <a:noFill/>
          <a:ln w="9525">
            <a:noFill/>
            <a:miter lim="800000"/>
            <a:headEnd/>
            <a:tailEnd/>
          </a:ln>
        </p:spPr>
        <p:txBody>
          <a:bodyPr lIns="0" tIns="0" rIns="0" bIns="0" anchor="ctr">
            <a:spAutoFit/>
          </a:bodyPr>
          <a:lstStyle/>
          <a:p>
            <a:pPr algn="ctr">
              <a:lnSpc>
                <a:spcPct val="90000"/>
              </a:lnSpc>
            </a:pPr>
            <a:r>
              <a:rPr lang="es-ES_tradnl" sz="1300">
                <a:solidFill>
                  <a:schemeClr val="bg1"/>
                </a:solidFill>
              </a:rPr>
              <a:t>Medir y refinar</a:t>
            </a:r>
          </a:p>
        </p:txBody>
      </p:sp>
      <p:sp>
        <p:nvSpPr>
          <p:cNvPr id="6168" name="Rectangle 99"/>
          <p:cNvSpPr>
            <a:spLocks noChangeArrowheads="1"/>
          </p:cNvSpPr>
          <p:nvPr/>
        </p:nvSpPr>
        <p:spPr bwMode="auto">
          <a:xfrm>
            <a:off x="1603375" y="2230438"/>
            <a:ext cx="1111250" cy="361950"/>
          </a:xfrm>
          <a:prstGeom prst="rect">
            <a:avLst/>
          </a:prstGeom>
          <a:noFill/>
          <a:ln w="9525">
            <a:noFill/>
            <a:miter lim="800000"/>
            <a:headEnd/>
            <a:tailEnd/>
          </a:ln>
        </p:spPr>
        <p:txBody>
          <a:bodyPr lIns="0" tIns="0" rIns="0" bIns="0" anchor="ctr">
            <a:spAutoFit/>
          </a:bodyPr>
          <a:lstStyle/>
          <a:p>
            <a:pPr algn="ctr">
              <a:lnSpc>
                <a:spcPct val="90000"/>
              </a:lnSpc>
            </a:pPr>
            <a:r>
              <a:rPr lang="es-ES_tradnl" sz="1300">
                <a:solidFill>
                  <a:schemeClr val="bg1"/>
                </a:solidFill>
              </a:rPr>
              <a:t>Identificación </a:t>
            </a:r>
          </a:p>
          <a:p>
            <a:pPr algn="ctr">
              <a:lnSpc>
                <a:spcPct val="90000"/>
              </a:lnSpc>
            </a:pPr>
            <a:r>
              <a:rPr lang="es-ES_tradnl" sz="1300">
                <a:solidFill>
                  <a:schemeClr val="bg1"/>
                </a:solidFill>
              </a:rPr>
              <a:t>y asociación</a:t>
            </a:r>
          </a:p>
        </p:txBody>
      </p:sp>
      <p:sp>
        <p:nvSpPr>
          <p:cNvPr id="6169" name="Rectangle 101"/>
          <p:cNvSpPr>
            <a:spLocks noChangeArrowheads="1"/>
          </p:cNvSpPr>
          <p:nvPr/>
        </p:nvSpPr>
        <p:spPr bwMode="auto">
          <a:xfrm>
            <a:off x="3475038" y="3257550"/>
            <a:ext cx="1108075" cy="542925"/>
          </a:xfrm>
          <a:prstGeom prst="rect">
            <a:avLst/>
          </a:prstGeom>
          <a:noFill/>
          <a:ln w="9525">
            <a:noFill/>
            <a:miter lim="800000"/>
            <a:headEnd/>
            <a:tailEnd/>
          </a:ln>
        </p:spPr>
        <p:txBody>
          <a:bodyPr lIns="0" tIns="0" rIns="0" bIns="0" anchor="ctr">
            <a:spAutoFit/>
          </a:bodyPr>
          <a:lstStyle/>
          <a:p>
            <a:pPr algn="ctr">
              <a:lnSpc>
                <a:spcPct val="90000"/>
              </a:lnSpc>
            </a:pPr>
            <a:r>
              <a:rPr lang="es-ES" sz="1300">
                <a:solidFill>
                  <a:schemeClr val="bg1"/>
                </a:solidFill>
              </a:rPr>
              <a:t>Construir agendas comunes</a:t>
            </a:r>
          </a:p>
        </p:txBody>
      </p:sp>
      <p:sp>
        <p:nvSpPr>
          <p:cNvPr id="6170" name="Rectangle 102"/>
          <p:cNvSpPr>
            <a:spLocks noChangeArrowheads="1"/>
          </p:cNvSpPr>
          <p:nvPr/>
        </p:nvSpPr>
        <p:spPr bwMode="auto">
          <a:xfrm>
            <a:off x="2803525" y="4386263"/>
            <a:ext cx="1108075" cy="542925"/>
          </a:xfrm>
          <a:prstGeom prst="rect">
            <a:avLst/>
          </a:prstGeom>
          <a:noFill/>
          <a:ln w="9525">
            <a:noFill/>
            <a:miter lim="800000"/>
            <a:headEnd/>
            <a:tailEnd/>
          </a:ln>
        </p:spPr>
        <p:txBody>
          <a:bodyPr lIns="0" tIns="0" rIns="0" bIns="0" anchor="ctr">
            <a:spAutoFit/>
          </a:bodyPr>
          <a:lstStyle/>
          <a:p>
            <a:pPr algn="ctr">
              <a:lnSpc>
                <a:spcPct val="90000"/>
              </a:lnSpc>
            </a:pPr>
            <a:r>
              <a:rPr lang="es-ES" sz="1300">
                <a:solidFill>
                  <a:schemeClr val="bg1"/>
                </a:solidFill>
              </a:rPr>
              <a:t>Establecer</a:t>
            </a:r>
          </a:p>
          <a:p>
            <a:pPr algn="ctr">
              <a:lnSpc>
                <a:spcPct val="90000"/>
              </a:lnSpc>
            </a:pPr>
            <a:r>
              <a:rPr lang="es-ES" sz="1300">
                <a:solidFill>
                  <a:schemeClr val="bg1"/>
                </a:solidFill>
              </a:rPr>
              <a:t>alianzas globales</a:t>
            </a:r>
          </a:p>
        </p:txBody>
      </p:sp>
      <p:sp>
        <p:nvSpPr>
          <p:cNvPr id="6171" name="Rectangle 103"/>
          <p:cNvSpPr>
            <a:spLocks noChangeArrowheads="1"/>
          </p:cNvSpPr>
          <p:nvPr/>
        </p:nvSpPr>
        <p:spPr bwMode="auto">
          <a:xfrm>
            <a:off x="1524000" y="4243388"/>
            <a:ext cx="1204913" cy="723900"/>
          </a:xfrm>
          <a:prstGeom prst="rect">
            <a:avLst/>
          </a:prstGeom>
          <a:noFill/>
          <a:ln w="9525">
            <a:noFill/>
            <a:miter lim="800000"/>
            <a:headEnd/>
            <a:tailEnd/>
          </a:ln>
        </p:spPr>
        <p:txBody>
          <a:bodyPr lIns="0" tIns="0" rIns="0" bIns="0" anchor="ctr">
            <a:spAutoFit/>
          </a:bodyPr>
          <a:lstStyle/>
          <a:p>
            <a:pPr algn="ctr">
              <a:lnSpc>
                <a:spcPct val="90000"/>
              </a:lnSpc>
            </a:pPr>
            <a:r>
              <a:rPr lang="es-ES" sz="1300">
                <a:solidFill>
                  <a:schemeClr val="bg1"/>
                </a:solidFill>
              </a:rPr>
              <a:t>Coordinar, comunicar y escalar acciones</a:t>
            </a:r>
          </a:p>
        </p:txBody>
      </p:sp>
      <p:sp>
        <p:nvSpPr>
          <p:cNvPr id="6172" name="Rectangle 101"/>
          <p:cNvSpPr>
            <a:spLocks noChangeArrowheads="1"/>
          </p:cNvSpPr>
          <p:nvPr/>
        </p:nvSpPr>
        <p:spPr bwMode="auto">
          <a:xfrm>
            <a:off x="2887663" y="2319338"/>
            <a:ext cx="1108075" cy="361950"/>
          </a:xfrm>
          <a:prstGeom prst="rect">
            <a:avLst/>
          </a:prstGeom>
          <a:noFill/>
          <a:ln w="9525">
            <a:noFill/>
            <a:miter lim="800000"/>
            <a:headEnd/>
            <a:tailEnd/>
          </a:ln>
        </p:spPr>
        <p:txBody>
          <a:bodyPr lIns="0" tIns="0" rIns="0" bIns="0" anchor="ctr">
            <a:spAutoFit/>
          </a:bodyPr>
          <a:lstStyle/>
          <a:p>
            <a:pPr algn="ctr">
              <a:lnSpc>
                <a:spcPct val="90000"/>
              </a:lnSpc>
            </a:pPr>
            <a:r>
              <a:rPr lang="es-ES" sz="1300">
                <a:solidFill>
                  <a:schemeClr val="bg1"/>
                </a:solidFill>
              </a:rPr>
              <a:t>Fortalecer y conectar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PE" sz="2800" b="1" smtClean="0"/>
              <a:t>Algunas</a:t>
            </a:r>
            <a:r>
              <a:rPr lang="es-PE" sz="2800" smtClean="0"/>
              <a:t> </a:t>
            </a:r>
            <a:r>
              <a:rPr lang="es-PE" sz="2800" b="1" smtClean="0"/>
              <a:t>paradojas</a:t>
            </a:r>
            <a:endParaRPr lang="es-ES" sz="2800" b="1" smtClean="0"/>
          </a:p>
        </p:txBody>
      </p:sp>
      <p:sp>
        <p:nvSpPr>
          <p:cNvPr id="7171" name="2 Marcador de contenido"/>
          <p:cNvSpPr>
            <a:spLocks noGrp="1"/>
          </p:cNvSpPr>
          <p:nvPr>
            <p:ph idx="1"/>
          </p:nvPr>
        </p:nvSpPr>
        <p:spPr>
          <a:xfrm>
            <a:off x="381000" y="1143000"/>
            <a:ext cx="8367713" cy="4953000"/>
          </a:xfrm>
        </p:spPr>
        <p:txBody>
          <a:bodyPr/>
          <a:lstStyle/>
          <a:p>
            <a:r>
              <a:rPr lang="es-PE" sz="2400" smtClean="0"/>
              <a:t>Las ciudades tienen un enorme potencial para generar riqueza y ofrecer bienestar a la población, pero la calidad de vida en las ciudades es, por lo general, pobre: inseguridad, contaminación, ausencia de áreas verdes o espacios públicos, etc.</a:t>
            </a:r>
          </a:p>
          <a:p>
            <a:r>
              <a:rPr lang="es-PE" sz="2400" smtClean="0"/>
              <a:t>Muchas ciudades grandes han incrementado sus recursos públicos pero no la percepción de una mejora en la calidad de vida en temas críticos (seguridad, movilidad).</a:t>
            </a:r>
          </a:p>
          <a:p>
            <a:r>
              <a:rPr lang="es-PE" sz="2400" smtClean="0"/>
              <a:t>Vivimos en democracia pero desconfiamos de sus instituciones básicas y organizaciones como los partidos políticos han perdido capacidad de representación.</a:t>
            </a:r>
          </a:p>
          <a:p>
            <a:endParaRPr lang="es-E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198438"/>
            <a:ext cx="8713788" cy="868362"/>
          </a:xfrm>
        </p:spPr>
        <p:txBody>
          <a:bodyPr/>
          <a:lstStyle/>
          <a:p>
            <a:pPr eaLnBrk="1" hangingPunct="1"/>
            <a:r>
              <a:rPr lang="es-ES" sz="2800" b="1" smtClean="0"/>
              <a:t>La oportunidad de construir ciudades sostenibles</a:t>
            </a:r>
            <a:endParaRPr lang="en-US" sz="2800" b="1" smtClean="0"/>
          </a:p>
        </p:txBody>
      </p:sp>
      <p:sp>
        <p:nvSpPr>
          <p:cNvPr id="8195" name="Rectangle 3"/>
          <p:cNvSpPr>
            <a:spLocks noGrp="1" noChangeArrowheads="1"/>
          </p:cNvSpPr>
          <p:nvPr>
            <p:ph type="body" idx="1"/>
          </p:nvPr>
        </p:nvSpPr>
        <p:spPr>
          <a:xfrm>
            <a:off x="381000" y="1143000"/>
            <a:ext cx="8391525" cy="5238750"/>
          </a:xfrm>
        </p:spPr>
        <p:txBody>
          <a:bodyPr/>
          <a:lstStyle/>
          <a:p>
            <a:pPr eaLnBrk="1" hangingPunct="1"/>
            <a:r>
              <a:rPr lang="en-US" sz="2400" smtClean="0"/>
              <a:t>Existen organizaciones y movimientos en toda América Latina que están construyendo una forma distinta de relacionarse con sus ciudades: </a:t>
            </a:r>
            <a:r>
              <a:rPr lang="en-US" sz="2400" b="1" smtClean="0"/>
              <a:t>participando</a:t>
            </a:r>
            <a:r>
              <a:rPr lang="en-US" sz="2400" smtClean="0"/>
              <a:t> activamente en sus procesos de cambio:</a:t>
            </a:r>
          </a:p>
          <a:p>
            <a:pPr lvl="1" eaLnBrk="1" hangingPunct="1"/>
            <a:r>
              <a:rPr lang="en-US" sz="2200" smtClean="0"/>
              <a:t>involucrándose en el debate público;</a:t>
            </a:r>
          </a:p>
          <a:p>
            <a:pPr lvl="1" eaLnBrk="1" hangingPunct="1"/>
            <a:r>
              <a:rPr lang="en-US" sz="2200" smtClean="0"/>
              <a:t>ofreciendo propuestas concretas de solución;</a:t>
            </a:r>
          </a:p>
          <a:p>
            <a:pPr lvl="1" eaLnBrk="1" hangingPunct="1"/>
            <a:r>
              <a:rPr lang="en-US" sz="2200" smtClean="0"/>
              <a:t>construyendo indicadores para medir la calidad de vida;</a:t>
            </a:r>
          </a:p>
          <a:p>
            <a:pPr lvl="1" eaLnBrk="1" hangingPunct="1"/>
            <a:r>
              <a:rPr lang="en-US" sz="2200" smtClean="0"/>
              <a:t>realizando encuestas de percepción;</a:t>
            </a:r>
          </a:p>
          <a:p>
            <a:pPr lvl="1" eaLnBrk="1" hangingPunct="1"/>
            <a:r>
              <a:rPr lang="en-US" sz="2200" smtClean="0"/>
              <a:t>haciendo evaluaciones de resultados de la gestión municipal.</a:t>
            </a:r>
          </a:p>
          <a:p>
            <a:pPr lvl="1" eaLnBrk="1" hangingPunct="1"/>
            <a:r>
              <a:rPr lang="en-US" sz="2200" smtClean="0"/>
              <a:t>En una palabra, haciendo </a:t>
            </a:r>
            <a:r>
              <a:rPr lang="en-US" sz="2200" b="1" smtClean="0"/>
              <a:t>incidencia </a:t>
            </a:r>
            <a:r>
              <a:rPr lang="en-US" sz="2200" smtClean="0"/>
              <a:t>en políticas públicas.</a:t>
            </a:r>
          </a:p>
          <a:p>
            <a:pPr eaLnBrk="1" hangingPunct="1"/>
            <a:r>
              <a:rPr lang="en-US" sz="2400" smtClean="0"/>
              <a:t>Ser socialmente responsable es ser un ciudadano activo: involucrarse, participar, corresponsabilizarse.</a:t>
            </a:r>
          </a:p>
          <a:p>
            <a:pPr eaLnBrk="1" hangingPunct="1"/>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p>
            <a:r>
              <a:rPr lang="es-ES" smtClean="0"/>
              <a:t>Copyright © 2009 Fundación AVINA</a:t>
            </a:r>
          </a:p>
        </p:txBody>
      </p:sp>
      <p:sp>
        <p:nvSpPr>
          <p:cNvPr id="9219" name="Slide Number Placeholder 4"/>
          <p:cNvSpPr>
            <a:spLocks noGrp="1"/>
          </p:cNvSpPr>
          <p:nvPr>
            <p:ph type="sldNum" sz="quarter" idx="11"/>
          </p:nvPr>
        </p:nvSpPr>
        <p:spPr>
          <a:noFill/>
        </p:spPr>
        <p:txBody>
          <a:bodyPr/>
          <a:lstStyle/>
          <a:p>
            <a:fld id="{00086CDB-9C33-4324-B419-83EEB59283B9}" type="slidenum">
              <a:rPr lang="en-US" smtClean="0"/>
              <a:pPr/>
              <a:t>7</a:t>
            </a:fld>
            <a:endParaRPr lang="en-US" smtClean="0"/>
          </a:p>
        </p:txBody>
      </p:sp>
      <p:pic>
        <p:nvPicPr>
          <p:cNvPr id="9220" name="Picture 8" descr="C:\Grifo Design\AVINA\Estudos\template_verde\template_verde2.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21" name="Rectangle 2"/>
          <p:cNvSpPr>
            <a:spLocks noGrp="1" noChangeArrowheads="1"/>
          </p:cNvSpPr>
          <p:nvPr>
            <p:ph type="title"/>
          </p:nvPr>
        </p:nvSpPr>
        <p:spPr>
          <a:xfrm>
            <a:off x="376238" y="260350"/>
            <a:ext cx="8391525" cy="868363"/>
          </a:xfrm>
        </p:spPr>
        <p:txBody>
          <a:bodyPr/>
          <a:lstStyle/>
          <a:p>
            <a:pPr eaLnBrk="1" hangingPunct="1"/>
            <a:r>
              <a:rPr lang="en-US" sz="2800" b="1" smtClean="0"/>
              <a:t>Ciudades Sostenibles</a:t>
            </a:r>
          </a:p>
        </p:txBody>
      </p:sp>
      <p:sp>
        <p:nvSpPr>
          <p:cNvPr id="9222" name="Rectangle 3"/>
          <p:cNvSpPr>
            <a:spLocks noGrp="1" noChangeArrowheads="1"/>
          </p:cNvSpPr>
          <p:nvPr>
            <p:ph type="body" idx="1"/>
          </p:nvPr>
        </p:nvSpPr>
        <p:spPr>
          <a:xfrm>
            <a:off x="395288" y="1196975"/>
            <a:ext cx="7504112" cy="5526088"/>
          </a:xfrm>
        </p:spPr>
        <p:txBody>
          <a:bodyPr/>
          <a:lstStyle/>
          <a:p>
            <a:pPr eaLnBrk="1" hangingPunct="1"/>
            <a:r>
              <a:rPr lang="en-US" sz="2400" smtClean="0"/>
              <a:t>A partir de la iniciativa Bogotá Cómo Vamos fundada en 1997 “</a:t>
            </a:r>
            <a:r>
              <a:rPr lang="es-ES" sz="2400" smtClean="0"/>
              <a:t>ante la ausencia de un ejercicio ciudadano de rendición de cuentas que verificara el cumplimiento de las promesas electorales del candidato, ya elegido como alcalde, y su impacto en la calidad de vida de la ciudad”.</a:t>
            </a:r>
          </a:p>
          <a:p>
            <a:pPr eaLnBrk="1" hangingPunct="1"/>
            <a:r>
              <a:rPr lang="es-PE" sz="2400" smtClean="0"/>
              <a:t>A inicios de 2007, AVINA invitó a un grupo de empresarios de Sao Paulo y Rio de Janeiro, interesados en mejorar la calidad de vida en sus ciudades, a conocer esta experiencia.</a:t>
            </a:r>
          </a:p>
        </p:txBody>
      </p:sp>
      <p:pic>
        <p:nvPicPr>
          <p:cNvPr id="9223" name="Picture 2" descr="http://www.bogotacomovamos.org/imagenes/32.jpg"/>
          <p:cNvPicPr>
            <a:picLocks noChangeAspect="1" noChangeArrowheads="1"/>
          </p:cNvPicPr>
          <p:nvPr/>
        </p:nvPicPr>
        <p:blipFill>
          <a:blip r:embed="rId3"/>
          <a:srcRect/>
          <a:stretch>
            <a:fillRect/>
          </a:stretch>
        </p:blipFill>
        <p:spPr bwMode="auto">
          <a:xfrm>
            <a:off x="266700" y="5157788"/>
            <a:ext cx="7329488"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p>
            <a:r>
              <a:rPr lang="es-ES" smtClean="0"/>
              <a:t>Copyright © 2009 Fundación AVINA</a:t>
            </a:r>
          </a:p>
        </p:txBody>
      </p:sp>
      <p:sp>
        <p:nvSpPr>
          <p:cNvPr id="10243" name="Slide Number Placeholder 4"/>
          <p:cNvSpPr>
            <a:spLocks noGrp="1"/>
          </p:cNvSpPr>
          <p:nvPr>
            <p:ph type="sldNum" sz="quarter" idx="11"/>
          </p:nvPr>
        </p:nvSpPr>
        <p:spPr>
          <a:noFill/>
        </p:spPr>
        <p:txBody>
          <a:bodyPr/>
          <a:lstStyle/>
          <a:p>
            <a:fld id="{47EE1659-5176-4E14-9625-0B04F544AC18}" type="slidenum">
              <a:rPr lang="en-US" smtClean="0"/>
              <a:pPr/>
              <a:t>8</a:t>
            </a:fld>
            <a:endParaRPr lang="en-US" smtClean="0"/>
          </a:p>
        </p:txBody>
      </p:sp>
      <p:pic>
        <p:nvPicPr>
          <p:cNvPr id="10244" name="Picture 8" descr="C:\Grifo Design\AVINA\Estudos\template_verde\template_verde2.jpg"/>
          <p:cNvPicPr>
            <a:picLocks noChangeAspect="1" noChangeArrowheads="1"/>
          </p:cNvPicPr>
          <p:nvPr/>
        </p:nvPicPr>
        <p:blipFill>
          <a:blip r:embed="rId2"/>
          <a:srcRect/>
          <a:stretch>
            <a:fillRect/>
          </a:stretch>
        </p:blipFill>
        <p:spPr bwMode="auto">
          <a:xfrm>
            <a:off x="395288" y="0"/>
            <a:ext cx="8748712" cy="6858000"/>
          </a:xfrm>
          <a:prstGeom prst="rect">
            <a:avLst/>
          </a:prstGeom>
          <a:noFill/>
          <a:ln w="9525">
            <a:noFill/>
            <a:miter lim="800000"/>
            <a:headEnd/>
            <a:tailEnd/>
          </a:ln>
        </p:spPr>
      </p:pic>
      <p:sp>
        <p:nvSpPr>
          <p:cNvPr id="10245" name="Rectangle 2"/>
          <p:cNvSpPr>
            <a:spLocks noGrp="1" noChangeArrowheads="1"/>
          </p:cNvSpPr>
          <p:nvPr>
            <p:ph type="title"/>
          </p:nvPr>
        </p:nvSpPr>
        <p:spPr>
          <a:xfrm>
            <a:off x="376238" y="260350"/>
            <a:ext cx="8391525" cy="868363"/>
          </a:xfrm>
        </p:spPr>
        <p:txBody>
          <a:bodyPr/>
          <a:lstStyle/>
          <a:p>
            <a:pPr eaLnBrk="1" hangingPunct="1"/>
            <a:r>
              <a:rPr lang="en-US" sz="2800" b="1" smtClean="0"/>
              <a:t>Ciudades Sostenibles</a:t>
            </a:r>
          </a:p>
        </p:txBody>
      </p:sp>
      <p:sp>
        <p:nvSpPr>
          <p:cNvPr id="10246" name="Rectangle 3"/>
          <p:cNvSpPr>
            <a:spLocks noGrp="1" noChangeArrowheads="1"/>
          </p:cNvSpPr>
          <p:nvPr>
            <p:ph type="body" idx="1"/>
          </p:nvPr>
        </p:nvSpPr>
        <p:spPr>
          <a:xfrm>
            <a:off x="481013" y="1331913"/>
            <a:ext cx="7762875" cy="5526087"/>
          </a:xfrm>
        </p:spPr>
        <p:txBody>
          <a:bodyPr/>
          <a:lstStyle/>
          <a:p>
            <a:pPr eaLnBrk="1" hangingPunct="1"/>
            <a:r>
              <a:rPr lang="es-PE" sz="2800" smtClean="0"/>
              <a:t>Ello se inspiraron y crearon sus propias iniciativas, primero en sus ciudades y luego la contagiaron a otras: Ilhabela, Teresópolis, Petrópolis.</a:t>
            </a:r>
          </a:p>
          <a:p>
            <a:pPr eaLnBrk="1" hangingPunct="1"/>
            <a:r>
              <a:rPr lang="es-PE" sz="2800" smtClean="0"/>
              <a:t>Más tarde, invitamos a aliados de toda la región, empresarios y líderes de organizaciones sociales a conocer la experiencia en Bogotá.</a:t>
            </a:r>
          </a:p>
          <a:p>
            <a:pPr eaLnBrk="1" hangingPunct="1"/>
            <a:endParaRPr lang="en-US" sz="2400" smtClean="0"/>
          </a:p>
        </p:txBody>
      </p:sp>
      <p:pic>
        <p:nvPicPr>
          <p:cNvPr id="10247" name="Picture 2" descr="Rio Como Vamos"/>
          <p:cNvPicPr>
            <a:picLocks noChangeAspect="1" noChangeArrowheads="1"/>
          </p:cNvPicPr>
          <p:nvPr/>
        </p:nvPicPr>
        <p:blipFill>
          <a:blip r:embed="rId3"/>
          <a:srcRect/>
          <a:stretch>
            <a:fillRect/>
          </a:stretch>
        </p:blipFill>
        <p:spPr bwMode="auto">
          <a:xfrm>
            <a:off x="1652588" y="5180013"/>
            <a:ext cx="1219200" cy="1352550"/>
          </a:xfrm>
          <a:prstGeom prst="rect">
            <a:avLst/>
          </a:prstGeom>
          <a:noFill/>
          <a:ln w="9525">
            <a:noFill/>
            <a:miter lim="800000"/>
            <a:headEnd/>
            <a:tailEnd/>
          </a:ln>
        </p:spPr>
      </p:pic>
      <p:pic>
        <p:nvPicPr>
          <p:cNvPr id="10248" name="Picture 4" descr="http://www.nossateresopolis.org.br/imagens/topo_01.jpg"/>
          <p:cNvPicPr>
            <a:picLocks noChangeAspect="1" noChangeArrowheads="1"/>
          </p:cNvPicPr>
          <p:nvPr/>
        </p:nvPicPr>
        <p:blipFill>
          <a:blip r:embed="rId4"/>
          <a:srcRect/>
          <a:stretch>
            <a:fillRect/>
          </a:stretch>
        </p:blipFill>
        <p:spPr bwMode="auto">
          <a:xfrm>
            <a:off x="4356100" y="5037138"/>
            <a:ext cx="1685925" cy="857250"/>
          </a:xfrm>
          <a:prstGeom prst="rect">
            <a:avLst/>
          </a:prstGeom>
          <a:noFill/>
          <a:ln w="9525">
            <a:noFill/>
            <a:miter lim="800000"/>
            <a:headEnd/>
            <a:tailEnd/>
          </a:ln>
        </p:spPr>
      </p:pic>
      <p:sp>
        <p:nvSpPr>
          <p:cNvPr id="10249" name="AutoShape 6" descr="data:image/jpg;base64,/9j/4AAQSkZJRgABAQAAAQABAAD/2wCEAAkGBhIPERUUEhQWFBQVGRoXGBMXGR4bFxkgHBkVGhQdFxgZHiYfGBkvGhQeKy8gIycrMCwtFyAxNTYqNSYrLCkBCQoKDgwOGg8PGjIiHSQqNC0vLis1Liw1LCwvLCwqLCksLykyKjUqLCwqNSksLC0rLCwwLCwsLCwtLCwpLCwsLP/AABEIAE0AjgMBIgACEQEDEQH/xAAcAAACAwEBAQEAAAAAAAAAAAAABgQFBwMCAQj/xABDEAACAQMCAgYFCAYKAwAAAAABAgMABBESIQUxBgcTQVFxImGBkbEUMjNCRJLB0UNScoKh8BUjJFRidKKywuEWFzX/xAAYAQADAQEAAAAAAAAAAAAAAAAAAQMCBP/EACsRAAIBAgQEBgIDAAAAAAAAAAABAgMRBBMhURIxQXEUQpGx0fBSgWGhwf/aAAwDAQACEQMRAD8A3GiiigAooqHHxeFpmgEimVBqaPPpAHGD/Ee+nYLkyik3rK4zPbJbdhIYy86qSADkYOxz3U4im42Se5lSu2tj7RRRWTQUUUUAFFFFABRRRQAUUUUAFFFFABRRRQAVh3E+Om145LcLkqkul8ctJAVgf55itxrK+gXBlvX4msw2kfQfEZeU5HrBA91dNBqKk3y+TnrJtpItOtNw4sMHIa4Ug+OcY+NMfFem9laSdnNMqv3qATj9rSDj21k3SDic8HyeyuAddpMGWTuePbR/Ph5UXF7HAvEYJoi91PLiP0cnBdmyDz7wRjnkVfITik/678yebZtr7oabx3rDtrVljUPPKwDCOIajgjIJPlVxwzjImtxO6PAMEsso0soGck+rAzWUcT4Rb2Ite3a6t7kwqWniGpQdwARkHUBzwfCpXRjpNd3VwbVma8tJMo7vHpYKVOTqG49pOam6EeG8fvY0qr4rMbrLrKhuJ1jgguJULBe2VPQG+MnvxTXdXSRIzyMFRRlmOwAHjWHDi0VoH+R3V3buCf7PIgZSRtzBx3d4qRxrpDxC8tIRcQuYTL6TohUygYIBA5d+DyJ8qcsOm1bRCVeyd+Y1cQ630Esawws0TOFMz5UEZAYoMb4z31olZDxHoVcXtrLdOhhZFHya1G2iNdyCP1iN/WfOn7oN0iW+tEf66f1cg8GUDPvG/tqdWEVFOHTmUpyle0v0MFFUrdM7IT9gZ17XV2ejDZ1ZxjOMc6uq53FrmWTT5BRRRSGFFFFABWe8f64oLeQxwRmcqcF9WlM9+DglvOnbjELvbzLH89o3C+ZUhf41g3QvikFjd6ruEuuCu65KNkb6TzOxHtrqoU4yTbV7dDnrTcWktL9TQejXW38suI4GtipkOkMr6gO/JBA2wK0JIgucADO5wOfnVJwWfh92wmthCzpyZVAdcjByMAjn30v9KOlXE0ungs7UOqhT2mlmzkZ8Qo/6rMoqcrRVu5pScY3k79ht4nwC2uipnhSQr80sNx7fD1UjdYPTiXh92qxwwMezDa3UlxksMBgRt6NQbPrTvLWcRcQhCjbVhSjqD9YDJDCqjrkcNeoRuDChB/efFWpUmppT1ViVSonFuPM2SyftoY2cA60ViMbbqCcZ86kJGFGAAB4AYrKL3rKu7GWOBo4jGqRENhtRQopznVjOM+0U59Oelh4faCaIKzuyqgbODncnYjuFQlRkmlvyLKrFpvYYmt1JyVUnxIGa6Vmlr1gcRks1nS2SRpJTGgRX2wuSSoJJ325jlVfe9YHGLPD3NuioTj0oyB5agxwfOmsPN6aCzorU1uucUCpnSoXJycADJ7ycd9LUXWBAeH/LCD+r2X1tf6o+OfDekiLrQ4pM7NDbqyLuUWN2wP8AEwNKNCcrjlVirFPd/wD3z/nF/wB4reK/PnD7xrni0c5Qr2lwjkc8Zde+tA6ZdaJtpTBaxiSQHSztkqG/VUDdj7a6K9OUnGK2IUpxipN7mh0VkbdZ3ErN1+WW6hW30lDGxHfpOSM+dX3S3rHaC2tri0COs5YHWDkYA2wCMHOQa53h53S3LKtGzew/UVksnW5cTSQpBGgz2YlYqTknGsKM+iozzNa1WJ0pQtxG4VFPkfCcUvcZ6G2d96ZUam/SJjfzHJvPnV9cRa0ZeWoEZ8xiqleG4ABt1JwASjAA7evBpQbWqdhyV9GjPoeh7WU5mt5CrQsdx81wNypHgRsRmrLpJxDit3Kq2rCGF20qQ2HPP0nJGQNuS06x8M1YDKqIN9C7k43AJwABnuHOvB4cUGnRrUHKlW0su+R7vEGr513d6sjl2VloYx0z6LXkEqiZ3umKAl1DNp3bCknyJ9tSOsO2keS20ozf2SHOATvhueK16KykQk6EIbuLnUD4s7A6tvdiuUUBj59mfQRfpMYKgg/V9dUWJta/Qz4e97dRG6xujDz29lNEhZ+zSJgOZBQMvuIPvqDx3h91fW1rEQFNshEuo76vmoABzOhR96tNlaMwLGZI9aquMsMalxj2ZHuNce3jZl1NCqhgxIlBJxuoxgd+PdU44iyX8FHh229HqVjrJZwRWludHZxrrkwCcnOdOdskgknyqn4h0euJYkeaRnV2GEdyx3BIOn5o2HKm+6uYtetZImyAGUyKM4zgg+O52NRAUyChiULyV5tW3eFGSse3eM8sViNW2pt0ZbMUv6APZiLHoiQtj19mv4U49CrNYbcoBhg7avHf5v8ApxXtYUfWS8aHKsmHDYIBBzy2IOMV9eEPzijLctQkGk+ePSI9WKJVONWEqbi72FFuBr8p7ZBt24ZccvpRjHqr7wXgYW4hlcZ/rMknxOrGf3yKb14bKF04RvSBD504AZWwFC92MDfwrvNwzBbSqujZJjbbBPPScHYnuPfWs12sYyyn6wOEJdxRRsMnXkeIAVtXxFIvEehkjWqQRN8yaRxq9aR6hkes1pyWLZ9GPScY1yOXIHqGTt6siujcMKaNChwobOpsElipJJwcnIohVcFZBKmpasp+rbgwtrJVZAspZ+0OxJIcgb94wBTXUXh1uyKQwAJZmwDkDLEjfAqVUZy4pNlYqySK7itvcvj5PKkfjqj1+70hj3Uv3HAuLN9ujHlHj8DTjRUXBM6qeIlTVkl+0n7oR06HcRf6TiLj9jV+YrsvV4zfSXty/wC9j8TTlRSyolnj63Rpdkl/gpL1aWv1nnfzkP4CpCdXVgOcRbzd/wA6ZaKeXHYw8biH536lAvQOwH2dPbqPxNdF6FWI+zRfd/OruinwR2JvE1n536spv/DbH+7Q/cFeW6F2J+zRfdx8Ku6KOCOweIrfm/VlA3QSwP2dPYWHwNc26vrA/oceTuP+VMdFLgjsPxVded+rFn/17Z9wlHlK/wCdeH6AR/UuLpPKUn4000UZcdjXjK/5v39xNl6FXi/RcRmHqfJ/GuP9B8Zj+beRv+0PzQ08UUstFFjqnmUX3ivgTIjxtOYtpPM4+GKueGXt6fp7eNduaS5/gR+NXVFNQt1ZOeIU1Zwiuya9mf/Z"/>
          <p:cNvSpPr>
            <a:spLocks noChangeAspect="1" noChangeArrowheads="1"/>
          </p:cNvSpPr>
          <p:nvPr/>
        </p:nvSpPr>
        <p:spPr bwMode="auto">
          <a:xfrm>
            <a:off x="176213" y="-182563"/>
            <a:ext cx="304800" cy="304801"/>
          </a:xfrm>
          <a:prstGeom prst="rect">
            <a:avLst/>
          </a:prstGeom>
          <a:noFill/>
          <a:ln w="9525">
            <a:noFill/>
            <a:miter lim="800000"/>
            <a:headEnd/>
            <a:tailEnd/>
          </a:ln>
        </p:spPr>
        <p:txBody>
          <a:bodyPr/>
          <a:lstStyle/>
          <a:p>
            <a:endParaRPr lang="es-ES"/>
          </a:p>
        </p:txBody>
      </p:sp>
      <p:sp>
        <p:nvSpPr>
          <p:cNvPr id="10250" name="AutoShape 8" descr="data:image/jpg;base64,/9j/4AAQSkZJRgABAQAAAQABAAD/2wCEAAkGBhIPERUUEhQWFBQVGRoXGBMXGR4bFxkgHBkVGhQdFxgZHiYfGBkvGhQeKy8gIycrMCwtFyAxNTYqNSYrLCkBCQoKDgwOGg8PGjIiHSQqNC0vLis1Liw1LCwvLCwqLCksLykyKjUqLCwqNSksLC0rLCwwLCwsLCwtLCwpLCwsLP/AABEIAE0AjgMBIgACEQEDEQH/xAAcAAACAwEBAQEAAAAAAAAAAAAABgQFBwMCAQj/xABDEAACAQMCAgYFCAYKAwAAAAABAgMABBESIQUxBgcTQVFxImGBkbEUMjNCRJLB0UNScoKh8BUjJFRidKKywuEWFzX/xAAYAQADAQEAAAAAAAAAAAAAAAAAAQMCBP/EACsRAAIBAgQEBgIDAAAAAAAAAAABAgMRBBMhURIxQXEUQpGx0fBSgWGhwf/aAAwDAQACEQMRAD8A3GiiigAooqHHxeFpmgEimVBqaPPpAHGD/Ee+nYLkyik3rK4zPbJbdhIYy86qSADkYOxz3U4im42Se5lSu2tj7RRRWTQUUUUAFFFFABRRRQAUUUUAFFFFABRRRQAVh3E+Om145LcLkqkul8ctJAVgf55itxrK+gXBlvX4msw2kfQfEZeU5HrBA91dNBqKk3y+TnrJtpItOtNw4sMHIa4Ug+OcY+NMfFem9laSdnNMqv3qATj9rSDj21k3SDic8HyeyuAddpMGWTuePbR/Ph5UXF7HAvEYJoi91PLiP0cnBdmyDz7wRjnkVfITik/678yebZtr7oabx3rDtrVljUPPKwDCOIajgjIJPlVxwzjImtxO6PAMEsso0soGck+rAzWUcT4Rb2Ite3a6t7kwqWniGpQdwARkHUBzwfCpXRjpNd3VwbVma8tJMo7vHpYKVOTqG49pOam6EeG8fvY0qr4rMbrLrKhuJ1jgguJULBe2VPQG+MnvxTXdXSRIzyMFRRlmOwAHjWHDi0VoH+R3V3buCf7PIgZSRtzBx3d4qRxrpDxC8tIRcQuYTL6TohUygYIBA5d+DyJ8qcsOm1bRCVeyd+Y1cQ630Esawws0TOFMz5UEZAYoMb4z31olZDxHoVcXtrLdOhhZFHya1G2iNdyCP1iN/WfOn7oN0iW+tEf66f1cg8GUDPvG/tqdWEVFOHTmUpyle0v0MFFUrdM7IT9gZ17XV2ejDZ1ZxjOMc6uq53FrmWTT5BRRRSGFFFFABWe8f64oLeQxwRmcqcF9WlM9+DglvOnbjELvbzLH89o3C+ZUhf41g3QvikFjd6ruEuuCu65KNkb6TzOxHtrqoU4yTbV7dDnrTcWktL9TQejXW38suI4GtipkOkMr6gO/JBA2wK0JIgucADO5wOfnVJwWfh92wmthCzpyZVAdcjByMAjn30v9KOlXE0ungs7UOqhT2mlmzkZ8Qo/6rMoqcrRVu5pScY3k79ht4nwC2uipnhSQr80sNx7fD1UjdYPTiXh92qxwwMezDa3UlxksMBgRt6NQbPrTvLWcRcQhCjbVhSjqD9YDJDCqjrkcNeoRuDChB/efFWpUmppT1ViVSonFuPM2SyftoY2cA60ViMbbqCcZ86kJGFGAAB4AYrKL3rKu7GWOBo4jGqRENhtRQopznVjOM+0U59Oelh4faCaIKzuyqgbODncnYjuFQlRkmlvyLKrFpvYYmt1JyVUnxIGa6Vmlr1gcRks1nS2SRpJTGgRX2wuSSoJJ325jlVfe9YHGLPD3NuioTj0oyB5agxwfOmsPN6aCzorU1uucUCpnSoXJycADJ7ycd9LUXWBAeH/LCD+r2X1tf6o+OfDekiLrQ4pM7NDbqyLuUWN2wP8AEwNKNCcrjlVirFPd/wD3z/nF/wB4reK/PnD7xrni0c5Qr2lwjkc8Zde+tA6ZdaJtpTBaxiSQHSztkqG/VUDdj7a6K9OUnGK2IUpxipN7mh0VkbdZ3ErN1+WW6hW30lDGxHfpOSM+dX3S3rHaC2tri0COs5YHWDkYA2wCMHOQa53h53S3LKtGzew/UVksnW5cTSQpBGgz2YlYqTknGsKM+iozzNa1WJ0pQtxG4VFPkfCcUvcZ6G2d96ZUam/SJjfzHJvPnV9cRa0ZeWoEZ8xiqleG4ABt1JwASjAA7evBpQbWqdhyV9GjPoeh7WU5mt5CrQsdx81wNypHgRsRmrLpJxDit3Kq2rCGF20qQ2HPP0nJGQNuS06x8M1YDKqIN9C7k43AJwABnuHOvB4cUGnRrUHKlW0su+R7vEGr513d6sjl2VloYx0z6LXkEqiZ3umKAl1DNp3bCknyJ9tSOsO2keS20ozf2SHOATvhueK16KykQk6EIbuLnUD4s7A6tvdiuUUBj59mfQRfpMYKgg/V9dUWJta/Qz4e97dRG6xujDz29lNEhZ+zSJgOZBQMvuIPvqDx3h91fW1rEQFNshEuo76vmoABzOhR96tNlaMwLGZI9aquMsMalxj2ZHuNce3jZl1NCqhgxIlBJxuoxgd+PdU44iyX8FHh229HqVjrJZwRWludHZxrrkwCcnOdOdskgknyqn4h0euJYkeaRnV2GEdyx3BIOn5o2HKm+6uYtetZImyAGUyKM4zgg+O52NRAUyChiULyV5tW3eFGSse3eM8sViNW2pt0ZbMUv6APZiLHoiQtj19mv4U49CrNYbcoBhg7avHf5v8ApxXtYUfWS8aHKsmHDYIBBzy2IOMV9eEPzijLctQkGk+ePSI9WKJVONWEqbi72FFuBr8p7ZBt24ZccvpRjHqr7wXgYW4hlcZ/rMknxOrGf3yKb14bKF04RvSBD504AZWwFC92MDfwrvNwzBbSqujZJjbbBPPScHYnuPfWs12sYyyn6wOEJdxRRsMnXkeIAVtXxFIvEehkjWqQRN8yaRxq9aR6hkes1pyWLZ9GPScY1yOXIHqGTt6siujcMKaNChwobOpsElipJJwcnIohVcFZBKmpasp+rbgwtrJVZAspZ+0OxJIcgb94wBTXUXh1uyKQwAJZmwDkDLEjfAqVUZy4pNlYqySK7itvcvj5PKkfjqj1+70hj3Uv3HAuLN9ujHlHj8DTjRUXBM6qeIlTVkl+0n7oR06HcRf6TiLj9jV+YrsvV4zfSXty/wC9j8TTlRSyolnj63Rpdkl/gpL1aWv1nnfzkP4CpCdXVgOcRbzd/wA6ZaKeXHYw8biH536lAvQOwH2dPbqPxNdF6FWI+zRfd/OruinwR2JvE1n536spv/DbH+7Q/cFeW6F2J+zRfdx8Ku6KOCOweIrfm/VlA3QSwP2dPYWHwNc26vrA/oceTuP+VMdFLgjsPxVded+rFn/17Z9wlHlK/wCdeH6AR/UuLpPKUn4000UZcdjXjK/5v39xNl6FXi/RcRmHqfJ/GuP9B8Zj+beRv+0PzQ08UUstFFjqnmUX3ivgTIjxtOYtpPM4+GKueGXt6fp7eNduaS5/gR+NXVFNQt1ZOeIU1Zwiuya9mf/Z"/>
          <p:cNvSpPr>
            <a:spLocks noChangeAspect="1" noChangeArrowheads="1"/>
          </p:cNvSpPr>
          <p:nvPr/>
        </p:nvSpPr>
        <p:spPr bwMode="auto">
          <a:xfrm>
            <a:off x="328613" y="-30163"/>
            <a:ext cx="304800" cy="304801"/>
          </a:xfrm>
          <a:prstGeom prst="rect">
            <a:avLst/>
          </a:prstGeom>
          <a:noFill/>
          <a:ln w="9525">
            <a:noFill/>
            <a:miter lim="800000"/>
            <a:headEnd/>
            <a:tailEnd/>
          </a:ln>
        </p:spPr>
        <p:txBody>
          <a:bodyPr/>
          <a:lstStyle/>
          <a:p>
            <a:endParaRPr lang="es-ES"/>
          </a:p>
        </p:txBody>
      </p:sp>
      <p:sp>
        <p:nvSpPr>
          <p:cNvPr id="10251" name="AutoShape 10" descr="data:image/jpg;base64,/9j/4AAQSkZJRgABAQAAAQABAAD/2wCEAAkGBhIPERUUEhQWFBQVGRoXGBMXGR4bFxkgHBkVGhQdFxgZHiYfGBkvGhQeKy8gIycrMCwtFyAxNTYqNSYrLCkBCQoKDgwOGg8PGjIiHSQqNC0vLis1Liw1LCwvLCwqLCksLykyKjUqLCwqNSksLC0rLCwwLCwsLCwtLCwpLCwsLP/AABEIAE0AjgMBIgACEQEDEQH/xAAcAAACAwEBAQEAAAAAAAAAAAAABgQFBwMCAQj/xABDEAACAQMCAgYFCAYKAwAAAAABAgMABBESIQUxBgcTQVFxImGBkbEUMjNCRJLB0UNScoKh8BUjJFRidKKywuEWFzX/xAAYAQADAQEAAAAAAAAAAAAAAAAAAQMCBP/EACsRAAIBAgQEBgIDAAAAAAAAAAABAgMRBBMhURIxQXEUQpGx0fBSgWGhwf/aAAwDAQACEQMRAD8A3GiiigAooqHHxeFpmgEimVBqaPPpAHGD/Ee+nYLkyik3rK4zPbJbdhIYy86qSADkYOxz3U4im42Se5lSu2tj7RRRWTQUUUUAFFFFABRRRQAUUUUAFFFFABRRRQAVh3E+Om145LcLkqkul8ctJAVgf55itxrK+gXBlvX4msw2kfQfEZeU5HrBA91dNBqKk3y+TnrJtpItOtNw4sMHIa4Ug+OcY+NMfFem9laSdnNMqv3qATj9rSDj21k3SDic8HyeyuAddpMGWTuePbR/Ph5UXF7HAvEYJoi91PLiP0cnBdmyDz7wRjnkVfITik/678yebZtr7oabx3rDtrVljUPPKwDCOIajgjIJPlVxwzjImtxO6PAMEsso0soGck+rAzWUcT4Rb2Ite3a6t7kwqWniGpQdwARkHUBzwfCpXRjpNd3VwbVma8tJMo7vHpYKVOTqG49pOam6EeG8fvY0qr4rMbrLrKhuJ1jgguJULBe2VPQG+MnvxTXdXSRIzyMFRRlmOwAHjWHDi0VoH+R3V3buCf7PIgZSRtzBx3d4qRxrpDxC8tIRcQuYTL6TohUygYIBA5d+DyJ8qcsOm1bRCVeyd+Y1cQ630Esawws0TOFMz5UEZAYoMb4z31olZDxHoVcXtrLdOhhZFHya1G2iNdyCP1iN/WfOn7oN0iW+tEf66f1cg8GUDPvG/tqdWEVFOHTmUpyle0v0MFFUrdM7IT9gZ17XV2ejDZ1ZxjOMc6uq53FrmWTT5BRRRSGFFFFABWe8f64oLeQxwRmcqcF9WlM9+DglvOnbjELvbzLH89o3C+ZUhf41g3QvikFjd6ruEuuCu65KNkb6TzOxHtrqoU4yTbV7dDnrTcWktL9TQejXW38suI4GtipkOkMr6gO/JBA2wK0JIgucADO5wOfnVJwWfh92wmthCzpyZVAdcjByMAjn30v9KOlXE0ungs7UOqhT2mlmzkZ8Qo/6rMoqcrRVu5pScY3k79ht4nwC2uipnhSQr80sNx7fD1UjdYPTiXh92qxwwMezDa3UlxksMBgRt6NQbPrTvLWcRcQhCjbVhSjqD9YDJDCqjrkcNeoRuDChB/efFWpUmppT1ViVSonFuPM2SyftoY2cA60ViMbbqCcZ86kJGFGAAB4AYrKL3rKu7GWOBo4jGqRENhtRQopznVjOM+0U59Oelh4faCaIKzuyqgbODncnYjuFQlRkmlvyLKrFpvYYmt1JyVUnxIGa6Vmlr1gcRks1nS2SRpJTGgRX2wuSSoJJ325jlVfe9YHGLPD3NuioTj0oyB5agxwfOmsPN6aCzorU1uucUCpnSoXJycADJ7ycd9LUXWBAeH/LCD+r2X1tf6o+OfDekiLrQ4pM7NDbqyLuUWN2wP8AEwNKNCcrjlVirFPd/wD3z/nF/wB4reK/PnD7xrni0c5Qr2lwjkc8Zde+tA6ZdaJtpTBaxiSQHSztkqG/VUDdj7a6K9OUnGK2IUpxipN7mh0VkbdZ3ErN1+WW6hW30lDGxHfpOSM+dX3S3rHaC2tri0COs5YHWDkYA2wCMHOQa53h53S3LKtGzew/UVksnW5cTSQpBGgz2YlYqTknGsKM+iozzNa1WJ0pQtxG4VFPkfCcUvcZ6G2d96ZUam/SJjfzHJvPnV9cRa0ZeWoEZ8xiqleG4ABt1JwASjAA7evBpQbWqdhyV9GjPoeh7WU5mt5CrQsdx81wNypHgRsRmrLpJxDit3Kq2rCGF20qQ2HPP0nJGQNuS06x8M1YDKqIN9C7k43AJwABnuHOvB4cUGnRrUHKlW0su+R7vEGr513d6sjl2VloYx0z6LXkEqiZ3umKAl1DNp3bCknyJ9tSOsO2keS20ozf2SHOATvhueK16KykQk6EIbuLnUD4s7A6tvdiuUUBj59mfQRfpMYKgg/V9dUWJta/Qz4e97dRG6xujDz29lNEhZ+zSJgOZBQMvuIPvqDx3h91fW1rEQFNshEuo76vmoABzOhR96tNlaMwLGZI9aquMsMalxj2ZHuNce3jZl1NCqhgxIlBJxuoxgd+PdU44iyX8FHh229HqVjrJZwRWludHZxrrkwCcnOdOdskgknyqn4h0euJYkeaRnV2GEdyx3BIOn5o2HKm+6uYtetZImyAGUyKM4zgg+O52NRAUyChiULyV5tW3eFGSse3eM8sViNW2pt0ZbMUv6APZiLHoiQtj19mv4U49CrNYbcoBhg7avHf5v8ApxXtYUfWS8aHKsmHDYIBBzy2IOMV9eEPzijLctQkGk+ePSI9WKJVONWEqbi72FFuBr8p7ZBt24ZccvpRjHqr7wXgYW4hlcZ/rMknxOrGf3yKb14bKF04RvSBD504AZWwFC92MDfwrvNwzBbSqujZJjbbBPPScHYnuPfWs12sYyyn6wOEJdxRRsMnXkeIAVtXxFIvEehkjWqQRN8yaRxq9aR6hkes1pyWLZ9GPScY1yOXIHqGTt6siujcMKaNChwobOpsElipJJwcnIohVcFZBKmpasp+rbgwtrJVZAspZ+0OxJIcgb94wBTXUXh1uyKQwAJZmwDkDLEjfAqVUZy4pNlYqySK7itvcvj5PKkfjqj1+70hj3Uv3HAuLN9ujHlHj8DTjRUXBM6qeIlTVkl+0n7oR06HcRf6TiLj9jV+YrsvV4zfSXty/wC9j8TTlRSyolnj63Rpdkl/gpL1aWv1nnfzkP4CpCdXVgOcRbzd/wA6ZaKeXHYw8biH536lAvQOwH2dPbqPxNdF6FWI+zRfd/OruinwR2JvE1n536spv/DbH+7Q/cFeW6F2J+zRfdx8Ku6KOCOweIrfm/VlA3QSwP2dPYWHwNc26vrA/oceTuP+VMdFLgjsPxVded+rFn/17Z9wlHlK/wCdeH6AR/UuLpPKUn4000UZcdjXjK/5v39xNl6FXi/RcRmHqfJ/GuP9B8Zj+beRv+0PzQ08UUstFFjqnmUX3ivgTIjxtOYtpPM4+GKueGXt6fp7eNduaS5/gR+NXVFNQt1ZOeIU1Zwiuya9mf/Z"/>
          <p:cNvSpPr>
            <a:spLocks noChangeAspect="1" noChangeArrowheads="1"/>
          </p:cNvSpPr>
          <p:nvPr/>
        </p:nvSpPr>
        <p:spPr bwMode="auto">
          <a:xfrm>
            <a:off x="481013" y="122238"/>
            <a:ext cx="304800" cy="304800"/>
          </a:xfrm>
          <a:prstGeom prst="rect">
            <a:avLst/>
          </a:prstGeom>
          <a:noFill/>
          <a:ln w="9525">
            <a:noFill/>
            <a:miter lim="800000"/>
            <a:headEnd/>
            <a:tailEnd/>
          </a:ln>
        </p:spPr>
        <p:txBody>
          <a:bodyP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7950" y="257175"/>
            <a:ext cx="8856663" cy="868363"/>
          </a:xfrm>
        </p:spPr>
        <p:txBody>
          <a:bodyPr/>
          <a:lstStyle/>
          <a:p>
            <a:pPr eaLnBrk="1" hangingPunct="1"/>
            <a:r>
              <a:rPr lang="es-ES" sz="2800" b="1" smtClean="0"/>
              <a:t>Red de ciudades justas, democráticas y sostenibles</a:t>
            </a:r>
            <a:endParaRPr lang="en-US" sz="2800" b="1" smtClean="0"/>
          </a:p>
        </p:txBody>
      </p:sp>
      <p:pic>
        <p:nvPicPr>
          <p:cNvPr id="11267" name="Picture 2" descr="C:\Users\AVINA\Documents\Programa\ORC\Ciudades sostenibles\Presentación para BID Trujillo nov2011\Red Ciudades LAC.png"/>
          <p:cNvPicPr>
            <a:picLocks noChangeAspect="1" noChangeArrowheads="1"/>
          </p:cNvPicPr>
          <p:nvPr/>
        </p:nvPicPr>
        <p:blipFill>
          <a:blip r:embed="rId3"/>
          <a:srcRect/>
          <a:stretch>
            <a:fillRect/>
          </a:stretch>
        </p:blipFill>
        <p:spPr bwMode="auto">
          <a:xfrm>
            <a:off x="6875463" y="1052513"/>
            <a:ext cx="1584325" cy="1838325"/>
          </a:xfrm>
          <a:prstGeom prst="rect">
            <a:avLst/>
          </a:prstGeom>
          <a:noFill/>
          <a:ln w="9525">
            <a:noFill/>
            <a:miter lim="800000"/>
            <a:headEnd/>
            <a:tailEnd/>
          </a:ln>
        </p:spPr>
      </p:pic>
      <p:pic>
        <p:nvPicPr>
          <p:cNvPr id="11268" name="2 Imagen"/>
          <p:cNvPicPr>
            <a:picLocks noChangeAspect="1"/>
          </p:cNvPicPr>
          <p:nvPr/>
        </p:nvPicPr>
        <p:blipFill>
          <a:blip r:embed="rId4"/>
          <a:srcRect/>
          <a:stretch>
            <a:fillRect/>
          </a:stretch>
        </p:blipFill>
        <p:spPr bwMode="auto">
          <a:xfrm>
            <a:off x="1042988" y="1484313"/>
            <a:ext cx="5257800" cy="4975225"/>
          </a:xfrm>
          <a:prstGeom prst="rect">
            <a:avLst/>
          </a:prstGeom>
          <a:noFill/>
          <a:ln w="9525">
            <a:noFill/>
            <a:miter lim="800000"/>
            <a:headEnd/>
            <a:tailEnd/>
          </a:ln>
        </p:spPr>
      </p:pic>
      <p:sp>
        <p:nvSpPr>
          <p:cNvPr id="11269" name="4 CuadroTexto"/>
          <p:cNvSpPr txBox="1">
            <a:spLocks noChangeArrowheads="1"/>
          </p:cNvSpPr>
          <p:nvPr/>
        </p:nvSpPr>
        <p:spPr bwMode="auto">
          <a:xfrm>
            <a:off x="6948488" y="3644900"/>
            <a:ext cx="1949450" cy="2308225"/>
          </a:xfrm>
          <a:prstGeom prst="rect">
            <a:avLst/>
          </a:prstGeom>
          <a:noFill/>
          <a:ln w="9525">
            <a:noFill/>
            <a:miter lim="800000"/>
            <a:headEnd/>
            <a:tailEnd/>
          </a:ln>
        </p:spPr>
        <p:txBody>
          <a:bodyPr wrap="none">
            <a:spAutoFit/>
          </a:bodyPr>
          <a:lstStyle/>
          <a:p>
            <a:r>
              <a:rPr lang="es-PE"/>
              <a:t>Más de 50</a:t>
            </a:r>
          </a:p>
          <a:p>
            <a:r>
              <a:rPr lang="es-PE"/>
              <a:t>iniciativas en</a:t>
            </a:r>
          </a:p>
          <a:p>
            <a:r>
              <a:rPr lang="es-PE"/>
              <a:t>la región.</a:t>
            </a:r>
          </a:p>
          <a:p>
            <a:endParaRPr lang="es-PE"/>
          </a:p>
          <a:p>
            <a:r>
              <a:rPr lang="es-PE"/>
              <a:t>Diez redes</a:t>
            </a:r>
          </a:p>
          <a:p>
            <a:r>
              <a:rPr lang="es-PE"/>
              <a:t>nacionales.</a:t>
            </a: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2B8B27"/>
      </a:dk2>
      <a:lt2>
        <a:srgbClr val="808080"/>
      </a:lt2>
      <a:accent1>
        <a:srgbClr val="8AC606"/>
      </a:accent1>
      <a:accent2>
        <a:srgbClr val="1C96DF"/>
      </a:accent2>
      <a:accent3>
        <a:srgbClr val="FFFFFF"/>
      </a:accent3>
      <a:accent4>
        <a:srgbClr val="000000"/>
      </a:accent4>
      <a:accent5>
        <a:srgbClr val="C4DFAA"/>
      </a:accent5>
      <a:accent6>
        <a:srgbClr val="1887CA"/>
      </a:accent6>
      <a:hlink>
        <a:srgbClr val="5E8E21"/>
      </a:hlink>
      <a:folHlink>
        <a:srgbClr val="186E3E"/>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o AVINA" ma:contentTypeID="0x01010058A0516F8C28B849A745B5A130DC49F6004E7A192181359542BADC971EFC88E5B9" ma:contentTypeVersion="38" ma:contentTypeDescription="" ma:contentTypeScope="" ma:versionID="500f23b4faff0011b67b6924748d9b2d">
  <xsd:schema xmlns:xsd="http://www.w3.org/2001/XMLSchema" xmlns:xs="http://www.w3.org/2001/XMLSchema" xmlns:p="http://schemas.microsoft.com/office/2006/metadata/properties" xmlns:ns2="8e98a457-5a21-4f6a-8b8e-133042fefbc8" targetNamespace="http://schemas.microsoft.com/office/2006/metadata/properties" ma:root="true" ma:fieldsID="8a9820cbb849eec9a138218328c442b2" ns2:_="">
    <xsd:import namespace="8e98a457-5a21-4f6a-8b8e-133042fefbc8"/>
    <xsd:element name="properties">
      <xsd:complexType>
        <xsd:sequence>
          <xsd:element name="documentManagement">
            <xsd:complexType>
              <xsd:all>
                <xsd:element ref="ns2:_dlc_DocId" minOccurs="0"/>
                <xsd:element ref="ns2:_dlc_DocIdUrl" minOccurs="0"/>
                <xsd:element ref="ns2:_dlc_DocIdPersistId" minOccurs="0"/>
                <xsd:element ref="ns2:Autor_x0020_de_x0020_la_x0020_Publicación" minOccurs="0"/>
                <xsd:element ref="ns2:Equipo_x0020_o_x0020_Unidad_x0020_vinculadaTaxHTField0" minOccurs="0"/>
                <xsd:element ref="ns2:TaxCatchAll" minOccurs="0"/>
                <xsd:element ref="ns2:TaxCatchAllLabel" minOccurs="0"/>
                <xsd:element ref="ns2:Categoría_x0020_TemáticaTaxHTField0" minOccurs="0"/>
                <xsd:element ref="ns2:Tipo_x0020_de_x0020_ContenidoTaxHTField0" minOccurs="0"/>
                <xsd:element ref="ns2:Aprendizaje" minOccurs="0"/>
                <xsd:element ref="ns2:Difusión" minOccurs="0"/>
                <xsd:element ref="ns2:Idioma_x0020_de_x0020_Contenido" minOccurs="0"/>
                <xsd:element ref="ns2:Año_x0020_producció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98a457-5a21-4f6a-8b8e-133042fefbc8"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element name="Autor_x0020_de_x0020_la_x0020_Publicación" ma:index="11" nillable="true" ma:displayName="Autor o Referente de la Publicación" ma:description="Persona a contactar para obtener más información." ma:internalName="Autor_x0020_de_x0020_la_x0020_Publicaci_x00f3_n" ma:readOnly="false">
      <xsd:simpleType>
        <xsd:restriction base="dms:Text">
          <xsd:maxLength value="255"/>
        </xsd:restriction>
      </xsd:simpleType>
    </xsd:element>
    <xsd:element name="Equipo_x0020_o_x0020_Unidad_x0020_vinculadaTaxHTField0" ma:index="12" nillable="true" ma:taxonomy="true" ma:internalName="Equipo_x0020_o_x0020_Unidad_x0020_vinculadaTaxHTField0" ma:taxonomyFieldName="Equipo_x0020_o_x0020_Unidad_x0020_vinculada" ma:displayName="Equipo o Unidad vinculada" ma:readOnly="false" ma:default="" ma:fieldId="{2083404e-4c16-42e2-92f3-32947370b5fb}" ma:taxonomyMulti="true" ma:sspId="394d8c70-6331-4e0d-995d-ac78be67b5b7" ma:termSetId="5606be9c-9f92-4f60-a00a-d50d2bb47dd5"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40b14f10-40d2-4a2b-b7f9-a0d3f4b7ccaa}" ma:internalName="TaxCatchAll" ma:showField="CatchAllData" ma:web="8e98a457-5a21-4f6a-8b8e-133042fefbc8">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40b14f10-40d2-4a2b-b7f9-a0d3f4b7ccaa}" ma:internalName="TaxCatchAllLabel" ma:readOnly="true" ma:showField="CatchAllDataLabel" ma:web="8e98a457-5a21-4f6a-8b8e-133042fefbc8">
      <xsd:complexType>
        <xsd:complexContent>
          <xsd:extension base="dms:MultiChoiceLookup">
            <xsd:sequence>
              <xsd:element name="Value" type="dms:Lookup" maxOccurs="unbounded" minOccurs="0" nillable="true"/>
            </xsd:sequence>
          </xsd:extension>
        </xsd:complexContent>
      </xsd:complexType>
    </xsd:element>
    <xsd:element name="Categoría_x0020_TemáticaTaxHTField0" ma:index="16" nillable="true" ma:taxonomy="true" ma:internalName="Categor_x00ed_a_x0020_Tem_x00e1_ticaTaxHTField0" ma:taxonomyFieldName="Categor_x00ed_a_x0020_Tem_x00e1_tica" ma:displayName="Categoría Temática" ma:readOnly="false" ma:default="" ma:fieldId="{9a379c8c-9a69-4c7d-bf42-75b2fec14a17}" ma:taxonomyMulti="true" ma:sspId="394d8c70-6331-4e0d-995d-ac78be67b5b7" ma:termSetId="2a1d0664-53a0-47ab-a76c-86d33f746306" ma:anchorId="00000000-0000-0000-0000-000000000000" ma:open="false" ma:isKeyword="false">
      <xsd:complexType>
        <xsd:sequence>
          <xsd:element ref="pc:Terms" minOccurs="0" maxOccurs="1"/>
        </xsd:sequence>
      </xsd:complexType>
    </xsd:element>
    <xsd:element name="Tipo_x0020_de_x0020_ContenidoTaxHTField0" ma:index="18" nillable="true" ma:taxonomy="true" ma:internalName="Tipo_x0020_de_x0020_ContenidoTaxHTField0" ma:taxonomyFieldName="Tipo_x0020_de_x0020_Contenido" ma:displayName="Tipo de Contenido" ma:readOnly="false" ma:default="" ma:fieldId="{745b416b-e8b9-4cb2-ae2a-3184547cf0b5}" ma:sspId="394d8c70-6331-4e0d-995d-ac78be67b5b7" ma:termSetId="6b15bf3e-a5bb-4aa7-9d45-0c80344290ef" ma:anchorId="00000000-0000-0000-0000-000000000000" ma:open="false" ma:isKeyword="false">
      <xsd:complexType>
        <xsd:sequence>
          <xsd:element ref="pc:Terms" minOccurs="0" maxOccurs="1"/>
        </xsd:sequence>
      </xsd:complexType>
    </xsd:element>
    <xsd:element name="Aprendizaje" ma:index="20" nillable="true" ma:displayName="KnowHow" ma:default="0" ma:description="Seleccionar si se desea destacar el documento en el sitio de KnowHow." ma:internalName="Aprendizaje" ma:readOnly="false">
      <xsd:simpleType>
        <xsd:restriction base="dms:Boolean"/>
      </xsd:simpleType>
    </xsd:element>
    <xsd:element name="Difusión" ma:index="21" nillable="true" ma:displayName="Difusión" ma:default="Interna" ma:format="Dropdown" ma:internalName="Difusi_x00f3_n0">
      <xsd:simpleType>
        <xsd:restriction base="dms:Choice">
          <xsd:enumeration value="Interna"/>
          <xsd:enumeration value="Externa"/>
        </xsd:restriction>
      </xsd:simpleType>
    </xsd:element>
    <xsd:element name="Idioma_x0020_de_x0020_Contenido" ma:index="22" nillable="true" ma:displayName="Idioma de Contenido" ma:default="Español" ma:internalName="Idioma_x0020_de_x0020_Contenido0">
      <xsd:complexType>
        <xsd:complexContent>
          <xsd:extension base="dms:MultiChoice">
            <xsd:sequence>
              <xsd:element name="Value" maxOccurs="unbounded" minOccurs="0" nillable="true">
                <xsd:simpleType>
                  <xsd:restriction base="dms:Choice">
                    <xsd:enumeration value="Español"/>
                    <xsd:enumeration value="Portugués"/>
                    <xsd:enumeration value="Inglés"/>
                  </xsd:restriction>
                </xsd:simpleType>
              </xsd:element>
            </xsd:sequence>
          </xsd:extension>
        </xsd:complexContent>
      </xsd:complexType>
    </xsd:element>
    <xsd:element name="Año_x0020_producción" ma:index="23" nillable="true" ma:displayName="Año Producción" ma:default="2011" ma:format="Dropdown" ma:internalName="A_x00f1_o_x0020_producci_x00f3_n">
      <xsd:simpleType>
        <xsd:restriction base="dms:Choice">
          <xsd:enumeration value="Anterior a 2004"/>
          <xsd:enumeration value="2004"/>
          <xsd:enumeration value="2005"/>
          <xsd:enumeration value="2006"/>
          <xsd:enumeration value="2007"/>
          <xsd:enumeration value="2008"/>
          <xsd:enumeration value="2009"/>
          <xsd:enumeration value="2010"/>
          <xsd:enumeration value="201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documentManagement>
    <Aprendizaje xmlns="8e98a457-5a21-4f6a-8b8e-133042fefbc8">false</Aprendizaje>
    <Año_x0020_producción xmlns="8e98a457-5a21-4f6a-8b8e-133042fefbc8">2010</Año_x0020_producción>
    <Tipo_x0020_de_x0020_ContenidoTaxHTField0 xmlns="8e98a457-5a21-4f6a-8b8e-133042fefbc8" xsi:nil="true"/>
    <Categoría_x0020_TemáticaTaxHTField0 xmlns="8e98a457-5a21-4f6a-8b8e-133042fefbc8" xsi:nil="true"/>
    <Autor_x0020_de_x0020_la_x0020_Publicación xmlns="8e98a457-5a21-4f6a-8b8e-133042fefbc8" xsi:nil="true"/>
    <Equipo_x0020_o_x0020_Unidad_x0020_vinculadaTaxHTField0 xmlns="8e98a457-5a21-4f6a-8b8e-133042fefbc8" xsi:nil="true"/>
    <Idioma_x0020_de_x0020_Contenido xmlns="8e98a457-5a21-4f6a-8b8e-133042fefbc8">
      <Value xmlns="8e98a457-5a21-4f6a-8b8e-133042fefbc8">Español</Value>
    </Idioma_x0020_de_x0020_Contenido>
    <Difusión xmlns="8e98a457-5a21-4f6a-8b8e-133042fefbc8">Interna</Difusión>
    <TaxCatchAll xmlns="8e98a457-5a21-4f6a-8b8e-133042fefbc8"/>
  </documentManagement>
</p:properties>
</file>

<file path=customXml/itemProps1.xml><?xml version="1.0" encoding="utf-8"?>
<ds:datastoreItem xmlns:ds="http://schemas.openxmlformats.org/officeDocument/2006/customXml" ds:itemID="{0083EB42-C172-448A-B3B1-4CF8425758CB}">
  <ds:schemaRefs>
    <ds:schemaRef ds:uri="http://schemas.microsoft.com/office/2006/metadata/longProperties"/>
  </ds:schemaRefs>
</ds:datastoreItem>
</file>

<file path=customXml/itemProps2.xml><?xml version="1.0" encoding="utf-8"?>
<ds:datastoreItem xmlns:ds="http://schemas.openxmlformats.org/officeDocument/2006/customXml" ds:itemID="{A6A78555-1CF9-4028-9F06-A7DA06103691}">
  <ds:schemaRefs>
    <ds:schemaRef ds:uri="http://schemas.microsoft.com/sharepoint/events"/>
  </ds:schemaRefs>
</ds:datastoreItem>
</file>

<file path=customXml/itemProps3.xml><?xml version="1.0" encoding="utf-8"?>
<ds:datastoreItem xmlns:ds="http://schemas.openxmlformats.org/officeDocument/2006/customXml" ds:itemID="{0D3055C9-EBDA-4411-8554-362E03E1AD59}">
  <ds:schemaRefs>
    <ds:schemaRef ds:uri="http://schemas.microsoft.com/sharepoint/v3/contenttype/forms"/>
  </ds:schemaRefs>
</ds:datastoreItem>
</file>

<file path=customXml/itemProps4.xml><?xml version="1.0" encoding="utf-8"?>
<ds:datastoreItem xmlns:ds="http://schemas.openxmlformats.org/officeDocument/2006/customXml" ds:itemID="{E26E4AD4-CF29-4DD6-AE83-850F5DACB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98a457-5a21-4f6a-8b8e-133042fefb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9170708F-B0E8-4E1D-9719-D42AC7C3D350}">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2129</TotalTime>
  <Words>1093</Words>
  <Application>Microsoft Office PowerPoint</Application>
  <PresentationFormat>On-screen Show (4:3)</PresentationFormat>
  <Paragraphs>93</Paragraphs>
  <Slides>15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ＭＳ Ｐゴシック</vt:lpstr>
      <vt:lpstr>Blank Presentation</vt:lpstr>
      <vt:lpstr>Observatorios y redes urbanas: expandiendo la responsabilidad ciudadana en América Latina</vt:lpstr>
      <vt:lpstr>La Fundación AVINA: quiénes somos</vt:lpstr>
      <vt:lpstr>Desarrollo sostenible - Ciudades sostenibles</vt:lpstr>
      <vt:lpstr>Nuestro valor: La construcción de capital social                 para impulsar el cambio</vt:lpstr>
      <vt:lpstr>Algunas paradojas</vt:lpstr>
      <vt:lpstr>La oportunidad de construir ciudades sostenibles</vt:lpstr>
      <vt:lpstr>Ciudades Sostenibles</vt:lpstr>
      <vt:lpstr>Ciudades Sostenibles</vt:lpstr>
      <vt:lpstr>Red de ciudades justas, democráticas y sostenibles</vt:lpstr>
      <vt:lpstr>Slide 10</vt:lpstr>
      <vt:lpstr>Slide 11</vt:lpstr>
      <vt:lpstr>La Red de Ciudades y AVINA</vt:lpstr>
      <vt:lpstr>Qué ofrecen estas redes ciudadanas</vt:lpstr>
      <vt:lpstr>Qué ofrecen estas redes ciudadanas</vt:lpstr>
      <vt:lpstr>Qué ofrecen estas redes ciudadanas</vt:lpstr>
    </vt:vector>
  </TitlesOfParts>
  <Company>Farkas Josh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espa verde</dc:title>
  <dc:creator>Farkas Josh</dc:creator>
  <cp:lastModifiedBy>IADB</cp:lastModifiedBy>
  <cp:revision>271</cp:revision>
  <dcterms:created xsi:type="dcterms:W3CDTF">2009-09-05T03:20:32Z</dcterms:created>
  <dcterms:modified xsi:type="dcterms:W3CDTF">2011-11-08T14:31:06Z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VUQZWQE2UYSM-446-431</vt:lpwstr>
  </property>
  <property fmtid="{D5CDD505-2E9C-101B-9397-08002B2CF9AE}" pid="3" name="_dlc_DocIdItemGuid">
    <vt:lpwstr>baa493bd-a22d-4515-abf7-5050099751d4</vt:lpwstr>
  </property>
  <property fmtid="{D5CDD505-2E9C-101B-9397-08002B2CF9AE}" pid="4" name="_dlc_DocIdUrl">
    <vt:lpwstr>http://virtual.avina.net/servicios/comunicaciones/_layouts/DocIdRedir.aspx?ID=VUQZWQE2UYSM-446-431, VUQZWQE2UYSM-446-431</vt:lpwstr>
  </property>
  <property fmtid="{D5CDD505-2E9C-101B-9397-08002B2CF9AE}" pid="5" name="Categoría Temática">
    <vt:lpwstr/>
  </property>
  <property fmtid="{D5CDD505-2E9C-101B-9397-08002B2CF9AE}" pid="6" name="Equipo o Unidad vinculada">
    <vt:lpwstr/>
  </property>
</Properties>
</file>