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9" r:id="rId3"/>
    <p:sldId id="298" r:id="rId4"/>
    <p:sldId id="310" r:id="rId5"/>
    <p:sldId id="311" r:id="rId6"/>
    <p:sldId id="312" r:id="rId7"/>
    <p:sldId id="331" r:id="rId8"/>
    <p:sldId id="299" r:id="rId9"/>
    <p:sldId id="317" r:id="rId10"/>
    <p:sldId id="316" r:id="rId11"/>
    <p:sldId id="319" r:id="rId12"/>
    <p:sldId id="321" r:id="rId13"/>
    <p:sldId id="333" r:id="rId14"/>
    <p:sldId id="323" r:id="rId15"/>
    <p:sldId id="327" r:id="rId16"/>
    <p:sldId id="326" r:id="rId17"/>
    <p:sldId id="332" r:id="rId18"/>
    <p:sldId id="330" r:id="rId19"/>
    <p:sldId id="320" r:id="rId20"/>
  </p:sldIdLst>
  <p:sldSz cx="9144000" cy="6858000" type="screen4x3"/>
  <p:notesSz cx="6997700" cy="9271000"/>
  <p:embeddedFontLst>
    <p:embeddedFont>
      <p:font typeface="Arial Unicode MS" pitchFamily="34" charset="-128"/>
      <p:regular r:id="rId23"/>
    </p:embeddedFont>
    <p:embeddedFont>
      <p:font typeface="MS PGothic" pitchFamily="34" charset="-128"/>
      <p:regular r:id="rId2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33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  <a:srgbClr val="E14601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78620" autoAdjust="0"/>
  </p:normalViewPr>
  <p:slideViewPr>
    <p:cSldViewPr>
      <p:cViewPr varScale="1">
        <p:scale>
          <a:sx n="53" d="100"/>
          <a:sy n="53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4"/>
    </p:cViewPr>
  </p:sorterViewPr>
  <p:notesViewPr>
    <p:cSldViewPr>
      <p:cViewPr varScale="1">
        <p:scale>
          <a:sx n="76" d="100"/>
          <a:sy n="76" d="100"/>
        </p:scale>
        <p:origin x="-2624" y="-104"/>
      </p:cViewPr>
      <p:guideLst>
        <p:guide orient="horz" pos="2920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</a:defRPr>
            </a:lvl1pPr>
          </a:lstStyle>
          <a:p>
            <a:fld id="{81592B80-57A7-400C-B901-1AAB3AF69649}" type="datetimeFigureOut">
              <a:rPr lang="en-US"/>
              <a:pPr/>
              <a:t>7/12/2010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2400" y="88058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</a:defRPr>
            </a:lvl1pPr>
          </a:lstStyle>
          <a:p>
            <a:fld id="{80472683-F4AF-4258-8213-54D11E7F56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76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43" tIns="46472" rIns="92943" bIns="4647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>
                <a:solidFill>
                  <a:schemeClr val="tx1"/>
                </a:solidFill>
              </a:defRPr>
            </a:lvl1pPr>
          </a:lstStyle>
          <a:p>
            <a:fld id="{B914B842-552C-42DB-B6C4-36DC934970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19200" y="685800"/>
            <a:ext cx="4635500" cy="3476625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53F2B8-28B3-43AF-819F-C3AFA5410F52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9A92F090-7F3B-4835-B9FB-393EC1920465}" type="slidenum">
              <a:rPr lang="en-US" sz="1200" b="0">
                <a:solidFill>
                  <a:schemeClr val="tx1"/>
                </a:solidFill>
              </a:rPr>
              <a:pPr algn="r" defTabSz="930275"/>
              <a:t>10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es-ES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0C5633D8-AA7E-4E5E-8807-88DEB4DAE35C}" type="slidenum">
              <a:rPr lang="en-US" sz="1200" b="0">
                <a:solidFill>
                  <a:schemeClr val="tx1"/>
                </a:solidFill>
              </a:rPr>
              <a:pPr algn="r" defTabSz="930275"/>
              <a:t>11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E58B6C7C-132E-4278-9CC1-5CBEC256133C}" type="slidenum">
              <a:rPr lang="en-US" sz="1200" b="0">
                <a:solidFill>
                  <a:schemeClr val="tx1"/>
                </a:solidFill>
              </a:rPr>
              <a:pPr algn="r" defTabSz="930275"/>
              <a:t>12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s-ES" smtClean="0"/>
              <a:t>El mapa contiene una lista de recursos ordenados de manera tal que indica qu</a:t>
            </a:r>
            <a:r>
              <a:rPr lang="es-ES" altLang="ja-JP" smtClean="0">
                <a:latin typeface="Arial"/>
              </a:rPr>
              <a:t>é</a:t>
            </a:r>
            <a:r>
              <a:rPr lang="es-ES" altLang="ja-JP" smtClean="0"/>
              <a:t> instituciones han desarrollado materiales orientados a qu</a:t>
            </a:r>
            <a:r>
              <a:rPr lang="es-ES" altLang="ja-JP" smtClean="0">
                <a:latin typeface="Arial"/>
              </a:rPr>
              <a:t>é</a:t>
            </a:r>
            <a:r>
              <a:rPr lang="es-ES" altLang="ja-JP" smtClean="0"/>
              <a:t> tipo de audiencias.</a:t>
            </a:r>
          </a:p>
          <a:p>
            <a:pPr eaLnBrk="1" hangingPunct="1">
              <a:buFontTx/>
              <a:buChar char="•"/>
            </a:pPr>
            <a:r>
              <a:rPr lang="es-ES" altLang="ja-JP" smtClean="0"/>
              <a:t>Sector privado: </a:t>
            </a:r>
          </a:p>
          <a:p>
            <a:pPr eaLnBrk="1" hangingPunct="1"/>
            <a:r>
              <a:rPr lang="es-ES" altLang="ja-JP" smtClean="0"/>
              <a:t>	-Directores de proyectos</a:t>
            </a:r>
          </a:p>
          <a:p>
            <a:pPr eaLnBrk="1" hangingPunct="1"/>
            <a:r>
              <a:rPr lang="es-ES" altLang="ja-JP" smtClean="0"/>
              <a:t>	-Network managers</a:t>
            </a:r>
          </a:p>
          <a:p>
            <a:pPr eaLnBrk="1" hangingPunct="1"/>
            <a:r>
              <a:rPr lang="es-ES" altLang="ja-JP" smtClean="0"/>
              <a:t>	-Gerentes de agencias</a:t>
            </a:r>
          </a:p>
          <a:p>
            <a:pPr eaLnBrk="1" hangingPunct="1"/>
            <a:r>
              <a:rPr lang="es-ES" altLang="ja-JP" smtClean="0"/>
              <a:t>	-Instituciones educativas</a:t>
            </a:r>
          </a:p>
          <a:p>
            <a:pPr eaLnBrk="1" hangingPunct="1">
              <a:buFontTx/>
              <a:buChar char="•"/>
            </a:pPr>
            <a:r>
              <a:rPr lang="es-ES" altLang="ja-JP" smtClean="0"/>
              <a:t>Sector p</a:t>
            </a:r>
            <a:r>
              <a:rPr lang="es-ES" altLang="ja-JP" smtClean="0">
                <a:latin typeface="Arial"/>
              </a:rPr>
              <a:t>ú</a:t>
            </a:r>
            <a:r>
              <a:rPr lang="es-ES" altLang="ja-JP" smtClean="0"/>
              <a:t>blico:</a:t>
            </a:r>
          </a:p>
          <a:p>
            <a:pPr eaLnBrk="1" hangingPunct="1"/>
            <a:r>
              <a:rPr lang="es-ES" altLang="ja-JP" smtClean="0"/>
              <a:t>	-Policy makers</a:t>
            </a:r>
          </a:p>
          <a:p>
            <a:pPr eaLnBrk="1" hangingPunct="1"/>
            <a:r>
              <a:rPr lang="es-ES" altLang="ja-JP" smtClean="0"/>
              <a:t>	-Planificadores locales</a:t>
            </a:r>
          </a:p>
          <a:p>
            <a:pPr eaLnBrk="1" hangingPunct="1"/>
            <a:r>
              <a:rPr lang="es-ES" altLang="ja-JP" smtClean="0"/>
              <a:t>	-Desarrolladores sociales y de comunidades</a:t>
            </a:r>
          </a:p>
          <a:p>
            <a:pPr eaLnBrk="1" hangingPunct="1"/>
            <a:r>
              <a:rPr lang="es-ES" altLang="ja-JP" smtClean="0"/>
              <a:t>  </a:t>
            </a:r>
            <a:endParaRPr lang="es-ES" smtClean="0"/>
          </a:p>
        </p:txBody>
      </p:sp>
      <p:sp>
        <p:nvSpPr>
          <p:cNvPr id="146436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57CEA12E-4374-4F5F-B41D-57C23EB65AC3}" type="slidenum">
              <a:rPr lang="en-US" sz="1200" b="0">
                <a:solidFill>
                  <a:schemeClr val="tx1"/>
                </a:solidFill>
              </a:rPr>
              <a:pPr algn="r" defTabSz="930275"/>
              <a:t>13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CA39584A-92AE-49A2-82D3-7909D426FC66}" type="slidenum">
              <a:rPr lang="en-US" sz="1200" b="0">
                <a:solidFill>
                  <a:schemeClr val="tx1"/>
                </a:solidFill>
              </a:rPr>
              <a:pPr algn="r" defTabSz="930275"/>
              <a:t>14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33124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B6077889-3A93-440B-B20F-8050C5BE60C7}" type="slidenum">
              <a:rPr lang="en-US" sz="1200" b="0">
                <a:solidFill>
                  <a:schemeClr val="tx1"/>
                </a:solidFill>
              </a:rPr>
              <a:pPr algn="r" defTabSz="930275"/>
              <a:t>15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31076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3018C282-8F1D-42FB-B1E0-8D572C228F2E}" type="slidenum">
              <a:rPr lang="en-US" sz="1200" b="0">
                <a:solidFill>
                  <a:schemeClr val="tx1"/>
                </a:solidFill>
              </a:rPr>
              <a:pPr algn="r" defTabSz="930275"/>
              <a:t>16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43364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FAFE1A34-F1BF-47C8-992A-5CE3892449E1}" type="slidenum">
              <a:rPr lang="en-US" sz="1200" b="0">
                <a:solidFill>
                  <a:schemeClr val="tx1"/>
                </a:solidFill>
              </a:rPr>
              <a:pPr algn="r" defTabSz="930275"/>
              <a:t>17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39268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2DA65A72-C8B9-4EC7-B942-C21D3278162A}" type="slidenum">
              <a:rPr lang="en-US" sz="1200" b="0">
                <a:solidFill>
                  <a:schemeClr val="tx1"/>
                </a:solidFill>
              </a:rPr>
              <a:pPr algn="r" defTabSz="930275"/>
              <a:t>18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A1489635-9A81-4210-97CE-D240CB788F4D}" type="slidenum">
              <a:rPr lang="en-US" sz="1200" b="0">
                <a:solidFill>
                  <a:schemeClr val="tx1"/>
                </a:solidFill>
              </a:rPr>
              <a:pPr algn="r" defTabSz="930275"/>
              <a:t>19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4E274D-2C99-4FA9-84DC-08119D744A7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FontTx/>
              <a:buAutoNum type="arabicPeriod"/>
            </a:pPr>
            <a:r>
              <a:rPr lang="es-ES" b="1" smtClean="0"/>
              <a:t>Repositorio de información</a:t>
            </a:r>
            <a:r>
              <a:rPr lang="es-ES" smtClean="0"/>
              <a:t>: es el almacén de documentos que alimentará todo el sistema.</a:t>
            </a:r>
          </a:p>
          <a:p>
            <a:pPr marL="228600" indent="-228600" algn="just">
              <a:buFontTx/>
              <a:buAutoNum type="arabicPeriod"/>
            </a:pPr>
            <a:r>
              <a:rPr lang="es-ES" b="1" smtClean="0"/>
              <a:t>Comunidades de Aprendizaje FOMIN</a:t>
            </a:r>
            <a:r>
              <a:rPr lang="es-ES" smtClean="0"/>
              <a:t>: promueve la participación de las agencias ejecutoras y potenciales socios para crear y compartir experiencias.</a:t>
            </a:r>
          </a:p>
          <a:p>
            <a:pPr marL="228600" indent="-228600" algn="just">
              <a:buFontTx/>
              <a:buAutoNum type="arabicPeriod"/>
            </a:pPr>
            <a:r>
              <a:rPr lang="es-ES" b="1" smtClean="0"/>
              <a:t>Análisis de temas</a:t>
            </a:r>
            <a:r>
              <a:rPr lang="es-ES" smtClean="0"/>
              <a:t>: identifica nuevas formas para replicar proyectos en otros contextos y a mayor escala.  </a:t>
            </a:r>
          </a:p>
          <a:p>
            <a:pPr marL="228600" indent="-228600" algn="just"/>
            <a:r>
              <a:rPr lang="es-ES" smtClean="0"/>
              <a:t>(GU</a:t>
            </a:r>
            <a:r>
              <a:rPr lang="es-ES" altLang="ja-JP" smtClean="0"/>
              <a:t>ÌA DE APRENDIZAJE: Se profundizar</a:t>
            </a:r>
            <a:r>
              <a:rPr lang="es-ES" altLang="ja-JP" smtClean="0">
                <a:latin typeface="Arial"/>
              </a:rPr>
              <a:t>á</a:t>
            </a:r>
            <a:r>
              <a:rPr lang="es-ES" altLang="ja-JP" smtClean="0"/>
              <a:t> luego)</a:t>
            </a:r>
            <a:endParaRPr lang="es-ES" smtClean="0"/>
          </a:p>
          <a:p>
            <a:pPr marL="228600" indent="-228600" algn="just"/>
            <a:r>
              <a:rPr lang="es-ES" b="1" smtClean="0"/>
              <a:t>4. Apoyo al cambio organizacional del FOMIN</a:t>
            </a:r>
            <a:r>
              <a:rPr lang="es-ES" smtClean="0"/>
              <a:t>: consiste en capacitación y diseño de incentivos formales e informales para ganar más eficiencia en la aplicación del conocimiento relevante a los nuevos proyectos. </a:t>
            </a:r>
            <a:endParaRPr lang="es-ES" b="1" smtClean="0"/>
          </a:p>
          <a:p>
            <a:pPr marL="228600" indent="-228600" algn="just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A964A3CC-10E3-4AC9-B131-3BCFD644C691}" type="slidenum">
              <a:rPr lang="en-US" sz="1200" b="0">
                <a:solidFill>
                  <a:schemeClr val="tx1"/>
                </a:solidFill>
              </a:rPr>
              <a:pPr algn="r" defTabSz="930275"/>
              <a:t>8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C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Char char="•"/>
            </a:pPr>
            <a:endParaRPr lang="es-ES" smtClean="0">
              <a:solidFill>
                <a:srgbClr val="794E2B"/>
              </a:solidFill>
            </a:endParaRPr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963988" y="880745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 defTabSz="930275"/>
            <a:fld id="{C19CCD1F-3A44-4433-BFDC-7F281F3E1E00}" type="slidenum">
              <a:rPr lang="en-US" sz="1200" b="0">
                <a:solidFill>
                  <a:schemeClr val="tx1"/>
                </a:solidFill>
              </a:rPr>
              <a:pPr algn="r" defTabSz="930275"/>
              <a:t>9</a:t>
            </a:fld>
            <a:endParaRPr lang="en-US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7ACE4-3B34-443E-A335-572D58082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08872-ACE9-4F83-9679-C9A68E49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E0BCD-6EB8-4C41-99D7-99DAF5072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3A5B-1D57-4E35-9C86-21B2C0AA9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CEFC-70ED-434B-9013-D5CA5E72F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2D600-3A45-4A96-8C90-958DD5973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5176-56E5-494E-9F9B-434B171F6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742C-EB9A-427B-86E5-09FC01B0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23792-ED38-44BB-97BA-F7BF89761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BBFBD-0970-4599-8077-CCED713EB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15DFE-0A55-42FB-8B1C-9CC81F61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F5D0E2D-33E9-4D73-B3BC-84BEAA40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adb.org/m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8153400" cy="1143000"/>
          </a:xfrm>
        </p:spPr>
        <p:txBody>
          <a:bodyPr/>
          <a:lstStyle/>
          <a:p>
            <a:pPr eaLnBrk="1" hangingPunct="1"/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> </a:t>
            </a:r>
            <a:br>
              <a:rPr lang="es-ES" sz="2000" smtClean="0"/>
            </a:b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/>
            </a:r>
            <a:br>
              <a:rPr lang="es-ES" sz="2000" smtClean="0"/>
            </a:br>
            <a:r>
              <a:rPr lang="es-ES" sz="2000" smtClean="0"/>
              <a:t/>
            </a:r>
            <a:br>
              <a:rPr lang="es-ES" sz="2000" smtClean="0"/>
            </a:br>
            <a:endParaRPr lang="es-ES" sz="2800" b="1" i="1" smtClean="0">
              <a:latin typeface="CG Times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343400"/>
            <a:ext cx="7772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sz="1800" smtClean="0"/>
          </a:p>
          <a:p>
            <a:pPr eaLnBrk="1" hangingPunct="1">
              <a:lnSpc>
                <a:spcPct val="80000"/>
              </a:lnSpc>
            </a:pPr>
            <a:r>
              <a:rPr lang="es-ES" sz="1800" smtClean="0"/>
              <a:t> </a:t>
            </a:r>
          </a:p>
        </p:txBody>
      </p:sp>
      <p:pic>
        <p:nvPicPr>
          <p:cNvPr id="8197" name="Picture 5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 rot="-5400000">
            <a:off x="-3247231" y="3240881"/>
            <a:ext cx="6858000" cy="3508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609600" y="1219200"/>
            <a:ext cx="83058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n-US" sz="2000">
                <a:solidFill>
                  <a:srgbClr val="E14601"/>
                </a:solidFill>
                <a:cs typeface="Times New Roman" pitchFamily="18" charset="0"/>
              </a:rPr>
              <a:t>5to Taller del Cluster de Proyectos de Integraci</a:t>
            </a:r>
            <a:r>
              <a:rPr lang="es-AR" sz="2000">
                <a:solidFill>
                  <a:srgbClr val="E14601"/>
                </a:solidFill>
                <a:cs typeface="Times New Roman" pitchFamily="18" charset="0"/>
              </a:rPr>
              <a:t>ón Productiva</a:t>
            </a:r>
            <a:r>
              <a:rPr lang="es-AR" i="1">
                <a:solidFill>
                  <a:srgbClr val="808080"/>
                </a:solidFill>
                <a:cs typeface="Times New Roman" pitchFamily="18" charset="0"/>
              </a:rPr>
              <a:t> </a:t>
            </a:r>
            <a:r>
              <a:rPr lang="en-US" i="1">
                <a:solidFill>
                  <a:srgbClr val="808080"/>
                </a:solidFill>
                <a:cs typeface="Times New Roman" pitchFamily="18" charset="0"/>
              </a:rPr>
              <a:t>  </a:t>
            </a:r>
            <a:r>
              <a:rPr lang="es-ES_tradnl">
                <a:solidFill>
                  <a:srgbClr val="E14601"/>
                </a:solidFill>
                <a:cs typeface="Times New Roman" pitchFamily="18" charset="0"/>
              </a:rPr>
              <a:t> </a:t>
            </a:r>
          </a:p>
          <a:p>
            <a:pPr>
              <a:spcBef>
                <a:spcPct val="15000"/>
              </a:spcBef>
            </a:pPr>
            <a:r>
              <a:rPr lang="es-ES_tradnl" sz="2000" i="1">
                <a:solidFill>
                  <a:srgbClr val="E14601"/>
                </a:solidFill>
                <a:cs typeface="Times New Roman" pitchFamily="18" charset="0"/>
              </a:rPr>
              <a:t>Competitividad de las pequeñas empresas: </a:t>
            </a:r>
          </a:p>
          <a:p>
            <a:pPr>
              <a:spcBef>
                <a:spcPct val="15000"/>
              </a:spcBef>
            </a:pPr>
            <a:r>
              <a:rPr lang="en-US" sz="2000" i="1">
                <a:solidFill>
                  <a:srgbClr val="E14601"/>
                </a:solidFill>
                <a:cs typeface="Times New Roman" pitchFamily="18" charset="0"/>
              </a:rPr>
              <a:t>Clusters y desarrollo local</a:t>
            </a:r>
            <a:endParaRPr lang="es-ES" sz="2000" i="1">
              <a:solidFill>
                <a:schemeClr val="tx2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s-ES" sz="2000" i="1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endParaRPr lang="es-ES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“Nuevos enfoques de la gestión del conocimiento en FOMIN. </a:t>
            </a:r>
          </a:p>
          <a:p>
            <a:pPr>
              <a:spcBef>
                <a:spcPct val="15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Mecanismos de colaboración para las </a:t>
            </a:r>
          </a:p>
          <a:p>
            <a:pPr>
              <a:spcBef>
                <a:spcPct val="15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comunidades de aprendizaje.” </a:t>
            </a:r>
            <a:endParaRPr lang="es-ES">
              <a:solidFill>
                <a:schemeClr val="tx1"/>
              </a:solidFill>
            </a:endParaRPr>
          </a:p>
          <a:p>
            <a:pPr>
              <a:spcBef>
                <a:spcPct val="15000"/>
              </a:spcBef>
            </a:pPr>
            <a:endParaRPr lang="es-ES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1800">
                <a:solidFill>
                  <a:schemeClr val="tx1"/>
                </a:solidFill>
              </a:rPr>
              <a:t>Alfredo Gir</a:t>
            </a:r>
            <a:r>
              <a:rPr lang="es-AR" sz="1800">
                <a:solidFill>
                  <a:schemeClr val="tx1"/>
                </a:solidFill>
              </a:rPr>
              <a:t>ó</a:t>
            </a:r>
            <a:r>
              <a:rPr lang="es-ES" sz="1800">
                <a:solidFill>
                  <a:schemeClr val="tx1"/>
                </a:solidFill>
              </a:rPr>
              <a:t> &amp; Laila GJ Choe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sz="180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1800" b="0">
                <a:solidFill>
                  <a:schemeClr val="tx1"/>
                </a:solidFill>
              </a:rPr>
              <a:t>30 de noviembre, 2007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s-ES" sz="1800" b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1800">
                <a:solidFill>
                  <a:schemeClr val="tx1"/>
                </a:solidFill>
              </a:rPr>
              <a:t>Banco Inter-Americano de Desarrollo - Washington D.C. 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0" y="1055688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R" sz="2800">
                <a:solidFill>
                  <a:srgbClr val="E14601"/>
                </a:solidFill>
              </a:rPr>
              <a:t>Guía de Aprendizaje FOMIN sobre </a:t>
            </a:r>
          </a:p>
          <a:p>
            <a:r>
              <a:rPr lang="es-CR" sz="2800">
                <a:solidFill>
                  <a:srgbClr val="E14601"/>
                </a:solidFill>
              </a:rPr>
              <a:t>Integración Productiva  </a:t>
            </a:r>
          </a:p>
        </p:txBody>
      </p:sp>
      <p:pic>
        <p:nvPicPr>
          <p:cNvPr id="107525" name="Picture 11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6" name="Text Box 6"/>
          <p:cNvSpPr txBox="1">
            <a:spLocks noChangeArrowheads="1"/>
          </p:cNvSpPr>
          <p:nvPr/>
        </p:nvSpPr>
        <p:spPr bwMode="auto">
          <a:xfrm rot="-5400000">
            <a:off x="-3245644" y="3245644"/>
            <a:ext cx="6858001" cy="350837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685800" y="4572000"/>
            <a:ext cx="76962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Con el desarrollo de la Guía de Aprendizaje sobre Integración Productiva  buscamos:</a:t>
            </a:r>
          </a:p>
          <a:p>
            <a:pPr algn="just">
              <a:spcBef>
                <a:spcPct val="50000"/>
              </a:spcBef>
            </a:pPr>
            <a:r>
              <a:rPr lang="es-ES" sz="2200" b="0">
                <a:solidFill>
                  <a:schemeClr val="tx1"/>
                </a:solidFill>
              </a:rPr>
              <a:t>Dar una fuerte orientación a la resolución de problemas, identificación de oportunidades, e incluir herramientas prácticas para la formulación de proyectos.</a:t>
            </a:r>
            <a:endParaRPr lang="en-US" sz="22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762000" y="4922838"/>
            <a:ext cx="8001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200" b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685800" y="2438400"/>
            <a:ext cx="80010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Times New Roman" pitchFamily="18" charset="0"/>
              </a:rPr>
              <a:t>¿Qué es una Guía de Aprendizaje</a:t>
            </a:r>
            <a:r>
              <a:rPr lang="en-US">
                <a:solidFill>
                  <a:schemeClr val="tx1"/>
                </a:solidFill>
                <a:cs typeface="Arial" pitchFamily="34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200" b="0">
                <a:solidFill>
                  <a:schemeClr val="tx1"/>
                </a:solidFill>
                <a:cs typeface="Times New Roman" pitchFamily="18" charset="0"/>
              </a:rPr>
              <a:t>Material didáctico orientado a ser impartido ya sea por un facilitador o bien a través de medios electrónicos a un grupo de personas que se registran para un determinado curso, para llevarlo a cabo a través de </a:t>
            </a:r>
            <a:r>
              <a:rPr lang="en-US" sz="2200" b="0">
                <a:solidFill>
                  <a:srgbClr val="E14601"/>
                </a:solidFill>
                <a:cs typeface="Times New Roman" pitchFamily="18" charset="0"/>
              </a:rPr>
              <a:t>redes colaborativas de aprendizaje</a:t>
            </a:r>
            <a:r>
              <a:rPr lang="en-US" sz="2200" b="0">
                <a:solidFill>
                  <a:schemeClr val="tx1"/>
                </a:solidFill>
                <a:cs typeface="Times New Roman" pitchFamily="18" charset="0"/>
              </a:rPr>
              <a:t>.</a:t>
            </a:r>
            <a:r>
              <a:rPr lang="en-US" sz="2200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 autoUpdateAnimBg="0"/>
      <p:bldP spid="10752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533400" y="1143000"/>
            <a:ext cx="8610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>
                <a:solidFill>
                  <a:srgbClr val="E14601"/>
                </a:solidFill>
              </a:rPr>
              <a:t>Mapa de Conocimiento sobre Desarrollo Económico Local</a:t>
            </a:r>
            <a:endParaRPr lang="es-CR" sz="2600">
              <a:solidFill>
                <a:srgbClr val="E14601"/>
              </a:solidFill>
            </a:endParaRP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028950" y="2087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12645" name="Rectangle 6"/>
          <p:cNvSpPr>
            <a:spLocks noChangeArrowheads="1"/>
          </p:cNvSpPr>
          <p:nvPr/>
        </p:nvSpPr>
        <p:spPr bwMode="auto">
          <a:xfrm>
            <a:off x="3357563" y="2068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pic>
        <p:nvPicPr>
          <p:cNvPr id="112646" name="Picture 11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 rot="-5400000">
            <a:off x="-3253581" y="3253581"/>
            <a:ext cx="6858000" cy="3508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762000" y="2212975"/>
            <a:ext cx="838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10000"/>
              </a:lnSpc>
              <a:buFontTx/>
              <a:buChar char="•"/>
            </a:pP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533400" y="2133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s-AR">
                <a:solidFill>
                  <a:schemeClr val="tx1"/>
                </a:solidFill>
              </a:rPr>
              <a:t>Construcción inter-institucional</a:t>
            </a:r>
            <a:r>
              <a:rPr lang="es-AR" b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533400" y="29718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s-AR" b="0">
                <a:solidFill>
                  <a:schemeClr val="tx1"/>
                </a:solidFill>
              </a:rPr>
              <a:t>Reúne materiales (guías de aprendizaje, libros, papers, informes, materiales de cursos, manuales, metodologías, etc) de las organizaciones participantes, útiles para compartir y diseminar el conocimiento disponible. </a:t>
            </a:r>
            <a:endParaRPr lang="en-US"/>
          </a:p>
        </p:txBody>
      </p:sp>
      <p:sp>
        <p:nvSpPr>
          <p:cNvPr id="112657" name="AutoShape 17"/>
          <p:cNvSpPr>
            <a:spLocks noChangeArrowheads="1"/>
          </p:cNvSpPr>
          <p:nvPr/>
        </p:nvSpPr>
        <p:spPr bwMode="auto">
          <a:xfrm>
            <a:off x="3962400" y="4724400"/>
            <a:ext cx="914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457200" y="5334000"/>
            <a:ext cx="8305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b="0">
                <a:solidFill>
                  <a:schemeClr val="tx1"/>
                </a:solidFill>
              </a:rPr>
              <a:t>  Disponible en la página web del FOMIN </a:t>
            </a:r>
          </a:p>
          <a:p>
            <a:pPr>
              <a:spcBef>
                <a:spcPct val="50000"/>
              </a:spcBef>
            </a:pPr>
            <a:r>
              <a:rPr lang="en-US" b="0">
                <a:solidFill>
                  <a:srgbClr val="E14601"/>
                </a:solidFill>
              </a:rPr>
              <a:t>www.iadb.org/fomin 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3" grpId="0" autoUpdateAnimBg="0"/>
      <p:bldP spid="112654" grpId="0" autoUpdateAnimBg="0"/>
      <p:bldP spid="112657" grpId="0" animBg="1"/>
      <p:bldP spid="11266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16739" name="Rectangle 4"/>
          <p:cNvSpPr>
            <a:spLocks noChangeArrowheads="1"/>
          </p:cNvSpPr>
          <p:nvPr/>
        </p:nvSpPr>
        <p:spPr bwMode="auto">
          <a:xfrm>
            <a:off x="3028950" y="2087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16740" name="Rectangle 6"/>
          <p:cNvSpPr>
            <a:spLocks noChangeArrowheads="1"/>
          </p:cNvSpPr>
          <p:nvPr/>
        </p:nvSpPr>
        <p:spPr bwMode="auto">
          <a:xfrm>
            <a:off x="3357563" y="2068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0" y="3352800"/>
            <a:ext cx="1981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675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5867400" y="5410200"/>
            <a:ext cx="2362200" cy="1447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54" name="Oval 18"/>
          <p:cNvSpPr>
            <a:spLocks noChangeArrowheads="1"/>
          </p:cNvSpPr>
          <p:nvPr/>
        </p:nvSpPr>
        <p:spPr bwMode="auto">
          <a:xfrm>
            <a:off x="609600" y="1752600"/>
            <a:ext cx="2286000" cy="457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45411" name="Rectangle 4"/>
          <p:cNvSpPr>
            <a:spLocks noChangeArrowheads="1"/>
          </p:cNvSpPr>
          <p:nvPr/>
        </p:nvSpPr>
        <p:spPr bwMode="auto">
          <a:xfrm>
            <a:off x="3028950" y="2087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45412" name="Rectangle 6"/>
          <p:cNvSpPr>
            <a:spLocks noChangeArrowheads="1"/>
          </p:cNvSpPr>
          <p:nvPr/>
        </p:nvSpPr>
        <p:spPr bwMode="auto">
          <a:xfrm>
            <a:off x="3357563" y="2068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45413" name="Text Box 1029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45414" name="Oval 1030"/>
          <p:cNvSpPr>
            <a:spLocks noChangeArrowheads="1"/>
          </p:cNvSpPr>
          <p:nvPr/>
        </p:nvSpPr>
        <p:spPr bwMode="auto">
          <a:xfrm>
            <a:off x="0" y="3352800"/>
            <a:ext cx="1981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5415" name="Picture 1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3028950" y="2087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23908" name="Rectangle 6"/>
          <p:cNvSpPr>
            <a:spLocks noChangeArrowheads="1"/>
          </p:cNvSpPr>
          <p:nvPr/>
        </p:nvSpPr>
        <p:spPr bwMode="auto">
          <a:xfrm>
            <a:off x="3357563" y="2068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762000" y="2212975"/>
            <a:ext cx="838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10000"/>
              </a:lnSpc>
              <a:buFontTx/>
              <a:buChar char="•"/>
            </a:pP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23911" name="Oval 7"/>
          <p:cNvSpPr>
            <a:spLocks noChangeArrowheads="1"/>
          </p:cNvSpPr>
          <p:nvPr/>
        </p:nvSpPr>
        <p:spPr bwMode="auto">
          <a:xfrm>
            <a:off x="0" y="3352800"/>
            <a:ext cx="1981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3915" name="Oval 11"/>
          <p:cNvSpPr>
            <a:spLocks noChangeArrowheads="1"/>
          </p:cNvSpPr>
          <p:nvPr/>
        </p:nvSpPr>
        <p:spPr bwMode="auto">
          <a:xfrm>
            <a:off x="457200" y="3581400"/>
            <a:ext cx="1981200" cy="457200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3028950" y="2087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2100" name="Rectangle 6"/>
          <p:cNvSpPr>
            <a:spLocks noChangeArrowheads="1"/>
          </p:cNvSpPr>
          <p:nvPr/>
        </p:nvSpPr>
        <p:spPr bwMode="auto">
          <a:xfrm>
            <a:off x="3357563" y="2068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762000" y="2212975"/>
            <a:ext cx="838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10000"/>
              </a:lnSpc>
              <a:buFontTx/>
              <a:buChar char="•"/>
            </a:pP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0" y="3352800"/>
            <a:ext cx="1981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210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0051" name="Rectangle 4"/>
          <p:cNvSpPr>
            <a:spLocks noChangeArrowheads="1"/>
          </p:cNvSpPr>
          <p:nvPr/>
        </p:nvSpPr>
        <p:spPr bwMode="auto">
          <a:xfrm>
            <a:off x="3028950" y="2087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0052" name="Rectangle 6"/>
          <p:cNvSpPr>
            <a:spLocks noChangeArrowheads="1"/>
          </p:cNvSpPr>
          <p:nvPr/>
        </p:nvSpPr>
        <p:spPr bwMode="auto">
          <a:xfrm>
            <a:off x="3357563" y="2068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62000" y="2212975"/>
            <a:ext cx="838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10000"/>
              </a:lnSpc>
              <a:buFontTx/>
              <a:buChar char="•"/>
            </a:pP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30055" name="Oval 7"/>
          <p:cNvSpPr>
            <a:spLocks noChangeArrowheads="1"/>
          </p:cNvSpPr>
          <p:nvPr/>
        </p:nvSpPr>
        <p:spPr bwMode="auto">
          <a:xfrm>
            <a:off x="0" y="3352800"/>
            <a:ext cx="1981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00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42339" name="Rectangle 4"/>
          <p:cNvSpPr>
            <a:spLocks noChangeArrowheads="1"/>
          </p:cNvSpPr>
          <p:nvPr/>
        </p:nvSpPr>
        <p:spPr bwMode="auto">
          <a:xfrm>
            <a:off x="302895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3357563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62000" y="2212975"/>
            <a:ext cx="838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10000"/>
              </a:lnSpc>
              <a:buFontTx/>
              <a:buChar char="•"/>
            </a:pP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42343" name="Oval 7"/>
          <p:cNvSpPr>
            <a:spLocks noChangeArrowheads="1"/>
          </p:cNvSpPr>
          <p:nvPr/>
        </p:nvSpPr>
        <p:spPr bwMode="auto">
          <a:xfrm>
            <a:off x="0" y="3352800"/>
            <a:ext cx="1981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8243" name="Rectangle 4"/>
          <p:cNvSpPr>
            <a:spLocks noChangeArrowheads="1"/>
          </p:cNvSpPr>
          <p:nvPr/>
        </p:nvSpPr>
        <p:spPr bwMode="auto">
          <a:xfrm>
            <a:off x="3028950" y="20875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38245" name="Text Box 1029"/>
          <p:cNvSpPr txBox="1">
            <a:spLocks noChangeArrowheads="1"/>
          </p:cNvSpPr>
          <p:nvPr/>
        </p:nvSpPr>
        <p:spPr bwMode="auto">
          <a:xfrm>
            <a:off x="762000" y="2212975"/>
            <a:ext cx="838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10000"/>
              </a:lnSpc>
              <a:buFontTx/>
              <a:buChar char="•"/>
            </a:pP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38246" name="Text Box 1030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38247" name="Oval 1031"/>
          <p:cNvSpPr>
            <a:spLocks noChangeArrowheads="1"/>
          </p:cNvSpPr>
          <p:nvPr/>
        </p:nvSpPr>
        <p:spPr bwMode="auto">
          <a:xfrm>
            <a:off x="0" y="3352800"/>
            <a:ext cx="1981200" cy="381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8252" name="Picture 10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53" name="Oval 1037"/>
          <p:cNvSpPr>
            <a:spLocks noChangeArrowheads="1"/>
          </p:cNvSpPr>
          <p:nvPr/>
        </p:nvSpPr>
        <p:spPr bwMode="auto">
          <a:xfrm>
            <a:off x="228600" y="2286000"/>
            <a:ext cx="2819400" cy="6858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028950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14693" name="Rectangle 6"/>
          <p:cNvSpPr>
            <a:spLocks noChangeArrowheads="1"/>
          </p:cNvSpPr>
          <p:nvPr/>
        </p:nvSpPr>
        <p:spPr bwMode="auto">
          <a:xfrm>
            <a:off x="3357563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pic>
        <p:nvPicPr>
          <p:cNvPr id="114694" name="Picture 11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0"/>
            <a:ext cx="87630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 rot="-5400000">
            <a:off x="-3215482" y="3213894"/>
            <a:ext cx="6858001" cy="4270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CR" sz="2200" b="0">
              <a:solidFill>
                <a:schemeClr val="bg1"/>
              </a:solidFill>
            </a:endParaRP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762000" y="2212975"/>
            <a:ext cx="838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>
              <a:lnSpc>
                <a:spcPct val="110000"/>
              </a:lnSpc>
              <a:buFontTx/>
              <a:buChar char="•"/>
            </a:pPr>
            <a:endParaRPr lang="es-ES" sz="2800">
              <a:solidFill>
                <a:schemeClr val="tx1"/>
              </a:solidFill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838200" y="25908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1371600" y="1311275"/>
            <a:ext cx="6705600" cy="524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 sz="440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sz="4400">
                <a:solidFill>
                  <a:schemeClr val="tx1"/>
                </a:solidFill>
                <a:cs typeface="Times New Roman" pitchFamily="18" charset="0"/>
              </a:rPr>
              <a:t>¡</a:t>
            </a:r>
            <a:r>
              <a:rPr lang="es-ES_tradnl" sz="4400">
                <a:solidFill>
                  <a:schemeClr val="tx1"/>
                </a:solidFill>
              </a:rPr>
              <a:t>Muchas gracias!</a:t>
            </a:r>
            <a:endParaRPr lang="es-ES_tradnl" sz="32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s-ES_tradnl" sz="32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sz="3200" b="0">
                <a:solidFill>
                  <a:schemeClr val="tx1"/>
                </a:solidFill>
              </a:rPr>
              <a:t>Los invitamos a visitar:    </a:t>
            </a:r>
            <a:endParaRPr lang="es-ES_tradnl" sz="44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s-ES_tradnl" sz="4400" b="0">
                <a:solidFill>
                  <a:schemeClr val="tx1"/>
                </a:solidFill>
                <a:hlinkClick r:id="rId4"/>
              </a:rPr>
              <a:t>www.iadb.org/mif</a:t>
            </a:r>
            <a:endParaRPr lang="es-ES_tradnl" sz="4400" b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es-ES_tradnl" sz="4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609600"/>
          </a:xfrm>
        </p:spPr>
        <p:txBody>
          <a:bodyPr/>
          <a:lstStyle/>
          <a:p>
            <a:pPr eaLnBrk="1" hangingPunct="1"/>
            <a:r>
              <a:rPr lang="es-ES" sz="3400" b="1" smtClean="0">
                <a:solidFill>
                  <a:srgbClr val="E14601"/>
                </a:solidFill>
              </a:rPr>
              <a:t>PLAN DE LA SESIÓN</a:t>
            </a:r>
            <a:endParaRPr lang="es-CR" sz="3400" b="1" smtClean="0">
              <a:solidFill>
                <a:srgbClr val="E14601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8382000" cy="4038600"/>
          </a:xfrm>
        </p:spPr>
        <p:txBody>
          <a:bodyPr/>
          <a:lstStyle/>
          <a:p>
            <a:pPr marL="609600" indent="-609600" algn="l" eaLnBrk="1" hangingPunct="1">
              <a:lnSpc>
                <a:spcPct val="110000"/>
              </a:lnSpc>
              <a:buFontTx/>
              <a:buAutoNum type="arabicPeriod"/>
            </a:pPr>
            <a:r>
              <a:rPr lang="es-ES" sz="2200" smtClean="0"/>
              <a:t>La Gestión del Conocimiento en el FOMIN</a:t>
            </a:r>
          </a:p>
          <a:p>
            <a:pPr marL="609600" indent="-609600" algn="l" eaLnBrk="1" hangingPunct="1">
              <a:lnSpc>
                <a:spcPct val="110000"/>
              </a:lnSpc>
              <a:buFontTx/>
              <a:buAutoNum type="arabicPeriod"/>
            </a:pPr>
            <a:r>
              <a:rPr lang="es-ES" sz="2200" smtClean="0">
                <a:cs typeface="Times New Roman" pitchFamily="18" charset="0"/>
              </a:rPr>
              <a:t>¿</a:t>
            </a:r>
            <a:r>
              <a:rPr lang="es-ES" sz="2200" smtClean="0"/>
              <a:t>Qué hemos hecho en la </a:t>
            </a:r>
            <a:r>
              <a:rPr lang="es-ES" sz="2200" smtClean="0">
                <a:solidFill>
                  <a:srgbClr val="E14601"/>
                </a:solidFill>
              </a:rPr>
              <a:t>Red de Proyectos de Integración Productiva (PIP)</a:t>
            </a:r>
            <a:r>
              <a:rPr lang="es-ES" sz="2200" smtClean="0"/>
              <a:t>?</a:t>
            </a:r>
          </a:p>
          <a:p>
            <a:pPr marL="609600" indent="-609600" algn="l" eaLnBrk="1" hangingPunct="1">
              <a:lnSpc>
                <a:spcPct val="110000"/>
              </a:lnSpc>
              <a:buFontTx/>
              <a:buAutoNum type="arabicPeriod"/>
            </a:pPr>
            <a:r>
              <a:rPr lang="es-ES" sz="2200" smtClean="0"/>
              <a:t>Mecanismos de colaboración para la comunidad de aprendizaje PIP</a:t>
            </a:r>
          </a:p>
          <a:p>
            <a:pPr marL="1066800" lvl="1" indent="-609600" algn="l" eaLnBrk="1" hangingPunct="1">
              <a:lnSpc>
                <a:spcPct val="110000"/>
              </a:lnSpc>
              <a:buFontTx/>
              <a:buChar char="–"/>
            </a:pPr>
            <a:r>
              <a:rPr lang="es-ES" sz="2200" smtClean="0"/>
              <a:t>Guía de Aprendizaje de PIP </a:t>
            </a:r>
          </a:p>
          <a:p>
            <a:pPr marL="1066800" lvl="1" indent="-609600" algn="l" eaLnBrk="1" hangingPunct="1">
              <a:lnSpc>
                <a:spcPct val="110000"/>
              </a:lnSpc>
              <a:buFontTx/>
              <a:buChar char="–"/>
            </a:pPr>
            <a:r>
              <a:rPr lang="es-ES" sz="2200" smtClean="0"/>
              <a:t>Comunidad de Aprendizaje Inter-institucional: </a:t>
            </a:r>
            <a:r>
              <a:rPr lang="es-ES" sz="2200" smtClean="0">
                <a:solidFill>
                  <a:srgbClr val="E14601"/>
                </a:solidFill>
              </a:rPr>
              <a:t>Contrucci</a:t>
            </a:r>
            <a:r>
              <a:rPr lang="es-AR" sz="2200" smtClean="0">
                <a:solidFill>
                  <a:srgbClr val="E14601"/>
                </a:solidFill>
              </a:rPr>
              <a:t>ón del Mapa de Conocimiento sobre Desarrollo Económico Local </a:t>
            </a:r>
          </a:p>
          <a:p>
            <a:pPr marL="1066800" lvl="1" indent="-609600" algn="l" eaLnBrk="1" hangingPunct="1">
              <a:lnSpc>
                <a:spcPct val="110000"/>
              </a:lnSpc>
              <a:buFontTx/>
              <a:buChar char="–"/>
            </a:pPr>
            <a:r>
              <a:rPr lang="es-ES" sz="2200" smtClean="0"/>
              <a:t>Otras herramientas</a:t>
            </a:r>
          </a:p>
          <a:p>
            <a:pPr marL="609600" indent="-609600" algn="l" eaLnBrk="1" hangingPunct="1">
              <a:lnSpc>
                <a:spcPct val="110000"/>
              </a:lnSpc>
              <a:buFontTx/>
              <a:buAutoNum type="arabicPeriod"/>
            </a:pPr>
            <a:endParaRPr lang="es-ES" sz="2200" b="1" smtClean="0">
              <a:solidFill>
                <a:srgbClr val="E14601"/>
              </a:solidFill>
            </a:endParaRPr>
          </a:p>
        </p:txBody>
      </p:sp>
      <p:pic>
        <p:nvPicPr>
          <p:cNvPr id="9223" name="Picture 11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 rot="-5400000">
            <a:off x="-3248818" y="3247231"/>
            <a:ext cx="6858000" cy="350837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382000" cy="533400"/>
          </a:xfrm>
          <a:noFill/>
        </p:spPr>
        <p:txBody>
          <a:bodyPr/>
          <a:lstStyle/>
          <a:p>
            <a:pPr marL="838200" indent="-838200"/>
            <a:r>
              <a:rPr lang="es-ES" sz="2800" b="1" smtClean="0">
                <a:solidFill>
                  <a:schemeClr val="tx1"/>
                </a:solidFill>
              </a:rPr>
              <a:t>El FOMIN II y la gestión del conocimiento</a:t>
            </a:r>
            <a:r>
              <a:rPr lang="es-ES" sz="2400" b="1" smtClean="0">
                <a:solidFill>
                  <a:srgbClr val="FF3300"/>
                </a:solidFill>
              </a:rPr>
              <a:t> </a:t>
            </a:r>
            <a:endParaRPr lang="es-CR" sz="2400" b="1" smtClean="0"/>
          </a:p>
        </p:txBody>
      </p:sp>
      <p:pic>
        <p:nvPicPr>
          <p:cNvPr id="66565" name="Picture 5" descr="BD055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100513"/>
            <a:ext cx="2133600" cy="1995487"/>
          </a:xfrm>
          <a:prstGeom prst="rect">
            <a:avLst/>
          </a:prstGeom>
          <a:noFill/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63246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CR" sz="2200" b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Entre sus principios se reitera que el impacto de desarrollo de las operaciones del FOMIN será medido por un sistema que contemple, entre otros</a:t>
            </a:r>
            <a:r>
              <a:rPr lang="es-CR" sz="2200" b="0" i="1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es-CR" sz="2200" b="0" i="1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CR" sz="2200" b="0">
                <a:solidFill>
                  <a:srgbClr val="E14601"/>
                </a:solidFill>
                <a:ea typeface="Arial Unicode MS" pitchFamily="34" charset="-128"/>
                <a:cs typeface="Arial Unicode MS" pitchFamily="34" charset="-128"/>
              </a:rPr>
              <a:t>“la capacidad de diseminar las lecciones aprendidas.”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85800" y="1736725"/>
            <a:ext cx="80168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CR" sz="2200" b="0">
                <a:solidFill>
                  <a:srgbClr val="E14601"/>
                </a:solidFill>
                <a:ea typeface="Arial Unicode MS" pitchFamily="34" charset="-128"/>
                <a:cs typeface="Arial Unicode MS" pitchFamily="34" charset="-128"/>
              </a:rPr>
              <a:t>“...avanzar en aplicación de iniciativas innovadoras y compartir el conocimiento que asista al desarrollo del sector privado, en particular a la micro y pequeña empresa.”</a:t>
            </a:r>
            <a:endParaRPr lang="es-CR" sz="2200" b="0">
              <a:solidFill>
                <a:srgbClr val="E14601"/>
              </a:solidFill>
            </a:endParaRP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762000" y="30480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CR" sz="2200" b="0">
                <a:solidFill>
                  <a:srgbClr val="E14601"/>
                </a:solidFill>
                <a:ea typeface="Arial Unicode MS" pitchFamily="34" charset="-128"/>
                <a:cs typeface="Arial Unicode MS" pitchFamily="34" charset="-128"/>
              </a:rPr>
              <a:t>“...que las operaciones puedan dirigirse a compartir conocimiento y lecciones aprendidas de sus propias iniciativas.”</a:t>
            </a:r>
            <a:endParaRPr lang="es-CR" sz="2200" b="0">
              <a:solidFill>
                <a:srgbClr val="E14601"/>
              </a:solidFill>
            </a:endParaRPr>
          </a:p>
        </p:txBody>
      </p:sp>
      <p:pic>
        <p:nvPicPr>
          <p:cNvPr id="66570" name="Picture 10" descr="M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0"/>
            <a:ext cx="8839200" cy="960438"/>
          </a:xfrm>
          <a:prstGeom prst="rect">
            <a:avLst/>
          </a:prstGeom>
          <a:noFill/>
        </p:spPr>
      </p:pic>
      <p:sp>
        <p:nvSpPr>
          <p:cNvPr id="66573" name="Text Box 13"/>
          <p:cNvSpPr txBox="1">
            <a:spLocks noChangeArrowheads="1"/>
          </p:cNvSpPr>
          <p:nvPr/>
        </p:nvSpPr>
        <p:spPr bwMode="auto">
          <a:xfrm rot="-5400000">
            <a:off x="-3248819" y="3248819"/>
            <a:ext cx="6858001" cy="350837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609600" y="5715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CR" sz="2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Y </a:t>
            </a:r>
            <a:r>
              <a:rPr lang="es-CR" sz="2200" b="0">
                <a:solidFill>
                  <a:srgbClr val="E14601"/>
                </a:solidFill>
                <a:ea typeface="Arial Unicode MS" pitchFamily="34" charset="-128"/>
                <a:cs typeface="Arial Unicode MS" pitchFamily="34" charset="-128"/>
              </a:rPr>
              <a:t>“...que se provean servicios de asesoría”</a:t>
            </a:r>
            <a:r>
              <a:rPr lang="es-CR" sz="2200" b="0" i="1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s-CR" sz="2200" b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a las organizaciones. </a:t>
            </a:r>
            <a:endParaRPr lang="es-CR" sz="2200" b="0">
              <a:solidFill>
                <a:srgbClr val="E1460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  <p:bldP spid="66567" grpId="0" autoUpdateAnimBg="0"/>
      <p:bldP spid="66568" grpId="0" autoUpdateAnimBg="0"/>
      <p:bldP spid="6657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94211" name="Picture 3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8375"/>
          </a:xfrm>
          <a:prstGeom prst="rect">
            <a:avLst/>
          </a:prstGeom>
          <a:noFill/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57200" y="2209800"/>
            <a:ext cx="792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</a:pPr>
            <a:r>
              <a:rPr lang="es-ES">
                <a:solidFill>
                  <a:schemeClr val="tx1"/>
                </a:solidFill>
              </a:rPr>
              <a:t>    </a:t>
            </a:r>
            <a:r>
              <a:rPr lang="es-ES" sz="2600">
                <a:solidFill>
                  <a:srgbClr val="E14601"/>
                </a:solidFill>
              </a:rPr>
              <a:t>¿</a:t>
            </a:r>
            <a:r>
              <a:rPr lang="es-ES">
                <a:solidFill>
                  <a:srgbClr val="E14601"/>
                </a:solidFill>
              </a:rPr>
              <a:t>Qué es?</a:t>
            </a:r>
            <a:r>
              <a:rPr lang="es-ES" b="0">
                <a:solidFill>
                  <a:schemeClr val="tx1"/>
                </a:solidFill>
              </a:rPr>
              <a:t> Es la iniciativa de gestión de conocimiento del FOMIN presentada al Comit</a:t>
            </a:r>
            <a:r>
              <a:rPr lang="es-ES" altLang="ja-JP" b="0">
                <a:solidFill>
                  <a:schemeClr val="tx1"/>
                </a:solidFill>
                <a:ea typeface="MS PGothic" pitchFamily="34" charset="-128"/>
              </a:rPr>
              <a:t>é de Donantes en mayo de 2007. </a:t>
            </a:r>
            <a:endParaRPr lang="en-US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 rot="-5400000">
            <a:off x="-3253581" y="3253581"/>
            <a:ext cx="6858000" cy="3508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676400" y="1371600"/>
            <a:ext cx="598963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s-ES" sz="3200">
                <a:solidFill>
                  <a:srgbClr val="E14601"/>
                </a:solidFill>
              </a:rPr>
              <a:t>Iniciativa </a:t>
            </a:r>
            <a:r>
              <a:rPr lang="es-ES" sz="3200" i="1">
                <a:solidFill>
                  <a:srgbClr val="E14601"/>
                </a:solidFill>
              </a:rPr>
              <a:t>K2Practice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914400" y="3505200"/>
            <a:ext cx="7543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">
                <a:solidFill>
                  <a:srgbClr val="E14601"/>
                </a:solidFill>
              </a:rPr>
              <a:t>¿Su objetivo?</a:t>
            </a:r>
            <a:r>
              <a:rPr lang="es-ES" b="0">
                <a:solidFill>
                  <a:schemeClr val="tx1"/>
                </a:solidFill>
              </a:rPr>
              <a:t> Crear, idenficar y compartir conocimiento interno y externo para generar un impacto positivo en el logro de los objetivos del FOMIN II. </a:t>
            </a:r>
            <a:endParaRPr lang="en-US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914400" y="49530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>
                <a:solidFill>
                  <a:srgbClr val="E14601"/>
                </a:solidFill>
              </a:rPr>
              <a:t>¿Cómo?</a:t>
            </a:r>
            <a:r>
              <a:rPr lang="es-ES" b="0">
                <a:solidFill>
                  <a:schemeClr val="tx1"/>
                </a:solidFill>
              </a:rPr>
              <a:t> A través del desarrollo de un sistema capaz de identificar, organizar, validar y difundir conocimiento.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 autoUpdateAnimBg="0"/>
      <p:bldP spid="94217" grpId="0" autoUpdateAnimBg="0"/>
      <p:bldP spid="942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96259" name="Picture 3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8375"/>
          </a:xfrm>
          <a:prstGeom prst="rect">
            <a:avLst/>
          </a:prstGeom>
          <a:noFill/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20000"/>
              </a:spcBef>
              <a:buFont typeface="Arial" pitchFamily="34" charset="0"/>
              <a:buNone/>
            </a:pPr>
            <a:r>
              <a:rPr lang="es-ES">
                <a:solidFill>
                  <a:srgbClr val="CC3300"/>
                </a:solidFill>
              </a:rPr>
              <a:t>    </a:t>
            </a:r>
            <a:r>
              <a:rPr lang="es-ES" b="0">
                <a:solidFill>
                  <a:schemeClr val="tx1"/>
                </a:solidFill>
              </a:rPr>
              <a:t>4.    Apoyo al cambio organizacional del FOMIN</a:t>
            </a:r>
            <a:endParaRPr lang="es-ES" sz="2800" b="0">
              <a:solidFill>
                <a:schemeClr val="tx1"/>
              </a:solidFill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 rot="-5400000">
            <a:off x="-3253581" y="3253581"/>
            <a:ext cx="6858000" cy="3508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1219200" y="51054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>
                <a:solidFill>
                  <a:srgbClr val="E14601"/>
                </a:solidFill>
              </a:rPr>
              <a:t>Iniciativa </a:t>
            </a:r>
            <a:r>
              <a:rPr lang="es-ES" sz="3200" i="1">
                <a:solidFill>
                  <a:srgbClr val="E14601"/>
                </a:solidFill>
              </a:rPr>
              <a:t>K2Practice</a:t>
            </a:r>
            <a:r>
              <a:rPr lang="en-US"/>
              <a:t> 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33400" y="2057400"/>
            <a:ext cx="8153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s-ES">
                <a:solidFill>
                  <a:schemeClr val="tx1"/>
                </a:solidFill>
              </a:rPr>
              <a:t>Tiene cuatro componentes:</a:t>
            </a:r>
            <a:endParaRPr lang="en-US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33400" y="2895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20000"/>
              </a:spcBef>
            </a:pPr>
            <a:r>
              <a:rPr lang="es-ES" b="0">
                <a:solidFill>
                  <a:schemeClr val="tx1"/>
                </a:solidFill>
              </a:rPr>
              <a:t>1. Repositorio de Información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533400" y="3505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20000"/>
              </a:spcBef>
            </a:pPr>
            <a:r>
              <a:rPr lang="es-ES" b="0">
                <a:solidFill>
                  <a:srgbClr val="E14601"/>
                </a:solidFill>
              </a:rPr>
              <a:t>2. Comunidades de Aprendizaje FOMIN en clusters y países</a:t>
            </a:r>
            <a:endParaRPr lang="en-US"/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533400" y="41148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0">
                <a:solidFill>
                  <a:srgbClr val="E14601"/>
                </a:solidFill>
              </a:rPr>
              <a:t>3. Análisis de temas maduros en el FOMIN para la replicabilidad en otros contextos y lugares</a:t>
            </a:r>
            <a:r>
              <a:rPr lang="en-US"/>
              <a:t> 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457200" y="51054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u="sng">
                <a:solidFill>
                  <a:schemeClr val="tx1"/>
                </a:solidFill>
              </a:rPr>
              <a:t>Guías de aprendizaje</a:t>
            </a:r>
            <a:r>
              <a:rPr lang="es-ES" i="1">
                <a:solidFill>
                  <a:srgbClr val="CC3300"/>
                </a:solidFill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2" grpId="0" animBg="1"/>
      <p:bldP spid="96265" grpId="0" autoUpdateAnimBg="0"/>
      <p:bldP spid="96267" grpId="0" autoUpdateAnimBg="0"/>
      <p:bldP spid="96268" grpId="0" autoUpdateAnimBg="0"/>
      <p:bldP spid="96270" grpId="0" autoUpdateAnimBg="0"/>
      <p:bldP spid="962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98307" name="Picture 3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8375"/>
          </a:xfrm>
          <a:prstGeom prst="rect">
            <a:avLst/>
          </a:prstGeom>
          <a:noFill/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 rot="-5400000">
            <a:off x="-3253581" y="3253581"/>
            <a:ext cx="6858000" cy="3508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chemeClr val="tx1"/>
                </a:solidFill>
              </a:rPr>
              <a:t>¿Por qué el FOMIN adopta la Iniciativa de Gestión del Conocimiento, </a:t>
            </a:r>
            <a:r>
              <a:rPr lang="es-ES" sz="2800" i="1">
                <a:solidFill>
                  <a:srgbClr val="E14601"/>
                </a:solidFill>
              </a:rPr>
              <a:t>K2Practice</a:t>
            </a:r>
            <a:r>
              <a:rPr lang="es-ES" sz="2800" i="1">
                <a:solidFill>
                  <a:schemeClr val="tx1"/>
                </a:solidFill>
              </a:rPr>
              <a:t>? </a:t>
            </a:r>
            <a:r>
              <a:rPr lang="es-ES" sz="2800">
                <a:solidFill>
                  <a:srgbClr val="E14601"/>
                </a:solidFill>
              </a:rPr>
              <a:t>(1)</a:t>
            </a:r>
            <a:r>
              <a:rPr lang="en-US"/>
              <a:t> 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457200" y="2438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s-ES" b="0">
                <a:solidFill>
                  <a:schemeClr val="tx1"/>
                </a:solidFill>
              </a:rPr>
              <a:t>Trabajamos con </a:t>
            </a:r>
            <a:r>
              <a:rPr lang="es-ES" b="0">
                <a:solidFill>
                  <a:srgbClr val="E14601"/>
                </a:solidFill>
              </a:rPr>
              <a:t>agentes de cambio</a:t>
            </a:r>
            <a:r>
              <a:rPr lang="es-ES" b="0">
                <a:solidFill>
                  <a:schemeClr val="tx1"/>
                </a:solidFill>
              </a:rPr>
              <a:t> (+ de 800) que promueven crecimiento y reducción pobreza a través sector privado.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457200" y="3581400"/>
            <a:ext cx="8153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es-ES" b="0">
                <a:solidFill>
                  <a:schemeClr val="tx1"/>
                </a:solidFill>
              </a:rPr>
              <a:t>Acumulamos</a:t>
            </a:r>
            <a:r>
              <a:rPr lang="es-ES" b="0">
                <a:solidFill>
                  <a:srgbClr val="E47200"/>
                </a:solidFill>
              </a:rPr>
              <a:t> </a:t>
            </a:r>
            <a:r>
              <a:rPr lang="es-ES" b="0">
                <a:solidFill>
                  <a:srgbClr val="E14601"/>
                </a:solidFill>
              </a:rPr>
              <a:t>14 años experiencia</a:t>
            </a:r>
            <a:r>
              <a:rPr lang="es-ES" b="0">
                <a:solidFill>
                  <a:schemeClr val="tx1"/>
                </a:solidFill>
              </a:rPr>
              <a:t> en proyectos promoción sector privado (+1.000), con $1.200 millones aprobados y + de 800 movilizados. 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457200" y="4953000"/>
            <a:ext cx="8153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es-ES" b="0">
                <a:solidFill>
                  <a:schemeClr val="tx1"/>
                </a:solidFill>
              </a:rPr>
              <a:t>Somos un </a:t>
            </a:r>
            <a:r>
              <a:rPr lang="es-ES" b="0">
                <a:solidFill>
                  <a:srgbClr val="E14601"/>
                </a:solidFill>
              </a:rPr>
              <a:t>laboratorio innovador</a:t>
            </a:r>
            <a:r>
              <a:rPr lang="es-ES" b="0">
                <a:solidFill>
                  <a:schemeClr val="tx1"/>
                </a:solidFill>
              </a:rPr>
              <a:t> para promover la replicabilidad</a:t>
            </a:r>
          </a:p>
          <a:p>
            <a:pPr algn="l">
              <a:lnSpc>
                <a:spcPct val="90000"/>
              </a:lnSpc>
            </a:pPr>
            <a:r>
              <a:rPr lang="es-ES" b="0">
                <a:solidFill>
                  <a:schemeClr val="tx1"/>
                </a:solidFill>
              </a:rPr>
              <a:t>a mayor escala y en otros contextos.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utoUpdateAnimBg="0"/>
      <p:bldP spid="98313" grpId="0" autoUpdateAnimBg="0"/>
      <p:bldP spid="98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140291" name="Picture 3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8375"/>
          </a:xfrm>
          <a:prstGeom prst="rect">
            <a:avLst/>
          </a:prstGeom>
          <a:noFill/>
        </p:spPr>
      </p:pic>
      <p:sp>
        <p:nvSpPr>
          <p:cNvPr id="140293" name="Text Box 5"/>
          <p:cNvSpPr txBox="1">
            <a:spLocks noChangeArrowheads="1"/>
          </p:cNvSpPr>
          <p:nvPr/>
        </p:nvSpPr>
        <p:spPr bwMode="auto">
          <a:xfrm rot="-5400000">
            <a:off x="-3253581" y="3253581"/>
            <a:ext cx="6858000" cy="3508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>
                <a:solidFill>
                  <a:schemeClr val="tx1"/>
                </a:solidFill>
              </a:rPr>
              <a:t>¿Por qué el FOMIN adopta la Iniciativa de Gestión del Conocimiento, </a:t>
            </a:r>
            <a:r>
              <a:rPr lang="es-ES" sz="2800" i="1">
                <a:solidFill>
                  <a:srgbClr val="E14601"/>
                </a:solidFill>
              </a:rPr>
              <a:t>K2Practice</a:t>
            </a:r>
            <a:r>
              <a:rPr lang="es-ES" sz="2800" i="1">
                <a:solidFill>
                  <a:schemeClr val="tx1"/>
                </a:solidFill>
              </a:rPr>
              <a:t>? </a:t>
            </a:r>
            <a:r>
              <a:rPr lang="es-ES" sz="2800">
                <a:solidFill>
                  <a:srgbClr val="E14601"/>
                </a:solidFill>
              </a:rPr>
              <a:t>(2)</a:t>
            </a:r>
            <a:r>
              <a:rPr lang="en-US"/>
              <a:t> </a:t>
            </a: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57200" y="2438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s-ES" b="0">
                <a:solidFill>
                  <a:schemeClr val="tx1"/>
                </a:solidFill>
              </a:rPr>
              <a:t>Queremos desencadenar </a:t>
            </a:r>
            <a:r>
              <a:rPr lang="es-ES" b="0">
                <a:solidFill>
                  <a:srgbClr val="E14601"/>
                </a:solidFill>
              </a:rPr>
              <a:t>práctica reflexiva colectiva</a:t>
            </a:r>
            <a:r>
              <a:rPr lang="es-ES" b="0">
                <a:solidFill>
                  <a:schemeClr val="tx1"/>
                </a:solidFill>
              </a:rPr>
              <a:t> para aumentar el impacto de los proyectos.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57200" y="3429000"/>
            <a:ext cx="8153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Tx/>
              <a:buChar char="•"/>
            </a:pPr>
            <a:r>
              <a:rPr lang="es-ES" b="0">
                <a:solidFill>
                  <a:schemeClr val="tx1"/>
                </a:solidFill>
              </a:rPr>
              <a:t>Necesitamos hacer propuestas más inteligentes </a:t>
            </a:r>
            <a:r>
              <a:rPr lang="es-ES" b="0">
                <a:solidFill>
                  <a:srgbClr val="E14601"/>
                </a:solidFill>
              </a:rPr>
              <a:t>(no lo podemos, ni debemos hacer solos).</a:t>
            </a:r>
            <a:endParaRPr lang="es-ES" b="0">
              <a:solidFill>
                <a:schemeClr val="tx1"/>
              </a:solidFill>
            </a:endParaRP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457200" y="4495800"/>
            <a:ext cx="815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Tx/>
              <a:buChar char="•"/>
            </a:pPr>
            <a:r>
              <a:rPr lang="es-ES" b="0">
                <a:solidFill>
                  <a:schemeClr val="tx1"/>
                </a:solidFill>
              </a:rPr>
              <a:t> Innovar después de 14 años es difícil.</a:t>
            </a:r>
            <a:endParaRPr lang="es-ES" b="0">
              <a:solidFill>
                <a:srgbClr val="CC3300"/>
              </a:solidFill>
            </a:endParaRP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457200" y="5257800"/>
            <a:ext cx="8153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buFontTx/>
              <a:buChar char="•"/>
            </a:pPr>
            <a:r>
              <a:rPr lang="es-ES" b="0">
                <a:solidFill>
                  <a:schemeClr val="tx1"/>
                </a:solidFill>
              </a:rPr>
              <a:t> Se nos medirá por la capacidad de replicar y que otros lleven a mayor escala </a:t>
            </a:r>
            <a:r>
              <a:rPr lang="es-ES" b="0">
                <a:solidFill>
                  <a:srgbClr val="E14601"/>
                </a:solidFill>
              </a:rPr>
              <a:t>(BID, nuestro aliado principal).</a:t>
            </a:r>
            <a:r>
              <a:rPr lang="es-ES" i="1">
                <a:solidFill>
                  <a:srgbClr val="CC3300"/>
                </a:solidFill>
              </a:rPr>
              <a:t> </a:t>
            </a:r>
            <a:endParaRPr lang="es-E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 autoUpdateAnimBg="0"/>
      <p:bldP spid="140297" grpId="0" autoUpdateAnimBg="0"/>
      <p:bldP spid="140299" grpId="0" autoUpdateAnimBg="0"/>
      <p:bldP spid="1403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1236663" y="1398588"/>
            <a:ext cx="6670675" cy="1052512"/>
            <a:chOff x="0" y="2902"/>
            <a:chExt cx="4202" cy="663"/>
          </a:xfrm>
        </p:grpSpPr>
        <p:sp>
          <p:nvSpPr>
            <p:cNvPr id="69636" name="Rectangle 5"/>
            <p:cNvSpPr>
              <a:spLocks noChangeArrowheads="1"/>
            </p:cNvSpPr>
            <p:nvPr/>
          </p:nvSpPr>
          <p:spPr bwMode="auto">
            <a:xfrm>
              <a:off x="0" y="2931"/>
              <a:ext cx="4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es-ES" b="0">
                <a:solidFill>
                  <a:schemeClr val="tx1"/>
                </a:solidFill>
              </a:endParaRPr>
            </a:p>
          </p:txBody>
        </p:sp>
        <p:grpSp>
          <p:nvGrpSpPr>
            <p:cNvPr id="69637" name="Group 6"/>
            <p:cNvGrpSpPr>
              <a:grpSpLocks/>
            </p:cNvGrpSpPr>
            <p:nvPr/>
          </p:nvGrpSpPr>
          <p:grpSpPr bwMode="auto">
            <a:xfrm>
              <a:off x="0" y="2902"/>
              <a:ext cx="1384" cy="663"/>
              <a:chOff x="0" y="2902"/>
              <a:chExt cx="1384" cy="663"/>
            </a:xfrm>
          </p:grpSpPr>
          <p:sp>
            <p:nvSpPr>
              <p:cNvPr id="69638" name="Rectangle 7"/>
              <p:cNvSpPr>
                <a:spLocks noChangeArrowheads="1"/>
              </p:cNvSpPr>
              <p:nvPr/>
            </p:nvSpPr>
            <p:spPr bwMode="auto">
              <a:xfrm>
                <a:off x="0" y="2902"/>
                <a:ext cx="138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endParaRPr lang="es-ES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639" name="Rectangle 8"/>
              <p:cNvSpPr>
                <a:spLocks noChangeArrowheads="1"/>
              </p:cNvSpPr>
              <p:nvPr/>
            </p:nvSpPr>
            <p:spPr bwMode="auto">
              <a:xfrm>
                <a:off x="0" y="2931"/>
                <a:ext cx="1384" cy="6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l"/>
                <a:r>
                  <a:rPr lang="es-CR" b="0">
                    <a:solidFill>
                      <a:schemeClr val="tx1"/>
                    </a:solidFill>
                  </a:rPr>
                  <a:t>  </a:t>
                </a:r>
                <a:r>
                  <a:rPr lang="es-CR" sz="3600" b="0">
                    <a:solidFill>
                      <a:schemeClr val="tx1"/>
                    </a:solidFill>
                  </a:rPr>
                  <a:t> </a:t>
                </a:r>
                <a:r>
                  <a:rPr lang="es-CR" b="0">
                    <a:solidFill>
                      <a:schemeClr val="tx1"/>
                    </a:solidFill>
                  </a:rPr>
                  <a:t>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69640" name="Picture 11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1" name="Rectangle 3"/>
          <p:cNvSpPr txBox="1">
            <a:spLocks noChangeArrowheads="1"/>
          </p:cNvSpPr>
          <p:nvPr/>
        </p:nvSpPr>
        <p:spPr bwMode="auto">
          <a:xfrm>
            <a:off x="609600" y="1219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/>
            <a:r>
              <a:rPr lang="es-ES" sz="2800">
                <a:solidFill>
                  <a:srgbClr val="E14601"/>
                </a:solidFill>
              </a:rPr>
              <a:t>¿Qué hemos hecho en la Red de </a:t>
            </a:r>
          </a:p>
          <a:p>
            <a:pPr marL="838200" indent="-838200"/>
            <a:r>
              <a:rPr lang="es-ES" sz="2800">
                <a:solidFill>
                  <a:srgbClr val="E14601"/>
                </a:solidFill>
              </a:rPr>
              <a:t>Proyectos de Integración Productiva (PIP)?</a:t>
            </a:r>
            <a:endParaRPr lang="es-CR" sz="2800">
              <a:solidFill>
                <a:srgbClr val="E14601"/>
              </a:solidFill>
            </a:endParaRPr>
          </a:p>
        </p:txBody>
      </p:sp>
      <p:pic>
        <p:nvPicPr>
          <p:cNvPr id="69642" name="Picture 5" descr="BD05524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733800"/>
            <a:ext cx="18288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43" name="Text Box 11"/>
          <p:cNvSpPr txBox="1">
            <a:spLocks noChangeArrowheads="1"/>
          </p:cNvSpPr>
          <p:nvPr/>
        </p:nvSpPr>
        <p:spPr bwMode="auto">
          <a:xfrm rot="-5400000">
            <a:off x="-3247231" y="3247231"/>
            <a:ext cx="6858000" cy="350838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685800" y="2286000"/>
            <a:ext cx="77835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600" b="0">
                <a:solidFill>
                  <a:schemeClr val="tx2"/>
                </a:solidFill>
              </a:rPr>
              <a:t> </a:t>
            </a: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b="0">
                <a:solidFill>
                  <a:schemeClr val="tx2"/>
                </a:solidFill>
              </a:rPr>
              <a:t> Número de proyectos </a:t>
            </a:r>
            <a:r>
              <a:rPr lang="en-US">
                <a:solidFill>
                  <a:srgbClr val="E14601"/>
                </a:solidFill>
              </a:rPr>
              <a:t>19</a:t>
            </a:r>
            <a:r>
              <a:rPr lang="en-US" b="0">
                <a:solidFill>
                  <a:srgbClr val="E14601"/>
                </a:solidFill>
              </a:rPr>
              <a:t/>
            </a:r>
            <a:br>
              <a:rPr lang="en-US" b="0">
                <a:solidFill>
                  <a:srgbClr val="E14601"/>
                </a:solidFill>
              </a:rPr>
            </a:br>
            <a:endParaRPr lang="en-US" b="0">
              <a:solidFill>
                <a:srgbClr val="E14601"/>
              </a:solidFill>
            </a:endParaRP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b="0">
                <a:solidFill>
                  <a:schemeClr val="tx2"/>
                </a:solidFill>
              </a:rPr>
              <a:t> Volumen aprobado/movilizado  </a:t>
            </a:r>
            <a:r>
              <a:rPr lang="en-US">
                <a:solidFill>
                  <a:srgbClr val="E14601"/>
                </a:solidFill>
              </a:rPr>
              <a:t>22.5 millones/21.6 millones</a:t>
            </a:r>
            <a:r>
              <a:rPr lang="en-US" b="0">
                <a:solidFill>
                  <a:srgbClr val="E14601"/>
                </a:solidFill>
              </a:rPr>
              <a:t/>
            </a:r>
            <a:br>
              <a:rPr lang="en-US" b="0">
                <a:solidFill>
                  <a:srgbClr val="E14601"/>
                </a:solidFill>
              </a:rPr>
            </a:br>
            <a:endParaRPr lang="en-US" b="0">
              <a:solidFill>
                <a:schemeClr val="tx2"/>
              </a:solidFill>
            </a:endParaRP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b="0">
                <a:solidFill>
                  <a:schemeClr val="tx2"/>
                </a:solidFill>
              </a:rPr>
              <a:t> “Portales ejecutores”</a:t>
            </a:r>
          </a:p>
          <a:p>
            <a:pPr algn="l">
              <a:lnSpc>
                <a:spcPct val="70000"/>
              </a:lnSpc>
            </a:pPr>
            <a:r>
              <a:rPr lang="en-US" b="0">
                <a:solidFill>
                  <a:schemeClr val="tx2"/>
                </a:solidFill>
              </a:rPr>
              <a:t> </a:t>
            </a: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b="0">
                <a:solidFill>
                  <a:schemeClr val="tx2"/>
                </a:solidFill>
              </a:rPr>
              <a:t>  Potencial para compartir conocimiento</a:t>
            </a:r>
          </a:p>
          <a:p>
            <a:pPr algn="l">
              <a:lnSpc>
                <a:spcPct val="70000"/>
              </a:lnSpc>
              <a:buFontTx/>
              <a:buChar char="•"/>
            </a:pPr>
            <a:endParaRPr lang="en-US" b="0">
              <a:solidFill>
                <a:schemeClr val="tx2"/>
              </a:solidFill>
            </a:endParaRPr>
          </a:p>
          <a:p>
            <a:pPr algn="l">
              <a:lnSpc>
                <a:spcPct val="70000"/>
              </a:lnSpc>
              <a:buFontTx/>
              <a:buChar char="•"/>
            </a:pPr>
            <a:r>
              <a:rPr lang="en-US" b="0">
                <a:solidFill>
                  <a:schemeClr val="tx2"/>
                </a:solidFill>
              </a:rPr>
              <a:t>  Nuevos socios</a:t>
            </a:r>
            <a:endParaRPr lang="es-ES" b="0">
              <a:solidFill>
                <a:schemeClr val="tx2"/>
              </a:solidFill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822325" y="5527675"/>
            <a:ext cx="8093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>
                <a:solidFill>
                  <a:srgbClr val="E14601"/>
                </a:solidFill>
              </a:rPr>
              <a:t>Necesidad de crear más oportunidades para la mayoría, reduciendo la pobreza y aumentando el impacto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4" grpId="0" autoUpdateAnimBg="0"/>
      <p:bldP spid="6964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212725" y="0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 b="0">
              <a:solidFill>
                <a:schemeClr val="tx1"/>
              </a:solidFill>
            </a:endParaRPr>
          </a:p>
        </p:txBody>
      </p:sp>
      <p:pic>
        <p:nvPicPr>
          <p:cNvPr id="109573" name="Picture 11" descr="M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839200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Text Box 6"/>
          <p:cNvSpPr txBox="1">
            <a:spLocks noChangeArrowheads="1"/>
          </p:cNvSpPr>
          <p:nvPr/>
        </p:nvSpPr>
        <p:spPr bwMode="auto">
          <a:xfrm rot="-5400000">
            <a:off x="-3245644" y="3245644"/>
            <a:ext cx="6858001" cy="350837"/>
          </a:xfrm>
          <a:prstGeom prst="rect">
            <a:avLst/>
          </a:prstGeom>
          <a:solidFill>
            <a:srgbClr val="D2603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700">
                <a:solidFill>
                  <a:schemeClr val="bg1"/>
                </a:solidFill>
              </a:rPr>
              <a:t>Competitividad de las pequeñas empresas: Clusters y desarrollo local</a:t>
            </a:r>
            <a:endParaRPr lang="es-CR" sz="1700">
              <a:solidFill>
                <a:schemeClr val="bg1"/>
              </a:solidFill>
            </a:endParaRP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838200" y="2209800"/>
            <a:ext cx="76962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n-US" sz="2200" b="0">
              <a:solidFill>
                <a:schemeClr val="tx1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685800" y="1524000"/>
            <a:ext cx="79248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AR">
                <a:solidFill>
                  <a:schemeClr val="tx1"/>
                </a:solidFill>
              </a:rPr>
              <a:t>Formación de la Comunidad de Aprendizaje Interinstitucional </a:t>
            </a:r>
          </a:p>
          <a:p>
            <a:pPr algn="just">
              <a:spcBef>
                <a:spcPct val="50000"/>
              </a:spcBef>
            </a:pPr>
            <a:r>
              <a:rPr lang="es-AR" sz="2200" b="0">
                <a:solidFill>
                  <a:schemeClr val="tx1"/>
                </a:solidFill>
              </a:rPr>
              <a:t>CEPAL, OCDE, OIT, ONUDI, SEBRAE, Sistema Industria Brasil, FUNDES y BID-FOMIN. 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09600" y="3962400"/>
            <a:ext cx="800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200" b="0">
                <a:solidFill>
                  <a:schemeClr val="tx1"/>
                </a:solidFill>
              </a:rPr>
              <a:t>Identificar áreas de conocimiento derivadas de la experiencia de los proyectos de integración productiva de cada organizaci</a:t>
            </a:r>
            <a:r>
              <a:rPr lang="es-AR" sz="2200" b="0">
                <a:solidFill>
                  <a:schemeClr val="tx1"/>
                </a:solidFill>
              </a:rPr>
              <a:t>ón</a:t>
            </a:r>
            <a:r>
              <a:rPr lang="en-US" altLang="ja-JP" sz="2200" b="0">
                <a:solidFill>
                  <a:schemeClr val="tx1"/>
                </a:solidFill>
                <a:ea typeface="MS PGothic" pitchFamily="34" charset="-128"/>
              </a:rPr>
              <a:t>. </a:t>
            </a: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609600" y="4876800"/>
            <a:ext cx="80010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200" b="0">
                <a:solidFill>
                  <a:schemeClr val="tx1"/>
                </a:solidFill>
              </a:rPr>
              <a:t>Contribuir al desarrollo de una </a:t>
            </a:r>
            <a:r>
              <a:rPr lang="en-US" sz="2200">
                <a:solidFill>
                  <a:schemeClr val="tx1"/>
                </a:solidFill>
              </a:rPr>
              <a:t>guía de aprendizaje</a:t>
            </a:r>
            <a:r>
              <a:rPr lang="en-US" sz="2200" b="0">
                <a:solidFill>
                  <a:schemeClr val="tx1"/>
                </a:solidFill>
              </a:rPr>
              <a:t> sistematizando y diseminando herramientas, productos y metodolog</a:t>
            </a:r>
            <a:r>
              <a:rPr lang="en-US" altLang="ja-JP" sz="2200" b="0">
                <a:solidFill>
                  <a:schemeClr val="tx1"/>
                </a:solidFill>
                <a:ea typeface="MS PGothic" pitchFamily="34" charset="-128"/>
              </a:rPr>
              <a:t>ías</a:t>
            </a:r>
            <a:r>
              <a:rPr lang="en-US" sz="2200" b="0">
                <a:solidFill>
                  <a:schemeClr val="tx1"/>
                </a:solidFill>
              </a:rPr>
              <a:t> desarrollados por las organizaciones</a:t>
            </a:r>
            <a:r>
              <a:rPr lang="en-US" altLang="ja-JP" sz="2200" b="0">
                <a:solidFill>
                  <a:schemeClr val="tx1"/>
                </a:solidFill>
                <a:ea typeface="MS PGothic" pitchFamily="34" charset="-128"/>
              </a:rPr>
              <a:t>. </a:t>
            </a:r>
            <a:endParaRPr lang="en-US" sz="2200" b="0">
              <a:solidFill>
                <a:schemeClr val="tx1"/>
              </a:solidFill>
            </a:endParaRPr>
          </a:p>
        </p:txBody>
      </p:sp>
      <p:sp>
        <p:nvSpPr>
          <p:cNvPr id="109583" name="AutoShape 15"/>
          <p:cNvSpPr>
            <a:spLocks noChangeArrowheads="1"/>
          </p:cNvSpPr>
          <p:nvPr/>
        </p:nvSpPr>
        <p:spPr bwMode="auto">
          <a:xfrm>
            <a:off x="3810000" y="3352800"/>
            <a:ext cx="9144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utoUpdateAnimBg="0"/>
      <p:bldP spid="109580" grpId="0" autoUpdateAnimBg="0"/>
      <p:bldP spid="109581" grpId="0" autoUpdateAnimBg="0"/>
      <p:bldP spid="10958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3890</TotalTime>
  <Words>1002</Words>
  <Application>Microsoft Office PowerPoint</Application>
  <PresentationFormat>On-screen Show (4:3)</PresentationFormat>
  <Paragraphs>124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CG Times</vt:lpstr>
      <vt:lpstr>Arial Unicode MS</vt:lpstr>
      <vt:lpstr>MS PGothic</vt:lpstr>
      <vt:lpstr>Default Design</vt:lpstr>
      <vt:lpstr>         </vt:lpstr>
      <vt:lpstr>PLAN DE LA SESIÓN</vt:lpstr>
      <vt:lpstr>El FOMIN II y la gestión del conocimiento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Inter-American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latest developments on Innovation and Knowledge Management</dc:title>
  <dc:creator>monicao</dc:creator>
  <cp:lastModifiedBy>anarod</cp:lastModifiedBy>
  <cp:revision>152</cp:revision>
  <dcterms:created xsi:type="dcterms:W3CDTF">2007-02-08T22:26:47Z</dcterms:created>
  <dcterms:modified xsi:type="dcterms:W3CDTF">2010-07-12T07:21:25Z</dcterms:modified>
</cp:coreProperties>
</file>