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61"/>
  </p:notesMasterIdLst>
  <p:handoutMasterIdLst>
    <p:handoutMasterId r:id="rId62"/>
  </p:handoutMasterIdLst>
  <p:sldIdLst>
    <p:sldId id="261" r:id="rId2"/>
    <p:sldId id="349" r:id="rId3"/>
    <p:sldId id="351" r:id="rId4"/>
    <p:sldId id="352" r:id="rId5"/>
    <p:sldId id="367" r:id="rId6"/>
    <p:sldId id="353" r:id="rId7"/>
    <p:sldId id="354" r:id="rId8"/>
    <p:sldId id="369" r:id="rId9"/>
    <p:sldId id="368" r:id="rId10"/>
    <p:sldId id="377" r:id="rId11"/>
    <p:sldId id="372" r:id="rId12"/>
    <p:sldId id="373" r:id="rId13"/>
    <p:sldId id="375" r:id="rId14"/>
    <p:sldId id="376" r:id="rId15"/>
    <p:sldId id="370" r:id="rId16"/>
    <p:sldId id="355" r:id="rId17"/>
    <p:sldId id="356" r:id="rId18"/>
    <p:sldId id="364" r:id="rId19"/>
    <p:sldId id="397" r:id="rId20"/>
    <p:sldId id="380" r:id="rId21"/>
    <p:sldId id="444" r:id="rId22"/>
    <p:sldId id="445" r:id="rId23"/>
    <p:sldId id="442" r:id="rId24"/>
    <p:sldId id="411" r:id="rId25"/>
    <p:sldId id="443" r:id="rId26"/>
    <p:sldId id="412" r:id="rId27"/>
    <p:sldId id="413" r:id="rId28"/>
    <p:sldId id="414" r:id="rId29"/>
    <p:sldId id="415" r:id="rId30"/>
    <p:sldId id="416" r:id="rId31"/>
    <p:sldId id="417" r:id="rId32"/>
    <p:sldId id="420" r:id="rId33"/>
    <p:sldId id="399" r:id="rId34"/>
    <p:sldId id="447" r:id="rId35"/>
    <p:sldId id="398" r:id="rId36"/>
    <p:sldId id="262" r:id="rId37"/>
    <p:sldId id="282" r:id="rId38"/>
    <p:sldId id="283" r:id="rId39"/>
    <p:sldId id="379" r:id="rId40"/>
    <p:sldId id="378" r:id="rId41"/>
    <p:sldId id="284" r:id="rId42"/>
    <p:sldId id="450" r:id="rId43"/>
    <p:sldId id="279" r:id="rId44"/>
    <p:sldId id="408" r:id="rId45"/>
    <p:sldId id="271" r:id="rId46"/>
    <p:sldId id="448" r:id="rId47"/>
    <p:sldId id="449" r:id="rId48"/>
    <p:sldId id="438" r:id="rId49"/>
    <p:sldId id="439" r:id="rId50"/>
    <p:sldId id="440" r:id="rId51"/>
    <p:sldId id="441" r:id="rId52"/>
    <p:sldId id="299" r:id="rId53"/>
    <p:sldId id="300" r:id="rId54"/>
    <p:sldId id="432" r:id="rId55"/>
    <p:sldId id="433" r:id="rId56"/>
    <p:sldId id="434" r:id="rId57"/>
    <p:sldId id="435" r:id="rId58"/>
    <p:sldId id="436" r:id="rId59"/>
    <p:sldId id="437" r:id="rId60"/>
  </p:sldIdLst>
  <p:sldSz cx="9906000" cy="6858000" type="A4"/>
  <p:notesSz cx="6858000" cy="9144000"/>
  <p:embeddedFontLst>
    <p:embeddedFont>
      <p:font typeface="Tahoma" pitchFamily="34" charset="0"/>
      <p:regular r:id="rId63"/>
      <p:bold r:id="rId64"/>
    </p:embeddedFont>
    <p:embeddedFont>
      <p:font typeface="Arial Narrow" pitchFamily="34" charset="0"/>
      <p:regular r:id="rId65"/>
      <p:bold r:id="rId66"/>
      <p:italic r:id="rId67"/>
      <p:boldItalic r:id="rId68"/>
    </p:embeddedFont>
    <p:embeddedFont>
      <p:font typeface="Verdana" pitchFamily="34" charset="0"/>
      <p:regular r:id="rId69"/>
      <p:bold r:id="rId70"/>
      <p:italic r:id="rId71"/>
      <p:boldItalic r:id="rId72"/>
    </p:embeddedFont>
  </p:embeddedFontLst>
  <p:defaultTextStyle>
    <a:defPPr>
      <a:defRPr lang="es-ES_tradnl"/>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0066"/>
    <a:srgbClr val="FF0066"/>
    <a:srgbClr val="000099"/>
    <a:srgbClr val="990099"/>
    <a:srgbClr val="660033"/>
    <a:srgbClr val="666699"/>
    <a:srgbClr val="CCECFF"/>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50" d="100"/>
          <a:sy n="50" d="100"/>
        </p:scale>
        <p:origin x="-1038" y="-48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910"/>
    </p:cViewPr>
  </p:sorterViewPr>
  <p:notesViewPr>
    <p:cSldViewPr>
      <p:cViewPr varScale="1">
        <p:scale>
          <a:sx n="28" d="100"/>
          <a:sy n="28" d="100"/>
        </p:scale>
        <p:origin x="-1210" y="-6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font" Target="fonts/font1.fntdata"/><Relationship Id="rId68" Type="http://schemas.openxmlformats.org/officeDocument/2006/relationships/font" Target="fonts/font6.fntdata"/><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font" Target="fonts/font4.fntdata"/><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font" Target="fonts/font3.fntdata"/><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font" Target="fonts/font2.fntdata"/><Relationship Id="rId69" Type="http://schemas.openxmlformats.org/officeDocument/2006/relationships/font" Target="fonts/font7.fntdata"/><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font" Target="fonts/font10.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font" Target="fonts/font5.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70" Type="http://schemas.openxmlformats.org/officeDocument/2006/relationships/font" Target="fonts/font8.fntdata"/><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CL"/>
          </a:p>
        </p:txBody>
      </p:sp>
      <p:sp>
        <p:nvSpPr>
          <p:cNvPr id="61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CL"/>
          </a:p>
        </p:txBody>
      </p:sp>
      <p:sp>
        <p:nvSpPr>
          <p:cNvPr id="61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CL"/>
          </a:p>
        </p:txBody>
      </p:sp>
      <p:sp>
        <p:nvSpPr>
          <p:cNvPr id="61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69AFBC0-F617-4D54-AC55-613D4959396C}" type="slidenum">
              <a:rPr lang="es-CL"/>
              <a:pPr/>
              <a:t>‹#›</a:t>
            </a:fld>
            <a:endParaRPr lang="es-C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_tradnl"/>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_tradnl"/>
          </a:p>
        </p:txBody>
      </p:sp>
      <p:sp>
        <p:nvSpPr>
          <p:cNvPr id="11268" name="Rectangle 4"/>
          <p:cNvSpPr>
            <a:spLocks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_tradnl"/>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C07F06E-8607-4B54-A106-6F35EC194AEA}" type="slidenum">
              <a:rPr lang="es-ES_tradnl"/>
              <a:pPr/>
              <a:t>‹#›</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_tradnl"/>
          </a:p>
        </p:txBody>
      </p:sp>
      <p:sp>
        <p:nvSpPr>
          <p:cNvPr id="5" name="Footer Placeholder 4"/>
          <p:cNvSpPr>
            <a:spLocks noGrp="1"/>
          </p:cNvSpPr>
          <p:nvPr>
            <p:ph type="ftr" sz="quarter" idx="11"/>
          </p:nvPr>
        </p:nvSpPr>
        <p:spPr/>
        <p:txBody>
          <a:bodyPr/>
          <a:lstStyle>
            <a:lvl1pPr>
              <a:defRPr/>
            </a:lvl1pPr>
          </a:lstStyle>
          <a:p>
            <a:endParaRPr lang="es-ES_tradnl"/>
          </a:p>
        </p:txBody>
      </p:sp>
      <p:sp>
        <p:nvSpPr>
          <p:cNvPr id="6" name="Slide Number Placeholder 5"/>
          <p:cNvSpPr>
            <a:spLocks noGrp="1"/>
          </p:cNvSpPr>
          <p:nvPr>
            <p:ph type="sldNum" sz="quarter" idx="12"/>
          </p:nvPr>
        </p:nvSpPr>
        <p:spPr/>
        <p:txBody>
          <a:bodyPr/>
          <a:lstStyle>
            <a:lvl1pPr>
              <a:defRPr/>
            </a:lvl1pPr>
          </a:lstStyle>
          <a:p>
            <a:fld id="{C3414A84-80E4-4198-A227-D02EB7A66450}" type="slidenum">
              <a:rPr lang="es-ES_tradnl"/>
              <a:pPr/>
              <a:t>‹#›</a:t>
            </a:fld>
            <a:endParaRPr lang="es-ES_tradnl"/>
          </a:p>
        </p:txBody>
      </p:sp>
    </p:spTree>
  </p:cSld>
  <p:clrMapOvr>
    <a:masterClrMapping/>
  </p:clrMapOvr>
  <p:transition advClick="0">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_tradnl"/>
          </a:p>
        </p:txBody>
      </p:sp>
      <p:sp>
        <p:nvSpPr>
          <p:cNvPr id="5" name="Footer Placeholder 4"/>
          <p:cNvSpPr>
            <a:spLocks noGrp="1"/>
          </p:cNvSpPr>
          <p:nvPr>
            <p:ph type="ftr" sz="quarter" idx="11"/>
          </p:nvPr>
        </p:nvSpPr>
        <p:spPr/>
        <p:txBody>
          <a:bodyPr/>
          <a:lstStyle>
            <a:lvl1pPr>
              <a:defRPr/>
            </a:lvl1pPr>
          </a:lstStyle>
          <a:p>
            <a:endParaRPr lang="es-ES_tradnl"/>
          </a:p>
        </p:txBody>
      </p:sp>
      <p:sp>
        <p:nvSpPr>
          <p:cNvPr id="6" name="Slide Number Placeholder 5"/>
          <p:cNvSpPr>
            <a:spLocks noGrp="1"/>
          </p:cNvSpPr>
          <p:nvPr>
            <p:ph type="sldNum" sz="quarter" idx="12"/>
          </p:nvPr>
        </p:nvSpPr>
        <p:spPr/>
        <p:txBody>
          <a:bodyPr/>
          <a:lstStyle>
            <a:lvl1pPr>
              <a:defRPr/>
            </a:lvl1pPr>
          </a:lstStyle>
          <a:p>
            <a:fld id="{0810BEA0-DD01-417A-B72C-CBE380D85B63}" type="slidenum">
              <a:rPr lang="es-ES_tradnl"/>
              <a:pPr/>
              <a:t>‹#›</a:t>
            </a:fld>
            <a:endParaRPr lang="es-ES_tradnl"/>
          </a:p>
        </p:txBody>
      </p:sp>
    </p:spTree>
  </p:cSld>
  <p:clrMapOvr>
    <a:masterClrMapping/>
  </p:clrMapOvr>
  <p:transition advClick="0">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42950" y="609600"/>
            <a:ext cx="6162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_tradnl"/>
          </a:p>
        </p:txBody>
      </p:sp>
      <p:sp>
        <p:nvSpPr>
          <p:cNvPr id="5" name="Footer Placeholder 4"/>
          <p:cNvSpPr>
            <a:spLocks noGrp="1"/>
          </p:cNvSpPr>
          <p:nvPr>
            <p:ph type="ftr" sz="quarter" idx="11"/>
          </p:nvPr>
        </p:nvSpPr>
        <p:spPr/>
        <p:txBody>
          <a:bodyPr/>
          <a:lstStyle>
            <a:lvl1pPr>
              <a:defRPr/>
            </a:lvl1pPr>
          </a:lstStyle>
          <a:p>
            <a:endParaRPr lang="es-ES_tradnl"/>
          </a:p>
        </p:txBody>
      </p:sp>
      <p:sp>
        <p:nvSpPr>
          <p:cNvPr id="6" name="Slide Number Placeholder 5"/>
          <p:cNvSpPr>
            <a:spLocks noGrp="1"/>
          </p:cNvSpPr>
          <p:nvPr>
            <p:ph type="sldNum" sz="quarter" idx="12"/>
          </p:nvPr>
        </p:nvSpPr>
        <p:spPr/>
        <p:txBody>
          <a:bodyPr/>
          <a:lstStyle>
            <a:lvl1pPr>
              <a:defRPr/>
            </a:lvl1pPr>
          </a:lstStyle>
          <a:p>
            <a:fld id="{D442349F-7CDC-4E19-83CC-D684B9C4957D}" type="slidenum">
              <a:rPr lang="es-ES_tradnl"/>
              <a:pPr/>
              <a:t>‹#›</a:t>
            </a:fld>
            <a:endParaRPr lang="es-ES_tradnl"/>
          </a:p>
        </p:txBody>
      </p:sp>
    </p:spTree>
  </p:cSld>
  <p:clrMapOvr>
    <a:masterClrMapping/>
  </p:clrMapOvr>
  <p:transition advClick="0">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742950" y="609600"/>
            <a:ext cx="84201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42950" y="1981200"/>
            <a:ext cx="8420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2950" y="4114800"/>
            <a:ext cx="8420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742950" y="6248400"/>
            <a:ext cx="2063750" cy="457200"/>
          </a:xfrm>
        </p:spPr>
        <p:txBody>
          <a:bodyPr/>
          <a:lstStyle>
            <a:lvl1pPr>
              <a:defRPr/>
            </a:lvl1pPr>
          </a:lstStyle>
          <a:p>
            <a:endParaRPr lang="es-ES_tradnl"/>
          </a:p>
        </p:txBody>
      </p:sp>
      <p:sp>
        <p:nvSpPr>
          <p:cNvPr id="6" name="Footer Placeholder 5"/>
          <p:cNvSpPr>
            <a:spLocks noGrp="1"/>
          </p:cNvSpPr>
          <p:nvPr>
            <p:ph type="ftr" sz="quarter" idx="11"/>
          </p:nvPr>
        </p:nvSpPr>
        <p:spPr>
          <a:xfrm>
            <a:off x="3384550" y="6248400"/>
            <a:ext cx="3136900" cy="457200"/>
          </a:xfrm>
        </p:spPr>
        <p:txBody>
          <a:bodyPr/>
          <a:lstStyle>
            <a:lvl1pPr>
              <a:defRPr/>
            </a:lvl1pPr>
          </a:lstStyle>
          <a:p>
            <a:endParaRPr lang="es-ES_tradnl"/>
          </a:p>
        </p:txBody>
      </p:sp>
      <p:sp>
        <p:nvSpPr>
          <p:cNvPr id="7" name="Slide Number Placeholder 6"/>
          <p:cNvSpPr>
            <a:spLocks noGrp="1"/>
          </p:cNvSpPr>
          <p:nvPr>
            <p:ph type="sldNum" sz="quarter" idx="12"/>
          </p:nvPr>
        </p:nvSpPr>
        <p:spPr>
          <a:xfrm>
            <a:off x="7099300" y="6248400"/>
            <a:ext cx="2063750" cy="457200"/>
          </a:xfrm>
        </p:spPr>
        <p:txBody>
          <a:bodyPr/>
          <a:lstStyle>
            <a:lvl1pPr>
              <a:defRPr/>
            </a:lvl1pPr>
          </a:lstStyle>
          <a:p>
            <a:fld id="{94F279CB-84A2-4979-B2BA-14AFBB7C2668}" type="slidenum">
              <a:rPr lang="es-ES_tradnl"/>
              <a:pPr/>
              <a:t>‹#›</a:t>
            </a:fld>
            <a:endParaRPr lang="es-ES_tradnl"/>
          </a:p>
        </p:txBody>
      </p:sp>
    </p:spTree>
  </p:cSld>
  <p:clrMapOvr>
    <a:masterClrMapping/>
  </p:clrMapOvr>
  <p:transition advClick="0">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_tradnl"/>
          </a:p>
        </p:txBody>
      </p:sp>
      <p:sp>
        <p:nvSpPr>
          <p:cNvPr id="5" name="Footer Placeholder 4"/>
          <p:cNvSpPr>
            <a:spLocks noGrp="1"/>
          </p:cNvSpPr>
          <p:nvPr>
            <p:ph type="ftr" sz="quarter" idx="11"/>
          </p:nvPr>
        </p:nvSpPr>
        <p:spPr/>
        <p:txBody>
          <a:bodyPr/>
          <a:lstStyle>
            <a:lvl1pPr>
              <a:defRPr/>
            </a:lvl1pPr>
          </a:lstStyle>
          <a:p>
            <a:endParaRPr lang="es-ES_tradnl"/>
          </a:p>
        </p:txBody>
      </p:sp>
      <p:sp>
        <p:nvSpPr>
          <p:cNvPr id="6" name="Slide Number Placeholder 5"/>
          <p:cNvSpPr>
            <a:spLocks noGrp="1"/>
          </p:cNvSpPr>
          <p:nvPr>
            <p:ph type="sldNum" sz="quarter" idx="12"/>
          </p:nvPr>
        </p:nvSpPr>
        <p:spPr/>
        <p:txBody>
          <a:bodyPr/>
          <a:lstStyle>
            <a:lvl1pPr>
              <a:defRPr/>
            </a:lvl1pPr>
          </a:lstStyle>
          <a:p>
            <a:fld id="{DDED7685-1B9A-4DFB-928E-CBDA28418106}" type="slidenum">
              <a:rPr lang="es-ES_tradnl"/>
              <a:pPr/>
              <a:t>‹#›</a:t>
            </a:fld>
            <a:endParaRPr lang="es-ES_tradnl"/>
          </a:p>
        </p:txBody>
      </p:sp>
    </p:spTree>
  </p:cSld>
  <p:clrMapOvr>
    <a:masterClrMapping/>
  </p:clrMapOvr>
  <p:transition advClick="0">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_tradnl"/>
          </a:p>
        </p:txBody>
      </p:sp>
      <p:sp>
        <p:nvSpPr>
          <p:cNvPr id="5" name="Footer Placeholder 4"/>
          <p:cNvSpPr>
            <a:spLocks noGrp="1"/>
          </p:cNvSpPr>
          <p:nvPr>
            <p:ph type="ftr" sz="quarter" idx="11"/>
          </p:nvPr>
        </p:nvSpPr>
        <p:spPr/>
        <p:txBody>
          <a:bodyPr/>
          <a:lstStyle>
            <a:lvl1pPr>
              <a:defRPr/>
            </a:lvl1pPr>
          </a:lstStyle>
          <a:p>
            <a:endParaRPr lang="es-ES_tradnl"/>
          </a:p>
        </p:txBody>
      </p:sp>
      <p:sp>
        <p:nvSpPr>
          <p:cNvPr id="6" name="Slide Number Placeholder 5"/>
          <p:cNvSpPr>
            <a:spLocks noGrp="1"/>
          </p:cNvSpPr>
          <p:nvPr>
            <p:ph type="sldNum" sz="quarter" idx="12"/>
          </p:nvPr>
        </p:nvSpPr>
        <p:spPr/>
        <p:txBody>
          <a:bodyPr/>
          <a:lstStyle>
            <a:lvl1pPr>
              <a:defRPr/>
            </a:lvl1pPr>
          </a:lstStyle>
          <a:p>
            <a:fld id="{B584CBE6-7F9A-4EDA-8F01-90FE9979B77C}" type="slidenum">
              <a:rPr lang="es-ES_tradnl"/>
              <a:pPr/>
              <a:t>‹#›</a:t>
            </a:fld>
            <a:endParaRPr lang="es-ES_tradnl"/>
          </a:p>
        </p:txBody>
      </p:sp>
    </p:spTree>
  </p:cSld>
  <p:clrMapOvr>
    <a:masterClrMapping/>
  </p:clrMapOvr>
  <p:transition advClick="0">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_tradnl"/>
          </a:p>
        </p:txBody>
      </p:sp>
      <p:sp>
        <p:nvSpPr>
          <p:cNvPr id="6" name="Footer Placeholder 5"/>
          <p:cNvSpPr>
            <a:spLocks noGrp="1"/>
          </p:cNvSpPr>
          <p:nvPr>
            <p:ph type="ftr" sz="quarter" idx="11"/>
          </p:nvPr>
        </p:nvSpPr>
        <p:spPr/>
        <p:txBody>
          <a:bodyPr/>
          <a:lstStyle>
            <a:lvl1pPr>
              <a:defRPr/>
            </a:lvl1pPr>
          </a:lstStyle>
          <a:p>
            <a:endParaRPr lang="es-ES_tradnl"/>
          </a:p>
        </p:txBody>
      </p:sp>
      <p:sp>
        <p:nvSpPr>
          <p:cNvPr id="7" name="Slide Number Placeholder 6"/>
          <p:cNvSpPr>
            <a:spLocks noGrp="1"/>
          </p:cNvSpPr>
          <p:nvPr>
            <p:ph type="sldNum" sz="quarter" idx="12"/>
          </p:nvPr>
        </p:nvSpPr>
        <p:spPr/>
        <p:txBody>
          <a:bodyPr/>
          <a:lstStyle>
            <a:lvl1pPr>
              <a:defRPr/>
            </a:lvl1pPr>
          </a:lstStyle>
          <a:p>
            <a:fld id="{2239BC2E-657A-4CEB-BF6B-3F15F19B12E7}" type="slidenum">
              <a:rPr lang="es-ES_tradnl"/>
              <a:pPr/>
              <a:t>‹#›</a:t>
            </a:fld>
            <a:endParaRPr lang="es-ES_tradnl"/>
          </a:p>
        </p:txBody>
      </p:sp>
    </p:spTree>
  </p:cSld>
  <p:clrMapOvr>
    <a:masterClrMapping/>
  </p:clrMapOvr>
  <p:transition advClick="0">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_tradnl"/>
          </a:p>
        </p:txBody>
      </p:sp>
      <p:sp>
        <p:nvSpPr>
          <p:cNvPr id="8" name="Footer Placeholder 7"/>
          <p:cNvSpPr>
            <a:spLocks noGrp="1"/>
          </p:cNvSpPr>
          <p:nvPr>
            <p:ph type="ftr" sz="quarter" idx="11"/>
          </p:nvPr>
        </p:nvSpPr>
        <p:spPr/>
        <p:txBody>
          <a:bodyPr/>
          <a:lstStyle>
            <a:lvl1pPr>
              <a:defRPr/>
            </a:lvl1pPr>
          </a:lstStyle>
          <a:p>
            <a:endParaRPr lang="es-ES_tradnl"/>
          </a:p>
        </p:txBody>
      </p:sp>
      <p:sp>
        <p:nvSpPr>
          <p:cNvPr id="9" name="Slide Number Placeholder 8"/>
          <p:cNvSpPr>
            <a:spLocks noGrp="1"/>
          </p:cNvSpPr>
          <p:nvPr>
            <p:ph type="sldNum" sz="quarter" idx="12"/>
          </p:nvPr>
        </p:nvSpPr>
        <p:spPr/>
        <p:txBody>
          <a:bodyPr/>
          <a:lstStyle>
            <a:lvl1pPr>
              <a:defRPr/>
            </a:lvl1pPr>
          </a:lstStyle>
          <a:p>
            <a:fld id="{6F6D40E0-AFC7-41FA-BF22-F64FE767F1E4}" type="slidenum">
              <a:rPr lang="es-ES_tradnl"/>
              <a:pPr/>
              <a:t>‹#›</a:t>
            </a:fld>
            <a:endParaRPr lang="es-ES_tradnl"/>
          </a:p>
        </p:txBody>
      </p:sp>
    </p:spTree>
  </p:cSld>
  <p:clrMapOvr>
    <a:masterClrMapping/>
  </p:clrMapOvr>
  <p:transition advClick="0">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_tradnl"/>
          </a:p>
        </p:txBody>
      </p:sp>
      <p:sp>
        <p:nvSpPr>
          <p:cNvPr id="4" name="Footer Placeholder 3"/>
          <p:cNvSpPr>
            <a:spLocks noGrp="1"/>
          </p:cNvSpPr>
          <p:nvPr>
            <p:ph type="ftr" sz="quarter" idx="11"/>
          </p:nvPr>
        </p:nvSpPr>
        <p:spPr/>
        <p:txBody>
          <a:bodyPr/>
          <a:lstStyle>
            <a:lvl1pPr>
              <a:defRPr/>
            </a:lvl1pPr>
          </a:lstStyle>
          <a:p>
            <a:endParaRPr lang="es-ES_tradnl"/>
          </a:p>
        </p:txBody>
      </p:sp>
      <p:sp>
        <p:nvSpPr>
          <p:cNvPr id="5" name="Slide Number Placeholder 4"/>
          <p:cNvSpPr>
            <a:spLocks noGrp="1"/>
          </p:cNvSpPr>
          <p:nvPr>
            <p:ph type="sldNum" sz="quarter" idx="12"/>
          </p:nvPr>
        </p:nvSpPr>
        <p:spPr/>
        <p:txBody>
          <a:bodyPr/>
          <a:lstStyle>
            <a:lvl1pPr>
              <a:defRPr/>
            </a:lvl1pPr>
          </a:lstStyle>
          <a:p>
            <a:fld id="{CE5F5F3E-98A3-4651-8759-8BF32DEC2C99}" type="slidenum">
              <a:rPr lang="es-ES_tradnl"/>
              <a:pPr/>
              <a:t>‹#›</a:t>
            </a:fld>
            <a:endParaRPr lang="es-ES_tradnl"/>
          </a:p>
        </p:txBody>
      </p:sp>
    </p:spTree>
  </p:cSld>
  <p:clrMapOvr>
    <a:masterClrMapping/>
  </p:clrMapOvr>
  <p:transition advClick="0">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_tradnl"/>
          </a:p>
        </p:txBody>
      </p:sp>
      <p:sp>
        <p:nvSpPr>
          <p:cNvPr id="3" name="Footer Placeholder 2"/>
          <p:cNvSpPr>
            <a:spLocks noGrp="1"/>
          </p:cNvSpPr>
          <p:nvPr>
            <p:ph type="ftr" sz="quarter" idx="11"/>
          </p:nvPr>
        </p:nvSpPr>
        <p:spPr/>
        <p:txBody>
          <a:bodyPr/>
          <a:lstStyle>
            <a:lvl1pPr>
              <a:defRPr/>
            </a:lvl1pPr>
          </a:lstStyle>
          <a:p>
            <a:endParaRPr lang="es-ES_tradnl"/>
          </a:p>
        </p:txBody>
      </p:sp>
      <p:sp>
        <p:nvSpPr>
          <p:cNvPr id="4" name="Slide Number Placeholder 3"/>
          <p:cNvSpPr>
            <a:spLocks noGrp="1"/>
          </p:cNvSpPr>
          <p:nvPr>
            <p:ph type="sldNum" sz="quarter" idx="12"/>
          </p:nvPr>
        </p:nvSpPr>
        <p:spPr/>
        <p:txBody>
          <a:bodyPr/>
          <a:lstStyle>
            <a:lvl1pPr>
              <a:defRPr/>
            </a:lvl1pPr>
          </a:lstStyle>
          <a:p>
            <a:fld id="{492ED65B-18D7-4886-9A97-E3FA18C5A74A}" type="slidenum">
              <a:rPr lang="es-ES_tradnl"/>
              <a:pPr/>
              <a:t>‹#›</a:t>
            </a:fld>
            <a:endParaRPr lang="es-ES_tradnl"/>
          </a:p>
        </p:txBody>
      </p:sp>
    </p:spTree>
  </p:cSld>
  <p:clrMapOvr>
    <a:masterClrMapping/>
  </p:clrMapOvr>
  <p:transition advClick="0">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_tradnl"/>
          </a:p>
        </p:txBody>
      </p:sp>
      <p:sp>
        <p:nvSpPr>
          <p:cNvPr id="6" name="Footer Placeholder 5"/>
          <p:cNvSpPr>
            <a:spLocks noGrp="1"/>
          </p:cNvSpPr>
          <p:nvPr>
            <p:ph type="ftr" sz="quarter" idx="11"/>
          </p:nvPr>
        </p:nvSpPr>
        <p:spPr/>
        <p:txBody>
          <a:bodyPr/>
          <a:lstStyle>
            <a:lvl1pPr>
              <a:defRPr/>
            </a:lvl1pPr>
          </a:lstStyle>
          <a:p>
            <a:endParaRPr lang="es-ES_tradnl"/>
          </a:p>
        </p:txBody>
      </p:sp>
      <p:sp>
        <p:nvSpPr>
          <p:cNvPr id="7" name="Slide Number Placeholder 6"/>
          <p:cNvSpPr>
            <a:spLocks noGrp="1"/>
          </p:cNvSpPr>
          <p:nvPr>
            <p:ph type="sldNum" sz="quarter" idx="12"/>
          </p:nvPr>
        </p:nvSpPr>
        <p:spPr/>
        <p:txBody>
          <a:bodyPr/>
          <a:lstStyle>
            <a:lvl1pPr>
              <a:defRPr/>
            </a:lvl1pPr>
          </a:lstStyle>
          <a:p>
            <a:fld id="{7EB98517-081F-4F55-8B47-A9865F5E8F40}" type="slidenum">
              <a:rPr lang="es-ES_tradnl"/>
              <a:pPr/>
              <a:t>‹#›</a:t>
            </a:fld>
            <a:endParaRPr lang="es-ES_tradnl"/>
          </a:p>
        </p:txBody>
      </p:sp>
    </p:spTree>
  </p:cSld>
  <p:clrMapOvr>
    <a:masterClrMapping/>
  </p:clrMapOvr>
  <p:transition advClick="0">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_tradnl"/>
          </a:p>
        </p:txBody>
      </p:sp>
      <p:sp>
        <p:nvSpPr>
          <p:cNvPr id="6" name="Footer Placeholder 5"/>
          <p:cNvSpPr>
            <a:spLocks noGrp="1"/>
          </p:cNvSpPr>
          <p:nvPr>
            <p:ph type="ftr" sz="quarter" idx="11"/>
          </p:nvPr>
        </p:nvSpPr>
        <p:spPr/>
        <p:txBody>
          <a:bodyPr/>
          <a:lstStyle>
            <a:lvl1pPr>
              <a:defRPr/>
            </a:lvl1pPr>
          </a:lstStyle>
          <a:p>
            <a:endParaRPr lang="es-ES_tradnl"/>
          </a:p>
        </p:txBody>
      </p:sp>
      <p:sp>
        <p:nvSpPr>
          <p:cNvPr id="7" name="Slide Number Placeholder 6"/>
          <p:cNvSpPr>
            <a:spLocks noGrp="1"/>
          </p:cNvSpPr>
          <p:nvPr>
            <p:ph type="sldNum" sz="quarter" idx="12"/>
          </p:nvPr>
        </p:nvSpPr>
        <p:spPr/>
        <p:txBody>
          <a:bodyPr/>
          <a:lstStyle>
            <a:lvl1pPr>
              <a:defRPr/>
            </a:lvl1pPr>
          </a:lstStyle>
          <a:p>
            <a:fld id="{DE7BDEA7-6981-4F0C-AFC9-910AF8F07F8F}" type="slidenum">
              <a:rPr lang="es-ES_tradnl"/>
              <a:pPr/>
              <a:t>‹#›</a:t>
            </a:fld>
            <a:endParaRPr lang="es-ES_tradnl"/>
          </a:p>
        </p:txBody>
      </p:sp>
    </p:spTree>
  </p:cSld>
  <p:clrMapOvr>
    <a:masterClrMapping/>
  </p:clrMapOvr>
  <p:transition advClick="0">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_tradnl" smtClean="0"/>
              <a:t>Haga clic para modificar el estilo de título del patrón</a:t>
            </a:r>
          </a:p>
        </p:txBody>
      </p:sp>
      <p:sp>
        <p:nvSpPr>
          <p:cNvPr id="1027"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_tradnl"/>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_tradnl"/>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49F25A2-F34F-4515-B4EF-627ED99C2383}" type="slidenum">
              <a:rPr lang="es-ES_tradnl"/>
              <a:pPr/>
              <a:t>‹#›</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advClick="0">
    <p:wipe di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hyperlink" Target="mailto:inn@inn.cl" TargetMode="Externa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825500" y="914400"/>
            <a:ext cx="8172450" cy="1431925"/>
          </a:xfrm>
          <a:prstGeom prst="rect">
            <a:avLst/>
          </a:prstGeom>
          <a:noFill/>
          <a:ln w="9525">
            <a:noFill/>
            <a:miter lim="800000"/>
            <a:headEnd/>
            <a:tailEnd/>
          </a:ln>
          <a:effectLst/>
        </p:spPr>
        <p:txBody>
          <a:bodyPr>
            <a:spAutoFit/>
          </a:bodyPr>
          <a:lstStyle/>
          <a:p>
            <a:pPr algn="ctr"/>
            <a:r>
              <a:rPr lang="es-ES_tradnl" sz="4400" b="1" i="1">
                <a:solidFill>
                  <a:srgbClr val="FFFFCC"/>
                </a:solidFill>
              </a:rPr>
              <a:t>Normas y Reglamentos Técnicos: </a:t>
            </a:r>
          </a:p>
          <a:p>
            <a:pPr algn="ctr"/>
            <a:r>
              <a:rPr lang="es-ES_tradnl" sz="4400" b="1" i="1">
                <a:solidFill>
                  <a:srgbClr val="FFFFCC"/>
                </a:solidFill>
              </a:rPr>
              <a:t>Su administración en Chile</a:t>
            </a:r>
            <a:endParaRPr lang="es-ES_tradnl" sz="3600" b="1" i="1">
              <a:latin typeface="Tahoma" pitchFamily="34" charset="0"/>
            </a:endParaRPr>
          </a:p>
        </p:txBody>
      </p:sp>
      <p:sp>
        <p:nvSpPr>
          <p:cNvPr id="10244" name="Rectangle 4"/>
          <p:cNvSpPr>
            <a:spLocks noChangeArrowheads="1"/>
          </p:cNvSpPr>
          <p:nvPr/>
        </p:nvSpPr>
        <p:spPr bwMode="auto">
          <a:xfrm>
            <a:off x="1828800" y="3810000"/>
            <a:ext cx="7416800" cy="1196975"/>
          </a:xfrm>
          <a:prstGeom prst="rect">
            <a:avLst/>
          </a:prstGeom>
          <a:noFill/>
          <a:ln w="9525">
            <a:solidFill>
              <a:srgbClr val="FFFFCC"/>
            </a:solidFill>
            <a:miter lim="800000"/>
            <a:headEnd/>
            <a:tailEnd/>
          </a:ln>
          <a:effectLst/>
        </p:spPr>
        <p:txBody>
          <a:bodyPr>
            <a:spAutoFit/>
          </a:bodyPr>
          <a:lstStyle/>
          <a:p>
            <a:pPr algn="r"/>
            <a:r>
              <a:rPr lang="en-NZ" b="1">
                <a:solidFill>
                  <a:srgbClr val="FFFFCC"/>
                </a:solidFill>
                <a:effectLst>
                  <a:outerShdw blurRad="38100" dist="38100" dir="2700000" algn="tl">
                    <a:srgbClr val="000000"/>
                  </a:outerShdw>
                </a:effectLst>
              </a:rPr>
              <a:t>JORGE SOTO </a:t>
            </a:r>
          </a:p>
          <a:p>
            <a:pPr algn="r"/>
            <a:r>
              <a:rPr lang="en-NZ" b="1">
                <a:solidFill>
                  <a:srgbClr val="FFFFCC"/>
                </a:solidFill>
                <a:effectLst>
                  <a:outerShdw blurRad="38100" dist="38100" dir="2700000" algn="tl">
                    <a:srgbClr val="000000"/>
                  </a:outerShdw>
                </a:effectLst>
              </a:rPr>
              <a:t>Ministerio de Economía </a:t>
            </a:r>
          </a:p>
          <a:p>
            <a:pPr algn="r"/>
            <a:r>
              <a:rPr lang="es-ES_tradnl" b="1">
                <a:solidFill>
                  <a:srgbClr val="FFFFCC"/>
                </a:solidFill>
                <a:effectLst>
                  <a:outerShdw blurRad="38100" dist="38100" dir="2700000" algn="tl">
                    <a:srgbClr val="000000"/>
                  </a:outerShdw>
                </a:effectLst>
              </a:rPr>
              <a:t>CHILE</a:t>
            </a:r>
            <a:endParaRPr lang="es-ES_tradnl" sz="1800" b="1">
              <a:solidFill>
                <a:srgbClr val="666699"/>
              </a:solidFill>
              <a:effectLst>
                <a:outerShdw blurRad="38100" dist="38100" dir="2700000" algn="tl">
                  <a:srgbClr val="000000"/>
                </a:outerShdw>
              </a:effectLst>
              <a:latin typeface="Tahoma" pitchFamily="34" charset="0"/>
            </a:endParaRPr>
          </a:p>
        </p:txBody>
      </p:sp>
      <p:sp>
        <p:nvSpPr>
          <p:cNvPr id="10245" name="Text Box 5"/>
          <p:cNvSpPr txBox="1">
            <a:spLocks noChangeArrowheads="1"/>
          </p:cNvSpPr>
          <p:nvPr/>
        </p:nvSpPr>
        <p:spPr bwMode="auto">
          <a:xfrm>
            <a:off x="1816100" y="5181600"/>
            <a:ext cx="7429500" cy="1014413"/>
          </a:xfrm>
          <a:prstGeom prst="rect">
            <a:avLst/>
          </a:prstGeom>
          <a:noFill/>
          <a:ln w="9525">
            <a:solidFill>
              <a:srgbClr val="FFFFCC"/>
            </a:solidFill>
            <a:miter lim="800000"/>
            <a:headEnd/>
            <a:tailEnd/>
          </a:ln>
          <a:effectLst/>
        </p:spPr>
        <p:txBody>
          <a:bodyPr>
            <a:spAutoFit/>
          </a:bodyPr>
          <a:lstStyle/>
          <a:p>
            <a:pPr algn="r">
              <a:spcBef>
                <a:spcPct val="50000"/>
              </a:spcBef>
            </a:pPr>
            <a:r>
              <a:rPr lang="es-ES_tradnl" i="1">
                <a:solidFill>
                  <a:srgbClr val="FFFFCC"/>
                </a:solidFill>
                <a:latin typeface="Arial Narrow" pitchFamily="34" charset="0"/>
              </a:rPr>
              <a:t>Quito, Ecuador.</a:t>
            </a:r>
          </a:p>
          <a:p>
            <a:pPr algn="r">
              <a:spcBef>
                <a:spcPct val="50000"/>
              </a:spcBef>
            </a:pPr>
            <a:r>
              <a:rPr lang="es-ES_tradnl" i="1">
                <a:solidFill>
                  <a:srgbClr val="FFFFCC"/>
                </a:solidFill>
                <a:latin typeface="Arial Narrow" pitchFamily="34" charset="0"/>
              </a:rPr>
              <a:t>Junio 2005</a:t>
            </a:r>
          </a:p>
        </p:txBody>
      </p:sp>
    </p:spTree>
  </p:cSld>
  <p:clrMapOvr>
    <a:masterClrMapping/>
  </p:clrMapOvr>
  <p:transition advClick="0">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825500" y="228600"/>
            <a:ext cx="8420100" cy="1066800"/>
          </a:xfrm>
          <a:noFill/>
          <a:ln/>
        </p:spPr>
        <p:txBody>
          <a:bodyPr/>
          <a:lstStyle/>
          <a:p>
            <a:r>
              <a:rPr lang="en-US" sz="3600" b="1">
                <a:solidFill>
                  <a:srgbClr val="FFFFCC"/>
                </a:solidFill>
              </a:rPr>
              <a:t>Política Comercial:  Unilateral</a:t>
            </a:r>
            <a:endParaRPr lang="en-US" sz="2800" b="1">
              <a:solidFill>
                <a:schemeClr val="bg1"/>
              </a:solidFill>
            </a:endParaRPr>
          </a:p>
        </p:txBody>
      </p:sp>
      <p:sp>
        <p:nvSpPr>
          <p:cNvPr id="147472" name="Rectangle 16"/>
          <p:cNvSpPr>
            <a:spLocks noChangeArrowheads="1"/>
          </p:cNvSpPr>
          <p:nvPr>
            <p:ph type="body" sz="half" idx="1"/>
          </p:nvPr>
        </p:nvSpPr>
        <p:spPr>
          <a:xfrm>
            <a:off x="0" y="1143000"/>
            <a:ext cx="9601200" cy="4572000"/>
          </a:xfrm>
          <a:noFill/>
          <a:ln/>
        </p:spPr>
        <p:txBody>
          <a:bodyPr/>
          <a:lstStyle/>
          <a:p>
            <a:pPr lvl="4" algn="just">
              <a:buFontTx/>
              <a:buNone/>
            </a:pPr>
            <a:endParaRPr lang="es-ES_tradnl" sz="1600"/>
          </a:p>
          <a:p>
            <a:pPr lvl="1" algn="just">
              <a:buFontTx/>
              <a:buChar char="•"/>
            </a:pPr>
            <a:r>
              <a:rPr lang="en-US" sz="2400" b="1">
                <a:solidFill>
                  <a:srgbClr val="FFFFCC"/>
                </a:solidFill>
              </a:rPr>
              <a:t>7.903 glosas consolidadas.</a:t>
            </a:r>
          </a:p>
          <a:p>
            <a:pPr lvl="1" algn="just">
              <a:buFontTx/>
              <a:buChar char="•"/>
            </a:pPr>
            <a:r>
              <a:rPr lang="en-US" sz="2400" b="1">
                <a:solidFill>
                  <a:srgbClr val="FFFFCC"/>
                </a:solidFill>
              </a:rPr>
              <a:t>Arancel consolidado: 25%, aplicado, 6%, efectivo +/- 2%.</a:t>
            </a:r>
          </a:p>
          <a:p>
            <a:pPr lvl="1" algn="just">
              <a:buFontTx/>
              <a:buChar char="•"/>
            </a:pPr>
            <a:r>
              <a:rPr lang="en-US" sz="2400" b="1">
                <a:solidFill>
                  <a:srgbClr val="FFFFCC"/>
                </a:solidFill>
              </a:rPr>
              <a:t>Algunos productos agrícolas consolidados al 31,5% (lácteos, trigo y harina de trigo, las semillas y frutoas de oleaginosas, las grasas y aceites vegetales, el azúcar).</a:t>
            </a:r>
          </a:p>
          <a:p>
            <a:pPr lvl="1" algn="just">
              <a:buFontTx/>
              <a:buChar char="•"/>
            </a:pPr>
            <a:r>
              <a:rPr lang="en-US" sz="2400" b="1">
                <a:solidFill>
                  <a:srgbClr val="FFFFCC"/>
                </a:solidFill>
              </a:rPr>
              <a:t>6 golasaa consolidadas a menos de 25%.</a:t>
            </a:r>
          </a:p>
          <a:p>
            <a:pPr lvl="1" algn="just">
              <a:buFontTx/>
              <a:buChar char="•"/>
            </a:pPr>
            <a:r>
              <a:rPr lang="en-US" sz="2400" b="1">
                <a:solidFill>
                  <a:srgbClr val="FFFFCC"/>
                </a:solidFill>
              </a:rPr>
              <a:t>36 líneas arancelarias en bandas de precios (aceite, trigo, harina de trigo, azúcar).</a:t>
            </a:r>
          </a:p>
          <a:p>
            <a:pPr lvl="1" algn="just">
              <a:buFontTx/>
              <a:buChar char="•"/>
            </a:pPr>
            <a:r>
              <a:rPr lang="en-US" sz="2400" b="1">
                <a:solidFill>
                  <a:srgbClr val="FFFFCC"/>
                </a:solidFill>
              </a:rPr>
              <a:t>95 líneas con cero arancel (vehículos para incendio, helicópteros, aviones, buques, diversos productos informáticos y libros).</a:t>
            </a:r>
          </a:p>
          <a:p>
            <a:pPr lvl="1" algn="just">
              <a:buFontTx/>
              <a:buChar char="•"/>
            </a:pPr>
            <a:r>
              <a:rPr lang="en-US" sz="2400" b="1">
                <a:solidFill>
                  <a:srgbClr val="FFFFCC"/>
                </a:solidFill>
              </a:rPr>
              <a:t>Las mecancías usadas tienen un recargo de un 50% del arancel. (hay algunas excepciones, como ambulancias, coches blindados, y otros).</a:t>
            </a:r>
            <a:endParaRPr lang="en-US" sz="2400">
              <a:solidFill>
                <a:srgbClr val="FFFFCC"/>
              </a:solidFill>
            </a:endParaRPr>
          </a:p>
          <a:p>
            <a:pPr lvl="1" algn="just">
              <a:buFontTx/>
              <a:buChar char="•"/>
            </a:pPr>
            <a:endParaRPr lang="en-US" sz="2000">
              <a:solidFill>
                <a:srgbClr val="FFFFCC"/>
              </a:solidFill>
            </a:endParaRPr>
          </a:p>
          <a:p>
            <a:pPr lvl="1" algn="just">
              <a:buFontTx/>
              <a:buChar char="•"/>
            </a:pPr>
            <a:endParaRPr lang="en-US" sz="2000">
              <a:solidFill>
                <a:srgbClr val="FFFFCC"/>
              </a:solidFill>
            </a:endParaRPr>
          </a:p>
          <a:p>
            <a:pPr algn="just">
              <a:spcBef>
                <a:spcPts val="500"/>
              </a:spcBef>
              <a:spcAft>
                <a:spcPts val="500"/>
              </a:spcAft>
            </a:pPr>
            <a:endParaRPr lang="en-US" sz="1900">
              <a:latin typeface="Verdana" pitchFamily="34" charset="0"/>
            </a:endParaRPr>
          </a:p>
        </p:txBody>
      </p:sp>
      <p:sp>
        <p:nvSpPr>
          <p:cNvPr id="147473" name="Rectangle 17"/>
          <p:cNvSpPr>
            <a:spLocks noGrp="1" noChangeArrowheads="1"/>
          </p:cNvSpPr>
          <p:nvPr>
            <p:ph sz="half" idx="2"/>
          </p:nvPr>
        </p:nvSpPr>
        <p:spPr>
          <a:xfrm>
            <a:off x="825500" y="5105400"/>
            <a:ext cx="8420100" cy="304800"/>
          </a:xfrm>
          <a:noFill/>
          <a:ln/>
        </p:spPr>
        <p:txBody>
          <a:bodyPr/>
          <a:lstStyle/>
          <a:p>
            <a:endParaRPr lang="en-US" sz="1800" b="1"/>
          </a:p>
          <a:p>
            <a:endParaRPr lang="en-US" sz="1800" b="1"/>
          </a:p>
          <a:p>
            <a:pPr>
              <a:buFontTx/>
              <a:buNone/>
            </a:pPr>
            <a:r>
              <a:rPr lang="en-US" sz="1800" b="1"/>
              <a:t>				</a:t>
            </a:r>
            <a:endParaRPr lang="en-US" sz="1800" b="1">
              <a:solidFill>
                <a:srgbClr val="0000CC"/>
              </a:solidFill>
            </a:endParaRPr>
          </a:p>
          <a:p>
            <a:endParaRPr lang="en-US" sz="1800" b="1">
              <a:solidFill>
                <a:srgbClr val="0000CC"/>
              </a:solidFill>
            </a:endParaRPr>
          </a:p>
          <a:p>
            <a:pPr>
              <a:buFontTx/>
              <a:buNone/>
            </a:pPr>
            <a:r>
              <a:rPr lang="en-US" sz="1200" b="1">
                <a:solidFill>
                  <a:srgbClr val="0000CC"/>
                </a:solidFill>
              </a:rPr>
              <a:t>			</a:t>
            </a:r>
            <a:endParaRPr lang="en-US" sz="1800" b="1">
              <a:solidFill>
                <a:srgbClr val="0000CC"/>
              </a:solidFill>
            </a:endParaRPr>
          </a:p>
        </p:txBody>
      </p:sp>
    </p:spTree>
  </p:cSld>
  <p:clrMapOvr>
    <a:masterClrMapping/>
  </p:clrMapOvr>
  <p:transition advClick="0">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825500" y="228600"/>
            <a:ext cx="8420100" cy="914400"/>
          </a:xfrm>
          <a:noFill/>
          <a:ln/>
        </p:spPr>
        <p:txBody>
          <a:bodyPr/>
          <a:lstStyle/>
          <a:p>
            <a:r>
              <a:rPr lang="en-US" sz="3600" b="1">
                <a:solidFill>
                  <a:srgbClr val="FFFFCC"/>
                </a:solidFill>
              </a:rPr>
              <a:t>Política Comercial:  Unilateral</a:t>
            </a:r>
            <a:br>
              <a:rPr lang="en-US" sz="3600" b="1">
                <a:solidFill>
                  <a:srgbClr val="FFFFCC"/>
                </a:solidFill>
              </a:rPr>
            </a:br>
            <a:r>
              <a:rPr lang="en-US" sz="3600" b="1">
                <a:solidFill>
                  <a:srgbClr val="FFFFCC"/>
                </a:solidFill>
              </a:rPr>
              <a:t>Trámites Simples - Ventanilla Unica</a:t>
            </a:r>
            <a:endParaRPr lang="en-US" sz="2800" b="1">
              <a:solidFill>
                <a:schemeClr val="bg1"/>
              </a:solidFill>
            </a:endParaRPr>
          </a:p>
        </p:txBody>
      </p:sp>
      <p:sp>
        <p:nvSpPr>
          <p:cNvPr id="142353" name="Rectangle 17"/>
          <p:cNvSpPr>
            <a:spLocks noGrp="1" noChangeArrowheads="1"/>
          </p:cNvSpPr>
          <p:nvPr>
            <p:ph sz="half" idx="2"/>
          </p:nvPr>
        </p:nvSpPr>
        <p:spPr>
          <a:xfrm>
            <a:off x="825500" y="5105400"/>
            <a:ext cx="8420100" cy="304800"/>
          </a:xfrm>
          <a:noFill/>
          <a:ln/>
        </p:spPr>
        <p:txBody>
          <a:bodyPr/>
          <a:lstStyle/>
          <a:p>
            <a:endParaRPr lang="en-US" sz="1800" b="1"/>
          </a:p>
          <a:p>
            <a:endParaRPr lang="en-US" sz="1800" b="1"/>
          </a:p>
          <a:p>
            <a:pPr>
              <a:buFontTx/>
              <a:buNone/>
            </a:pPr>
            <a:r>
              <a:rPr lang="en-US" sz="1800" b="1"/>
              <a:t>				</a:t>
            </a:r>
            <a:endParaRPr lang="en-US" sz="1800" b="1">
              <a:solidFill>
                <a:srgbClr val="0000CC"/>
              </a:solidFill>
            </a:endParaRPr>
          </a:p>
          <a:p>
            <a:endParaRPr lang="en-US" sz="1800" b="1">
              <a:solidFill>
                <a:srgbClr val="0000CC"/>
              </a:solidFill>
            </a:endParaRPr>
          </a:p>
          <a:p>
            <a:pPr>
              <a:buFontTx/>
              <a:buNone/>
            </a:pPr>
            <a:r>
              <a:rPr lang="en-US" sz="1200" b="1">
                <a:solidFill>
                  <a:srgbClr val="0000CC"/>
                </a:solidFill>
              </a:rPr>
              <a:t>			</a:t>
            </a:r>
            <a:endParaRPr lang="en-US" sz="1800" b="1">
              <a:solidFill>
                <a:srgbClr val="0000CC"/>
              </a:solidFill>
            </a:endParaRPr>
          </a:p>
        </p:txBody>
      </p:sp>
      <p:sp>
        <p:nvSpPr>
          <p:cNvPr id="142356" name="Text Box 20"/>
          <p:cNvSpPr txBox="1">
            <a:spLocks noChangeArrowheads="1"/>
          </p:cNvSpPr>
          <p:nvPr/>
        </p:nvSpPr>
        <p:spPr bwMode="auto">
          <a:xfrm>
            <a:off x="457200" y="1447800"/>
            <a:ext cx="9067800" cy="5157788"/>
          </a:xfrm>
          <a:prstGeom prst="rect">
            <a:avLst/>
          </a:prstGeom>
          <a:noFill/>
          <a:ln w="9525">
            <a:noFill/>
            <a:miter lim="800000"/>
            <a:headEnd/>
            <a:tailEnd/>
          </a:ln>
          <a:effectLst/>
        </p:spPr>
        <p:txBody>
          <a:bodyPr>
            <a:spAutoFit/>
          </a:bodyPr>
          <a:lstStyle/>
          <a:p>
            <a:r>
              <a:rPr lang="es-ES_tradnl" b="1">
                <a:solidFill>
                  <a:srgbClr val="FFFFCC"/>
                </a:solidFill>
              </a:rPr>
              <a:t>Se espera que el 2005 los 8 servicios públicos con mayor  volumen  en las operaciones de comercio exterior  estén trabajando integradamente. Estos mueven el 96% del volumen de operaciones.  </a:t>
            </a:r>
          </a:p>
          <a:p>
            <a:pPr algn="just"/>
            <a:endParaRPr lang="es-ES_tradnl" sz="900" b="1">
              <a:solidFill>
                <a:srgbClr val="FFFFCC"/>
              </a:solidFill>
            </a:endParaRPr>
          </a:p>
          <a:p>
            <a:pPr algn="just"/>
            <a:r>
              <a:rPr lang="es-ES_tradnl" b="1">
                <a:solidFill>
                  <a:srgbClr val="FFFFCC"/>
                </a:solidFill>
              </a:rPr>
              <a:t>Estos servicios son: </a:t>
            </a:r>
          </a:p>
          <a:p>
            <a:pPr algn="just"/>
            <a:r>
              <a:rPr lang="es-ES_tradnl" b="1">
                <a:solidFill>
                  <a:srgbClr val="FFFFCC"/>
                </a:solidFill>
              </a:rPr>
              <a:t>- Servicio Nacional de Aduana /  Servicio de Salud Región  Metropolitana /  Tesorería General de la República /  Servicio Agrícola y Ganadero /  Servicio Registro Civil e Identificación /</a:t>
            </a:r>
          </a:p>
          <a:p>
            <a:pPr algn="just"/>
            <a:r>
              <a:rPr lang="es-ES_tradnl" b="1">
                <a:solidFill>
                  <a:srgbClr val="FFFFCC"/>
                </a:solidFill>
              </a:rPr>
              <a:t>Instituto de Salud Pública / Servicio Nacional de Pesca /  Subsecretaría de Transporte.</a:t>
            </a:r>
          </a:p>
          <a:p>
            <a:pPr algn="just"/>
            <a:endParaRPr lang="es-ES_tradnl" b="1">
              <a:solidFill>
                <a:srgbClr val="FFFFCC"/>
              </a:solidFill>
            </a:endParaRPr>
          </a:p>
          <a:p>
            <a:pPr algn="just"/>
            <a:r>
              <a:rPr lang="es-ES_tradnl" b="1">
                <a:solidFill>
                  <a:srgbClr val="FFFFCC"/>
                </a:solidFill>
              </a:rPr>
              <a:t> 2006: coordinar el trabajo de los otros 10 servicios involucrados, que mueven el restante 4%.</a:t>
            </a:r>
            <a:endParaRPr lang="es-ES_tradnl" b="1"/>
          </a:p>
          <a:p>
            <a:pPr>
              <a:spcBef>
                <a:spcPct val="50000"/>
              </a:spcBef>
            </a:pPr>
            <a:endParaRPr lang="es-ES_tradnl"/>
          </a:p>
        </p:txBody>
      </p:sp>
    </p:spTree>
  </p:cSld>
  <p:clrMapOvr>
    <a:masterClrMapping/>
  </p:clrMapOvr>
  <p:transition advClick="0">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825500" y="228600"/>
            <a:ext cx="8420100" cy="1066800"/>
          </a:xfrm>
          <a:noFill/>
          <a:ln/>
        </p:spPr>
        <p:txBody>
          <a:bodyPr/>
          <a:lstStyle/>
          <a:p>
            <a:r>
              <a:rPr lang="en-US" sz="3600" b="1">
                <a:solidFill>
                  <a:srgbClr val="FFFFCC"/>
                </a:solidFill>
              </a:rPr>
              <a:t>Política Comercial:  Unilateral</a:t>
            </a:r>
            <a:endParaRPr lang="en-US" sz="2800" b="1">
              <a:solidFill>
                <a:schemeClr val="bg1"/>
              </a:solidFill>
            </a:endParaRPr>
          </a:p>
        </p:txBody>
      </p:sp>
      <p:sp>
        <p:nvSpPr>
          <p:cNvPr id="143376" name="Rectangle 16"/>
          <p:cNvSpPr>
            <a:spLocks noChangeArrowheads="1"/>
          </p:cNvSpPr>
          <p:nvPr>
            <p:ph type="body" sz="half" idx="1"/>
          </p:nvPr>
        </p:nvSpPr>
        <p:spPr>
          <a:xfrm>
            <a:off x="0" y="1143000"/>
            <a:ext cx="8305800" cy="1447800"/>
          </a:xfrm>
          <a:noFill/>
          <a:ln/>
        </p:spPr>
        <p:txBody>
          <a:bodyPr/>
          <a:lstStyle/>
          <a:p>
            <a:pPr lvl="4" algn="ctr">
              <a:buFontTx/>
              <a:buNone/>
            </a:pPr>
            <a:r>
              <a:rPr lang="es-ES_tradnl" sz="2800" b="1">
                <a:solidFill>
                  <a:srgbClr val="FFFFCC"/>
                </a:solidFill>
              </a:rPr>
              <a:t>Sistema de protección comercial</a:t>
            </a:r>
            <a:endParaRPr lang="en-US" sz="1600" b="1">
              <a:solidFill>
                <a:schemeClr val="bg1"/>
              </a:solidFill>
            </a:endParaRPr>
          </a:p>
          <a:p>
            <a:pPr algn="just">
              <a:spcBef>
                <a:spcPts val="500"/>
              </a:spcBef>
              <a:spcAft>
                <a:spcPts val="500"/>
              </a:spcAft>
            </a:pPr>
            <a:endParaRPr lang="en-US" sz="1900">
              <a:latin typeface="Verdana" pitchFamily="34" charset="0"/>
            </a:endParaRPr>
          </a:p>
        </p:txBody>
      </p:sp>
      <p:sp>
        <p:nvSpPr>
          <p:cNvPr id="143377" name="Rectangle 17"/>
          <p:cNvSpPr>
            <a:spLocks noGrp="1" noChangeArrowheads="1"/>
          </p:cNvSpPr>
          <p:nvPr>
            <p:ph sz="half" idx="2"/>
          </p:nvPr>
        </p:nvSpPr>
        <p:spPr>
          <a:xfrm>
            <a:off x="825500" y="1981200"/>
            <a:ext cx="8420100" cy="4191000"/>
          </a:xfrm>
          <a:noFill/>
          <a:ln/>
        </p:spPr>
        <p:txBody>
          <a:bodyPr/>
          <a:lstStyle/>
          <a:p>
            <a:pPr algn="just"/>
            <a:r>
              <a:rPr lang="en-US" sz="2400" b="1">
                <a:solidFill>
                  <a:srgbClr val="FFFFCC"/>
                </a:solidFill>
              </a:rPr>
              <a:t>Chile cuenta con una </a:t>
            </a:r>
            <a:r>
              <a:rPr lang="es-ES_tradnl" sz="2400" b="1">
                <a:solidFill>
                  <a:srgbClr val="FFFFCC"/>
                </a:solidFill>
              </a:rPr>
              <a:t>Comisión Nacional Encargada de Investigar la Existencia de Distorsiones en el Precio de las Mercaderías Importadas, para efectos de aplicar medidas de salvaguardias, antidumping y derechos compensatorios.</a:t>
            </a:r>
            <a:r>
              <a:rPr lang="es-ES_tradnl" sz="2400" b="1"/>
              <a:t> </a:t>
            </a:r>
          </a:p>
          <a:p>
            <a:pPr algn="just"/>
            <a:endParaRPr lang="es-ES_tradnl" sz="900" b="1"/>
          </a:p>
          <a:p>
            <a:pPr algn="just"/>
            <a:r>
              <a:rPr lang="es-ES_tradnl" sz="2400" b="1">
                <a:solidFill>
                  <a:srgbClr val="FFFFCC"/>
                </a:solidFill>
              </a:rPr>
              <a:t>Desde 1999, se han aplicado 7 medidas de salvaguardias y 2 derechos compensatorios. En la actualidad, solamente está vigente una salvaguardia a la harina de trigo.</a:t>
            </a:r>
            <a:r>
              <a:rPr lang="en-US" sz="1200" b="1">
                <a:solidFill>
                  <a:srgbClr val="0000CC"/>
                </a:solidFill>
              </a:rPr>
              <a:t>	</a:t>
            </a:r>
          </a:p>
        </p:txBody>
      </p:sp>
    </p:spTree>
  </p:cSld>
  <p:clrMapOvr>
    <a:masterClrMapping/>
  </p:clrMapOvr>
  <p:transition advClick="0">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1026"/>
          <p:cNvSpPr>
            <a:spLocks noGrp="1" noChangeArrowheads="1"/>
          </p:cNvSpPr>
          <p:nvPr>
            <p:ph type="title"/>
          </p:nvPr>
        </p:nvSpPr>
        <p:spPr>
          <a:xfrm>
            <a:off x="825500" y="228600"/>
            <a:ext cx="8420100" cy="533400"/>
          </a:xfrm>
          <a:noFill/>
          <a:ln/>
        </p:spPr>
        <p:txBody>
          <a:bodyPr/>
          <a:lstStyle/>
          <a:p>
            <a:r>
              <a:rPr lang="en-US" sz="3600" b="1">
                <a:solidFill>
                  <a:srgbClr val="FFFFCC"/>
                </a:solidFill>
              </a:rPr>
              <a:t>Política Comercial:  Unilateral</a:t>
            </a:r>
            <a:endParaRPr lang="en-US" sz="2800" b="1">
              <a:solidFill>
                <a:schemeClr val="bg1"/>
              </a:solidFill>
            </a:endParaRPr>
          </a:p>
        </p:txBody>
      </p:sp>
      <p:sp>
        <p:nvSpPr>
          <p:cNvPr id="145424" name="Rectangle 1040"/>
          <p:cNvSpPr>
            <a:spLocks noChangeArrowheads="1"/>
          </p:cNvSpPr>
          <p:nvPr>
            <p:ph type="body" sz="half" idx="1"/>
          </p:nvPr>
        </p:nvSpPr>
        <p:spPr>
          <a:xfrm>
            <a:off x="0" y="1143000"/>
            <a:ext cx="8305800" cy="457200"/>
          </a:xfrm>
          <a:noFill/>
          <a:ln/>
        </p:spPr>
        <p:txBody>
          <a:bodyPr/>
          <a:lstStyle/>
          <a:p>
            <a:pPr lvl="4" algn="ctr">
              <a:buFontTx/>
              <a:buNone/>
            </a:pPr>
            <a:r>
              <a:rPr lang="es-ES_tradnl" sz="2800">
                <a:solidFill>
                  <a:srgbClr val="FFFFCC"/>
                </a:solidFill>
              </a:rPr>
              <a:t>Sistema de protección comercial</a:t>
            </a:r>
            <a:endParaRPr lang="en-US" sz="1600">
              <a:solidFill>
                <a:schemeClr val="bg1"/>
              </a:solidFill>
            </a:endParaRPr>
          </a:p>
          <a:p>
            <a:pPr algn="just">
              <a:spcBef>
                <a:spcPts val="500"/>
              </a:spcBef>
              <a:spcAft>
                <a:spcPts val="500"/>
              </a:spcAft>
            </a:pPr>
            <a:endParaRPr lang="en-US" sz="1900">
              <a:latin typeface="Verdana" pitchFamily="34" charset="0"/>
            </a:endParaRPr>
          </a:p>
        </p:txBody>
      </p:sp>
      <p:graphicFrame>
        <p:nvGraphicFramePr>
          <p:cNvPr id="145429" name="Object 1045"/>
          <p:cNvGraphicFramePr>
            <a:graphicFrameLocks noChangeAspect="1"/>
          </p:cNvGraphicFramePr>
          <p:nvPr/>
        </p:nvGraphicFramePr>
        <p:xfrm>
          <a:off x="407988" y="1828800"/>
          <a:ext cx="9269412" cy="4800600"/>
        </p:xfrm>
        <a:graphic>
          <a:graphicData uri="http://schemas.openxmlformats.org/presentationml/2006/ole">
            <p:oleObj spid="_x0000_s145429" name="Hoja de cálculo" r:id="rId3" imgW="9087307" imgH="5639105" progId="Excel.Sheet.8">
              <p:embed/>
            </p:oleObj>
          </a:graphicData>
        </a:graphic>
      </p:graphicFrame>
    </p:spTree>
  </p:cSld>
  <p:clrMapOvr>
    <a:masterClrMapping/>
  </p:clrMapOvr>
  <p:transition advClick="0">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825500" y="228600"/>
            <a:ext cx="8420100" cy="990600"/>
          </a:xfrm>
          <a:noFill/>
          <a:ln/>
        </p:spPr>
        <p:txBody>
          <a:bodyPr/>
          <a:lstStyle/>
          <a:p>
            <a:r>
              <a:rPr lang="en-US" sz="3600" b="1">
                <a:solidFill>
                  <a:srgbClr val="FFFFCC"/>
                </a:solidFill>
              </a:rPr>
              <a:t>Política Comercial:  Unilateral</a:t>
            </a:r>
            <a:endParaRPr lang="en-US" sz="2800" b="1">
              <a:solidFill>
                <a:schemeClr val="bg1"/>
              </a:solidFill>
            </a:endParaRPr>
          </a:p>
        </p:txBody>
      </p:sp>
      <p:sp>
        <p:nvSpPr>
          <p:cNvPr id="146448" name="Rectangle 16"/>
          <p:cNvSpPr>
            <a:spLocks noChangeArrowheads="1"/>
          </p:cNvSpPr>
          <p:nvPr>
            <p:ph type="body" sz="half" idx="1"/>
          </p:nvPr>
        </p:nvSpPr>
        <p:spPr>
          <a:xfrm>
            <a:off x="685800" y="1676400"/>
            <a:ext cx="8915400" cy="4343400"/>
          </a:xfrm>
          <a:noFill/>
          <a:ln/>
        </p:spPr>
        <p:txBody>
          <a:bodyPr/>
          <a:lstStyle/>
          <a:p>
            <a:pPr algn="just">
              <a:spcBef>
                <a:spcPts val="500"/>
              </a:spcBef>
              <a:spcAft>
                <a:spcPts val="500"/>
              </a:spcAft>
              <a:buFontTx/>
              <a:buNone/>
            </a:pPr>
            <a:r>
              <a:rPr lang="en-US" sz="2800">
                <a:solidFill>
                  <a:srgbClr val="FFFFCC"/>
                </a:solidFill>
              </a:rPr>
              <a:t>Chile no aplica una serie de prácticas usuales en el comercio internacional, tales como:</a:t>
            </a:r>
          </a:p>
          <a:p>
            <a:pPr algn="just">
              <a:spcBef>
                <a:spcPts val="500"/>
              </a:spcBef>
              <a:spcAft>
                <a:spcPts val="500"/>
              </a:spcAft>
            </a:pPr>
            <a:endParaRPr lang="en-US" sz="900">
              <a:solidFill>
                <a:srgbClr val="FFFFCC"/>
              </a:solidFill>
            </a:endParaRPr>
          </a:p>
          <a:p>
            <a:pPr algn="just">
              <a:spcBef>
                <a:spcPts val="500"/>
              </a:spcBef>
              <a:spcAft>
                <a:spcPts val="500"/>
              </a:spcAft>
            </a:pPr>
            <a:r>
              <a:rPr lang="en-US" sz="2800">
                <a:solidFill>
                  <a:srgbClr val="FFFFCC"/>
                </a:solidFill>
              </a:rPr>
              <a:t>Licencias previas de importación.</a:t>
            </a:r>
          </a:p>
          <a:p>
            <a:pPr algn="just">
              <a:spcBef>
                <a:spcPts val="500"/>
              </a:spcBef>
              <a:spcAft>
                <a:spcPts val="500"/>
              </a:spcAft>
            </a:pPr>
            <a:r>
              <a:rPr lang="en-US" sz="2800">
                <a:solidFill>
                  <a:srgbClr val="FFFFCC"/>
                </a:solidFill>
              </a:rPr>
              <a:t>Aranceles variables temporales.</a:t>
            </a:r>
          </a:p>
          <a:p>
            <a:pPr algn="just">
              <a:spcBef>
                <a:spcPts val="500"/>
              </a:spcBef>
              <a:spcAft>
                <a:spcPts val="500"/>
              </a:spcAft>
            </a:pPr>
            <a:r>
              <a:rPr lang="en-US" sz="2800">
                <a:solidFill>
                  <a:srgbClr val="FFFFCC"/>
                </a:solidFill>
              </a:rPr>
              <a:t>No usa contingentes arancelarios, con la sóla excepción del azúcar como caso general, y algunos casos en los acuerdos, pero ellos están en un contexto de desgravación gradual.</a:t>
            </a:r>
            <a:endParaRPr lang="en-US" sz="2100">
              <a:solidFill>
                <a:srgbClr val="FFFFCC"/>
              </a:solidFill>
            </a:endParaRPr>
          </a:p>
          <a:p>
            <a:pPr algn="just">
              <a:spcBef>
                <a:spcPts val="500"/>
              </a:spcBef>
              <a:spcAft>
                <a:spcPts val="500"/>
              </a:spcAft>
            </a:pPr>
            <a:endParaRPr lang="en-US" sz="2100">
              <a:solidFill>
                <a:srgbClr val="FFFFCC"/>
              </a:solidFill>
            </a:endParaRPr>
          </a:p>
          <a:p>
            <a:pPr algn="just">
              <a:spcBef>
                <a:spcPts val="500"/>
              </a:spcBef>
              <a:spcAft>
                <a:spcPts val="500"/>
              </a:spcAft>
            </a:pPr>
            <a:endParaRPr lang="en-US" sz="2100"/>
          </a:p>
        </p:txBody>
      </p:sp>
    </p:spTree>
  </p:cSld>
  <p:clrMapOvr>
    <a:masterClrMapping/>
  </p:clrMapOvr>
  <p:transition advClick="0">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762000" y="609600"/>
            <a:ext cx="8401050" cy="1143000"/>
          </a:xfrm>
        </p:spPr>
        <p:txBody>
          <a:bodyPr/>
          <a:lstStyle/>
          <a:p>
            <a:r>
              <a:rPr lang="es-CL" sz="3600" b="1">
                <a:solidFill>
                  <a:srgbClr val="FFFFCC"/>
                </a:solidFill>
              </a:rPr>
              <a:t>Política Comercial: Multilateral</a:t>
            </a:r>
            <a:endParaRPr lang="en-US" sz="3600" b="1">
              <a:solidFill>
                <a:srgbClr val="FFFFCC"/>
              </a:solidFill>
            </a:endParaRPr>
          </a:p>
        </p:txBody>
      </p:sp>
      <p:sp>
        <p:nvSpPr>
          <p:cNvPr id="140291" name="Rectangle 3"/>
          <p:cNvSpPr>
            <a:spLocks noGrp="1" noChangeArrowheads="1"/>
          </p:cNvSpPr>
          <p:nvPr>
            <p:ph type="body" idx="1"/>
          </p:nvPr>
        </p:nvSpPr>
        <p:spPr/>
        <p:txBody>
          <a:bodyPr/>
          <a:lstStyle/>
          <a:p>
            <a:pPr>
              <a:lnSpc>
                <a:spcPct val="90000"/>
              </a:lnSpc>
            </a:pPr>
            <a:endParaRPr lang="es-ES_tradnl" sz="900">
              <a:solidFill>
                <a:srgbClr val="FFFFCC"/>
              </a:solidFill>
            </a:endParaRPr>
          </a:p>
          <a:p>
            <a:pPr>
              <a:lnSpc>
                <a:spcPct val="90000"/>
              </a:lnSpc>
              <a:buFontTx/>
              <a:buNone/>
            </a:pPr>
            <a:r>
              <a:rPr lang="es-ES_tradnl" sz="2800">
                <a:solidFill>
                  <a:srgbClr val="FFFFCC"/>
                </a:solidFill>
              </a:rPr>
              <a:t>Multilateral </a:t>
            </a:r>
          </a:p>
          <a:p>
            <a:pPr>
              <a:lnSpc>
                <a:spcPct val="90000"/>
              </a:lnSpc>
              <a:buFontTx/>
              <a:buNone/>
            </a:pPr>
            <a:endParaRPr lang="es-ES_tradnl" sz="900">
              <a:solidFill>
                <a:srgbClr val="FFFFCC"/>
              </a:solidFill>
            </a:endParaRPr>
          </a:p>
          <a:p>
            <a:pPr algn="just">
              <a:lnSpc>
                <a:spcPct val="90000"/>
              </a:lnSpc>
            </a:pPr>
            <a:r>
              <a:rPr lang="es-ES_tradnl" sz="2400">
                <a:solidFill>
                  <a:srgbClr val="FFFFCC"/>
                </a:solidFill>
              </a:rPr>
              <a:t>OMC, Organización Mundial de Comercio, 146 países. </a:t>
            </a:r>
          </a:p>
          <a:p>
            <a:pPr algn="just">
              <a:lnSpc>
                <a:spcPct val="90000"/>
              </a:lnSpc>
            </a:pPr>
            <a:endParaRPr lang="es-ES_tradnl" sz="900">
              <a:solidFill>
                <a:srgbClr val="FFFFCC"/>
              </a:solidFill>
            </a:endParaRPr>
          </a:p>
          <a:p>
            <a:pPr algn="just">
              <a:lnSpc>
                <a:spcPct val="90000"/>
              </a:lnSpc>
            </a:pPr>
            <a:r>
              <a:rPr lang="es-ES_tradnl" sz="2400">
                <a:solidFill>
                  <a:srgbClr val="FFFFCC"/>
                </a:solidFill>
              </a:rPr>
              <a:t>Referente privilegiado, por su amplitud, por la posibilidad de establecer  reglas claras y estables para el comercio, y por otorgar una instancia de solución de controversias. </a:t>
            </a:r>
          </a:p>
          <a:p>
            <a:pPr algn="just">
              <a:lnSpc>
                <a:spcPct val="90000"/>
              </a:lnSpc>
            </a:pPr>
            <a:endParaRPr lang="es-ES_tradnl" sz="900">
              <a:solidFill>
                <a:srgbClr val="FFFFCC"/>
              </a:solidFill>
            </a:endParaRPr>
          </a:p>
          <a:p>
            <a:pPr algn="just">
              <a:lnSpc>
                <a:spcPct val="90000"/>
              </a:lnSpc>
            </a:pPr>
            <a:r>
              <a:rPr lang="es-ES_tradnl" sz="2400">
                <a:solidFill>
                  <a:srgbClr val="FFFFCC"/>
                </a:solidFill>
              </a:rPr>
              <a:t>Sin embargo, es muy lento. Es difícil poner de acuerdo a un número tan grande de países.</a:t>
            </a:r>
            <a:endParaRPr lang="es-CL" sz="2800"/>
          </a:p>
          <a:p>
            <a:pPr lvl="1">
              <a:lnSpc>
                <a:spcPct val="90000"/>
              </a:lnSpc>
            </a:pPr>
            <a:endParaRPr lang="es-ES_tradnl" sz="2400"/>
          </a:p>
          <a:p>
            <a:pPr>
              <a:lnSpc>
                <a:spcPct val="90000"/>
              </a:lnSpc>
            </a:pPr>
            <a:endParaRPr lang="en-US" sz="2800"/>
          </a:p>
        </p:txBody>
      </p:sp>
    </p:spTree>
  </p:cSld>
  <p:clrMapOvr>
    <a:masterClrMapping/>
  </p:clrMapOvr>
  <p:transition advClick="0">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609600" y="609600"/>
            <a:ext cx="8553450" cy="1143000"/>
          </a:xfrm>
        </p:spPr>
        <p:txBody>
          <a:bodyPr/>
          <a:lstStyle/>
          <a:p>
            <a:r>
              <a:rPr lang="es-CL" sz="3600" b="1">
                <a:solidFill>
                  <a:srgbClr val="FFFFCC"/>
                </a:solidFill>
              </a:rPr>
              <a:t>Política Comercial: Bilateral y Regional</a:t>
            </a:r>
            <a:endParaRPr lang="en-US" sz="3600" b="1">
              <a:solidFill>
                <a:srgbClr val="FFFFCC"/>
              </a:solidFill>
            </a:endParaRPr>
          </a:p>
        </p:txBody>
      </p:sp>
      <p:sp>
        <p:nvSpPr>
          <p:cNvPr id="121859" name="Rectangle 3"/>
          <p:cNvSpPr>
            <a:spLocks noGrp="1" noChangeArrowheads="1"/>
          </p:cNvSpPr>
          <p:nvPr>
            <p:ph type="body" idx="1"/>
          </p:nvPr>
        </p:nvSpPr>
        <p:spPr>
          <a:xfrm>
            <a:off x="742950" y="2209800"/>
            <a:ext cx="8420100" cy="3886200"/>
          </a:xfrm>
        </p:spPr>
        <p:txBody>
          <a:bodyPr/>
          <a:lstStyle/>
          <a:p>
            <a:pPr>
              <a:buFontTx/>
              <a:buNone/>
            </a:pPr>
            <a:r>
              <a:rPr lang="es-ES_tradnl" sz="2800">
                <a:solidFill>
                  <a:srgbClr val="FFFFCC"/>
                </a:solidFill>
              </a:rPr>
              <a:t>Bilateral y  Regional</a:t>
            </a:r>
            <a:endParaRPr lang="es-ES_tradnl">
              <a:solidFill>
                <a:srgbClr val="FFFFCC"/>
              </a:solidFill>
            </a:endParaRPr>
          </a:p>
          <a:p>
            <a:endParaRPr lang="es-ES_tradnl" sz="1000">
              <a:solidFill>
                <a:srgbClr val="FFFFCC"/>
              </a:solidFill>
            </a:endParaRPr>
          </a:p>
          <a:p>
            <a:r>
              <a:rPr lang="es-ES_tradnl" sz="2400">
                <a:solidFill>
                  <a:srgbClr val="FFFFCC"/>
                </a:solidFill>
              </a:rPr>
              <a:t>ACE con Mercosur y países de la  Comunidad Andina;</a:t>
            </a:r>
          </a:p>
          <a:p>
            <a:endParaRPr lang="es-ES_tradnl" sz="900">
              <a:solidFill>
                <a:srgbClr val="FFFFCC"/>
              </a:solidFill>
            </a:endParaRPr>
          </a:p>
          <a:p>
            <a:r>
              <a:rPr lang="es-ES_tradnl" sz="2400">
                <a:solidFill>
                  <a:srgbClr val="FFFFCC"/>
                </a:solidFill>
              </a:rPr>
              <a:t>TLC con Canadá, México, Centroamérica, la Unión Europea, Corea, EFTA y EEUU;</a:t>
            </a:r>
          </a:p>
          <a:p>
            <a:endParaRPr lang="es-ES_tradnl" sz="900">
              <a:solidFill>
                <a:srgbClr val="FFFFCC"/>
              </a:solidFill>
            </a:endParaRPr>
          </a:p>
          <a:p>
            <a:r>
              <a:rPr lang="es-ES_tradnl" sz="2400">
                <a:solidFill>
                  <a:srgbClr val="FFFFCC"/>
                </a:solidFill>
              </a:rPr>
              <a:t>Negociaciones en curso: ALCA, India, P4 (Singapur-N.Zelanda y Brunei) China.</a:t>
            </a:r>
            <a:r>
              <a:rPr lang="es-ES_tradnl">
                <a:solidFill>
                  <a:srgbClr val="FFFFCC"/>
                </a:solidFill>
              </a:rPr>
              <a:t> </a:t>
            </a:r>
            <a:endParaRPr lang="en-US">
              <a:solidFill>
                <a:srgbClr val="FFFFCC"/>
              </a:solidFill>
            </a:endParaRPr>
          </a:p>
        </p:txBody>
      </p:sp>
    </p:spTree>
  </p:cSld>
  <p:clrMapOvr>
    <a:masterClrMapping/>
  </p:clrMapOvr>
  <p:transition advClick="0">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533400" y="609600"/>
            <a:ext cx="8629650" cy="1143000"/>
          </a:xfrm>
        </p:spPr>
        <p:txBody>
          <a:bodyPr/>
          <a:lstStyle/>
          <a:p>
            <a:r>
              <a:rPr lang="es-CL" sz="3600" b="1">
                <a:solidFill>
                  <a:srgbClr val="FFFFCC"/>
                </a:solidFill>
              </a:rPr>
              <a:t>Política Comercial: Bilateral y Regional</a:t>
            </a:r>
            <a:endParaRPr lang="en-US" sz="3600" b="1">
              <a:solidFill>
                <a:srgbClr val="FFFFCC"/>
              </a:solidFill>
            </a:endParaRPr>
          </a:p>
        </p:txBody>
      </p:sp>
      <p:sp>
        <p:nvSpPr>
          <p:cNvPr id="122883" name="Rectangle 3"/>
          <p:cNvSpPr>
            <a:spLocks noGrp="1" noChangeArrowheads="1"/>
          </p:cNvSpPr>
          <p:nvPr>
            <p:ph type="body" idx="1"/>
          </p:nvPr>
        </p:nvSpPr>
        <p:spPr/>
        <p:txBody>
          <a:bodyPr/>
          <a:lstStyle/>
          <a:p>
            <a:pPr marL="0" indent="0" algn="just">
              <a:buFontTx/>
              <a:buNone/>
            </a:pPr>
            <a:r>
              <a:rPr lang="es-ES_tradnl" sz="2400" b="1">
                <a:solidFill>
                  <a:srgbClr val="FFFFCC"/>
                </a:solidFill>
              </a:rPr>
              <a:t>Los acuerdos comerciales bilaterales vigentes permiten acceder:</a:t>
            </a:r>
          </a:p>
          <a:p>
            <a:pPr marL="763588" lvl="1" algn="just"/>
            <a:r>
              <a:rPr lang="es-ES_tradnl" sz="2400" b="1">
                <a:solidFill>
                  <a:srgbClr val="FFFFCC"/>
                </a:solidFill>
              </a:rPr>
              <a:t> a una población de más de 80 veces la de Chile (1,2 mil millones),  </a:t>
            </a:r>
          </a:p>
          <a:p>
            <a:pPr marL="763588" lvl="1" algn="just"/>
            <a:r>
              <a:rPr lang="es-ES_tradnl" sz="2400" b="1">
                <a:solidFill>
                  <a:srgbClr val="FFFFCC"/>
                </a:solidFill>
              </a:rPr>
              <a:t>con un PIB 290 veces el de Chile, </a:t>
            </a:r>
            <a:r>
              <a:rPr lang="es-CL" sz="2400" b="1">
                <a:solidFill>
                  <a:srgbClr val="FFFFCC"/>
                </a:solidFill>
              </a:rPr>
              <a:t> </a:t>
            </a:r>
          </a:p>
          <a:p>
            <a:pPr marL="763588" lvl="1" algn="just"/>
            <a:r>
              <a:rPr lang="es-CL" sz="2400" b="1">
                <a:solidFill>
                  <a:srgbClr val="FFFFCC"/>
                </a:solidFill>
              </a:rPr>
              <a:t>a los que puede llegar  con aranceles preferenciales,  </a:t>
            </a:r>
          </a:p>
          <a:p>
            <a:pPr marL="763588" lvl="1" algn="just"/>
            <a:r>
              <a:rPr lang="es-CL" sz="2400" b="1">
                <a:solidFill>
                  <a:srgbClr val="FFFFCC"/>
                </a:solidFill>
              </a:rPr>
              <a:t>con disciplinas comerciales que tienen como base las de la OMC pero procurando hacerlas más vinculantes, </a:t>
            </a:r>
          </a:p>
          <a:p>
            <a:pPr marL="763588" lvl="1" algn="just"/>
            <a:r>
              <a:rPr lang="es-CL" sz="2400" b="1">
                <a:solidFill>
                  <a:srgbClr val="FFFFCC"/>
                </a:solidFill>
              </a:rPr>
              <a:t>con mecanismos de solución de las diferencias que favorecen  un diálogo directo y ágil para resolverlas.</a:t>
            </a:r>
            <a:endParaRPr lang="es-CL" sz="2400" b="1"/>
          </a:p>
          <a:p>
            <a:pPr marL="763588" lvl="1"/>
            <a:endParaRPr lang="es-CL" sz="2400"/>
          </a:p>
          <a:p>
            <a:pPr marL="763588" lvl="1"/>
            <a:endParaRPr lang="es-ES_tradnl" sz="2400"/>
          </a:p>
          <a:p>
            <a:pPr marL="0" indent="0"/>
            <a:endParaRPr lang="en-US" sz="2800"/>
          </a:p>
        </p:txBody>
      </p:sp>
    </p:spTree>
  </p:cSld>
  <p:clrMapOvr>
    <a:masterClrMapping/>
  </p:clrMapOvr>
  <p:transition advClick="0">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 Box 2"/>
          <p:cNvSpPr txBox="1">
            <a:spLocks noChangeArrowheads="1"/>
          </p:cNvSpPr>
          <p:nvPr/>
        </p:nvSpPr>
        <p:spPr bwMode="auto">
          <a:xfrm>
            <a:off x="330200" y="4495800"/>
            <a:ext cx="4044950" cy="488950"/>
          </a:xfrm>
          <a:prstGeom prst="rect">
            <a:avLst/>
          </a:prstGeom>
          <a:noFill/>
          <a:ln w="9525">
            <a:noFill/>
            <a:miter lim="800000"/>
            <a:headEnd/>
            <a:tailEnd/>
          </a:ln>
          <a:effectLst/>
        </p:spPr>
        <p:txBody>
          <a:bodyPr>
            <a:spAutoFit/>
          </a:bodyPr>
          <a:lstStyle/>
          <a:p>
            <a:pPr algn="r">
              <a:spcBef>
                <a:spcPct val="50000"/>
              </a:spcBef>
            </a:pPr>
            <a:r>
              <a:rPr lang="es-ES_tradnl" sz="2600" b="1">
                <a:solidFill>
                  <a:srgbClr val="000066"/>
                </a:solidFill>
                <a:latin typeface="Arial" pitchFamily="34" charset="0"/>
              </a:rPr>
              <a:t>(M+X)/GDP = 66%</a:t>
            </a:r>
            <a:endParaRPr lang="es-ES" sz="2600" b="1">
              <a:solidFill>
                <a:srgbClr val="000066"/>
              </a:solidFill>
              <a:latin typeface="Arial" pitchFamily="34" charset="0"/>
            </a:endParaRPr>
          </a:p>
        </p:txBody>
      </p:sp>
      <p:sp>
        <p:nvSpPr>
          <p:cNvPr id="133123" name="Rectangle 3"/>
          <p:cNvSpPr>
            <a:spLocks noChangeArrowheads="1"/>
          </p:cNvSpPr>
          <p:nvPr/>
        </p:nvSpPr>
        <p:spPr bwMode="auto">
          <a:xfrm>
            <a:off x="685800" y="1295400"/>
            <a:ext cx="7848600" cy="641350"/>
          </a:xfrm>
          <a:prstGeom prst="rect">
            <a:avLst/>
          </a:prstGeom>
          <a:noFill/>
          <a:ln w="12700" cap="sq">
            <a:noFill/>
            <a:miter lim="800000"/>
            <a:headEnd type="none" w="sm" len="sm"/>
            <a:tailEnd type="none" w="sm" len="sm"/>
          </a:ln>
          <a:effectLst/>
        </p:spPr>
        <p:txBody>
          <a:bodyPr>
            <a:spAutoFit/>
          </a:bodyPr>
          <a:lstStyle/>
          <a:p>
            <a:pPr algn="ctr"/>
            <a:r>
              <a:rPr lang="en-US" sz="3600" b="1">
                <a:solidFill>
                  <a:srgbClr val="FFFFCC"/>
                </a:solidFill>
              </a:rPr>
              <a:t>Comercio Exterior de Chile</a:t>
            </a:r>
            <a:endParaRPr lang="en-US" sz="3600" b="1">
              <a:solidFill>
                <a:schemeClr val="bg1"/>
              </a:solidFill>
              <a:latin typeface="Arial" pitchFamily="34" charset="0"/>
            </a:endParaRPr>
          </a:p>
        </p:txBody>
      </p:sp>
      <p:sp>
        <p:nvSpPr>
          <p:cNvPr id="133124" name="Text Box 4"/>
          <p:cNvSpPr txBox="1">
            <a:spLocks noChangeArrowheads="1"/>
          </p:cNvSpPr>
          <p:nvPr/>
        </p:nvSpPr>
        <p:spPr bwMode="auto">
          <a:xfrm>
            <a:off x="495300" y="4343400"/>
            <a:ext cx="2400300" cy="274638"/>
          </a:xfrm>
          <a:prstGeom prst="rect">
            <a:avLst/>
          </a:prstGeom>
          <a:noFill/>
          <a:ln w="9525">
            <a:noFill/>
            <a:miter lim="800000"/>
            <a:headEnd/>
            <a:tailEnd/>
          </a:ln>
          <a:effectLst/>
        </p:spPr>
        <p:txBody>
          <a:bodyPr>
            <a:spAutoFit/>
          </a:bodyPr>
          <a:lstStyle/>
          <a:p>
            <a:r>
              <a:rPr lang="en-US" sz="1200" i="1">
                <a:solidFill>
                  <a:schemeClr val="bg1"/>
                </a:solidFill>
                <a:latin typeface="Arial" pitchFamily="34" charset="0"/>
              </a:rPr>
              <a:t>Source: Central Bank of Chile</a:t>
            </a:r>
          </a:p>
        </p:txBody>
      </p:sp>
      <p:graphicFrame>
        <p:nvGraphicFramePr>
          <p:cNvPr id="133125" name="Object 5"/>
          <p:cNvGraphicFramePr>
            <a:graphicFrameLocks noChangeAspect="1"/>
          </p:cNvGraphicFramePr>
          <p:nvPr/>
        </p:nvGraphicFramePr>
        <p:xfrm>
          <a:off x="577850" y="2362200"/>
          <a:ext cx="8899525" cy="1905000"/>
        </p:xfrm>
        <a:graphic>
          <a:graphicData uri="http://schemas.openxmlformats.org/presentationml/2006/ole">
            <p:oleObj spid="_x0000_s133125" name="Hoja de cálculo" r:id="rId3" imgW="4848454" imgH="819607" progId="Excel.Sheet.8">
              <p:embed/>
            </p:oleObj>
          </a:graphicData>
        </a:graphic>
      </p:graphicFrame>
    </p:spTree>
  </p:cSld>
  <p:clrMapOvr>
    <a:masterClrMapping/>
  </p:clrMapOvr>
  <p:transition advClick="0">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ChangeArrowheads="1"/>
          </p:cNvSpPr>
          <p:nvPr/>
        </p:nvSpPr>
        <p:spPr bwMode="auto">
          <a:xfrm>
            <a:off x="1651000" y="2362200"/>
            <a:ext cx="7245350" cy="1920875"/>
          </a:xfrm>
          <a:prstGeom prst="rect">
            <a:avLst/>
          </a:prstGeom>
          <a:noFill/>
          <a:ln w="9525">
            <a:noFill/>
            <a:miter lim="800000"/>
            <a:headEnd/>
            <a:tailEnd/>
          </a:ln>
          <a:effectLst/>
        </p:spPr>
        <p:txBody>
          <a:bodyPr>
            <a:spAutoFit/>
          </a:bodyPr>
          <a:lstStyle/>
          <a:p>
            <a:pPr algn="ctr"/>
            <a:r>
              <a:rPr lang="es-ES_tradnl" sz="4000" b="1">
                <a:solidFill>
                  <a:srgbClr val="FFFFCC"/>
                </a:solidFill>
              </a:rPr>
              <a:t>Parte II: </a:t>
            </a:r>
          </a:p>
          <a:p>
            <a:pPr algn="ctr"/>
            <a:r>
              <a:rPr lang="es-ES_tradnl" sz="4000" b="1">
                <a:solidFill>
                  <a:srgbClr val="FFFFCC"/>
                </a:solidFill>
              </a:rPr>
              <a:t>Los Obstáculos Técnicos al Comercio y su importancia</a:t>
            </a:r>
          </a:p>
        </p:txBody>
      </p:sp>
    </p:spTree>
  </p:cSld>
  <p:clrMapOvr>
    <a:masterClrMapping/>
  </p:clrMapOvr>
  <p:transition advClick="0">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1026"/>
          <p:cNvSpPr>
            <a:spLocks noGrp="1" noChangeArrowheads="1"/>
          </p:cNvSpPr>
          <p:nvPr>
            <p:ph type="title"/>
          </p:nvPr>
        </p:nvSpPr>
        <p:spPr/>
        <p:txBody>
          <a:bodyPr/>
          <a:lstStyle/>
          <a:p>
            <a:r>
              <a:rPr lang="es-ES_tradnl" b="1" i="1">
                <a:solidFill>
                  <a:srgbClr val="FFFFCC"/>
                </a:solidFill>
              </a:rPr>
              <a:t>Normas y</a:t>
            </a:r>
            <a:r>
              <a:rPr lang="es-ES_tradnl" sz="7200" b="1" i="1">
                <a:solidFill>
                  <a:srgbClr val="FFFFCC"/>
                </a:solidFill>
              </a:rPr>
              <a:t> </a:t>
            </a:r>
            <a:r>
              <a:rPr lang="es-ES_tradnl" b="1" i="1">
                <a:solidFill>
                  <a:srgbClr val="FFFFCC"/>
                </a:solidFill>
              </a:rPr>
              <a:t>Reglamentos Técnicos: </a:t>
            </a:r>
            <a:br>
              <a:rPr lang="es-ES_tradnl" b="1" i="1">
                <a:solidFill>
                  <a:srgbClr val="FFFFCC"/>
                </a:solidFill>
              </a:rPr>
            </a:br>
            <a:r>
              <a:rPr lang="es-ES_tradnl" b="1" i="1">
                <a:solidFill>
                  <a:srgbClr val="FFFFCC"/>
                </a:solidFill>
              </a:rPr>
              <a:t>Su administración en Chile</a:t>
            </a:r>
            <a:endParaRPr lang="es-ES_tradnl" sz="7200" b="1" i="1">
              <a:solidFill>
                <a:srgbClr val="FFFFCC"/>
              </a:solidFill>
            </a:endParaRPr>
          </a:p>
        </p:txBody>
      </p:sp>
      <p:sp>
        <p:nvSpPr>
          <p:cNvPr id="114691" name="Rectangle 1027"/>
          <p:cNvSpPr>
            <a:spLocks noGrp="1" noChangeArrowheads="1"/>
          </p:cNvSpPr>
          <p:nvPr>
            <p:ph type="body" idx="1"/>
          </p:nvPr>
        </p:nvSpPr>
        <p:spPr>
          <a:xfrm>
            <a:off x="742950" y="2438400"/>
            <a:ext cx="8420100" cy="3657600"/>
          </a:xfrm>
        </p:spPr>
        <p:txBody>
          <a:bodyPr/>
          <a:lstStyle/>
          <a:p>
            <a:pPr>
              <a:buFontTx/>
              <a:buNone/>
            </a:pPr>
            <a:r>
              <a:rPr lang="es-ES_tradnl" sz="2400" b="1">
                <a:solidFill>
                  <a:srgbClr val="FFFFCC"/>
                </a:solidFill>
              </a:rPr>
              <a:t>Parte I: </a:t>
            </a:r>
          </a:p>
          <a:p>
            <a:pPr>
              <a:buFontTx/>
              <a:buNone/>
            </a:pPr>
            <a:r>
              <a:rPr lang="es-CL" sz="2400" b="1">
                <a:solidFill>
                  <a:srgbClr val="FFFFCC"/>
                </a:solidFill>
              </a:rPr>
              <a:t>	Breve Reseña de la Economía Chilena.</a:t>
            </a:r>
          </a:p>
          <a:p>
            <a:pPr>
              <a:buFontTx/>
              <a:buNone/>
            </a:pPr>
            <a:r>
              <a:rPr lang="es-CL" sz="2400" b="1">
                <a:solidFill>
                  <a:srgbClr val="FFFFCC"/>
                </a:solidFill>
              </a:rPr>
              <a:t>	Política comercial.</a:t>
            </a:r>
            <a:endParaRPr lang="es-ES_tradnl" sz="2400" b="1">
              <a:solidFill>
                <a:srgbClr val="FFFFCC"/>
              </a:solidFill>
            </a:endParaRPr>
          </a:p>
          <a:p>
            <a:pPr>
              <a:buFontTx/>
              <a:buNone/>
            </a:pPr>
            <a:endParaRPr lang="es-ES_tradnl" sz="800" b="1">
              <a:solidFill>
                <a:srgbClr val="FFFFCC"/>
              </a:solidFill>
            </a:endParaRPr>
          </a:p>
          <a:p>
            <a:pPr>
              <a:buFontTx/>
              <a:buNone/>
            </a:pPr>
            <a:r>
              <a:rPr lang="es-ES_tradnl" sz="2400" b="1">
                <a:solidFill>
                  <a:srgbClr val="FFFFCC"/>
                </a:solidFill>
              </a:rPr>
              <a:t>Parte II:</a:t>
            </a:r>
          </a:p>
          <a:p>
            <a:pPr>
              <a:buFontTx/>
              <a:buNone/>
            </a:pPr>
            <a:r>
              <a:rPr lang="es-ES_tradnl" sz="2400" b="1">
                <a:solidFill>
                  <a:srgbClr val="FFFFCC"/>
                </a:solidFill>
              </a:rPr>
              <a:t>	Los OTC y su importancia en el comercio.</a:t>
            </a:r>
          </a:p>
          <a:p>
            <a:pPr>
              <a:buFontTx/>
              <a:buNone/>
            </a:pPr>
            <a:endParaRPr lang="es-ES_tradnl" sz="800" b="1">
              <a:solidFill>
                <a:srgbClr val="FFFFCC"/>
              </a:solidFill>
            </a:endParaRPr>
          </a:p>
          <a:p>
            <a:pPr>
              <a:buFontTx/>
              <a:buNone/>
            </a:pPr>
            <a:r>
              <a:rPr lang="es-ES_tradnl" sz="2400" b="1">
                <a:solidFill>
                  <a:srgbClr val="FFFFCC"/>
                </a:solidFill>
              </a:rPr>
              <a:t>Parte III: </a:t>
            </a:r>
          </a:p>
          <a:p>
            <a:pPr>
              <a:buFontTx/>
              <a:buNone/>
            </a:pPr>
            <a:r>
              <a:rPr lang="es-ES_tradnl" sz="2400" b="1">
                <a:solidFill>
                  <a:srgbClr val="FFFFCC"/>
                </a:solidFill>
              </a:rPr>
              <a:t> 	El Sistema de Normalización Chileno. </a:t>
            </a:r>
            <a:endParaRPr lang="es-ES_tradnl" sz="1800" b="1">
              <a:solidFill>
                <a:srgbClr val="FFFFCC"/>
              </a:solidFill>
            </a:endParaRPr>
          </a:p>
        </p:txBody>
      </p:sp>
    </p:spTree>
  </p:cSld>
  <p:clrMapOvr>
    <a:masterClrMapping/>
  </p:clrMapOvr>
  <p:transition advClick="0">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s-ES_tradnl" sz="3600" b="1">
                <a:solidFill>
                  <a:srgbClr val="FFFFCC"/>
                </a:solidFill>
              </a:rPr>
              <a:t>Porqué existen las Normas y Reglamentos Técnicos?</a:t>
            </a:r>
            <a:endParaRPr lang="es-ES_tradnl" sz="4000" b="1">
              <a:solidFill>
                <a:srgbClr val="FFFFCC"/>
              </a:solidFill>
            </a:endParaRPr>
          </a:p>
        </p:txBody>
      </p:sp>
      <p:sp>
        <p:nvSpPr>
          <p:cNvPr id="150531" name="Rectangle 3"/>
          <p:cNvSpPr>
            <a:spLocks noGrp="1" noChangeArrowheads="1"/>
          </p:cNvSpPr>
          <p:nvPr>
            <p:ph type="body" idx="1"/>
          </p:nvPr>
        </p:nvSpPr>
        <p:spPr>
          <a:xfrm>
            <a:off x="742950" y="2209800"/>
            <a:ext cx="8420100" cy="3886200"/>
          </a:xfrm>
        </p:spPr>
        <p:txBody>
          <a:bodyPr/>
          <a:lstStyle/>
          <a:p>
            <a:pPr algn="just"/>
            <a:r>
              <a:rPr lang="es-ES_tradnl" sz="2800">
                <a:solidFill>
                  <a:srgbClr val="FFFFCC"/>
                </a:solidFill>
              </a:rPr>
              <a:t>Normas (voluntarias): estandarizar procesos productivos; </a:t>
            </a:r>
          </a:p>
          <a:p>
            <a:pPr algn="just">
              <a:buFontTx/>
              <a:buNone/>
            </a:pPr>
            <a:endParaRPr lang="es-ES_tradnl" sz="1000">
              <a:solidFill>
                <a:srgbClr val="FFFFCC"/>
              </a:solidFill>
            </a:endParaRPr>
          </a:p>
          <a:p>
            <a:pPr algn="just"/>
            <a:r>
              <a:rPr lang="es-ES_tradnl" sz="2800">
                <a:solidFill>
                  <a:srgbClr val="FFFFCC"/>
                </a:solidFill>
              </a:rPr>
              <a:t>Reglamentos técnicos (obligatorios): contrarrestar las fallas del mercado (asimetría de la información, externalidades, etc.).</a:t>
            </a:r>
            <a:r>
              <a:rPr lang="es-ES_tradnl" sz="3600">
                <a:solidFill>
                  <a:srgbClr val="FFFFCC"/>
                </a:solidFill>
              </a:rPr>
              <a:t> </a:t>
            </a:r>
          </a:p>
        </p:txBody>
      </p:sp>
    </p:spTree>
  </p:cSld>
  <p:clrMapOvr>
    <a:masterClrMapping/>
  </p:clrMapOvr>
  <p:transition advClick="0">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r>
              <a:rPr lang="es-ES_tradnl" sz="3600" b="1">
                <a:solidFill>
                  <a:srgbClr val="FFFFCC"/>
                </a:solidFill>
              </a:rPr>
              <a:t>Porqué existen las Normas y Reglamentos Técnicos?</a:t>
            </a:r>
            <a:endParaRPr lang="es-ES_tradnl" sz="4000" b="1">
              <a:solidFill>
                <a:srgbClr val="FFFFCC"/>
              </a:solidFill>
            </a:endParaRPr>
          </a:p>
        </p:txBody>
      </p:sp>
      <p:sp>
        <p:nvSpPr>
          <p:cNvPr id="224259" name="Rectangle 3"/>
          <p:cNvSpPr>
            <a:spLocks noGrp="1" noChangeArrowheads="1"/>
          </p:cNvSpPr>
          <p:nvPr>
            <p:ph type="body" idx="1"/>
          </p:nvPr>
        </p:nvSpPr>
        <p:spPr>
          <a:xfrm>
            <a:off x="742950" y="2133600"/>
            <a:ext cx="8420100" cy="3962400"/>
          </a:xfrm>
        </p:spPr>
        <p:txBody>
          <a:bodyPr/>
          <a:lstStyle/>
          <a:p>
            <a:pPr algn="just"/>
            <a:r>
              <a:rPr lang="es-ES_tradnl" sz="2800" b="1">
                <a:solidFill>
                  <a:srgbClr val="FFFFCC"/>
                </a:solidFill>
              </a:rPr>
              <a:t>Protección de la seguridad y salud de las personas</a:t>
            </a:r>
            <a:r>
              <a:rPr lang="es-ES_tradnl" sz="3600">
                <a:solidFill>
                  <a:srgbClr val="FFFFCC"/>
                </a:solidFill>
              </a:rPr>
              <a:t> </a:t>
            </a:r>
            <a:r>
              <a:rPr lang="es-ES_tradnl" sz="2400">
                <a:solidFill>
                  <a:srgbClr val="FFFFCC"/>
                </a:solidFill>
              </a:rPr>
              <a:t>(obligación de uso de cinturones de seguridad en los automóviles, enchufes seguros para evitar cargas eléctricas a las personas, etiquetado con mensaje de “perjudicial para la salud” en los cigarrillos, etc.);</a:t>
            </a:r>
          </a:p>
          <a:p>
            <a:pPr algn="just"/>
            <a:endParaRPr lang="es-ES_tradnl" sz="1000">
              <a:solidFill>
                <a:srgbClr val="FFFFCC"/>
              </a:solidFill>
            </a:endParaRPr>
          </a:p>
          <a:p>
            <a:pPr algn="just"/>
            <a:r>
              <a:rPr lang="es-ES_tradnl" sz="2800" b="1">
                <a:solidFill>
                  <a:srgbClr val="FFFFCC"/>
                </a:solidFill>
              </a:rPr>
              <a:t>Protección de la salud y vida de los animales</a:t>
            </a:r>
            <a:r>
              <a:rPr lang="es-ES_tradnl" sz="2800">
                <a:solidFill>
                  <a:srgbClr val="FFFFCC"/>
                </a:solidFill>
              </a:rPr>
              <a:t> </a:t>
            </a:r>
            <a:r>
              <a:rPr lang="es-ES_tradnl" sz="2400">
                <a:solidFill>
                  <a:srgbClr val="FFFFCC"/>
                </a:solidFill>
              </a:rPr>
              <a:t>(p.ej. evitar que se extingan especies animales o vegetales).</a:t>
            </a:r>
          </a:p>
        </p:txBody>
      </p:sp>
    </p:spTree>
  </p:cSld>
  <p:clrMapOvr>
    <a:masterClrMapping/>
  </p:clrMapOvr>
  <p:transition advClick="0">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r>
              <a:rPr lang="es-ES_tradnl" sz="3600" b="1">
                <a:solidFill>
                  <a:srgbClr val="FFFFCC"/>
                </a:solidFill>
              </a:rPr>
              <a:t>Porqué existen las Normas y Reglamentos Técnicos?</a:t>
            </a:r>
            <a:endParaRPr lang="es-ES_tradnl" sz="4000" b="1">
              <a:solidFill>
                <a:srgbClr val="FFFFCC"/>
              </a:solidFill>
            </a:endParaRPr>
          </a:p>
        </p:txBody>
      </p:sp>
      <p:sp>
        <p:nvSpPr>
          <p:cNvPr id="225283" name="Rectangle 3"/>
          <p:cNvSpPr>
            <a:spLocks noGrp="1" noChangeArrowheads="1"/>
          </p:cNvSpPr>
          <p:nvPr>
            <p:ph type="body" idx="1"/>
          </p:nvPr>
        </p:nvSpPr>
        <p:spPr/>
        <p:txBody>
          <a:bodyPr/>
          <a:lstStyle/>
          <a:p>
            <a:pPr algn="just"/>
            <a:r>
              <a:rPr lang="es-ES_tradnl" sz="2800" b="1">
                <a:solidFill>
                  <a:srgbClr val="FFFFCC"/>
                </a:solidFill>
              </a:rPr>
              <a:t>Protección del medio ambiente</a:t>
            </a:r>
            <a:r>
              <a:rPr lang="es-ES_tradnl" sz="2800">
                <a:solidFill>
                  <a:srgbClr val="FFFFCC"/>
                </a:solidFill>
              </a:rPr>
              <a:t> </a:t>
            </a:r>
            <a:r>
              <a:rPr lang="es-ES_tradnl" sz="2400">
                <a:solidFill>
                  <a:srgbClr val="FFFFCC"/>
                </a:solidFill>
              </a:rPr>
              <a:t>(evitar contaminación del aire, del agua, del suelo p.ej. a través de exigencias relativos a reciclado del papel y los productos plásticos, niveles de emisión de gases de los vehículos, etc.);</a:t>
            </a:r>
            <a:endParaRPr lang="es-ES_tradnl" sz="2800" b="1">
              <a:solidFill>
                <a:srgbClr val="FFFFCC"/>
              </a:solidFill>
            </a:endParaRPr>
          </a:p>
          <a:p>
            <a:pPr algn="just"/>
            <a:endParaRPr lang="es-ES_tradnl" sz="1000" b="1">
              <a:solidFill>
                <a:srgbClr val="FFFFCC"/>
              </a:solidFill>
            </a:endParaRPr>
          </a:p>
          <a:p>
            <a:pPr algn="just"/>
            <a:r>
              <a:rPr lang="es-ES_tradnl" sz="2800" b="1">
                <a:solidFill>
                  <a:srgbClr val="FFFFCC"/>
                </a:solidFill>
              </a:rPr>
              <a:t>Prevención de prácticas que induzcan a error</a:t>
            </a:r>
            <a:r>
              <a:rPr lang="es-ES_tradnl" sz="2800">
                <a:solidFill>
                  <a:srgbClr val="FFFFCC"/>
                </a:solidFill>
              </a:rPr>
              <a:t> </a:t>
            </a:r>
            <a:r>
              <a:rPr lang="es-ES_tradnl" sz="2400">
                <a:solidFill>
                  <a:srgbClr val="FFFFCC"/>
                </a:solidFill>
              </a:rPr>
              <a:t>(p.ej. las exigencias sobre etiquetado de calzado, vestuario, alimentos envasados,  etc.);</a:t>
            </a:r>
          </a:p>
          <a:p>
            <a:pPr algn="just"/>
            <a:r>
              <a:rPr lang="es-ES_tradnl" sz="2800" b="1">
                <a:solidFill>
                  <a:srgbClr val="FFFFCC"/>
                </a:solidFill>
              </a:rPr>
              <a:t>Otros objetivos</a:t>
            </a:r>
            <a:r>
              <a:rPr lang="es-ES_tradnl" sz="2800">
                <a:solidFill>
                  <a:srgbClr val="FFFFCC"/>
                </a:solidFill>
              </a:rPr>
              <a:t> </a:t>
            </a:r>
            <a:r>
              <a:rPr lang="es-ES_tradnl" sz="2400">
                <a:solidFill>
                  <a:srgbClr val="FFFFCC"/>
                </a:solidFill>
              </a:rPr>
              <a:t>(calidad, armonización de las normas en el ámbito de las  telecomunicaciones, etc.).</a:t>
            </a:r>
            <a:endParaRPr lang="es-ES_tradnl" sz="2800">
              <a:solidFill>
                <a:srgbClr val="FFFFCC"/>
              </a:solidFill>
            </a:endParaRPr>
          </a:p>
        </p:txBody>
      </p:sp>
    </p:spTree>
  </p:cSld>
  <p:clrMapOvr>
    <a:masterClrMapping/>
  </p:clrMapOvr>
  <p:transition advClick="0">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s-ES_tradnl" sz="3600" b="1">
                <a:solidFill>
                  <a:srgbClr val="FFFFCC"/>
                </a:solidFill>
              </a:rPr>
              <a:t>Porqué han aumentado  las Normas y Reglamentos Técnicos?</a:t>
            </a:r>
            <a:endParaRPr lang="es-ES_tradnl" sz="4000" b="1">
              <a:solidFill>
                <a:srgbClr val="FFFFCC"/>
              </a:solidFill>
            </a:endParaRPr>
          </a:p>
        </p:txBody>
      </p:sp>
      <p:sp>
        <p:nvSpPr>
          <p:cNvPr id="222211" name="Rectangle 3"/>
          <p:cNvSpPr>
            <a:spLocks noGrp="1" noChangeArrowheads="1"/>
          </p:cNvSpPr>
          <p:nvPr>
            <p:ph type="body" idx="1"/>
          </p:nvPr>
        </p:nvSpPr>
        <p:spPr/>
        <p:txBody>
          <a:bodyPr/>
          <a:lstStyle/>
          <a:p>
            <a:pPr algn="just"/>
            <a:r>
              <a:rPr lang="es-ES_tradnl" sz="2800">
                <a:solidFill>
                  <a:srgbClr val="FFFFCC"/>
                </a:solidFill>
              </a:rPr>
              <a:t>Importante desarrollo tecnológico;</a:t>
            </a:r>
          </a:p>
          <a:p>
            <a:pPr algn="just"/>
            <a:r>
              <a:rPr lang="es-ES_tradnl" sz="2800">
                <a:solidFill>
                  <a:srgbClr val="FFFFCC"/>
                </a:solidFill>
              </a:rPr>
              <a:t>Aumento del nivel de vida de parte importante de la población, que demandan productos seguros y de alta calidad.</a:t>
            </a:r>
          </a:p>
          <a:p>
            <a:pPr algn="just"/>
            <a:r>
              <a:rPr lang="es-ES_tradnl" sz="2800">
                <a:solidFill>
                  <a:srgbClr val="FFFFCC"/>
                </a:solidFill>
              </a:rPr>
              <a:t>Crecientes problemas medioambientales.</a:t>
            </a:r>
          </a:p>
          <a:p>
            <a:pPr algn="just"/>
            <a:r>
              <a:rPr lang="es-ES_tradnl" sz="2800">
                <a:solidFill>
                  <a:srgbClr val="FFFFCC"/>
                </a:solidFill>
              </a:rPr>
              <a:t>La competencia hace bajar los costos, lo que a veces puede llevar a productos no seguros para los consumidores.</a:t>
            </a:r>
            <a:endParaRPr lang="es-ES_tradnl" sz="3600">
              <a:solidFill>
                <a:srgbClr val="FFFFCC"/>
              </a:solidFill>
            </a:endParaRPr>
          </a:p>
        </p:txBody>
      </p:sp>
    </p:spTree>
  </p:cSld>
  <p:clrMapOvr>
    <a:masterClrMapping/>
  </p:clrMapOvr>
  <p:transition advClick="0">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742950" y="228600"/>
            <a:ext cx="8818563" cy="1676400"/>
          </a:xfrm>
        </p:spPr>
        <p:txBody>
          <a:bodyPr/>
          <a:lstStyle/>
          <a:p>
            <a:r>
              <a:rPr lang="es-ES_tradnl" sz="3600" b="1">
                <a:solidFill>
                  <a:srgbClr val="FFFFCC"/>
                </a:solidFill>
              </a:rPr>
              <a:t>Cómo repercuten en el comercio las Normas y RT?</a:t>
            </a:r>
            <a:endParaRPr lang="es-ES_tradnl" sz="4800">
              <a:solidFill>
                <a:srgbClr val="FFFFCC"/>
              </a:solidFill>
            </a:endParaRPr>
          </a:p>
        </p:txBody>
      </p:sp>
      <p:sp>
        <p:nvSpPr>
          <p:cNvPr id="190467" name="Rectangle 3"/>
          <p:cNvSpPr>
            <a:spLocks noGrp="1" noChangeArrowheads="1"/>
          </p:cNvSpPr>
          <p:nvPr>
            <p:ph type="body" idx="1"/>
          </p:nvPr>
        </p:nvSpPr>
        <p:spPr>
          <a:xfrm>
            <a:off x="381000" y="1981200"/>
            <a:ext cx="9144000" cy="4572000"/>
          </a:xfrm>
        </p:spPr>
        <p:txBody>
          <a:bodyPr/>
          <a:lstStyle/>
          <a:p>
            <a:pPr algn="just"/>
            <a:r>
              <a:rPr lang="es-ES_tradnl" sz="2400">
                <a:solidFill>
                  <a:srgbClr val="FFFFCC"/>
                </a:solidFill>
              </a:rPr>
              <a:t>Las Normas y Reglamentos Técnicos tienen un papel importante para un buen desarrollo en las relaciones económicas entre los distintos actores.</a:t>
            </a:r>
          </a:p>
          <a:p>
            <a:pPr algn="just"/>
            <a:endParaRPr lang="es-ES_tradnl" sz="900">
              <a:solidFill>
                <a:srgbClr val="FFFFCC"/>
              </a:solidFill>
            </a:endParaRPr>
          </a:p>
          <a:p>
            <a:pPr algn="just"/>
            <a:r>
              <a:rPr lang="es-ES_tradnl" sz="2400">
                <a:solidFill>
                  <a:srgbClr val="FFFFCC"/>
                </a:solidFill>
              </a:rPr>
              <a:t>Sin embargo, se pueden usar como herramientas proteccionistas.</a:t>
            </a:r>
          </a:p>
          <a:p>
            <a:pPr algn="just"/>
            <a:endParaRPr lang="es-ES_tradnl" sz="800">
              <a:solidFill>
                <a:srgbClr val="FFFFCC"/>
              </a:solidFill>
            </a:endParaRPr>
          </a:p>
          <a:p>
            <a:pPr algn="just"/>
            <a:r>
              <a:rPr lang="es-ES_tradnl" sz="2400">
                <a:solidFill>
                  <a:srgbClr val="FFFFCC"/>
                </a:solidFill>
              </a:rPr>
              <a:t>Si ello va de la mano con una gran  diversidad de Normas y RT, hay mayores costos para los productores y exportadores (contratar expertos técnicos para que traduzcan los reglamentos,  adaptar las instalaciones a distintos requerimientos repercute en las economías de escala, distintas evaluaciones de la conformidad, a veces procedimientos poco transparentes, etc.)</a:t>
            </a:r>
            <a:endParaRPr lang="es-ES_tradnl" sz="2800">
              <a:solidFill>
                <a:srgbClr val="FFFFCC"/>
              </a:solidFill>
            </a:endParaRPr>
          </a:p>
        </p:txBody>
      </p:sp>
    </p:spTree>
  </p:cSld>
  <p:clrMapOvr>
    <a:masterClrMapping/>
  </p:clrMapOvr>
  <p:transition advClick="0">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742950" y="228600"/>
            <a:ext cx="8818563" cy="1447800"/>
          </a:xfrm>
        </p:spPr>
        <p:txBody>
          <a:bodyPr/>
          <a:lstStyle/>
          <a:p>
            <a:r>
              <a:rPr lang="es-ES_tradnl" sz="3600" b="1">
                <a:solidFill>
                  <a:srgbClr val="FFFFCC"/>
                </a:solidFill>
              </a:rPr>
              <a:t>Y los Procedimientos de Evaluación de la Conformidad?</a:t>
            </a:r>
            <a:endParaRPr lang="es-ES_tradnl" sz="4800">
              <a:solidFill>
                <a:srgbClr val="FFFFCC"/>
              </a:solidFill>
            </a:endParaRPr>
          </a:p>
        </p:txBody>
      </p:sp>
      <p:sp>
        <p:nvSpPr>
          <p:cNvPr id="223235" name="Rectangle 3"/>
          <p:cNvSpPr>
            <a:spLocks noGrp="1" noChangeArrowheads="1"/>
          </p:cNvSpPr>
          <p:nvPr>
            <p:ph type="body" idx="1"/>
          </p:nvPr>
        </p:nvSpPr>
        <p:spPr>
          <a:xfrm>
            <a:off x="381000" y="1905000"/>
            <a:ext cx="9144000" cy="4191000"/>
          </a:xfrm>
        </p:spPr>
        <p:txBody>
          <a:bodyPr/>
          <a:lstStyle/>
          <a:p>
            <a:pPr algn="just"/>
            <a:r>
              <a:rPr lang="es-ES_tradnl" sz="2800">
                <a:solidFill>
                  <a:srgbClr val="FFFFCC"/>
                </a:solidFill>
              </a:rPr>
              <a:t>PEC: procedimientos por los que se determina si los productos cumplen  las prescripciones establecidas en las Normas y RT (pruebas, verificaciones, inspecciones o certificación).</a:t>
            </a:r>
          </a:p>
          <a:p>
            <a:pPr algn="just"/>
            <a:endParaRPr lang="es-ES_tradnl" sz="1000">
              <a:solidFill>
                <a:srgbClr val="FFFFCC"/>
              </a:solidFill>
            </a:endParaRPr>
          </a:p>
          <a:p>
            <a:pPr algn="just"/>
            <a:r>
              <a:rPr lang="es-ES_tradnl" sz="2800">
                <a:solidFill>
                  <a:srgbClr val="FFFFCC"/>
                </a:solidFill>
              </a:rPr>
              <a:t>Tiene los mismos problemas de los RT, pero además pueden ser los causantes de obstáculos adicionales para los productores y exportadores (costos de las pruebas, inspecciones, etc., demora en su realización,  incluidas las formalidades administrativas).</a:t>
            </a:r>
          </a:p>
        </p:txBody>
      </p:sp>
    </p:spTree>
  </p:cSld>
  <p:clrMapOvr>
    <a:masterClrMapping/>
  </p:clrMapOvr>
  <p:transition advClick="0">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742950" y="404813"/>
            <a:ext cx="8818563" cy="1871662"/>
          </a:xfrm>
        </p:spPr>
        <p:txBody>
          <a:bodyPr/>
          <a:lstStyle/>
          <a:p>
            <a:r>
              <a:rPr lang="es-ES_tradnl" sz="3600" b="1">
                <a:solidFill>
                  <a:srgbClr val="FFFFCC"/>
                </a:solidFill>
              </a:rPr>
              <a:t>Los Acuerdos sobre OTC buscan evitar que las Normas y RT generen OTC innecesarios</a:t>
            </a:r>
            <a:endParaRPr lang="es-ES_tradnl" sz="4800">
              <a:solidFill>
                <a:srgbClr val="FFFFCC"/>
              </a:solidFill>
            </a:endParaRPr>
          </a:p>
        </p:txBody>
      </p:sp>
      <p:sp>
        <p:nvSpPr>
          <p:cNvPr id="191491" name="Rectangle 3"/>
          <p:cNvSpPr>
            <a:spLocks noGrp="1" noChangeArrowheads="1"/>
          </p:cNvSpPr>
          <p:nvPr>
            <p:ph type="body" idx="1"/>
          </p:nvPr>
        </p:nvSpPr>
        <p:spPr>
          <a:xfrm>
            <a:off x="742950" y="2420938"/>
            <a:ext cx="8420100" cy="3675062"/>
          </a:xfrm>
        </p:spPr>
        <p:txBody>
          <a:bodyPr/>
          <a:lstStyle/>
          <a:p>
            <a:pPr algn="just"/>
            <a:r>
              <a:rPr lang="es-ES_tradnl" sz="2800">
                <a:solidFill>
                  <a:srgbClr val="FFFFCC"/>
                </a:solidFill>
              </a:rPr>
              <a:t>El Acuerdo de OTC en el marco de la OMC busca evitar que, sin perjuicio de los objetivos legítimos que persiguen los gobiernos,  las Normas y Reglamentos Técnicos no creen obstáculo innecesarios al comercio.</a:t>
            </a:r>
          </a:p>
          <a:p>
            <a:pPr algn="just"/>
            <a:endParaRPr lang="es-ES_tradnl" sz="1400">
              <a:solidFill>
                <a:srgbClr val="FFFFCC"/>
              </a:solidFill>
            </a:endParaRPr>
          </a:p>
          <a:p>
            <a:pPr algn="just"/>
            <a:r>
              <a:rPr lang="es-ES_tradnl" sz="2800">
                <a:solidFill>
                  <a:srgbClr val="FFFFCC"/>
                </a:solidFill>
              </a:rPr>
              <a:t>En el caso de Chile, en los acuerdos bilaterales buscamos mejorar la implementación de dicho acuerdo, y en algunos casos, hacerlo más vinculante. </a:t>
            </a:r>
          </a:p>
        </p:txBody>
      </p:sp>
    </p:spTree>
  </p:cSld>
  <p:clrMapOvr>
    <a:masterClrMapping/>
  </p:clrMapOvr>
  <p:transition advClick="0">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s-ES_tradnl" sz="3600" b="1">
                <a:solidFill>
                  <a:srgbClr val="FFFFCC"/>
                </a:solidFill>
              </a:rPr>
              <a:t>Relación entre las Normas y los RT</a:t>
            </a:r>
            <a:endParaRPr lang="es-ES_tradnl" sz="4000" b="1">
              <a:solidFill>
                <a:srgbClr val="FFFFCC"/>
              </a:solidFill>
            </a:endParaRPr>
          </a:p>
        </p:txBody>
      </p:sp>
      <p:sp>
        <p:nvSpPr>
          <p:cNvPr id="192515" name="Rectangle 3"/>
          <p:cNvSpPr>
            <a:spLocks noGrp="1" noChangeArrowheads="1"/>
          </p:cNvSpPr>
          <p:nvPr>
            <p:ph type="body" idx="1"/>
          </p:nvPr>
        </p:nvSpPr>
        <p:spPr/>
        <p:txBody>
          <a:bodyPr/>
          <a:lstStyle/>
          <a:p>
            <a:pPr algn="just">
              <a:lnSpc>
                <a:spcPct val="90000"/>
              </a:lnSpc>
            </a:pPr>
            <a:r>
              <a:rPr lang="es-ES_tradnl" sz="2800">
                <a:solidFill>
                  <a:srgbClr val="FFFFCC"/>
                </a:solidFill>
              </a:rPr>
              <a:t>OMC obliga a que los RT estén basados en  normas internacionales.</a:t>
            </a:r>
          </a:p>
          <a:p>
            <a:pPr algn="just">
              <a:lnSpc>
                <a:spcPct val="90000"/>
              </a:lnSpc>
            </a:pPr>
            <a:endParaRPr lang="es-ES_tradnl" sz="1000">
              <a:solidFill>
                <a:srgbClr val="FFFFCC"/>
              </a:solidFill>
            </a:endParaRPr>
          </a:p>
          <a:p>
            <a:pPr algn="just">
              <a:lnSpc>
                <a:spcPct val="90000"/>
              </a:lnSpc>
            </a:pPr>
            <a:r>
              <a:rPr lang="es-ES_tradnl" sz="2800">
                <a:solidFill>
                  <a:srgbClr val="FFFFCC"/>
                </a:solidFill>
              </a:rPr>
              <a:t>Cuando no hay normas internacionales, muchas veces se usan las normas nacionales o de otros países como referentes. </a:t>
            </a:r>
          </a:p>
          <a:p>
            <a:pPr lvl="1" algn="just">
              <a:lnSpc>
                <a:spcPct val="90000"/>
              </a:lnSpc>
            </a:pPr>
            <a:r>
              <a:rPr lang="es-ES_tradnl">
                <a:solidFill>
                  <a:srgbClr val="FFFFCC"/>
                </a:solidFill>
              </a:rPr>
              <a:t>Haciendo referencia directa a una norma.</a:t>
            </a:r>
          </a:p>
          <a:p>
            <a:pPr lvl="1" algn="just">
              <a:lnSpc>
                <a:spcPct val="90000"/>
              </a:lnSpc>
            </a:pPr>
            <a:r>
              <a:rPr lang="es-ES_tradnl">
                <a:solidFill>
                  <a:srgbClr val="FFFFCC"/>
                </a:solidFill>
              </a:rPr>
              <a:t>Incorporando el texto de la norma al reglamento.</a:t>
            </a:r>
            <a:endParaRPr lang="es-ES_tradnl" sz="3200">
              <a:solidFill>
                <a:srgbClr val="FFFFCC"/>
              </a:solidFill>
            </a:endParaRPr>
          </a:p>
          <a:p>
            <a:pPr lvl="1" algn="just">
              <a:lnSpc>
                <a:spcPct val="90000"/>
              </a:lnSpc>
            </a:pPr>
            <a:endParaRPr lang="es-ES_tradnl" sz="3600">
              <a:solidFill>
                <a:srgbClr val="FFFFCC"/>
              </a:solidFill>
            </a:endParaRPr>
          </a:p>
        </p:txBody>
      </p:sp>
    </p:spTree>
  </p:cSld>
  <p:clrMapOvr>
    <a:masterClrMapping/>
  </p:clrMapOvr>
  <p:transition advClick="0">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es-ES_tradnl" sz="3600" b="1">
                <a:solidFill>
                  <a:srgbClr val="FFFFCC"/>
                </a:solidFill>
              </a:rPr>
              <a:t>El uso de Normas Internacionales favorece el comercio</a:t>
            </a:r>
            <a:endParaRPr lang="es-ES_tradnl" sz="4000" b="1">
              <a:solidFill>
                <a:srgbClr val="FFFFCC"/>
              </a:solidFill>
            </a:endParaRPr>
          </a:p>
        </p:txBody>
      </p:sp>
      <p:sp>
        <p:nvSpPr>
          <p:cNvPr id="193539" name="Rectangle 3"/>
          <p:cNvSpPr>
            <a:spLocks noGrp="1" noChangeArrowheads="1"/>
          </p:cNvSpPr>
          <p:nvPr>
            <p:ph type="body" idx="1"/>
          </p:nvPr>
        </p:nvSpPr>
        <p:spPr/>
        <p:txBody>
          <a:bodyPr/>
          <a:lstStyle/>
          <a:p>
            <a:pPr algn="just">
              <a:lnSpc>
                <a:spcPct val="90000"/>
              </a:lnSpc>
            </a:pPr>
            <a:r>
              <a:rPr lang="es-ES_tradnl" sz="2800">
                <a:solidFill>
                  <a:srgbClr val="FFFFCC"/>
                </a:solidFill>
              </a:rPr>
              <a:t>El comercio se facilita cuando hay  armonización en las normas y RT. </a:t>
            </a:r>
            <a:endParaRPr lang="es-ES_tradnl" sz="900">
              <a:solidFill>
                <a:srgbClr val="FFFFCC"/>
              </a:solidFill>
            </a:endParaRPr>
          </a:p>
          <a:p>
            <a:pPr algn="just">
              <a:lnSpc>
                <a:spcPct val="90000"/>
              </a:lnSpc>
            </a:pPr>
            <a:r>
              <a:rPr lang="es-ES_tradnl" sz="2800">
                <a:solidFill>
                  <a:srgbClr val="FFFFCC"/>
                </a:solidFill>
              </a:rPr>
              <a:t>Como economía pequeña, preferimos un mundo con  reglas claras e internacionales.</a:t>
            </a:r>
          </a:p>
          <a:p>
            <a:pPr algn="just">
              <a:lnSpc>
                <a:spcPct val="90000"/>
              </a:lnSpc>
            </a:pPr>
            <a:endParaRPr lang="es-ES_tradnl" sz="900">
              <a:solidFill>
                <a:srgbClr val="FFFFCC"/>
              </a:solidFill>
            </a:endParaRPr>
          </a:p>
          <a:p>
            <a:pPr algn="just">
              <a:lnSpc>
                <a:spcPct val="90000"/>
              </a:lnSpc>
            </a:pPr>
            <a:r>
              <a:rPr lang="es-ES_tradnl" sz="2800">
                <a:solidFill>
                  <a:srgbClr val="FFFFCC"/>
                </a:solidFill>
              </a:rPr>
              <a:t>El caso de las sardinas entre Perú y la CE, es un buen ejemplo de la utilidad de las normas internacionales.</a:t>
            </a:r>
          </a:p>
          <a:p>
            <a:pPr algn="just">
              <a:lnSpc>
                <a:spcPct val="90000"/>
              </a:lnSpc>
            </a:pPr>
            <a:endParaRPr lang="es-ES_tradnl" sz="900">
              <a:solidFill>
                <a:srgbClr val="FFFFCC"/>
              </a:solidFill>
            </a:endParaRPr>
          </a:p>
          <a:p>
            <a:pPr algn="just">
              <a:lnSpc>
                <a:spcPct val="90000"/>
              </a:lnSpc>
            </a:pPr>
            <a:r>
              <a:rPr lang="es-ES_tradnl" sz="2800">
                <a:solidFill>
                  <a:srgbClr val="FFFFCC"/>
                </a:solidFill>
              </a:rPr>
              <a:t>OMC obliga a que los RT estén basados en  normas internacionales.</a:t>
            </a:r>
            <a:endParaRPr lang="es-ES_tradnl" sz="3600">
              <a:solidFill>
                <a:srgbClr val="FFFFCC"/>
              </a:solidFill>
            </a:endParaRPr>
          </a:p>
        </p:txBody>
      </p:sp>
    </p:spTree>
  </p:cSld>
  <p:clrMapOvr>
    <a:masterClrMapping/>
  </p:clrMapOvr>
  <p:transition advClick="0">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1026"/>
          <p:cNvSpPr>
            <a:spLocks noGrp="1" noChangeArrowheads="1"/>
          </p:cNvSpPr>
          <p:nvPr>
            <p:ph type="title"/>
          </p:nvPr>
        </p:nvSpPr>
        <p:spPr>
          <a:xfrm>
            <a:off x="381000" y="304800"/>
            <a:ext cx="8824913" cy="1624013"/>
          </a:xfrm>
        </p:spPr>
        <p:txBody>
          <a:bodyPr/>
          <a:lstStyle/>
          <a:p>
            <a:r>
              <a:rPr lang="es-ES_tradnl" sz="3600" b="1">
                <a:solidFill>
                  <a:srgbClr val="FFFFCC"/>
                </a:solidFill>
              </a:rPr>
              <a:t>Sin embargo,  hay limitaciones para que prevalezcan las  Normas Internacionales</a:t>
            </a:r>
            <a:endParaRPr lang="es-ES_tradnl" b="1">
              <a:solidFill>
                <a:srgbClr val="FFFFCC"/>
              </a:solidFill>
            </a:endParaRPr>
          </a:p>
        </p:txBody>
      </p:sp>
      <p:sp>
        <p:nvSpPr>
          <p:cNvPr id="194563" name="Rectangle 1027"/>
          <p:cNvSpPr>
            <a:spLocks noGrp="1" noChangeArrowheads="1"/>
          </p:cNvSpPr>
          <p:nvPr>
            <p:ph type="body" idx="1"/>
          </p:nvPr>
        </p:nvSpPr>
        <p:spPr>
          <a:xfrm>
            <a:off x="742950" y="2057400"/>
            <a:ext cx="8782050" cy="4495800"/>
          </a:xfrm>
        </p:spPr>
        <p:txBody>
          <a:bodyPr/>
          <a:lstStyle/>
          <a:p>
            <a:pPr marL="0" indent="0" algn="just"/>
            <a:r>
              <a:rPr lang="es-ES_tradnl" sz="2400" b="1">
                <a:solidFill>
                  <a:srgbClr val="FFFFCC"/>
                </a:solidFill>
              </a:rPr>
              <a:t>Los organismos de elaboración de normas internacionales pueden tener objetivos distintos a los gobiernos nacionales;</a:t>
            </a:r>
          </a:p>
          <a:p>
            <a:pPr marL="0" indent="0" algn="just">
              <a:buFontTx/>
              <a:buNone/>
            </a:pPr>
            <a:endParaRPr lang="es-ES_tradnl" sz="800" b="1">
              <a:solidFill>
                <a:srgbClr val="FFFFCC"/>
              </a:solidFill>
            </a:endParaRPr>
          </a:p>
          <a:p>
            <a:pPr marL="0" indent="0" algn="just"/>
            <a:r>
              <a:rPr lang="es-ES_tradnl" sz="2400" b="1">
                <a:solidFill>
                  <a:srgbClr val="FFFFCC"/>
                </a:solidFill>
              </a:rPr>
              <a:t>Los gobiernos pueden aplicar estándares superiores a las normas internacionales;</a:t>
            </a:r>
          </a:p>
          <a:p>
            <a:pPr marL="0" indent="0" algn="just">
              <a:buFontTx/>
              <a:buNone/>
            </a:pPr>
            <a:endParaRPr lang="es-ES_tradnl" sz="800" b="1">
              <a:solidFill>
                <a:srgbClr val="FFFFCC"/>
              </a:solidFill>
            </a:endParaRPr>
          </a:p>
          <a:p>
            <a:pPr marL="0" indent="0" algn="just"/>
            <a:r>
              <a:rPr lang="es-ES_tradnl" sz="2400" b="1">
                <a:solidFill>
                  <a:srgbClr val="FFFFCC"/>
                </a:solidFill>
              </a:rPr>
              <a:t>Hay condiciones específicas a los países: p.ej., las condiciones sísmicas de Chile; diversidad cultural, que implica hacer exigencias de etiquetado distintas;</a:t>
            </a:r>
            <a:endParaRPr lang="es-ES_tradnl" sz="2800" b="1">
              <a:solidFill>
                <a:srgbClr val="FFFFCC"/>
              </a:solidFill>
            </a:endParaRPr>
          </a:p>
          <a:p>
            <a:pPr marL="0" indent="0" algn="just"/>
            <a:endParaRPr lang="es-ES_tradnl" sz="800" b="1">
              <a:solidFill>
                <a:srgbClr val="FFFFCC"/>
              </a:solidFill>
            </a:endParaRPr>
          </a:p>
          <a:p>
            <a:pPr marL="0" indent="0" algn="just"/>
            <a:r>
              <a:rPr lang="es-ES_tradnl" sz="2400" b="1">
                <a:solidFill>
                  <a:srgbClr val="FFFFCC"/>
                </a:solidFill>
              </a:rPr>
              <a:t>Los recursos económicos son una limitante para participar activa y permanentemente en los organismos internacionales de normalización.</a:t>
            </a:r>
            <a:endParaRPr lang="es-ES_tradnl" sz="2400">
              <a:solidFill>
                <a:srgbClr val="FFFFCC"/>
              </a:solidFill>
            </a:endParaRPr>
          </a:p>
          <a:p>
            <a:pPr marL="0" indent="0" algn="just">
              <a:buFontTx/>
              <a:buNone/>
            </a:pPr>
            <a:endParaRPr lang="es-ES_tradnl" sz="2800">
              <a:solidFill>
                <a:srgbClr val="FFFFCC"/>
              </a:solidFill>
            </a:endParaRPr>
          </a:p>
          <a:p>
            <a:pPr marL="0" indent="0" algn="just">
              <a:buFontTx/>
              <a:buNone/>
            </a:pPr>
            <a:endParaRPr lang="es-ES_tradnl" sz="2400">
              <a:solidFill>
                <a:srgbClr val="FFFFCC"/>
              </a:solidFill>
            </a:endParaRPr>
          </a:p>
          <a:p>
            <a:pPr marL="0" indent="0" algn="just">
              <a:buFontTx/>
              <a:buNone/>
            </a:pPr>
            <a:endParaRPr lang="es-ES_tradnl" sz="2400">
              <a:solidFill>
                <a:srgbClr val="FFFFCC"/>
              </a:solidFill>
            </a:endParaRPr>
          </a:p>
          <a:p>
            <a:pPr marL="0" indent="0" algn="ctr">
              <a:buFontTx/>
              <a:buNone/>
            </a:pPr>
            <a:endParaRPr lang="es-ES_tradnl">
              <a:solidFill>
                <a:srgbClr val="FFFFCC"/>
              </a:solidFill>
            </a:endParaRPr>
          </a:p>
        </p:txBody>
      </p:sp>
    </p:spTree>
  </p:cSld>
  <p:clrMapOvr>
    <a:masterClrMapping/>
  </p:clrMapOvr>
  <p:transition advClick="0">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ChangeArrowheads="1"/>
          </p:cNvSpPr>
          <p:nvPr/>
        </p:nvSpPr>
        <p:spPr bwMode="auto">
          <a:xfrm>
            <a:off x="1651000" y="2362200"/>
            <a:ext cx="7245350" cy="1920875"/>
          </a:xfrm>
          <a:prstGeom prst="rect">
            <a:avLst/>
          </a:prstGeom>
          <a:noFill/>
          <a:ln w="9525">
            <a:noFill/>
            <a:miter lim="800000"/>
            <a:headEnd/>
            <a:tailEnd/>
          </a:ln>
          <a:effectLst/>
        </p:spPr>
        <p:txBody>
          <a:bodyPr>
            <a:spAutoFit/>
          </a:bodyPr>
          <a:lstStyle/>
          <a:p>
            <a:pPr algn="ctr"/>
            <a:r>
              <a:rPr lang="es-ES_tradnl" sz="4000" b="1">
                <a:solidFill>
                  <a:srgbClr val="FFFFCC"/>
                </a:solidFill>
              </a:rPr>
              <a:t>Parte I: </a:t>
            </a:r>
          </a:p>
          <a:p>
            <a:pPr algn="ctr"/>
            <a:r>
              <a:rPr lang="es-ES_tradnl" sz="4000" b="1">
                <a:solidFill>
                  <a:srgbClr val="FFFFCC"/>
                </a:solidFill>
              </a:rPr>
              <a:t>Breve reseña de la economía chilena</a:t>
            </a:r>
            <a:endParaRPr lang="es-ES_tradnl" sz="3600" b="1" i="1">
              <a:latin typeface="Tahoma" pitchFamily="34" charset="0"/>
            </a:endParaRPr>
          </a:p>
        </p:txBody>
      </p:sp>
    </p:spTree>
  </p:cSld>
  <p:clrMapOvr>
    <a:masterClrMapping/>
  </p:clrMapOvr>
  <p:transition advClick="0">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704850" y="304800"/>
            <a:ext cx="8458200" cy="1395413"/>
          </a:xfrm>
        </p:spPr>
        <p:txBody>
          <a:bodyPr/>
          <a:lstStyle/>
          <a:p>
            <a:r>
              <a:rPr lang="es-ES_tradnl" sz="3600" b="1">
                <a:solidFill>
                  <a:srgbClr val="FFFFCC"/>
                </a:solidFill>
              </a:rPr>
              <a:t>Sin embargo.....</a:t>
            </a:r>
            <a:endParaRPr lang="es-ES_tradnl" b="1">
              <a:solidFill>
                <a:srgbClr val="FFFFCC"/>
              </a:solidFill>
            </a:endParaRPr>
          </a:p>
        </p:txBody>
      </p:sp>
      <p:sp>
        <p:nvSpPr>
          <p:cNvPr id="195587" name="Rectangle 3"/>
          <p:cNvSpPr>
            <a:spLocks noGrp="1" noChangeArrowheads="1"/>
          </p:cNvSpPr>
          <p:nvPr>
            <p:ph type="body" idx="1"/>
          </p:nvPr>
        </p:nvSpPr>
        <p:spPr>
          <a:xfrm>
            <a:off x="488950" y="1524000"/>
            <a:ext cx="9001125" cy="5073650"/>
          </a:xfrm>
        </p:spPr>
        <p:txBody>
          <a:bodyPr/>
          <a:lstStyle/>
          <a:p>
            <a:pPr marL="0" indent="0" algn="just">
              <a:buFontTx/>
              <a:buNone/>
            </a:pPr>
            <a:endParaRPr lang="es-ES_tradnl" sz="1000">
              <a:solidFill>
                <a:srgbClr val="FFFFCC"/>
              </a:solidFill>
            </a:endParaRPr>
          </a:p>
          <a:p>
            <a:pPr marL="0" indent="0" algn="just"/>
            <a:r>
              <a:rPr lang="es-ES_tradnl">
                <a:solidFill>
                  <a:srgbClr val="FFFFCC"/>
                </a:solidFill>
              </a:rPr>
              <a:t> </a:t>
            </a:r>
            <a:r>
              <a:rPr lang="es-ES_tradnl" sz="2800">
                <a:solidFill>
                  <a:srgbClr val="FFFFCC"/>
                </a:solidFill>
              </a:rPr>
              <a:t>A veces en los organismos internacionales de normalización,  es difícil lograr el consenso (caso nuestro de las sardinas).</a:t>
            </a:r>
          </a:p>
          <a:p>
            <a:pPr marL="0" indent="0" algn="just"/>
            <a:endParaRPr lang="es-ES_tradnl" sz="1000">
              <a:solidFill>
                <a:srgbClr val="FFFFCC"/>
              </a:solidFill>
            </a:endParaRPr>
          </a:p>
          <a:p>
            <a:pPr marL="0" indent="0" algn="just"/>
            <a:r>
              <a:rPr lang="es-ES_tradnl" sz="2800">
                <a:solidFill>
                  <a:srgbClr val="FFFFCC"/>
                </a:solidFill>
              </a:rPr>
              <a:t>Qué se entiende por norma internacional? El Acuerdo OTC/OMC no se extiende mucho en este tema, aún cuando en el Comité se ha avanzado en cuando a consensuar ciertos principios por los que debe guiarse un organismos internacional de normalización.</a:t>
            </a:r>
            <a:r>
              <a:rPr lang="es-ES_tradnl">
                <a:solidFill>
                  <a:srgbClr val="FFFFCC"/>
                </a:solidFill>
              </a:rPr>
              <a:t>  </a:t>
            </a:r>
            <a:endParaRPr lang="es-ES_tradnl" sz="4000">
              <a:solidFill>
                <a:srgbClr val="FFFFCC"/>
              </a:solidFill>
            </a:endParaRPr>
          </a:p>
        </p:txBody>
      </p:sp>
    </p:spTree>
  </p:cSld>
  <p:clrMapOvr>
    <a:masterClrMapping/>
  </p:clrMapOvr>
  <p:transition advClick="0">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1026"/>
          <p:cNvSpPr>
            <a:spLocks noGrp="1" noChangeArrowheads="1"/>
          </p:cNvSpPr>
          <p:nvPr>
            <p:ph type="body" idx="1"/>
          </p:nvPr>
        </p:nvSpPr>
        <p:spPr>
          <a:xfrm>
            <a:off x="742950" y="1219200"/>
            <a:ext cx="8420100" cy="4876800"/>
          </a:xfrm>
        </p:spPr>
        <p:txBody>
          <a:bodyPr/>
          <a:lstStyle/>
          <a:p>
            <a:pPr marL="0" indent="0" algn="ctr">
              <a:buFontTx/>
              <a:buNone/>
            </a:pPr>
            <a:endParaRPr lang="es-ES"/>
          </a:p>
          <a:p>
            <a:pPr marL="0" indent="0" algn="ctr">
              <a:buFontTx/>
              <a:buNone/>
            </a:pPr>
            <a:endParaRPr lang="es-ES"/>
          </a:p>
          <a:p>
            <a:pPr marL="0" indent="0" algn="ctr">
              <a:buFontTx/>
              <a:buNone/>
            </a:pPr>
            <a:r>
              <a:rPr lang="es-ES">
                <a:solidFill>
                  <a:srgbClr val="FFFFCC"/>
                </a:solidFill>
              </a:rPr>
              <a:t>IX.  Decisión del Comité acerca de los principios por los que se debe guiar la elaboración de normas, orientaciones y recomendaciones internacionales relativas a los artículos 2 y 5 y al Anexo 3 del Acuerdo OTC/OMC.</a:t>
            </a:r>
            <a:endParaRPr lang="en-US">
              <a:solidFill>
                <a:srgbClr val="FFFFCC"/>
              </a:solidFill>
            </a:endParaRPr>
          </a:p>
        </p:txBody>
      </p:sp>
    </p:spTree>
  </p:cSld>
  <p:clrMapOvr>
    <a:masterClrMapping/>
  </p:clrMapOvr>
  <p:transition advClick="0">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body" idx="1"/>
          </p:nvPr>
        </p:nvSpPr>
        <p:spPr>
          <a:xfrm>
            <a:off x="742950" y="533400"/>
            <a:ext cx="8420100" cy="6019800"/>
          </a:xfrm>
        </p:spPr>
        <p:txBody>
          <a:bodyPr/>
          <a:lstStyle/>
          <a:p>
            <a:pPr marL="190500" lvl="1" indent="0" algn="just">
              <a:spcAft>
                <a:spcPts val="1200"/>
              </a:spcAft>
              <a:buFontTx/>
              <a:buNone/>
            </a:pPr>
            <a:r>
              <a:rPr lang="es-ES" sz="2400" b="1" u="sng">
                <a:solidFill>
                  <a:srgbClr val="FFFFCC"/>
                </a:solidFill>
                <a:cs typeface="Times New Roman" pitchFamily="18" charset="0"/>
              </a:rPr>
              <a:t>A. </a:t>
            </a:r>
            <a:r>
              <a:rPr lang="es-ES" sz="2400" b="1" u="sng">
                <a:solidFill>
                  <a:srgbClr val="FFFFCC"/>
                </a:solidFill>
              </a:rPr>
              <a:t>Transparencia:</a:t>
            </a:r>
            <a:r>
              <a:rPr lang="es-ES" sz="2400" b="1">
                <a:solidFill>
                  <a:srgbClr val="FFFFCC"/>
                </a:solidFill>
              </a:rPr>
              <a:t> </a:t>
            </a:r>
            <a:r>
              <a:rPr lang="es-ES" sz="2400" i="1">
                <a:solidFill>
                  <a:srgbClr val="FFFFCC"/>
                </a:solidFill>
                <a:cs typeface="Times New Roman" pitchFamily="18" charset="0"/>
              </a:rPr>
              <a:t>Fácil acceso a toda información por parte de al menos todos los miembros de la OMC, como también dar tiempo para comentarios.</a:t>
            </a:r>
          </a:p>
          <a:p>
            <a:pPr marL="190500" lvl="1" indent="0" algn="just">
              <a:spcAft>
                <a:spcPts val="1200"/>
              </a:spcAft>
              <a:buFontTx/>
              <a:buNone/>
            </a:pPr>
            <a:r>
              <a:rPr lang="es-ES" sz="2400" b="1" u="sng">
                <a:solidFill>
                  <a:srgbClr val="FFFFCC"/>
                </a:solidFill>
                <a:cs typeface="Times New Roman" pitchFamily="18" charset="0"/>
              </a:rPr>
              <a:t>B. </a:t>
            </a:r>
            <a:r>
              <a:rPr lang="es-ES" sz="2400" b="1" u="sng">
                <a:solidFill>
                  <a:srgbClr val="FFFFCC"/>
                </a:solidFill>
              </a:rPr>
              <a:t>Apertura:</a:t>
            </a:r>
            <a:r>
              <a:rPr lang="es-ES" sz="2400" b="1">
                <a:solidFill>
                  <a:srgbClr val="FFFFCC"/>
                </a:solidFill>
              </a:rPr>
              <a:t> </a:t>
            </a:r>
            <a:r>
              <a:rPr lang="es-ES" sz="2400" i="1">
                <a:solidFill>
                  <a:srgbClr val="FFFFCC"/>
                </a:solidFill>
                <a:cs typeface="Times New Roman" pitchFamily="18" charset="0"/>
              </a:rPr>
              <a:t>Que todos los Miembros de la OMC puedan participar.</a:t>
            </a:r>
          </a:p>
          <a:p>
            <a:pPr marL="190500" lvl="1" indent="0" algn="just">
              <a:spcAft>
                <a:spcPts val="1200"/>
              </a:spcAft>
              <a:buFontTx/>
              <a:buNone/>
            </a:pPr>
            <a:r>
              <a:rPr lang="es-ES" sz="2400" b="1" u="sng">
                <a:solidFill>
                  <a:srgbClr val="FFFFCC"/>
                </a:solidFill>
                <a:cs typeface="Times New Roman" pitchFamily="18" charset="0"/>
              </a:rPr>
              <a:t>C. </a:t>
            </a:r>
            <a:r>
              <a:rPr lang="es-ES" sz="2400" b="1" u="sng">
                <a:solidFill>
                  <a:srgbClr val="FFFFCC"/>
                </a:solidFill>
              </a:rPr>
              <a:t>Imparcialidad y consenso:</a:t>
            </a:r>
            <a:r>
              <a:rPr lang="es-ES" sz="2400" b="1">
                <a:solidFill>
                  <a:srgbClr val="FFFFCC"/>
                </a:solidFill>
              </a:rPr>
              <a:t> </a:t>
            </a:r>
            <a:r>
              <a:rPr lang="es-ES" sz="2400" i="1">
                <a:solidFill>
                  <a:srgbClr val="FFFFCC"/>
                </a:solidFill>
              </a:rPr>
              <a:t>Establecer procedimientos de consenso.</a:t>
            </a:r>
          </a:p>
          <a:p>
            <a:pPr marL="190500" lvl="1" indent="0" algn="just">
              <a:spcAft>
                <a:spcPts val="1200"/>
              </a:spcAft>
              <a:buFontTx/>
              <a:buNone/>
            </a:pPr>
            <a:r>
              <a:rPr lang="en-US" sz="2400" b="1" u="sng">
                <a:solidFill>
                  <a:srgbClr val="FFFFCC"/>
                </a:solidFill>
              </a:rPr>
              <a:t>D. Eficacia y pertinencia:</a:t>
            </a:r>
            <a:r>
              <a:rPr lang="en-US" sz="2400" b="1">
                <a:solidFill>
                  <a:srgbClr val="FFFFCC"/>
                </a:solidFill>
              </a:rPr>
              <a:t> </a:t>
            </a:r>
            <a:r>
              <a:rPr lang="en-US" sz="2400" i="1">
                <a:solidFill>
                  <a:srgbClr val="FFFFCC"/>
                </a:solidFill>
              </a:rPr>
              <a:t>que respondan alas necesidades y estén acorde al desarrollo científico técnicos de todos los países.</a:t>
            </a:r>
            <a:endParaRPr lang="en-US" sz="2400" b="1">
              <a:solidFill>
                <a:srgbClr val="FFFFCC"/>
              </a:solidFill>
            </a:endParaRPr>
          </a:p>
          <a:p>
            <a:pPr marL="190500" lvl="1" indent="0" algn="just">
              <a:spcAft>
                <a:spcPts val="1200"/>
              </a:spcAft>
              <a:buFontTx/>
              <a:buNone/>
            </a:pPr>
            <a:r>
              <a:rPr lang="es-ES" sz="2400" b="1" u="sng">
                <a:solidFill>
                  <a:srgbClr val="FFFFCC"/>
                </a:solidFill>
                <a:cs typeface="Times New Roman" pitchFamily="18" charset="0"/>
              </a:rPr>
              <a:t>E. </a:t>
            </a:r>
            <a:r>
              <a:rPr lang="es-ES" sz="2400" b="1" u="sng">
                <a:solidFill>
                  <a:srgbClr val="FFFFCC"/>
                </a:solidFill>
              </a:rPr>
              <a:t>Coherencia:</a:t>
            </a:r>
            <a:r>
              <a:rPr lang="es-ES" sz="2400" b="1">
                <a:solidFill>
                  <a:srgbClr val="FFFFCC"/>
                </a:solidFill>
              </a:rPr>
              <a:t> </a:t>
            </a:r>
            <a:r>
              <a:rPr lang="es-ES" sz="2400" i="1">
                <a:solidFill>
                  <a:srgbClr val="FFFFCC"/>
                </a:solidFill>
              </a:rPr>
              <a:t>Que los organismos de normalización internacional se coordinen para evitar duplicar.</a:t>
            </a:r>
          </a:p>
          <a:p>
            <a:pPr marL="190500" lvl="1" indent="0" algn="just">
              <a:spcAft>
                <a:spcPts val="1200"/>
              </a:spcAft>
              <a:buFontTx/>
              <a:buNone/>
            </a:pPr>
            <a:r>
              <a:rPr lang="es-ES" sz="2400" b="1" u="sng">
                <a:solidFill>
                  <a:srgbClr val="FFFFCC"/>
                </a:solidFill>
                <a:cs typeface="Times New Roman" pitchFamily="18" charset="0"/>
              </a:rPr>
              <a:t>F. </a:t>
            </a:r>
            <a:r>
              <a:rPr lang="es-ES" sz="2400" b="1" u="sng">
                <a:solidFill>
                  <a:srgbClr val="FFFFCC"/>
                </a:solidFill>
              </a:rPr>
              <a:t>La dimensión del desarrollo:</a:t>
            </a:r>
            <a:r>
              <a:rPr lang="es-ES" sz="2400" b="1">
                <a:solidFill>
                  <a:srgbClr val="FFFFCC"/>
                </a:solidFill>
              </a:rPr>
              <a:t> </a:t>
            </a:r>
            <a:r>
              <a:rPr lang="es-ES" sz="2400" i="1">
                <a:solidFill>
                  <a:srgbClr val="FFFFCC"/>
                </a:solidFill>
              </a:rPr>
              <a:t>Participación real de todos los países, superando las limitaciones de recursos.</a:t>
            </a:r>
            <a:endParaRPr lang="es-ES" sz="1800" i="1">
              <a:solidFill>
                <a:srgbClr val="FFFFCC"/>
              </a:solidFill>
              <a:cs typeface="Times New Roman" pitchFamily="18" charset="0"/>
            </a:endParaRPr>
          </a:p>
          <a:p>
            <a:pPr marL="190500" lvl="1" indent="0" algn="just">
              <a:spcAft>
                <a:spcPts val="1200"/>
              </a:spcAft>
              <a:buFontTx/>
              <a:buNone/>
            </a:pPr>
            <a:endParaRPr lang="es-ES" sz="2400" i="1">
              <a:solidFill>
                <a:srgbClr val="FFFFCC"/>
              </a:solidFill>
              <a:cs typeface="Times New Roman" pitchFamily="18" charset="0"/>
            </a:endParaRPr>
          </a:p>
          <a:p>
            <a:pPr marL="190500" lvl="1" indent="0" algn="just">
              <a:spcAft>
                <a:spcPts val="1200"/>
              </a:spcAft>
              <a:buFontTx/>
              <a:buNone/>
            </a:pPr>
            <a:endParaRPr lang="es-ES" sz="2400">
              <a:solidFill>
                <a:srgbClr val="FFFFCC"/>
              </a:solidFill>
              <a:cs typeface="Times New Roman" pitchFamily="18" charset="0"/>
            </a:endParaRPr>
          </a:p>
        </p:txBody>
      </p:sp>
    </p:spTree>
  </p:cSld>
  <p:clrMapOvr>
    <a:masterClrMapping/>
  </p:clrMapOvr>
  <p:transition advClick="0">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685800" y="304800"/>
            <a:ext cx="8477250" cy="1981200"/>
          </a:xfrm>
        </p:spPr>
        <p:txBody>
          <a:bodyPr/>
          <a:lstStyle/>
          <a:p>
            <a:r>
              <a:rPr lang="es-ES_tradnl" sz="3600" b="1">
                <a:solidFill>
                  <a:srgbClr val="FFFFCC"/>
                </a:solidFill>
              </a:rPr>
              <a:t>Los principios anteriores los hemos incluidos en los Acuerdos</a:t>
            </a:r>
            <a:endParaRPr lang="es-ES_tradnl">
              <a:solidFill>
                <a:srgbClr val="FFFFCC"/>
              </a:solidFill>
            </a:endParaRPr>
          </a:p>
        </p:txBody>
      </p:sp>
      <p:sp>
        <p:nvSpPr>
          <p:cNvPr id="172035" name="Rectangle 3"/>
          <p:cNvSpPr>
            <a:spLocks noGrp="1" noChangeArrowheads="1"/>
          </p:cNvSpPr>
          <p:nvPr>
            <p:ph type="body" idx="1"/>
          </p:nvPr>
        </p:nvSpPr>
        <p:spPr>
          <a:xfrm>
            <a:off x="742950" y="2514600"/>
            <a:ext cx="8420100" cy="3362325"/>
          </a:xfrm>
        </p:spPr>
        <p:txBody>
          <a:bodyPr/>
          <a:lstStyle/>
          <a:p>
            <a:pPr algn="just">
              <a:lnSpc>
                <a:spcPct val="90000"/>
              </a:lnSpc>
            </a:pPr>
            <a:r>
              <a:rPr lang="es-ES_tradnl" sz="2800">
                <a:solidFill>
                  <a:srgbClr val="FFFFCC"/>
                </a:solidFill>
              </a:rPr>
              <a:t>Con la UE y EEUU, Chile incorpora esta Decisión del Comité como parte del Acuerdo, de manera de promoverlos y que orienten el trabajo sobre normalización.</a:t>
            </a:r>
          </a:p>
        </p:txBody>
      </p:sp>
    </p:spTree>
  </p:cSld>
  <p:clrMapOvr>
    <a:masterClrMapping/>
  </p:clrMapOvr>
  <p:transition advClick="0">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742950" y="304800"/>
            <a:ext cx="8477250" cy="1371600"/>
          </a:xfrm>
        </p:spPr>
        <p:txBody>
          <a:bodyPr/>
          <a:lstStyle/>
          <a:p>
            <a:r>
              <a:rPr lang="es-ES_tradnl" sz="3600" b="1">
                <a:solidFill>
                  <a:srgbClr val="FFFFCC"/>
                </a:solidFill>
              </a:rPr>
              <a:t>Qué hacer cuando no hay normas internacionales?</a:t>
            </a:r>
            <a:r>
              <a:rPr lang="es-ES_tradnl" sz="4000" b="1">
                <a:solidFill>
                  <a:srgbClr val="FFFFCC"/>
                </a:solidFill>
              </a:rPr>
              <a:t> </a:t>
            </a:r>
            <a:endParaRPr lang="es-ES_tradnl">
              <a:solidFill>
                <a:srgbClr val="FFFFCC"/>
              </a:solidFill>
            </a:endParaRPr>
          </a:p>
        </p:txBody>
      </p:sp>
      <p:sp>
        <p:nvSpPr>
          <p:cNvPr id="227331" name="Rectangle 3"/>
          <p:cNvSpPr>
            <a:spLocks noGrp="1" noChangeArrowheads="1"/>
          </p:cNvSpPr>
          <p:nvPr>
            <p:ph type="body" idx="1"/>
          </p:nvPr>
        </p:nvSpPr>
        <p:spPr>
          <a:xfrm>
            <a:off x="742950" y="1905000"/>
            <a:ext cx="8420100" cy="3971925"/>
          </a:xfrm>
        </p:spPr>
        <p:txBody>
          <a:bodyPr/>
          <a:lstStyle/>
          <a:p>
            <a:pPr algn="just">
              <a:lnSpc>
                <a:spcPct val="90000"/>
              </a:lnSpc>
            </a:pPr>
            <a:r>
              <a:rPr lang="es-ES_tradnl" sz="2400" b="1">
                <a:solidFill>
                  <a:srgbClr val="FFFFCC"/>
                </a:solidFill>
              </a:rPr>
              <a:t>Un mundo con Normas y RT diferentes, ante la ausencia de norma internacional, genera dificultades para el comercio. </a:t>
            </a:r>
          </a:p>
          <a:p>
            <a:pPr algn="just">
              <a:lnSpc>
                <a:spcPct val="90000"/>
              </a:lnSpc>
            </a:pPr>
            <a:endParaRPr lang="es-ES_tradnl" sz="800" b="1">
              <a:solidFill>
                <a:srgbClr val="FFFFCC"/>
              </a:solidFill>
            </a:endParaRPr>
          </a:p>
          <a:p>
            <a:pPr algn="just">
              <a:lnSpc>
                <a:spcPct val="90000"/>
              </a:lnSpc>
            </a:pPr>
            <a:r>
              <a:rPr lang="es-ES_tradnl" sz="2400" b="1">
                <a:solidFill>
                  <a:srgbClr val="FFFFCC"/>
                </a:solidFill>
              </a:rPr>
              <a:t>Algunos mecanismos que tienden a superar estas dificultades son la equivalencia y el reconocimiento de los resultados de la evaluación de la conformidad. </a:t>
            </a:r>
          </a:p>
          <a:p>
            <a:pPr algn="just">
              <a:lnSpc>
                <a:spcPct val="90000"/>
              </a:lnSpc>
            </a:pPr>
            <a:endParaRPr lang="es-ES_tradnl" sz="800" b="1">
              <a:solidFill>
                <a:srgbClr val="FFFFCC"/>
              </a:solidFill>
            </a:endParaRPr>
          </a:p>
          <a:p>
            <a:pPr algn="just">
              <a:lnSpc>
                <a:spcPct val="90000"/>
              </a:lnSpc>
            </a:pPr>
            <a:r>
              <a:rPr lang="es-ES_tradnl" sz="2400" b="1">
                <a:solidFill>
                  <a:srgbClr val="FFFFCC"/>
                </a:solidFill>
              </a:rPr>
              <a:t>La experiencia muestra que no son muy numerosas estas experiencias.</a:t>
            </a:r>
          </a:p>
          <a:p>
            <a:pPr algn="just">
              <a:lnSpc>
                <a:spcPct val="90000"/>
              </a:lnSpc>
            </a:pPr>
            <a:endParaRPr lang="es-ES_tradnl" sz="800" b="1">
              <a:solidFill>
                <a:srgbClr val="FFFFCC"/>
              </a:solidFill>
            </a:endParaRPr>
          </a:p>
          <a:p>
            <a:pPr algn="just">
              <a:lnSpc>
                <a:spcPct val="90000"/>
              </a:lnSpc>
            </a:pPr>
            <a:r>
              <a:rPr lang="es-ES_tradnl" sz="2400" b="1">
                <a:solidFill>
                  <a:srgbClr val="FFFFCC"/>
                </a:solidFill>
              </a:rPr>
              <a:t>Un punto central es la confianza mutua entre las autoridades reglamentarias. Los acuerdos ayudan en esa dirección.</a:t>
            </a:r>
            <a:endParaRPr lang="es-ES_tradnl" sz="2400">
              <a:solidFill>
                <a:srgbClr val="FFFFCC"/>
              </a:solidFill>
            </a:endParaRPr>
          </a:p>
        </p:txBody>
      </p:sp>
    </p:spTree>
  </p:cSld>
  <p:clrMapOvr>
    <a:masterClrMapping/>
  </p:clrMapOvr>
  <p:transition advClick="0">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ChangeArrowheads="1"/>
          </p:cNvSpPr>
          <p:nvPr/>
        </p:nvSpPr>
        <p:spPr bwMode="auto">
          <a:xfrm>
            <a:off x="1651000" y="2362200"/>
            <a:ext cx="7245350" cy="1920875"/>
          </a:xfrm>
          <a:prstGeom prst="rect">
            <a:avLst/>
          </a:prstGeom>
          <a:noFill/>
          <a:ln w="9525">
            <a:noFill/>
            <a:miter lim="800000"/>
            <a:headEnd/>
            <a:tailEnd/>
          </a:ln>
          <a:effectLst/>
        </p:spPr>
        <p:txBody>
          <a:bodyPr>
            <a:spAutoFit/>
          </a:bodyPr>
          <a:lstStyle/>
          <a:p>
            <a:pPr algn="ctr"/>
            <a:r>
              <a:rPr lang="es-ES_tradnl" sz="4000" b="1">
                <a:solidFill>
                  <a:srgbClr val="FFFFCC"/>
                </a:solidFill>
              </a:rPr>
              <a:t>Parte III: </a:t>
            </a:r>
          </a:p>
          <a:p>
            <a:pPr algn="ctr"/>
            <a:r>
              <a:rPr lang="es-ES_tradnl" sz="4000" b="1">
                <a:solidFill>
                  <a:srgbClr val="FFFFCC"/>
                </a:solidFill>
              </a:rPr>
              <a:t>El Sistema de Normalización Chileno</a:t>
            </a:r>
          </a:p>
        </p:txBody>
      </p:sp>
    </p:spTree>
  </p:cSld>
  <p:clrMapOvr>
    <a:masterClrMapping/>
  </p:clrMapOvr>
  <p:transition advClick="0">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742950" y="838200"/>
            <a:ext cx="8420100" cy="5257800"/>
          </a:xfrm>
        </p:spPr>
        <p:txBody>
          <a:bodyPr/>
          <a:lstStyle/>
          <a:p>
            <a:pPr algn="ctr">
              <a:buFontTx/>
              <a:buNone/>
            </a:pPr>
            <a:r>
              <a:rPr lang="es-ES_tradnl" sz="3600" b="1">
                <a:solidFill>
                  <a:srgbClr val="FFFFCC"/>
                </a:solidFill>
              </a:rPr>
              <a:t>Principios Básicos</a:t>
            </a:r>
            <a:endParaRPr lang="es-ES_tradnl" u="sng">
              <a:solidFill>
                <a:srgbClr val="FFFFCC"/>
              </a:solidFill>
            </a:endParaRPr>
          </a:p>
          <a:p>
            <a:pPr algn="ctr">
              <a:buFontTx/>
              <a:buNone/>
            </a:pPr>
            <a:endParaRPr lang="es-ES_tradnl" sz="1000" u="sng">
              <a:solidFill>
                <a:srgbClr val="FFFFCC"/>
              </a:solidFill>
            </a:endParaRPr>
          </a:p>
          <a:p>
            <a:pPr algn="just"/>
            <a:r>
              <a:rPr lang="es-ES_tradnl" sz="2800">
                <a:solidFill>
                  <a:srgbClr val="FFFFCC"/>
                </a:solidFill>
              </a:rPr>
              <a:t>No crear obstáculos innecesarios al comercio internacional; </a:t>
            </a:r>
          </a:p>
          <a:p>
            <a:pPr algn="just"/>
            <a:endParaRPr lang="es-ES_tradnl" sz="900">
              <a:solidFill>
                <a:srgbClr val="FFFFCC"/>
              </a:solidFill>
            </a:endParaRPr>
          </a:p>
          <a:p>
            <a:pPr algn="just"/>
            <a:r>
              <a:rPr lang="es-ES_tradnl" sz="2800">
                <a:solidFill>
                  <a:srgbClr val="FFFFCC"/>
                </a:solidFill>
              </a:rPr>
              <a:t>No discriminar entre productos nacionales e importados;</a:t>
            </a:r>
          </a:p>
          <a:p>
            <a:pPr algn="just"/>
            <a:endParaRPr lang="es-ES_tradnl" sz="900">
              <a:solidFill>
                <a:srgbClr val="FFFFCC"/>
              </a:solidFill>
            </a:endParaRPr>
          </a:p>
          <a:p>
            <a:pPr algn="just"/>
            <a:r>
              <a:rPr lang="es-ES_tradnl" sz="2800">
                <a:solidFill>
                  <a:srgbClr val="FFFFCC"/>
                </a:solidFill>
              </a:rPr>
              <a:t>Uso de normas internacionales como base para las normas nacionales y reglamentos técnicos.</a:t>
            </a:r>
            <a:endParaRPr lang="es-ES_tradnl">
              <a:solidFill>
                <a:srgbClr val="FFFFCC"/>
              </a:solidFill>
            </a:endParaRPr>
          </a:p>
          <a:p>
            <a:pPr algn="just"/>
            <a:endParaRPr lang="es-ES_tradnl" sz="900">
              <a:solidFill>
                <a:srgbClr val="FFFFCC"/>
              </a:solidFill>
            </a:endParaRPr>
          </a:p>
          <a:p>
            <a:pPr algn="just"/>
            <a:r>
              <a:rPr lang="es-ES_tradnl" sz="2800">
                <a:solidFill>
                  <a:srgbClr val="FFFFCC"/>
                </a:solidFill>
              </a:rPr>
              <a:t>Se aplican en todo el territorio nacional.</a:t>
            </a:r>
            <a:endParaRPr lang="es-ES_tradnl">
              <a:solidFill>
                <a:srgbClr val="FFFFCC"/>
              </a:solidFill>
            </a:endParaRPr>
          </a:p>
        </p:txBody>
      </p:sp>
    </p:spTree>
  </p:cSld>
  <p:clrMapOvr>
    <a:masterClrMapping/>
  </p:clrMapOvr>
  <p:transition advClick="0">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742950" y="609600"/>
            <a:ext cx="8420100" cy="228600"/>
          </a:xfrm>
        </p:spPr>
        <p:txBody>
          <a:bodyPr/>
          <a:lstStyle/>
          <a:p>
            <a:r>
              <a:rPr lang="es-ES_tradnl" sz="800">
                <a:solidFill>
                  <a:srgbClr val="FFFFCC"/>
                </a:solidFill>
              </a:rPr>
              <a:t>  </a:t>
            </a:r>
            <a:endParaRPr lang="es-ES_tradnl" sz="3600">
              <a:solidFill>
                <a:srgbClr val="FFFFCC"/>
              </a:solidFill>
            </a:endParaRPr>
          </a:p>
        </p:txBody>
      </p:sp>
      <p:sp>
        <p:nvSpPr>
          <p:cNvPr id="40963" name="Rectangle 3"/>
          <p:cNvSpPr>
            <a:spLocks noGrp="1" noChangeArrowheads="1"/>
          </p:cNvSpPr>
          <p:nvPr>
            <p:ph type="body" idx="1"/>
          </p:nvPr>
        </p:nvSpPr>
        <p:spPr>
          <a:xfrm>
            <a:off x="742950" y="762000"/>
            <a:ext cx="8420100" cy="5334000"/>
          </a:xfrm>
        </p:spPr>
        <p:txBody>
          <a:bodyPr/>
          <a:lstStyle/>
          <a:p>
            <a:pPr algn="ctr">
              <a:buFontTx/>
              <a:buNone/>
            </a:pPr>
            <a:r>
              <a:rPr lang="es-ES_tradnl" sz="3600" b="1">
                <a:solidFill>
                  <a:srgbClr val="FFFFCC"/>
                </a:solidFill>
              </a:rPr>
              <a:t>Sistema Voluntario</a:t>
            </a:r>
            <a:endParaRPr lang="es-ES_tradnl" u="sng">
              <a:solidFill>
                <a:srgbClr val="FFFFCC"/>
              </a:solidFill>
            </a:endParaRPr>
          </a:p>
          <a:p>
            <a:pPr algn="just">
              <a:buFontTx/>
              <a:buNone/>
            </a:pPr>
            <a:endParaRPr lang="es-ES_tradnl" sz="900" u="sng">
              <a:solidFill>
                <a:srgbClr val="FFFFCC"/>
              </a:solidFill>
            </a:endParaRPr>
          </a:p>
          <a:p>
            <a:pPr algn="just"/>
            <a:r>
              <a:rPr lang="es-CL" sz="2800">
                <a:solidFill>
                  <a:srgbClr val="FFFFCC"/>
                </a:solidFill>
              </a:rPr>
              <a:t>El organismo central en este ámbito es el </a:t>
            </a:r>
            <a:r>
              <a:rPr lang="es-CL" sz="2800" b="1">
                <a:solidFill>
                  <a:srgbClr val="FFFFCC"/>
                </a:solidFill>
              </a:rPr>
              <a:t>INSTITUTO NACIONAL DE NORMALIZACIÓN</a:t>
            </a:r>
            <a:r>
              <a:rPr lang="es-CL" sz="2800">
                <a:solidFill>
                  <a:srgbClr val="FFFFCC"/>
                </a:solidFill>
              </a:rPr>
              <a:t> (INN), que es una Fundación de Derecho Privado, dependiente de la Corporación de Fomento de la Producción (CORFO), la que a su vez depende del Ministerio de Economía</a:t>
            </a:r>
            <a:r>
              <a:rPr lang="es-CL" sz="2800">
                <a:solidFill>
                  <a:srgbClr val="FFFFCC"/>
                </a:solidFill>
                <a:latin typeface="Arial" pitchFamily="34" charset="0"/>
              </a:rPr>
              <a:t>.</a:t>
            </a:r>
            <a:endParaRPr lang="es-ES_tradnl" sz="2800">
              <a:solidFill>
                <a:srgbClr val="FFFFCC"/>
              </a:solidFill>
            </a:endParaRPr>
          </a:p>
          <a:p>
            <a:pPr algn="just"/>
            <a:endParaRPr lang="es-ES_tradnl" sz="900">
              <a:solidFill>
                <a:srgbClr val="FFFFCC"/>
              </a:solidFill>
            </a:endParaRPr>
          </a:p>
          <a:p>
            <a:pPr algn="just"/>
            <a:r>
              <a:rPr lang="es-ES_tradnl" sz="2800">
                <a:solidFill>
                  <a:srgbClr val="FFFFCC"/>
                </a:solidFill>
              </a:rPr>
              <a:t>En 1995, el INN adoptó el Código de Buena Conducta del Acuerdo OTC/OMC, para la elaboración, adopción y aplicación de normas.				</a:t>
            </a:r>
          </a:p>
        </p:txBody>
      </p:sp>
    </p:spTree>
  </p:cSld>
  <p:clrMapOvr>
    <a:masterClrMapping/>
  </p:clrMapOvr>
  <p:transition advClick="0">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742950" y="609600"/>
            <a:ext cx="8420100" cy="5486400"/>
          </a:xfrm>
        </p:spPr>
        <p:txBody>
          <a:bodyPr/>
          <a:lstStyle/>
          <a:p>
            <a:pPr algn="ctr">
              <a:buFontTx/>
              <a:buNone/>
            </a:pPr>
            <a:endParaRPr lang="es-ES_tradnl">
              <a:solidFill>
                <a:srgbClr val="FFFFCC"/>
              </a:solidFill>
            </a:endParaRPr>
          </a:p>
          <a:p>
            <a:pPr algn="just">
              <a:buFontTx/>
              <a:buNone/>
            </a:pPr>
            <a:r>
              <a:rPr lang="es-ES_tradnl" sz="2800">
                <a:solidFill>
                  <a:srgbClr val="FFFFCC"/>
                </a:solidFill>
              </a:rPr>
              <a:t>El INN tiene como funciones principales:</a:t>
            </a:r>
          </a:p>
          <a:p>
            <a:pPr algn="just"/>
            <a:endParaRPr lang="es-ES_tradnl" sz="900">
              <a:solidFill>
                <a:srgbClr val="FFFFCC"/>
              </a:solidFill>
            </a:endParaRPr>
          </a:p>
          <a:p>
            <a:pPr algn="just"/>
            <a:r>
              <a:rPr lang="es-ES_tradnl" sz="2800">
                <a:solidFill>
                  <a:srgbClr val="FFFFCC"/>
                </a:solidFill>
              </a:rPr>
              <a:t>Elaborar normas;</a:t>
            </a:r>
          </a:p>
          <a:p>
            <a:pPr algn="just"/>
            <a:r>
              <a:rPr lang="es-ES_tradnl" sz="2800">
                <a:solidFill>
                  <a:srgbClr val="FFFFCC"/>
                </a:solidFill>
              </a:rPr>
              <a:t>Acreditar organismos de certificación, auditores de certificación, y laboratorios;</a:t>
            </a:r>
          </a:p>
          <a:p>
            <a:pPr algn="just"/>
            <a:r>
              <a:rPr lang="es-ES_tradnl" sz="2800">
                <a:solidFill>
                  <a:srgbClr val="FFFFCC"/>
                </a:solidFill>
              </a:rPr>
              <a:t>Responsable de la Red de metrología;</a:t>
            </a:r>
          </a:p>
          <a:p>
            <a:pPr algn="just"/>
            <a:r>
              <a:rPr lang="es-ES_tradnl" sz="2800">
                <a:solidFill>
                  <a:srgbClr val="FFFFCC"/>
                </a:solidFill>
              </a:rPr>
              <a:t>Representa a Chile varios  organismos de normalización.</a:t>
            </a:r>
          </a:p>
          <a:p>
            <a:pPr algn="ctr">
              <a:buFontTx/>
              <a:buNone/>
            </a:pPr>
            <a:endParaRPr lang="es-ES_tradnl">
              <a:solidFill>
                <a:srgbClr val="FFFFCC"/>
              </a:solidFill>
            </a:endParaRPr>
          </a:p>
        </p:txBody>
      </p:sp>
    </p:spTree>
  </p:cSld>
  <p:clrMapOvr>
    <a:masterClrMapping/>
  </p:clrMapOvr>
  <p:transition advClick="0">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body" idx="1"/>
          </p:nvPr>
        </p:nvSpPr>
        <p:spPr>
          <a:xfrm>
            <a:off x="742950" y="609600"/>
            <a:ext cx="8420100" cy="5486400"/>
          </a:xfrm>
        </p:spPr>
        <p:txBody>
          <a:bodyPr/>
          <a:lstStyle/>
          <a:p>
            <a:pPr algn="ctr">
              <a:buFontTx/>
              <a:buNone/>
            </a:pPr>
            <a:endParaRPr lang="es-ES_tradnl">
              <a:solidFill>
                <a:srgbClr val="FFFFCC"/>
              </a:solidFill>
            </a:endParaRPr>
          </a:p>
          <a:p>
            <a:pPr algn="just">
              <a:buFontTx/>
              <a:buNone/>
            </a:pPr>
            <a:r>
              <a:rPr lang="es-ES_tradnl" sz="2800">
                <a:solidFill>
                  <a:srgbClr val="FFFFCC"/>
                </a:solidFill>
              </a:rPr>
              <a:t>El INN representa a Chile en:</a:t>
            </a:r>
          </a:p>
          <a:p>
            <a:pPr algn="just"/>
            <a:endParaRPr lang="es-ES_tradnl" sz="2800">
              <a:solidFill>
                <a:srgbClr val="FFFFCC"/>
              </a:solidFill>
            </a:endParaRPr>
          </a:p>
          <a:p>
            <a:pPr algn="just"/>
            <a:r>
              <a:rPr lang="es-ES_tradnl" sz="2800">
                <a:solidFill>
                  <a:srgbClr val="FFFFCC"/>
                </a:solidFill>
              </a:rPr>
              <a:t>La Organización Internacional de Normalización (ISO);</a:t>
            </a:r>
          </a:p>
          <a:p>
            <a:pPr algn="just"/>
            <a:r>
              <a:rPr lang="es-ES_tradnl" sz="2800">
                <a:solidFill>
                  <a:srgbClr val="FFFFCC"/>
                </a:solidFill>
              </a:rPr>
              <a:t>El Sistema Interamericano de Metrología (SIM);</a:t>
            </a:r>
          </a:p>
          <a:p>
            <a:pPr algn="just"/>
            <a:r>
              <a:rPr lang="es-ES_tradnl" sz="2800">
                <a:solidFill>
                  <a:srgbClr val="FFFFCC"/>
                </a:solidFill>
              </a:rPr>
              <a:t>Cooperación Interamericana de Acreditación (IAAC);</a:t>
            </a:r>
          </a:p>
          <a:p>
            <a:pPr algn="just"/>
            <a:r>
              <a:rPr lang="es-ES_tradnl" sz="2800">
                <a:solidFill>
                  <a:srgbClr val="FFFFCC"/>
                </a:solidFill>
              </a:rPr>
              <a:t>La Comisión Panamericana de Normas Técnicas (COPANT).</a:t>
            </a:r>
          </a:p>
          <a:p>
            <a:pPr algn="just">
              <a:buFontTx/>
              <a:buNone/>
            </a:pPr>
            <a:endParaRPr lang="es-ES_tradnl" sz="2800">
              <a:solidFill>
                <a:srgbClr val="FFFFCC"/>
              </a:solidFill>
            </a:endParaRPr>
          </a:p>
          <a:p>
            <a:pPr algn="ctr">
              <a:buFontTx/>
              <a:buNone/>
            </a:pPr>
            <a:endParaRPr lang="es-ES_tradnl">
              <a:solidFill>
                <a:srgbClr val="FFFFCC"/>
              </a:solidFill>
            </a:endParaRPr>
          </a:p>
        </p:txBody>
      </p:sp>
    </p:spTree>
  </p:cSld>
  <p:clrMapOvr>
    <a:masterClrMapping/>
  </p:clrMapOvr>
  <p:transition advClick="0">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1485900" y="609600"/>
            <a:ext cx="7677150" cy="990600"/>
          </a:xfrm>
        </p:spPr>
        <p:txBody>
          <a:bodyPr/>
          <a:lstStyle/>
          <a:p>
            <a:r>
              <a:rPr lang="es-CL" sz="3600" b="1">
                <a:solidFill>
                  <a:srgbClr val="FFFFCC"/>
                </a:solidFill>
              </a:rPr>
              <a:t>Breve Reseña de la Economía Chilena</a:t>
            </a:r>
            <a:endParaRPr lang="es-ES" sz="3600" b="1">
              <a:solidFill>
                <a:srgbClr val="FFFFCC"/>
              </a:solidFill>
            </a:endParaRPr>
          </a:p>
        </p:txBody>
      </p:sp>
      <p:sp>
        <p:nvSpPr>
          <p:cNvPr id="118787" name="Rectangle 3"/>
          <p:cNvSpPr>
            <a:spLocks noGrp="1" noChangeArrowheads="1"/>
          </p:cNvSpPr>
          <p:nvPr>
            <p:ph type="body" idx="1"/>
          </p:nvPr>
        </p:nvSpPr>
        <p:spPr>
          <a:xfrm>
            <a:off x="495300" y="1981200"/>
            <a:ext cx="8999538" cy="4572000"/>
          </a:xfrm>
        </p:spPr>
        <p:txBody>
          <a:bodyPr/>
          <a:lstStyle/>
          <a:p>
            <a:pPr marL="0" indent="0" algn="just">
              <a:lnSpc>
                <a:spcPct val="90000"/>
              </a:lnSpc>
              <a:buFontTx/>
              <a:buNone/>
            </a:pPr>
            <a:r>
              <a:rPr lang="es-CL" sz="2800">
                <a:solidFill>
                  <a:srgbClr val="FFFFCC"/>
                </a:solidFill>
              </a:rPr>
              <a:t>Chile cambio su modelo sustituidor de importaciones a un modelo de economía abierta, desde la primera mitad de los año 70.</a:t>
            </a:r>
          </a:p>
          <a:p>
            <a:pPr marL="0" indent="0" algn="just">
              <a:lnSpc>
                <a:spcPct val="90000"/>
              </a:lnSpc>
            </a:pPr>
            <a:endParaRPr lang="es-CL" sz="900">
              <a:solidFill>
                <a:srgbClr val="FFFFCC"/>
              </a:solidFill>
            </a:endParaRPr>
          </a:p>
          <a:p>
            <a:pPr marL="0" indent="0" algn="just">
              <a:lnSpc>
                <a:spcPct val="90000"/>
              </a:lnSpc>
            </a:pPr>
            <a:r>
              <a:rPr lang="es-CL" sz="2800">
                <a:solidFill>
                  <a:srgbClr val="FFFFCC"/>
                </a:solidFill>
              </a:rPr>
              <a:t>A inicio de los 70, el promedio de las tarifas arancelarias ascendía a 94%; con una alta diversidad que oscilaban entre 0% y 220%; tasas de cambios múltiples, y muchas restricciones a las importaciones (cuotas, etc.). </a:t>
            </a:r>
          </a:p>
          <a:p>
            <a:pPr marL="0" indent="0" algn="just">
              <a:lnSpc>
                <a:spcPct val="90000"/>
              </a:lnSpc>
            </a:pPr>
            <a:endParaRPr lang="es-CL" sz="900">
              <a:solidFill>
                <a:srgbClr val="FFFFCC"/>
              </a:solidFill>
            </a:endParaRPr>
          </a:p>
          <a:p>
            <a:pPr marL="0" indent="0" algn="just">
              <a:lnSpc>
                <a:spcPct val="90000"/>
              </a:lnSpc>
            </a:pPr>
            <a:r>
              <a:rPr lang="en-US" sz="2800">
                <a:solidFill>
                  <a:srgbClr val="FFFFCC"/>
                </a:solidFill>
              </a:rPr>
              <a:t>Se tenía  por entonces una economía no competitiva  y muy cerrada.</a:t>
            </a:r>
            <a:endParaRPr lang="en-US" sz="2800"/>
          </a:p>
          <a:p>
            <a:pPr marL="0" indent="0">
              <a:lnSpc>
                <a:spcPct val="90000"/>
              </a:lnSpc>
              <a:buFontTx/>
              <a:buNone/>
            </a:pPr>
            <a:endParaRPr lang="es-CL" sz="2800"/>
          </a:p>
          <a:p>
            <a:pPr marL="0" indent="0">
              <a:lnSpc>
                <a:spcPct val="90000"/>
              </a:lnSpc>
            </a:pPr>
            <a:endParaRPr lang="es-CL" sz="2800"/>
          </a:p>
          <a:p>
            <a:pPr marL="0" indent="0">
              <a:lnSpc>
                <a:spcPct val="90000"/>
              </a:lnSpc>
            </a:pPr>
            <a:endParaRPr lang="es-ES" sz="2800"/>
          </a:p>
        </p:txBody>
      </p:sp>
    </p:spTree>
  </p:cSld>
  <p:clrMapOvr>
    <a:masterClrMapping/>
  </p:clrMapOvr>
  <p:transition advClick="0">
    <p:wipe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body" idx="1"/>
          </p:nvPr>
        </p:nvSpPr>
        <p:spPr>
          <a:xfrm>
            <a:off x="381000" y="685800"/>
            <a:ext cx="9144000" cy="5791200"/>
          </a:xfrm>
        </p:spPr>
        <p:txBody>
          <a:bodyPr/>
          <a:lstStyle/>
          <a:p>
            <a:pPr algn="ctr">
              <a:buFontTx/>
              <a:buNone/>
            </a:pPr>
            <a:r>
              <a:rPr lang="es-ES_tradnl" sz="3600" b="1">
                <a:solidFill>
                  <a:srgbClr val="FFFFCC"/>
                </a:solidFill>
              </a:rPr>
              <a:t>Proceso de elaboración de normas</a:t>
            </a:r>
            <a:endParaRPr lang="es-ES_tradnl">
              <a:solidFill>
                <a:srgbClr val="FFFFCC"/>
              </a:solidFill>
            </a:endParaRPr>
          </a:p>
          <a:p>
            <a:pPr algn="ctr">
              <a:buFontTx/>
              <a:buNone/>
            </a:pPr>
            <a:endParaRPr lang="es-ES_tradnl" sz="1800">
              <a:solidFill>
                <a:srgbClr val="FFFFCC"/>
              </a:solidFill>
            </a:endParaRPr>
          </a:p>
          <a:p>
            <a:pPr algn="just"/>
            <a:r>
              <a:rPr lang="es-ES_tradnl" sz="2400" b="1">
                <a:solidFill>
                  <a:srgbClr val="FFFFCC"/>
                </a:solidFill>
              </a:rPr>
              <a:t>Las Normas se desarrollan a través de un proceso de consenso entre las partes, con  participación abierta a todos los sectores del país. </a:t>
            </a:r>
          </a:p>
          <a:p>
            <a:pPr algn="just"/>
            <a:endParaRPr lang="es-ES_tradnl" sz="800" b="1">
              <a:solidFill>
                <a:srgbClr val="FFFFCC"/>
              </a:solidFill>
            </a:endParaRPr>
          </a:p>
          <a:p>
            <a:pPr algn="just"/>
            <a:r>
              <a:rPr lang="es-ES_tradnl" sz="2400" b="1">
                <a:solidFill>
                  <a:srgbClr val="FFFFCC"/>
                </a:solidFill>
              </a:rPr>
              <a:t>El proceso de consulta pública se anuncia en un periódico.</a:t>
            </a:r>
          </a:p>
          <a:p>
            <a:pPr algn="just"/>
            <a:endParaRPr lang="es-ES_tradnl" sz="800" b="1">
              <a:solidFill>
                <a:srgbClr val="FFFFCC"/>
              </a:solidFill>
            </a:endParaRPr>
          </a:p>
          <a:p>
            <a:pPr algn="just"/>
            <a:r>
              <a:rPr lang="es-ES_tradnl" sz="2400" b="1">
                <a:solidFill>
                  <a:srgbClr val="FFFFCC"/>
                </a:solidFill>
              </a:rPr>
              <a:t>El texto de los proyecto se pone a disposición de quien lo solicite.</a:t>
            </a:r>
          </a:p>
          <a:p>
            <a:pPr algn="just"/>
            <a:endParaRPr lang="es-ES_tradnl" sz="800" b="1">
              <a:solidFill>
                <a:srgbClr val="FFFFCC"/>
              </a:solidFill>
            </a:endParaRPr>
          </a:p>
          <a:p>
            <a:pPr algn="just"/>
            <a:r>
              <a:rPr lang="es-ES_tradnl" sz="2400" b="1">
                <a:solidFill>
                  <a:srgbClr val="FFFFCC"/>
                </a:solidFill>
              </a:rPr>
              <a:t>Las normas chilenas tiene  un alto grado de alineamiento con las normas internacionales. Para las normas elaboradas  desde 1998 hacia delante un 38% son idénticas a una norma internacional, 35% son equivalentes, y un 28%  son nacionales.  </a:t>
            </a:r>
          </a:p>
          <a:p>
            <a:pPr algn="just">
              <a:buFontTx/>
              <a:buNone/>
            </a:pPr>
            <a:endParaRPr lang="es-ES_tradnl">
              <a:solidFill>
                <a:srgbClr val="FFFFCC"/>
              </a:solidFill>
            </a:endParaRPr>
          </a:p>
        </p:txBody>
      </p:sp>
    </p:spTree>
  </p:cSld>
  <p:clrMapOvr>
    <a:masterClrMapping/>
  </p:clrMapOvr>
  <p:transition advClick="0">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742950" y="838200"/>
            <a:ext cx="8420100" cy="5257800"/>
          </a:xfrm>
        </p:spPr>
        <p:txBody>
          <a:bodyPr/>
          <a:lstStyle/>
          <a:p>
            <a:pPr algn="ctr">
              <a:buFontTx/>
              <a:buNone/>
            </a:pPr>
            <a:r>
              <a:rPr lang="es-ES_tradnl" sz="3600" b="1">
                <a:solidFill>
                  <a:srgbClr val="FFFFCC"/>
                </a:solidFill>
              </a:rPr>
              <a:t>Reglamentos Técnicos</a:t>
            </a:r>
            <a:endParaRPr lang="es-ES_tradnl" sz="3600" u="sng">
              <a:solidFill>
                <a:srgbClr val="FFFFCC"/>
              </a:solidFill>
            </a:endParaRPr>
          </a:p>
          <a:p>
            <a:endParaRPr lang="es-ES_tradnl">
              <a:solidFill>
                <a:srgbClr val="FFFFCC"/>
              </a:solidFill>
            </a:endParaRPr>
          </a:p>
          <a:p>
            <a:pPr algn="just"/>
            <a:r>
              <a:rPr lang="es-ES_tradnl" sz="2800">
                <a:solidFill>
                  <a:srgbClr val="FFFFCC"/>
                </a:solidFill>
              </a:rPr>
              <a:t>Promulgados por cada Ministerio.</a:t>
            </a:r>
          </a:p>
          <a:p>
            <a:pPr algn="just"/>
            <a:endParaRPr lang="es-ES_tradnl" sz="900">
              <a:solidFill>
                <a:srgbClr val="FFFFCC"/>
              </a:solidFill>
            </a:endParaRPr>
          </a:p>
          <a:p>
            <a:pPr algn="just"/>
            <a:r>
              <a:rPr lang="es-ES_tradnl" sz="2800">
                <a:solidFill>
                  <a:srgbClr val="FFFFCC"/>
                </a:solidFill>
              </a:rPr>
              <a:t>La mayoría con base en normas internacionales, con excepciones justificadas.</a:t>
            </a:r>
          </a:p>
          <a:p>
            <a:pPr algn="just"/>
            <a:endParaRPr lang="es-ES_tradnl" sz="900">
              <a:solidFill>
                <a:srgbClr val="FFFFCC"/>
              </a:solidFill>
            </a:endParaRPr>
          </a:p>
          <a:p>
            <a:pPr algn="just"/>
            <a:r>
              <a:rPr lang="es-ES_tradnl" sz="2800">
                <a:solidFill>
                  <a:srgbClr val="FFFFCC"/>
                </a:solidFill>
              </a:rPr>
              <a:t>Objetivo básico: protección de la salud  y seguridad de las personas, proteger la salud y vida de las plantas y animales,  protección del medio ambiente, prevenir prácticas que puedan inducir a error.</a:t>
            </a:r>
          </a:p>
        </p:txBody>
      </p:sp>
    </p:spTree>
  </p:cSld>
  <p:clrMapOvr>
    <a:masterClrMapping/>
  </p:clrMapOvr>
  <p:transition advClick="0">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body" idx="1"/>
          </p:nvPr>
        </p:nvSpPr>
        <p:spPr>
          <a:xfrm>
            <a:off x="742950" y="533400"/>
            <a:ext cx="8420100" cy="5562600"/>
          </a:xfrm>
        </p:spPr>
        <p:txBody>
          <a:bodyPr/>
          <a:lstStyle/>
          <a:p>
            <a:pPr algn="ctr">
              <a:buFontTx/>
              <a:buNone/>
            </a:pPr>
            <a:r>
              <a:rPr lang="es-ES_tradnl" sz="3600" b="1">
                <a:solidFill>
                  <a:srgbClr val="FFFFCC"/>
                </a:solidFill>
              </a:rPr>
              <a:t>Reglamentos Técnicos</a:t>
            </a:r>
          </a:p>
          <a:p>
            <a:pPr algn="ctr">
              <a:buFontTx/>
              <a:buNone/>
            </a:pPr>
            <a:endParaRPr lang="es-ES_tradnl" sz="900" u="sng">
              <a:solidFill>
                <a:srgbClr val="FFFFCC"/>
              </a:solidFill>
            </a:endParaRPr>
          </a:p>
          <a:p>
            <a:pPr algn="just"/>
            <a:r>
              <a:rPr lang="es-ES_tradnl" sz="2400">
                <a:solidFill>
                  <a:srgbClr val="FFFFCC"/>
                </a:solidFill>
              </a:rPr>
              <a:t>Reconocemos los resultados de los test y certificación de varios países en en sector de productos eléctricos (EEUU, Alemania, Francia, Italia, Holanda, Inglaterra, Canadá, Japón, Dinamarca, Suecia, Noruega y Bélgica); </a:t>
            </a:r>
          </a:p>
          <a:p>
            <a:pPr algn="just"/>
            <a:endParaRPr lang="es-ES_tradnl" sz="800">
              <a:solidFill>
                <a:srgbClr val="FFFFCC"/>
              </a:solidFill>
            </a:endParaRPr>
          </a:p>
          <a:p>
            <a:pPr algn="just"/>
            <a:r>
              <a:rPr lang="es-ES_tradnl" sz="2400">
                <a:solidFill>
                  <a:srgbClr val="FFFFCC"/>
                </a:solidFill>
              </a:rPr>
              <a:t>Hemos ido aumentando nuestra participación en Acuerdos de Reconocimiento Mutuo en AEC (equipos eléctricos y electrónicos, juguetes);</a:t>
            </a:r>
          </a:p>
          <a:p>
            <a:pPr algn="just"/>
            <a:endParaRPr lang="es-ES_tradnl" sz="800">
              <a:solidFill>
                <a:srgbClr val="FFFFCC"/>
              </a:solidFill>
            </a:endParaRPr>
          </a:p>
          <a:p>
            <a:pPr algn="just"/>
            <a:r>
              <a:rPr lang="es-ES_tradnl" sz="2400">
                <a:solidFill>
                  <a:srgbClr val="FFFFCC"/>
                </a:solidFill>
              </a:rPr>
              <a:t>A través de Acuerdo de Reconocimiento, EEUU, Canadá y la UE nos reconocen la certificación de las exportaciones de productos pesqueros;</a:t>
            </a:r>
          </a:p>
          <a:p>
            <a:pPr algn="just"/>
            <a:endParaRPr lang="es-ES_tradnl">
              <a:solidFill>
                <a:srgbClr val="FFFFCC"/>
              </a:solidFill>
            </a:endParaRPr>
          </a:p>
        </p:txBody>
      </p:sp>
    </p:spTree>
  </p:cSld>
  <p:clrMapOvr>
    <a:masterClrMapping/>
  </p:clrMapOvr>
  <p:transition advClick="0">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p:txBody>
          <a:bodyPr/>
          <a:lstStyle/>
          <a:p>
            <a:pPr algn="just">
              <a:lnSpc>
                <a:spcPct val="90000"/>
              </a:lnSpc>
            </a:pPr>
            <a:r>
              <a:rPr lang="en-US" sz="2800">
                <a:solidFill>
                  <a:srgbClr val="FFFFCC"/>
                </a:solidFill>
              </a:rPr>
              <a:t>Adicional a lo mencionado, Chile  cuenta con un marco legal que básicamente se desprende de las obligaciones en la OMC y los Acuerdos Comerciales.</a:t>
            </a:r>
          </a:p>
          <a:p>
            <a:pPr algn="just">
              <a:lnSpc>
                <a:spcPct val="90000"/>
              </a:lnSpc>
            </a:pPr>
            <a:endParaRPr lang="en-US" sz="900">
              <a:solidFill>
                <a:srgbClr val="FFFFCC"/>
              </a:solidFill>
            </a:endParaRPr>
          </a:p>
          <a:p>
            <a:pPr algn="just">
              <a:lnSpc>
                <a:spcPct val="90000"/>
              </a:lnSpc>
            </a:pPr>
            <a:r>
              <a:rPr lang="en-US" sz="2800">
                <a:solidFill>
                  <a:srgbClr val="FFFFCC"/>
                </a:solidFill>
              </a:rPr>
              <a:t>Se cuenta con Decreto (Nº77/2004, Ministerio de Economía) que  establece criterios para elaborar RT.  </a:t>
            </a:r>
          </a:p>
          <a:p>
            <a:pPr algn="just">
              <a:lnSpc>
                <a:spcPct val="90000"/>
              </a:lnSpc>
            </a:pPr>
            <a:endParaRPr lang="en-US" sz="900">
              <a:solidFill>
                <a:srgbClr val="FFFFCC"/>
              </a:solidFill>
            </a:endParaRPr>
          </a:p>
          <a:p>
            <a:pPr algn="just">
              <a:lnSpc>
                <a:spcPct val="90000"/>
              </a:lnSpc>
            </a:pPr>
            <a:r>
              <a:rPr lang="en-US" sz="2800">
                <a:solidFill>
                  <a:srgbClr val="FFFFCC"/>
                </a:solidFill>
              </a:rPr>
              <a:t>Comisón Nacional de OTC.</a:t>
            </a:r>
            <a:endParaRPr lang="en-US"/>
          </a:p>
        </p:txBody>
      </p:sp>
      <p:sp>
        <p:nvSpPr>
          <p:cNvPr id="37892" name="Rectangle 4"/>
          <p:cNvSpPr>
            <a:spLocks noChangeArrowheads="1"/>
          </p:cNvSpPr>
          <p:nvPr/>
        </p:nvSpPr>
        <p:spPr bwMode="auto">
          <a:xfrm>
            <a:off x="742950" y="609600"/>
            <a:ext cx="8420100" cy="1143000"/>
          </a:xfrm>
          <a:prstGeom prst="rect">
            <a:avLst/>
          </a:prstGeom>
          <a:noFill/>
          <a:ln w="9525">
            <a:noFill/>
            <a:miter lim="800000"/>
            <a:headEnd/>
            <a:tailEnd/>
          </a:ln>
          <a:effectLst/>
        </p:spPr>
        <p:txBody>
          <a:bodyPr anchor="ctr"/>
          <a:lstStyle/>
          <a:p>
            <a:pPr algn="ctr"/>
            <a:r>
              <a:rPr lang="es-ES_tradnl" sz="3600" b="1">
                <a:solidFill>
                  <a:srgbClr val="FFFFCC"/>
                </a:solidFill>
              </a:rPr>
              <a:t>Estructura  Legal</a:t>
            </a:r>
            <a:endParaRPr lang="es-ES_tradnl" sz="4000" b="1">
              <a:solidFill>
                <a:schemeClr val="tx2"/>
              </a:solidFill>
            </a:endParaRPr>
          </a:p>
        </p:txBody>
      </p:sp>
      <p:sp>
        <p:nvSpPr>
          <p:cNvPr id="37893" name="Rectangle 5"/>
          <p:cNvSpPr>
            <a:spLocks noChangeArrowheads="1"/>
          </p:cNvSpPr>
          <p:nvPr/>
        </p:nvSpPr>
        <p:spPr bwMode="auto">
          <a:xfrm>
            <a:off x="330200" y="1981200"/>
            <a:ext cx="8832850" cy="4114800"/>
          </a:xfrm>
          <a:prstGeom prst="rect">
            <a:avLst/>
          </a:prstGeom>
          <a:noFill/>
          <a:ln w="9525">
            <a:noFill/>
            <a:miter lim="800000"/>
            <a:headEnd/>
            <a:tailEnd/>
          </a:ln>
          <a:effectLst/>
        </p:spPr>
        <p:txBody>
          <a:bodyPr/>
          <a:lstStyle/>
          <a:p>
            <a:pPr marL="342900" indent="-342900" algn="ctr">
              <a:lnSpc>
                <a:spcPct val="55000"/>
              </a:lnSpc>
              <a:spcBef>
                <a:spcPct val="45000"/>
              </a:spcBef>
              <a:spcAft>
                <a:spcPct val="15000"/>
              </a:spcAft>
              <a:buFontTx/>
              <a:buChar char="•"/>
            </a:pPr>
            <a:endParaRPr lang="es-ES_tradnl" sz="3200">
              <a:solidFill>
                <a:schemeClr val="bg1"/>
              </a:solidFill>
              <a:effectLst>
                <a:outerShdw blurRad="38100" dist="38100" dir="2700000" algn="tl">
                  <a:srgbClr val="000000"/>
                </a:outerShdw>
              </a:effectLst>
              <a:latin typeface="Arial" pitchFamily="34" charset="0"/>
            </a:endParaRPr>
          </a:p>
          <a:p>
            <a:pPr marL="342900" indent="-342900">
              <a:spcBef>
                <a:spcPct val="20000"/>
              </a:spcBef>
              <a:buFontTx/>
              <a:buChar char="•"/>
            </a:pPr>
            <a:endParaRPr lang="es-ES_tradnl" sz="3200"/>
          </a:p>
        </p:txBody>
      </p:sp>
    </p:spTree>
  </p:cSld>
  <p:clrMapOvr>
    <a:masterClrMapping/>
  </p:clrMapOvr>
  <p:transition advClick="0">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body" idx="1"/>
          </p:nvPr>
        </p:nvSpPr>
        <p:spPr>
          <a:xfrm>
            <a:off x="776288" y="1700213"/>
            <a:ext cx="8386762" cy="3960812"/>
          </a:xfrm>
        </p:spPr>
        <p:txBody>
          <a:bodyPr/>
          <a:lstStyle/>
          <a:p>
            <a:pPr algn="just"/>
            <a:r>
              <a:rPr lang="en-US" sz="2800">
                <a:solidFill>
                  <a:srgbClr val="FFFFCC"/>
                </a:solidFill>
              </a:rPr>
              <a:t>Coordinación pública.</a:t>
            </a:r>
          </a:p>
          <a:p>
            <a:pPr algn="just"/>
            <a:r>
              <a:rPr lang="en-US" sz="2800">
                <a:solidFill>
                  <a:srgbClr val="FFFFCC"/>
                </a:solidFill>
              </a:rPr>
              <a:t>Base de datos.</a:t>
            </a:r>
          </a:p>
          <a:p>
            <a:pPr algn="just"/>
            <a:r>
              <a:rPr lang="en-US" sz="2800">
                <a:solidFill>
                  <a:srgbClr val="FFFFCC"/>
                </a:solidFill>
              </a:rPr>
              <a:t>Escasez de recursos obliga a priorizar.</a:t>
            </a:r>
          </a:p>
          <a:p>
            <a:pPr algn="just"/>
            <a:r>
              <a:rPr lang="en-US" sz="2800">
                <a:solidFill>
                  <a:srgbClr val="FFFFCC"/>
                </a:solidFill>
              </a:rPr>
              <a:t>Capital humano.</a:t>
            </a:r>
          </a:p>
          <a:p>
            <a:pPr algn="just"/>
            <a:r>
              <a:rPr lang="en-US" sz="2800">
                <a:solidFill>
                  <a:srgbClr val="FFFFCC"/>
                </a:solidFill>
              </a:rPr>
              <a:t>Construir confianzan bilateral, con nuestros socios comerciales, entre los organismos de normalización para avanzar en formas de reconimiento de los resultados de la evaluación de la conformidad.</a:t>
            </a:r>
          </a:p>
          <a:p>
            <a:endParaRPr lang="en-US" sz="2800">
              <a:solidFill>
                <a:srgbClr val="FFFFCC"/>
              </a:solidFill>
            </a:endParaRPr>
          </a:p>
          <a:p>
            <a:endParaRPr lang="en-US" sz="2800">
              <a:solidFill>
                <a:srgbClr val="FFFFCC"/>
              </a:solidFill>
            </a:endParaRPr>
          </a:p>
          <a:p>
            <a:endParaRPr lang="en-US" sz="2800">
              <a:solidFill>
                <a:srgbClr val="FFFFCC"/>
              </a:solidFill>
            </a:endParaRPr>
          </a:p>
          <a:p>
            <a:endParaRPr lang="en-US"/>
          </a:p>
        </p:txBody>
      </p:sp>
      <p:sp>
        <p:nvSpPr>
          <p:cNvPr id="186371" name="Rectangle 3"/>
          <p:cNvSpPr>
            <a:spLocks noChangeArrowheads="1"/>
          </p:cNvSpPr>
          <p:nvPr/>
        </p:nvSpPr>
        <p:spPr bwMode="auto">
          <a:xfrm>
            <a:off x="742950" y="609600"/>
            <a:ext cx="8420100" cy="1143000"/>
          </a:xfrm>
          <a:prstGeom prst="rect">
            <a:avLst/>
          </a:prstGeom>
          <a:noFill/>
          <a:ln w="9525">
            <a:noFill/>
            <a:miter lim="800000"/>
            <a:headEnd/>
            <a:tailEnd/>
          </a:ln>
          <a:effectLst/>
        </p:spPr>
        <p:txBody>
          <a:bodyPr anchor="ctr"/>
          <a:lstStyle/>
          <a:p>
            <a:pPr algn="ctr"/>
            <a:r>
              <a:rPr lang="es-ES_tradnl" sz="3600" b="1">
                <a:solidFill>
                  <a:srgbClr val="FFFFCC"/>
                </a:solidFill>
              </a:rPr>
              <a:t> Desafíos</a:t>
            </a:r>
            <a:r>
              <a:rPr lang="es-ES_tradnl" sz="4000" b="1">
                <a:solidFill>
                  <a:srgbClr val="FFFFCC"/>
                </a:solidFill>
              </a:rPr>
              <a:t> </a:t>
            </a:r>
            <a:endParaRPr lang="es-ES_tradnl" sz="4000" b="1">
              <a:solidFill>
                <a:schemeClr val="tx2"/>
              </a:solidFill>
            </a:endParaRPr>
          </a:p>
        </p:txBody>
      </p:sp>
      <p:sp>
        <p:nvSpPr>
          <p:cNvPr id="186372" name="Rectangle 4"/>
          <p:cNvSpPr>
            <a:spLocks noChangeArrowheads="1"/>
          </p:cNvSpPr>
          <p:nvPr/>
        </p:nvSpPr>
        <p:spPr bwMode="auto">
          <a:xfrm>
            <a:off x="330200" y="1447800"/>
            <a:ext cx="8832850" cy="4648200"/>
          </a:xfrm>
          <a:prstGeom prst="rect">
            <a:avLst/>
          </a:prstGeom>
          <a:noFill/>
          <a:ln w="9525">
            <a:noFill/>
            <a:miter lim="800000"/>
            <a:headEnd/>
            <a:tailEnd/>
          </a:ln>
          <a:effectLst/>
        </p:spPr>
        <p:txBody>
          <a:bodyPr/>
          <a:lstStyle/>
          <a:p>
            <a:pPr marL="342900" indent="-342900" algn="ctr">
              <a:lnSpc>
                <a:spcPct val="55000"/>
              </a:lnSpc>
              <a:spcBef>
                <a:spcPct val="45000"/>
              </a:spcBef>
              <a:spcAft>
                <a:spcPct val="15000"/>
              </a:spcAft>
              <a:buFontTx/>
              <a:buChar char="•"/>
            </a:pPr>
            <a:endParaRPr lang="es-ES_tradnl" sz="3200">
              <a:solidFill>
                <a:schemeClr val="bg1"/>
              </a:solidFill>
              <a:effectLst>
                <a:outerShdw blurRad="38100" dist="38100" dir="2700000" algn="tl">
                  <a:srgbClr val="000000"/>
                </a:outerShdw>
              </a:effectLst>
              <a:latin typeface="Arial" pitchFamily="34" charset="0"/>
            </a:endParaRPr>
          </a:p>
          <a:p>
            <a:pPr marL="342900" indent="-342900">
              <a:spcBef>
                <a:spcPct val="20000"/>
              </a:spcBef>
              <a:buFontTx/>
              <a:buChar char="•"/>
            </a:pPr>
            <a:endParaRPr lang="es-ES_tradnl" sz="3200"/>
          </a:p>
        </p:txBody>
      </p:sp>
    </p:spTree>
  </p:cSld>
  <p:clrMapOvr>
    <a:masterClrMapping/>
  </p:clrMapOvr>
  <p:transition advClick="0">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304800"/>
            <a:ext cx="9906000" cy="990600"/>
          </a:xfrm>
        </p:spPr>
        <p:txBody>
          <a:bodyPr/>
          <a:lstStyle/>
          <a:p>
            <a:r>
              <a:rPr lang="es-ES_tradnl" sz="3600" b="1">
                <a:solidFill>
                  <a:srgbClr val="FFFFCC"/>
                </a:solidFill>
              </a:rPr>
              <a:t>Conclusiones</a:t>
            </a:r>
            <a:endParaRPr lang="es-ES_tradnl" sz="3400">
              <a:solidFill>
                <a:srgbClr val="FFFFCC"/>
              </a:solidFill>
            </a:endParaRPr>
          </a:p>
        </p:txBody>
      </p:sp>
      <p:sp>
        <p:nvSpPr>
          <p:cNvPr id="25603" name="Rectangle 3"/>
          <p:cNvSpPr>
            <a:spLocks noGrp="1" noChangeArrowheads="1"/>
          </p:cNvSpPr>
          <p:nvPr>
            <p:ph type="body" idx="1"/>
          </p:nvPr>
        </p:nvSpPr>
        <p:spPr>
          <a:xfrm>
            <a:off x="609600" y="1447800"/>
            <a:ext cx="8763000" cy="4724400"/>
          </a:xfrm>
        </p:spPr>
        <p:txBody>
          <a:bodyPr/>
          <a:lstStyle/>
          <a:p>
            <a:pPr algn="just"/>
            <a:r>
              <a:rPr lang="es-ES_tradnl" sz="2400" b="1">
                <a:solidFill>
                  <a:srgbClr val="FFFFCC"/>
                </a:solidFill>
              </a:rPr>
              <a:t>Nuestro sistema de normalización se basa en principios que favorecen el comercio.</a:t>
            </a:r>
          </a:p>
          <a:p>
            <a:pPr algn="just"/>
            <a:r>
              <a:rPr lang="es-ES_tradnl" sz="2400" b="1">
                <a:solidFill>
                  <a:srgbClr val="FFFFCC"/>
                </a:solidFill>
              </a:rPr>
              <a:t>Se cuenta con un ámbito voluntario, que deseamos sea cada vez más eficiente y eficaz.</a:t>
            </a:r>
          </a:p>
          <a:p>
            <a:pPr algn="just"/>
            <a:r>
              <a:rPr lang="es-ES_tradnl" sz="2400" b="1">
                <a:solidFill>
                  <a:srgbClr val="FFFFCC"/>
                </a:solidFill>
              </a:rPr>
              <a:t>Deseamos reservar a los reglamentos técnicos solamente  aquellas materias que tienen que ver con la vida, salud, y seguridad de las personas, protección del medio ambiente, información al consumidor y la seguridad nacional.</a:t>
            </a:r>
          </a:p>
          <a:p>
            <a:pPr algn="just"/>
            <a:r>
              <a:rPr lang="es-ES_tradnl" sz="2400" b="1">
                <a:solidFill>
                  <a:srgbClr val="FFFFCC"/>
                </a:solidFill>
              </a:rPr>
              <a:t>Nuestras normas y reglamentos técnicos se basan en normas internacionales, y no tenemos intenciones que ellos se transformen en obstáculos al comercio.</a:t>
            </a:r>
          </a:p>
        </p:txBody>
      </p:sp>
    </p:spTree>
  </p:cSld>
  <p:clrMapOvr>
    <a:masterClrMapping/>
  </p:clrMapOvr>
  <p:transition advClick="0">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457200" y="0"/>
            <a:ext cx="9448800" cy="6858000"/>
          </a:xfrm>
        </p:spPr>
        <p:txBody>
          <a:bodyPr/>
          <a:lstStyle/>
          <a:p>
            <a:pPr algn="l"/>
            <a:r>
              <a:rPr lang="es-ES_tradnl" sz="1400" b="1">
                <a:solidFill>
                  <a:srgbClr val="FFFFCC"/>
                </a:solidFill>
              </a:rPr>
              <a:t>                             </a:t>
            </a:r>
            <a:r>
              <a:rPr lang="es-ES_tradnl" sz="1400" b="1" u="sng">
                <a:solidFill>
                  <a:srgbClr val="FFFFCC"/>
                </a:solidFill>
              </a:rPr>
              <a:t>MINISTERIOS DEL GOBIERNO DE CHILE QUE REGLAMENTAN</a:t>
            </a:r>
            <a:r>
              <a:rPr lang="es-ES_tradnl" sz="1400" b="1">
                <a:solidFill>
                  <a:srgbClr val="FFFFCC"/>
                </a:solidFill>
              </a:rPr>
              <a:t>	</a:t>
            </a:r>
            <a:r>
              <a:rPr lang="es-ES_tradnl" sz="1400">
                <a:solidFill>
                  <a:srgbClr val="FFFFCC"/>
                </a:solidFill>
              </a:rPr>
              <a:t>		</a:t>
            </a:r>
            <a:br>
              <a:rPr lang="es-ES_tradnl" sz="1400">
                <a:solidFill>
                  <a:srgbClr val="FFFFCC"/>
                </a:solidFill>
              </a:rPr>
            </a:br>
            <a:r>
              <a:rPr lang="es-ES_tradnl" sz="1400">
                <a:solidFill>
                  <a:srgbClr val="FFFFCC"/>
                </a:solidFill>
              </a:rPr>
              <a:t/>
            </a:r>
            <a:br>
              <a:rPr lang="es-ES_tradnl" sz="1400">
                <a:solidFill>
                  <a:srgbClr val="FFFFCC"/>
                </a:solidFill>
              </a:rPr>
            </a:br>
            <a:r>
              <a:rPr lang="es-ES_tradnl" sz="1400" b="1">
                <a:solidFill>
                  <a:srgbClr val="FFFFCC"/>
                </a:solidFill>
              </a:rPr>
              <a:t>MINISTERIO 		REGLAMENTA SOBRE	                     Sitio WEB</a:t>
            </a:r>
            <a:br>
              <a:rPr lang="es-ES_tradnl" sz="1400" b="1">
                <a:solidFill>
                  <a:srgbClr val="FFFFCC"/>
                </a:solidFill>
              </a:rPr>
            </a:br>
            <a:r>
              <a:rPr lang="es-ES_tradnl" sz="1400">
                <a:solidFill>
                  <a:srgbClr val="FFFFCC"/>
                </a:solidFill>
              </a:rPr>
              <a:t>		</a:t>
            </a:r>
            <a:br>
              <a:rPr lang="es-ES_tradnl" sz="1400">
                <a:solidFill>
                  <a:srgbClr val="FFFFCC"/>
                </a:solidFill>
              </a:rPr>
            </a:br>
            <a:r>
              <a:rPr lang="es-ES_tradnl" sz="1400" b="1">
                <a:solidFill>
                  <a:srgbClr val="FFFFCC"/>
                </a:solidFill>
              </a:rPr>
              <a:t>Vivienda y Bienes Nacionales.    	</a:t>
            </a:r>
            <a:r>
              <a:rPr lang="es-ES_tradnl" sz="1400">
                <a:solidFill>
                  <a:srgbClr val="FFFFCC"/>
                </a:solidFill>
              </a:rPr>
              <a:t>Materiales de construcción, diseño                    	 www.minvu.cl </a:t>
            </a:r>
            <a:br>
              <a:rPr lang="es-ES_tradnl" sz="1400">
                <a:solidFill>
                  <a:srgbClr val="FFFFCC"/>
                </a:solidFill>
              </a:rPr>
            </a:br>
            <a:r>
              <a:rPr lang="es-ES_tradnl" sz="1400">
                <a:solidFill>
                  <a:srgbClr val="FFFFCC"/>
                </a:solidFill>
              </a:rPr>
              <a:t>			sísmico,  prevención de incendio, etc.		</a:t>
            </a:r>
            <a:br>
              <a:rPr lang="es-ES_tradnl" sz="1400">
                <a:solidFill>
                  <a:srgbClr val="FFFFCC"/>
                </a:solidFill>
              </a:rPr>
            </a:br>
            <a:r>
              <a:rPr lang="es-ES_tradnl" sz="1400">
                <a:solidFill>
                  <a:srgbClr val="FFFFCC"/>
                </a:solidFill>
              </a:rPr>
              <a:t/>
            </a:r>
            <a:br>
              <a:rPr lang="es-ES_tradnl" sz="1400">
                <a:solidFill>
                  <a:srgbClr val="FFFFCC"/>
                </a:solidFill>
              </a:rPr>
            </a:br>
            <a:r>
              <a:rPr lang="es-ES_tradnl" sz="1400" b="1">
                <a:solidFill>
                  <a:srgbClr val="FFFFCC"/>
                </a:solidFill>
              </a:rPr>
              <a:t>OOPP, Transp. y Telecom.</a:t>
            </a:r>
            <a:r>
              <a:rPr lang="es-ES_tradnl" sz="1400">
                <a:solidFill>
                  <a:srgbClr val="FFFFCC"/>
                </a:solidFill>
              </a:rPr>
              <a:t> 	Instalaciones sanitarias, vialidad y construc-       	www.moptt.cl</a:t>
            </a:r>
            <a:br>
              <a:rPr lang="es-ES_tradnl" sz="1400">
                <a:solidFill>
                  <a:srgbClr val="FFFFCC"/>
                </a:solidFill>
              </a:rPr>
            </a:br>
            <a:r>
              <a:rPr lang="es-ES_tradnl" sz="1400">
                <a:solidFill>
                  <a:srgbClr val="FFFFCC"/>
                </a:solidFill>
              </a:rPr>
              <a:t>			ción; transporte, vehículos de transporte,</a:t>
            </a:r>
            <a:br>
              <a:rPr lang="es-ES_tradnl" sz="1400">
                <a:solidFill>
                  <a:srgbClr val="FFFFCC"/>
                </a:solidFill>
              </a:rPr>
            </a:br>
            <a:r>
              <a:rPr lang="es-ES_tradnl" sz="1400">
                <a:solidFill>
                  <a:srgbClr val="FFFFCC"/>
                </a:solidFill>
              </a:rPr>
              <a:t>			telecomunicaciones.	</a:t>
            </a:r>
            <a:br>
              <a:rPr lang="es-ES_tradnl" sz="1400">
                <a:solidFill>
                  <a:srgbClr val="FFFFCC"/>
                </a:solidFill>
              </a:rPr>
            </a:br>
            <a:r>
              <a:rPr lang="es-ES_tradnl" sz="1400">
                <a:solidFill>
                  <a:srgbClr val="FFFFCC"/>
                </a:solidFill>
              </a:rPr>
              <a:t/>
            </a:r>
            <a:br>
              <a:rPr lang="es-ES_tradnl" sz="1400">
                <a:solidFill>
                  <a:srgbClr val="FFFFCC"/>
                </a:solidFill>
              </a:rPr>
            </a:br>
            <a:r>
              <a:rPr lang="es-ES_tradnl" sz="1400" b="1">
                <a:solidFill>
                  <a:srgbClr val="FFFFCC"/>
                </a:solidFill>
              </a:rPr>
              <a:t>Defensa Nacional</a:t>
            </a:r>
            <a:r>
              <a:rPr lang="es-ES_tradnl" sz="1400">
                <a:solidFill>
                  <a:srgbClr val="FFFFCC"/>
                </a:solidFill>
              </a:rPr>
              <a:t> 		Explosivos y armas de fuegos.	                     www.defensa.cl	</a:t>
            </a:r>
            <a:br>
              <a:rPr lang="es-ES_tradnl" sz="1400">
                <a:solidFill>
                  <a:srgbClr val="FFFFCC"/>
                </a:solidFill>
              </a:rPr>
            </a:br>
            <a:r>
              <a:rPr lang="es-ES_tradnl" sz="1400">
                <a:solidFill>
                  <a:srgbClr val="FFFFCC"/>
                </a:solidFill>
              </a:rPr>
              <a:t/>
            </a:r>
            <a:br>
              <a:rPr lang="es-ES_tradnl" sz="1400">
                <a:solidFill>
                  <a:srgbClr val="FFFFCC"/>
                </a:solidFill>
              </a:rPr>
            </a:br>
            <a:r>
              <a:rPr lang="es-ES_tradnl" sz="1400" b="1">
                <a:solidFill>
                  <a:srgbClr val="FFFFCC"/>
                </a:solidFill>
              </a:rPr>
              <a:t>Minería </a:t>
            </a:r>
            <a:r>
              <a:rPr lang="es-ES_tradnl" sz="1400">
                <a:solidFill>
                  <a:srgbClr val="FFFFCC"/>
                </a:solidFill>
              </a:rPr>
              <a:t>			Producción.		                    		 www.minmineria.cl	</a:t>
            </a:r>
            <a:br>
              <a:rPr lang="es-ES_tradnl" sz="1400">
                <a:solidFill>
                  <a:srgbClr val="FFFFCC"/>
                </a:solidFill>
              </a:rPr>
            </a:br>
            <a:r>
              <a:rPr lang="es-ES_tradnl" sz="1400">
                <a:solidFill>
                  <a:srgbClr val="FFFFCC"/>
                </a:solidFill>
              </a:rPr>
              <a:t/>
            </a:r>
            <a:br>
              <a:rPr lang="es-ES_tradnl" sz="1400">
                <a:solidFill>
                  <a:srgbClr val="FFFFCC"/>
                </a:solidFill>
              </a:rPr>
            </a:br>
            <a:r>
              <a:rPr lang="es-ES_tradnl" sz="1400" b="1">
                <a:solidFill>
                  <a:srgbClr val="FFFFCC"/>
                </a:solidFill>
              </a:rPr>
              <a:t>Economía y Energía</a:t>
            </a:r>
            <a:r>
              <a:rPr lang="es-ES_tradnl" sz="1400">
                <a:solidFill>
                  <a:srgbClr val="FFFFCC"/>
                </a:solidFill>
              </a:rPr>
              <a:t> 		Productos industriales, pesqueros, combus-     	 www.minecon.cl 	      			                     tibles, eléctricos, y rotulación.		</a:t>
            </a:r>
            <a:br>
              <a:rPr lang="es-ES_tradnl" sz="1400">
                <a:solidFill>
                  <a:srgbClr val="FFFFCC"/>
                </a:solidFill>
              </a:rPr>
            </a:br>
            <a:r>
              <a:rPr lang="es-ES_tradnl" sz="1400">
                <a:solidFill>
                  <a:srgbClr val="FFFFCC"/>
                </a:solidFill>
              </a:rPr>
              <a:t/>
            </a:r>
            <a:br>
              <a:rPr lang="es-ES_tradnl" sz="1400">
                <a:solidFill>
                  <a:srgbClr val="FFFFCC"/>
                </a:solidFill>
              </a:rPr>
            </a:br>
            <a:r>
              <a:rPr lang="es-ES_tradnl" sz="1400" b="1">
                <a:solidFill>
                  <a:srgbClr val="FFFFCC"/>
                </a:solidFill>
              </a:rPr>
              <a:t>Salud</a:t>
            </a:r>
            <a:r>
              <a:rPr lang="es-ES_tradnl" sz="1400">
                <a:solidFill>
                  <a:srgbClr val="FFFFCC"/>
                </a:solidFill>
              </a:rPr>
              <a:t> 			Productos alimenticios destinados al consu-      	www.minsal.cl 				                    mo humano.	</a:t>
            </a:r>
            <a:br>
              <a:rPr lang="es-ES_tradnl" sz="1400">
                <a:solidFill>
                  <a:srgbClr val="FFFFCC"/>
                </a:solidFill>
              </a:rPr>
            </a:br>
            <a:r>
              <a:rPr lang="es-ES_tradnl" sz="1400">
                <a:solidFill>
                  <a:srgbClr val="FFFFCC"/>
                </a:solidFill>
              </a:rPr>
              <a:t/>
            </a:r>
            <a:br>
              <a:rPr lang="es-ES_tradnl" sz="1400">
                <a:solidFill>
                  <a:srgbClr val="FFFFCC"/>
                </a:solidFill>
              </a:rPr>
            </a:br>
            <a:r>
              <a:rPr lang="es-ES_tradnl" sz="1400" b="1">
                <a:solidFill>
                  <a:srgbClr val="FFFFCC"/>
                </a:solidFill>
              </a:rPr>
              <a:t> Agricultura</a:t>
            </a:r>
            <a:r>
              <a:rPr lang="es-ES_tradnl" sz="1400">
                <a:solidFill>
                  <a:srgbClr val="FFFFCC"/>
                </a:solidFill>
              </a:rPr>
              <a:t> 		Productos agrícolas y  consumo animal.            	www.agricultura.gob.cl</a:t>
            </a:r>
            <a:br>
              <a:rPr lang="es-ES_tradnl" sz="1400">
                <a:solidFill>
                  <a:srgbClr val="FFFFCC"/>
                </a:solidFill>
              </a:rPr>
            </a:br>
            <a:r>
              <a:rPr lang="es-ES_tradnl" sz="1400">
                <a:solidFill>
                  <a:srgbClr val="FFFFCC"/>
                </a:solidFill>
              </a:rPr>
              <a:t>			También en pesticidas, fertilizantes, semillas, </a:t>
            </a:r>
            <a:br>
              <a:rPr lang="es-ES_tradnl" sz="1400">
                <a:solidFill>
                  <a:srgbClr val="FFFFCC"/>
                </a:solidFill>
              </a:rPr>
            </a:br>
            <a:r>
              <a:rPr lang="es-ES_tradnl" sz="1400">
                <a:solidFill>
                  <a:srgbClr val="FFFFCC"/>
                </a:solidFill>
              </a:rPr>
              <a:t>			alcohóles, carne, hortofrutícolas, etc.		</a:t>
            </a:r>
            <a:br>
              <a:rPr lang="es-ES_tradnl" sz="1400">
                <a:solidFill>
                  <a:srgbClr val="FFFFCC"/>
                </a:solidFill>
              </a:rPr>
            </a:br>
            <a:r>
              <a:rPr lang="es-ES_tradnl" sz="1400">
                <a:solidFill>
                  <a:srgbClr val="FFFFCC"/>
                </a:solidFill>
              </a:rPr>
              <a:t/>
            </a:r>
            <a:br>
              <a:rPr lang="es-ES_tradnl" sz="1400">
                <a:solidFill>
                  <a:srgbClr val="FFFFCC"/>
                </a:solidFill>
              </a:rPr>
            </a:br>
            <a:r>
              <a:rPr lang="es-ES_tradnl" sz="1400" b="1">
                <a:solidFill>
                  <a:srgbClr val="FFFFCC"/>
                </a:solidFill>
              </a:rPr>
              <a:t>Interior</a:t>
            </a:r>
            <a:r>
              <a:rPr lang="es-ES_tradnl" sz="1400">
                <a:solidFill>
                  <a:srgbClr val="FFFFCC"/>
                </a:solidFill>
              </a:rPr>
              <a:t> 			Ordenazas municipales		  	 www.interior.gob.cl	</a:t>
            </a:r>
            <a:br>
              <a:rPr lang="es-ES_tradnl" sz="1400">
                <a:solidFill>
                  <a:srgbClr val="FFFFCC"/>
                </a:solidFill>
              </a:rPr>
            </a:br>
            <a:endParaRPr lang="es-ES_tradnl" sz="1400">
              <a:solidFill>
                <a:srgbClr val="FFFFCC"/>
              </a:solidFill>
              <a:latin typeface="Arial" pitchFamily="34" charset="0"/>
            </a:endParaRPr>
          </a:p>
        </p:txBody>
      </p:sp>
    </p:spTree>
  </p:cSld>
  <p:clrMapOvr>
    <a:masterClrMapping/>
  </p:clrMapOvr>
  <p:transition advClick="0">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a:xfrm>
            <a:off x="742950" y="609600"/>
            <a:ext cx="8420100" cy="5715000"/>
          </a:xfrm>
        </p:spPr>
        <p:txBody>
          <a:bodyPr/>
          <a:lstStyle/>
          <a:p>
            <a:r>
              <a:rPr lang="es-ES_tradnl" sz="1800" b="1">
                <a:solidFill>
                  <a:srgbClr val="FFFFCC"/>
                </a:solidFill>
              </a:rPr>
              <a:t/>
            </a:r>
            <a:br>
              <a:rPr lang="es-ES_tradnl" sz="1800" b="1">
                <a:solidFill>
                  <a:srgbClr val="FFFFCC"/>
                </a:solidFill>
              </a:rPr>
            </a:br>
            <a:r>
              <a:rPr lang="es-ES_tradnl" sz="1800" b="1">
                <a:solidFill>
                  <a:srgbClr val="FFFFCC"/>
                </a:solidFill>
              </a:rPr>
              <a:t/>
            </a:r>
            <a:br>
              <a:rPr lang="es-ES_tradnl" sz="1800" b="1">
                <a:solidFill>
                  <a:srgbClr val="FFFFCC"/>
                </a:solidFill>
              </a:rPr>
            </a:br>
            <a:r>
              <a:rPr lang="es-ES_tradnl" sz="2800" b="1">
                <a:solidFill>
                  <a:srgbClr val="FFFFCC"/>
                </a:solidFill>
              </a:rPr>
              <a:t>PUNTO DE CONTACTO Y SERVICIO DE INFORMACION PARA REGLAMENTOS TECNICOS,  ACUERDO OTC/OMC</a:t>
            </a:r>
            <a:br>
              <a:rPr lang="es-ES_tradnl" sz="2800" b="1">
                <a:solidFill>
                  <a:srgbClr val="FFFFCC"/>
                </a:solidFill>
              </a:rPr>
            </a:br>
            <a:r>
              <a:rPr lang="es-ES_tradnl" sz="1200" b="1">
                <a:solidFill>
                  <a:srgbClr val="FFFFCC"/>
                </a:solidFill>
              </a:rPr>
              <a:t/>
            </a:r>
            <a:br>
              <a:rPr lang="es-ES_tradnl" sz="1200" b="1">
                <a:solidFill>
                  <a:srgbClr val="FFFFCC"/>
                </a:solidFill>
              </a:rPr>
            </a:br>
            <a:r>
              <a:rPr lang="es-ES_tradnl" sz="2000">
                <a:solidFill>
                  <a:srgbClr val="FFFFCC"/>
                </a:solidFill>
              </a:rPr>
              <a:t>Departamento de Comercio Exterior</a:t>
            </a:r>
            <a:br>
              <a:rPr lang="es-ES_tradnl" sz="2000">
                <a:solidFill>
                  <a:srgbClr val="FFFFCC"/>
                </a:solidFill>
              </a:rPr>
            </a:br>
            <a:r>
              <a:rPr lang="es-ES_tradnl" sz="2000">
                <a:solidFill>
                  <a:srgbClr val="FFFFCC"/>
                </a:solidFill>
              </a:rPr>
              <a:t>Ministerio de Economía</a:t>
            </a:r>
            <a:br>
              <a:rPr lang="es-ES_tradnl" sz="2000">
                <a:solidFill>
                  <a:srgbClr val="FFFFCC"/>
                </a:solidFill>
              </a:rPr>
            </a:br>
            <a:r>
              <a:rPr lang="es-ES_tradnl" sz="2000">
                <a:solidFill>
                  <a:srgbClr val="FFFFCC"/>
                </a:solidFill>
              </a:rPr>
              <a:t>Teatinos 120, Piso 11, Of.22A, Santiago, Chile</a:t>
            </a:r>
            <a:br>
              <a:rPr lang="es-ES_tradnl" sz="2000">
                <a:solidFill>
                  <a:srgbClr val="FFFFCC"/>
                </a:solidFill>
              </a:rPr>
            </a:br>
            <a:r>
              <a:rPr lang="es-ES_tradnl" sz="2000">
                <a:solidFill>
                  <a:srgbClr val="FFFFCC"/>
                </a:solidFill>
              </a:rPr>
              <a:t>Fono: (56-2) 473.3441,  Fax: (56-2) 473.3427</a:t>
            </a:r>
            <a:br>
              <a:rPr lang="es-ES_tradnl" sz="2000">
                <a:solidFill>
                  <a:srgbClr val="FFFFCC"/>
                </a:solidFill>
              </a:rPr>
            </a:br>
            <a:r>
              <a:rPr lang="es-ES_tradnl" sz="2000">
                <a:solidFill>
                  <a:srgbClr val="FFFFCC"/>
                </a:solidFill>
              </a:rPr>
              <a:t>E-mail: decoex@minecon.cl </a:t>
            </a:r>
            <a:br>
              <a:rPr lang="es-ES_tradnl" sz="2000">
                <a:solidFill>
                  <a:srgbClr val="FFFFCC"/>
                </a:solidFill>
              </a:rPr>
            </a:br>
            <a:r>
              <a:rPr lang="es-ES_tradnl" sz="2800">
                <a:solidFill>
                  <a:srgbClr val="FFFFCC"/>
                </a:solidFill>
              </a:rPr>
              <a:t/>
            </a:r>
            <a:br>
              <a:rPr lang="es-ES_tradnl" sz="2800">
                <a:solidFill>
                  <a:srgbClr val="FFFFCC"/>
                </a:solidFill>
              </a:rPr>
            </a:br>
            <a:r>
              <a:rPr lang="es-ES_tradnl" sz="2800" b="1">
                <a:solidFill>
                  <a:srgbClr val="FFFFCC"/>
                </a:solidFill>
              </a:rPr>
              <a:t>INSTITUTO NACIONAL DE NORMALIZACION, SERVICIO DE INFORMACION PARA NORMAS </a:t>
            </a:r>
            <a:r>
              <a:rPr lang="es-ES_tradnl" sz="2400" b="1">
                <a:solidFill>
                  <a:srgbClr val="FFFFCC"/>
                </a:solidFill>
              </a:rPr>
              <a:t/>
            </a:r>
            <a:br>
              <a:rPr lang="es-ES_tradnl" sz="2400" b="1">
                <a:solidFill>
                  <a:srgbClr val="FFFFCC"/>
                </a:solidFill>
              </a:rPr>
            </a:br>
            <a:r>
              <a:rPr lang="es-ES_tradnl" sz="1200">
                <a:solidFill>
                  <a:schemeClr val="tx1"/>
                </a:solidFill>
              </a:rPr>
              <a:t/>
            </a:r>
            <a:br>
              <a:rPr lang="es-ES_tradnl" sz="1200">
                <a:solidFill>
                  <a:schemeClr val="tx1"/>
                </a:solidFill>
              </a:rPr>
            </a:br>
            <a:r>
              <a:rPr lang="es-ES_tradnl" sz="2000">
                <a:solidFill>
                  <a:srgbClr val="FFFFCC"/>
                </a:solidFill>
              </a:rPr>
              <a:t>Matías Cousiño 64, Piso 6, Santiago, Chile</a:t>
            </a:r>
            <a:br>
              <a:rPr lang="es-ES_tradnl" sz="2000">
                <a:solidFill>
                  <a:srgbClr val="FFFFCC"/>
                </a:solidFill>
              </a:rPr>
            </a:br>
            <a:r>
              <a:rPr lang="es-ES_tradnl" sz="2000">
                <a:solidFill>
                  <a:srgbClr val="FFFFCC"/>
                </a:solidFill>
              </a:rPr>
              <a:t>Fono: 562-4458800,  Fax: 561-4410427</a:t>
            </a:r>
            <a:br>
              <a:rPr lang="es-ES_tradnl" sz="2000">
                <a:solidFill>
                  <a:srgbClr val="FFFFCC"/>
                </a:solidFill>
              </a:rPr>
            </a:br>
            <a:r>
              <a:rPr lang="es-ES_tradnl" sz="2000">
                <a:solidFill>
                  <a:srgbClr val="FFFFCC"/>
                </a:solidFill>
              </a:rPr>
              <a:t>E-mail: </a:t>
            </a:r>
            <a:r>
              <a:rPr lang="es-ES_tradnl" sz="2000">
                <a:solidFill>
                  <a:srgbClr val="FFFFCC"/>
                </a:solidFill>
                <a:hlinkClick r:id="rId2"/>
              </a:rPr>
              <a:t>inn@inn.cl</a:t>
            </a:r>
            <a:r>
              <a:rPr lang="es-ES_tradnl" sz="2000">
                <a:solidFill>
                  <a:srgbClr val="FFFFCC"/>
                </a:solidFill>
              </a:rPr>
              <a:t/>
            </a:r>
            <a:br>
              <a:rPr lang="es-ES_tradnl" sz="2000">
                <a:solidFill>
                  <a:srgbClr val="FFFFCC"/>
                </a:solidFill>
              </a:rPr>
            </a:br>
            <a:r>
              <a:rPr lang="es-ES_tradnl" sz="2000">
                <a:solidFill>
                  <a:srgbClr val="FFFFCC"/>
                </a:solidFill>
              </a:rPr>
              <a:t>www.inn.cl</a:t>
            </a:r>
            <a:br>
              <a:rPr lang="es-ES_tradnl" sz="2000">
                <a:solidFill>
                  <a:srgbClr val="FFFFCC"/>
                </a:solidFill>
              </a:rPr>
            </a:br>
            <a:endParaRPr lang="es-ES_tradnl">
              <a:solidFill>
                <a:schemeClr val="tx1"/>
              </a:solidFill>
              <a:latin typeface="Verdana" pitchFamily="34" charset="0"/>
            </a:endParaRPr>
          </a:p>
        </p:txBody>
      </p:sp>
    </p:spTree>
  </p:cSld>
  <p:clrMapOvr>
    <a:masterClrMapping/>
  </p:clrMapOvr>
  <p:transition advClick="0">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body" idx="1"/>
          </p:nvPr>
        </p:nvSpPr>
        <p:spPr>
          <a:xfrm>
            <a:off x="742950" y="609600"/>
            <a:ext cx="8420100" cy="5486400"/>
          </a:xfrm>
          <a:ln/>
        </p:spPr>
        <p:txBody>
          <a:bodyPr/>
          <a:lstStyle/>
          <a:p>
            <a:pPr algn="ctr">
              <a:buFontTx/>
              <a:buNone/>
            </a:pPr>
            <a:endParaRPr lang="es-ES_tradnl" u="sng">
              <a:solidFill>
                <a:srgbClr val="FFFFCC"/>
              </a:solidFill>
            </a:endParaRPr>
          </a:p>
          <a:p>
            <a:pPr algn="ctr">
              <a:buFontTx/>
              <a:buNone/>
            </a:pPr>
            <a:r>
              <a:rPr lang="es-ES_tradnl" u="sng">
                <a:solidFill>
                  <a:srgbClr val="FFFFCC"/>
                </a:solidFill>
              </a:rPr>
              <a:t>Evaluación de la Conformidad</a:t>
            </a:r>
          </a:p>
          <a:p>
            <a:endParaRPr lang="es-ES_tradnl" sz="2400">
              <a:solidFill>
                <a:srgbClr val="FFFFCC"/>
              </a:solidFill>
            </a:endParaRPr>
          </a:p>
          <a:p>
            <a:pPr>
              <a:buFontTx/>
              <a:buNone/>
            </a:pPr>
            <a:r>
              <a:rPr lang="es-ES_tradnl" sz="2400">
                <a:solidFill>
                  <a:srgbClr val="FFFFCC"/>
                </a:solidFill>
              </a:rPr>
              <a:t>	</a:t>
            </a:r>
            <a:r>
              <a:rPr lang="es-ES_tradnl">
                <a:solidFill>
                  <a:srgbClr val="FFFFCC"/>
                </a:solidFill>
              </a:rPr>
              <a:t>	    	</a:t>
            </a:r>
            <a:endParaRPr lang="es-ES_tradnl" sz="2400">
              <a:solidFill>
                <a:srgbClr val="FFFFCC"/>
              </a:solidFill>
            </a:endParaRPr>
          </a:p>
          <a:p>
            <a:pPr>
              <a:buFontTx/>
              <a:buNone/>
            </a:pPr>
            <a:endParaRPr lang="es-ES_tradnl">
              <a:solidFill>
                <a:srgbClr val="FFFFCC"/>
              </a:solidFill>
            </a:endParaRPr>
          </a:p>
          <a:p>
            <a:pPr>
              <a:buFontTx/>
              <a:buNone/>
            </a:pPr>
            <a:r>
              <a:rPr lang="es-ES_tradnl">
                <a:solidFill>
                  <a:srgbClr val="FFFFCC"/>
                </a:solidFill>
              </a:rPr>
              <a:t>             </a:t>
            </a:r>
          </a:p>
          <a:p>
            <a:pPr>
              <a:buFontTx/>
              <a:buNone/>
            </a:pPr>
            <a:r>
              <a:rPr lang="es-ES_tradnl">
                <a:solidFill>
                  <a:srgbClr val="FFFFCC"/>
                </a:solidFill>
              </a:rPr>
              <a:t>	</a:t>
            </a:r>
          </a:p>
        </p:txBody>
      </p:sp>
      <p:sp>
        <p:nvSpPr>
          <p:cNvPr id="218115" name="Rectangle 3"/>
          <p:cNvSpPr>
            <a:spLocks noChangeArrowheads="1"/>
          </p:cNvSpPr>
          <p:nvPr/>
        </p:nvSpPr>
        <p:spPr bwMode="auto">
          <a:xfrm>
            <a:off x="2228850" y="2438400"/>
            <a:ext cx="1733550" cy="457200"/>
          </a:xfrm>
          <a:prstGeom prst="rect">
            <a:avLst/>
          </a:prstGeom>
          <a:solidFill>
            <a:schemeClr val="accent1"/>
          </a:solidFill>
          <a:ln w="9525">
            <a:solidFill>
              <a:schemeClr val="tx1"/>
            </a:solidFill>
            <a:miter lim="800000"/>
            <a:headEnd/>
            <a:tailEnd/>
          </a:ln>
          <a:effectLst/>
        </p:spPr>
        <p:txBody>
          <a:bodyPr wrap="none" anchor="ctr"/>
          <a:lstStyle/>
          <a:p>
            <a:pPr algn="ctr"/>
            <a:r>
              <a:rPr lang="es-ES_tradnl"/>
              <a:t>Obligatoria</a:t>
            </a:r>
          </a:p>
        </p:txBody>
      </p:sp>
      <p:sp>
        <p:nvSpPr>
          <p:cNvPr id="218116" name="Rectangle 4"/>
          <p:cNvSpPr>
            <a:spLocks noChangeArrowheads="1"/>
          </p:cNvSpPr>
          <p:nvPr/>
        </p:nvSpPr>
        <p:spPr bwMode="auto">
          <a:xfrm>
            <a:off x="5530850" y="2438400"/>
            <a:ext cx="2063750" cy="457200"/>
          </a:xfrm>
          <a:prstGeom prst="rect">
            <a:avLst/>
          </a:prstGeom>
          <a:solidFill>
            <a:schemeClr val="accent1"/>
          </a:solidFill>
          <a:ln w="9525">
            <a:solidFill>
              <a:schemeClr val="tx1"/>
            </a:solidFill>
            <a:miter lim="800000"/>
            <a:headEnd/>
            <a:tailEnd/>
          </a:ln>
          <a:effectLst/>
        </p:spPr>
        <p:txBody>
          <a:bodyPr wrap="none" anchor="ctr"/>
          <a:lstStyle/>
          <a:p>
            <a:pPr algn="ctr"/>
            <a:r>
              <a:rPr lang="es-ES_tradnl"/>
              <a:t>Voluntaria</a:t>
            </a:r>
          </a:p>
        </p:txBody>
      </p:sp>
      <p:sp>
        <p:nvSpPr>
          <p:cNvPr id="218117" name="AutoShape 5"/>
          <p:cNvSpPr>
            <a:spLocks noChangeArrowheads="1"/>
          </p:cNvSpPr>
          <p:nvPr/>
        </p:nvSpPr>
        <p:spPr bwMode="auto">
          <a:xfrm>
            <a:off x="2971800" y="2971800"/>
            <a:ext cx="330200" cy="457200"/>
          </a:xfrm>
          <a:prstGeom prst="downArrow">
            <a:avLst>
              <a:gd name="adj1" fmla="val 50000"/>
              <a:gd name="adj2" fmla="val 34615"/>
            </a:avLst>
          </a:prstGeom>
          <a:solidFill>
            <a:schemeClr val="accent1"/>
          </a:solidFill>
          <a:ln w="9525">
            <a:solidFill>
              <a:schemeClr val="tx1"/>
            </a:solidFill>
            <a:miter lim="800000"/>
            <a:headEnd/>
            <a:tailEnd/>
          </a:ln>
          <a:effectLst/>
        </p:spPr>
        <p:txBody>
          <a:bodyPr wrap="none" anchor="ctr"/>
          <a:lstStyle/>
          <a:p>
            <a:endParaRPr lang="en-US"/>
          </a:p>
        </p:txBody>
      </p:sp>
      <p:sp>
        <p:nvSpPr>
          <p:cNvPr id="218118" name="AutoShape 6"/>
          <p:cNvSpPr>
            <a:spLocks noChangeArrowheads="1"/>
          </p:cNvSpPr>
          <p:nvPr/>
        </p:nvSpPr>
        <p:spPr bwMode="auto">
          <a:xfrm>
            <a:off x="6273800" y="3048000"/>
            <a:ext cx="330200" cy="457200"/>
          </a:xfrm>
          <a:prstGeom prst="downArrow">
            <a:avLst>
              <a:gd name="adj1" fmla="val 50000"/>
              <a:gd name="adj2" fmla="val 34615"/>
            </a:avLst>
          </a:prstGeom>
          <a:solidFill>
            <a:schemeClr val="accent1"/>
          </a:solidFill>
          <a:ln w="9525">
            <a:solidFill>
              <a:schemeClr val="tx1"/>
            </a:solidFill>
            <a:miter lim="800000"/>
            <a:headEnd/>
            <a:tailEnd/>
          </a:ln>
          <a:effectLst/>
        </p:spPr>
        <p:txBody>
          <a:bodyPr wrap="none" anchor="ctr"/>
          <a:lstStyle/>
          <a:p>
            <a:endParaRPr lang="en-US"/>
          </a:p>
        </p:txBody>
      </p:sp>
      <p:sp>
        <p:nvSpPr>
          <p:cNvPr id="218119" name="Rectangle 7"/>
          <p:cNvSpPr>
            <a:spLocks noChangeArrowheads="1"/>
          </p:cNvSpPr>
          <p:nvPr/>
        </p:nvSpPr>
        <p:spPr bwMode="auto">
          <a:xfrm>
            <a:off x="1568450" y="3657600"/>
            <a:ext cx="6356350" cy="457200"/>
          </a:xfrm>
          <a:prstGeom prst="rect">
            <a:avLst/>
          </a:prstGeom>
          <a:noFill/>
          <a:ln w="9525">
            <a:noFill/>
            <a:miter lim="800000"/>
            <a:headEnd/>
            <a:tailEnd/>
          </a:ln>
          <a:effectLst/>
        </p:spPr>
        <p:txBody>
          <a:bodyPr>
            <a:spAutoFit/>
          </a:bodyPr>
          <a:lstStyle/>
          <a:p>
            <a:r>
              <a:rPr lang="es-ES_tradnl" b="1">
                <a:solidFill>
                  <a:srgbClr val="FFFFCC"/>
                </a:solidFill>
              </a:rPr>
              <a:t>     MINISTERIOS 	                      I.N.N </a:t>
            </a:r>
          </a:p>
        </p:txBody>
      </p:sp>
    </p:spTree>
  </p:cSld>
  <p:clrMapOvr>
    <a:masterClrMapping/>
  </p:clrMapOvr>
  <p:transition advClick="0">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body" idx="1"/>
          </p:nvPr>
        </p:nvSpPr>
        <p:spPr>
          <a:xfrm>
            <a:off x="742950" y="304800"/>
            <a:ext cx="8420100" cy="5791200"/>
          </a:xfrm>
        </p:spPr>
        <p:txBody>
          <a:bodyPr/>
          <a:lstStyle/>
          <a:p>
            <a:pPr algn="ctr">
              <a:buFontTx/>
              <a:buNone/>
            </a:pPr>
            <a:r>
              <a:rPr lang="es-ES_tradnl" u="sng">
                <a:solidFill>
                  <a:srgbClr val="FFFFCC"/>
                </a:solidFill>
              </a:rPr>
              <a:t>Evaluación de la Conformidad: Voluntaria</a:t>
            </a:r>
            <a:endParaRPr lang="es-ES_tradnl">
              <a:solidFill>
                <a:srgbClr val="FFFFCC"/>
              </a:solidFill>
            </a:endParaRPr>
          </a:p>
          <a:p>
            <a:endParaRPr lang="es-ES_tradnl">
              <a:solidFill>
                <a:srgbClr val="FFFFCC"/>
              </a:solidFill>
            </a:endParaRPr>
          </a:p>
          <a:p>
            <a:endParaRPr lang="es-ES_tradnl">
              <a:solidFill>
                <a:srgbClr val="FFFFCC"/>
              </a:solidFill>
            </a:endParaRPr>
          </a:p>
          <a:p>
            <a:endParaRPr lang="es-ES_tradnl">
              <a:solidFill>
                <a:srgbClr val="FFFFCC"/>
              </a:solidFill>
            </a:endParaRPr>
          </a:p>
          <a:p>
            <a:endParaRPr lang="es-ES_tradnl"/>
          </a:p>
        </p:txBody>
      </p:sp>
      <p:sp>
        <p:nvSpPr>
          <p:cNvPr id="219139" name="Rectangle 3"/>
          <p:cNvSpPr>
            <a:spLocks noChangeArrowheads="1"/>
          </p:cNvSpPr>
          <p:nvPr/>
        </p:nvSpPr>
        <p:spPr bwMode="auto">
          <a:xfrm>
            <a:off x="742950" y="609600"/>
            <a:ext cx="8420100" cy="1143000"/>
          </a:xfrm>
          <a:prstGeom prst="rect">
            <a:avLst/>
          </a:prstGeom>
          <a:noFill/>
          <a:ln w="9525">
            <a:noFill/>
            <a:miter lim="800000"/>
            <a:headEnd/>
            <a:tailEnd/>
          </a:ln>
          <a:effectLst/>
        </p:spPr>
        <p:txBody>
          <a:bodyPr anchor="ctr"/>
          <a:lstStyle/>
          <a:p>
            <a:pPr algn="ctr"/>
            <a:endParaRPr lang="en-US" sz="4400">
              <a:solidFill>
                <a:srgbClr val="FFFFCC"/>
              </a:solidFill>
            </a:endParaRPr>
          </a:p>
        </p:txBody>
      </p:sp>
      <p:sp>
        <p:nvSpPr>
          <p:cNvPr id="219140" name="Rectangle 4"/>
          <p:cNvSpPr>
            <a:spLocks noChangeArrowheads="1"/>
          </p:cNvSpPr>
          <p:nvPr/>
        </p:nvSpPr>
        <p:spPr bwMode="auto">
          <a:xfrm>
            <a:off x="742950" y="1066800"/>
            <a:ext cx="8420100" cy="5029200"/>
          </a:xfrm>
          <a:prstGeom prst="rect">
            <a:avLst/>
          </a:prstGeom>
          <a:noFill/>
          <a:ln w="9525">
            <a:noFill/>
            <a:miter lim="800000"/>
            <a:headEnd/>
            <a:tailEnd/>
          </a:ln>
          <a:effectLst/>
        </p:spPr>
        <p:txBody>
          <a:bodyPr/>
          <a:lstStyle/>
          <a:p>
            <a:pPr marL="342900" indent="-342900">
              <a:spcBef>
                <a:spcPct val="20000"/>
              </a:spcBef>
            </a:pPr>
            <a:r>
              <a:rPr lang="es-ES_tradnl" sz="3200" b="1">
                <a:solidFill>
                  <a:srgbClr val="FFFFCC"/>
                </a:solidFill>
              </a:rPr>
              <a:t>                                  I.N.N.</a:t>
            </a:r>
            <a:endParaRPr lang="en-US" sz="4000" b="1">
              <a:solidFill>
                <a:srgbClr val="FFFFCC"/>
              </a:solidFill>
            </a:endParaRPr>
          </a:p>
        </p:txBody>
      </p:sp>
      <p:sp>
        <p:nvSpPr>
          <p:cNvPr id="219141" name="Text Box 5"/>
          <p:cNvSpPr txBox="1">
            <a:spLocks noChangeArrowheads="1"/>
          </p:cNvSpPr>
          <p:nvPr/>
        </p:nvSpPr>
        <p:spPr bwMode="auto">
          <a:xfrm>
            <a:off x="412750" y="2819400"/>
            <a:ext cx="8667750" cy="579438"/>
          </a:xfrm>
          <a:prstGeom prst="rect">
            <a:avLst/>
          </a:prstGeom>
          <a:solidFill>
            <a:schemeClr val="folHlink"/>
          </a:solidFill>
          <a:ln w="9525">
            <a:noFill/>
            <a:miter lim="800000"/>
            <a:headEnd/>
            <a:tailEnd/>
          </a:ln>
          <a:effectLst/>
        </p:spPr>
        <p:txBody>
          <a:bodyPr>
            <a:spAutoFit/>
          </a:bodyPr>
          <a:lstStyle/>
          <a:p>
            <a:pPr algn="ctr">
              <a:spcBef>
                <a:spcPct val="50000"/>
              </a:spcBef>
            </a:pPr>
            <a:r>
              <a:rPr lang="en-US" sz="3200" b="1">
                <a:solidFill>
                  <a:srgbClr val="FFFFCC"/>
                </a:solidFill>
                <a:latin typeface="Tahoma" pitchFamily="34" charset="0"/>
              </a:rPr>
              <a:t>Sistema Nacional de Acreditación</a:t>
            </a:r>
            <a:endParaRPr lang="es-ES_tradnl" sz="3600" b="1">
              <a:solidFill>
                <a:srgbClr val="FFFFCC"/>
              </a:solidFill>
              <a:latin typeface="Tahoma" pitchFamily="34" charset="0"/>
            </a:endParaRPr>
          </a:p>
        </p:txBody>
      </p:sp>
      <p:sp>
        <p:nvSpPr>
          <p:cNvPr id="219142" name="Text Box 6"/>
          <p:cNvSpPr txBox="1">
            <a:spLocks noChangeArrowheads="1"/>
          </p:cNvSpPr>
          <p:nvPr/>
        </p:nvSpPr>
        <p:spPr bwMode="auto">
          <a:xfrm>
            <a:off x="330200" y="5181600"/>
            <a:ext cx="2641600" cy="1311275"/>
          </a:xfrm>
          <a:prstGeom prst="rect">
            <a:avLst/>
          </a:prstGeom>
          <a:noFill/>
          <a:ln w="9525">
            <a:noFill/>
            <a:miter lim="800000"/>
            <a:headEnd/>
            <a:tailEnd/>
          </a:ln>
          <a:effectLst/>
        </p:spPr>
        <p:txBody>
          <a:bodyPr>
            <a:spAutoFit/>
          </a:bodyPr>
          <a:lstStyle/>
          <a:p>
            <a:pPr algn="ctr">
              <a:spcBef>
                <a:spcPct val="50000"/>
              </a:spcBef>
            </a:pPr>
            <a:r>
              <a:rPr lang="en-NZ" sz="2000">
                <a:solidFill>
                  <a:srgbClr val="FFFFCC"/>
                </a:solidFill>
              </a:rPr>
              <a:t>Organismos Certificadores de Sistemas de Calidad y de Productos</a:t>
            </a:r>
            <a:endParaRPr lang="en-NZ">
              <a:solidFill>
                <a:schemeClr val="bg1"/>
              </a:solidFill>
            </a:endParaRPr>
          </a:p>
        </p:txBody>
      </p:sp>
      <p:sp>
        <p:nvSpPr>
          <p:cNvPr id="219143" name="Text Box 7"/>
          <p:cNvSpPr txBox="1">
            <a:spLocks noChangeArrowheads="1"/>
          </p:cNvSpPr>
          <p:nvPr/>
        </p:nvSpPr>
        <p:spPr bwMode="auto">
          <a:xfrm>
            <a:off x="3136900" y="5181600"/>
            <a:ext cx="1981200" cy="1006475"/>
          </a:xfrm>
          <a:prstGeom prst="rect">
            <a:avLst/>
          </a:prstGeom>
          <a:noFill/>
          <a:ln w="9525">
            <a:noFill/>
            <a:miter lim="800000"/>
            <a:headEnd/>
            <a:tailEnd/>
          </a:ln>
          <a:effectLst/>
        </p:spPr>
        <p:txBody>
          <a:bodyPr>
            <a:spAutoFit/>
          </a:bodyPr>
          <a:lstStyle/>
          <a:p>
            <a:pPr algn="ctr">
              <a:spcBef>
                <a:spcPct val="50000"/>
              </a:spcBef>
            </a:pPr>
            <a:r>
              <a:rPr lang="en-NZ" sz="2000">
                <a:solidFill>
                  <a:srgbClr val="FFFFCC"/>
                </a:solidFill>
              </a:rPr>
              <a:t>Auditores de Sistemas de Calidad</a:t>
            </a:r>
            <a:endParaRPr lang="en-NZ" b="1">
              <a:solidFill>
                <a:schemeClr val="bg1"/>
              </a:solidFill>
              <a:effectLst>
                <a:outerShdw blurRad="38100" dist="38100" dir="2700000" algn="tl">
                  <a:srgbClr val="000000"/>
                </a:outerShdw>
              </a:effectLst>
            </a:endParaRPr>
          </a:p>
        </p:txBody>
      </p:sp>
      <p:sp>
        <p:nvSpPr>
          <p:cNvPr id="219144" name="Text Box 8"/>
          <p:cNvSpPr txBox="1">
            <a:spLocks noChangeArrowheads="1"/>
          </p:cNvSpPr>
          <p:nvPr/>
        </p:nvSpPr>
        <p:spPr bwMode="auto">
          <a:xfrm>
            <a:off x="5283200" y="5181600"/>
            <a:ext cx="2063750" cy="701675"/>
          </a:xfrm>
          <a:prstGeom prst="rect">
            <a:avLst/>
          </a:prstGeom>
          <a:noFill/>
          <a:ln w="9525">
            <a:noFill/>
            <a:miter lim="800000"/>
            <a:headEnd/>
            <a:tailEnd/>
          </a:ln>
          <a:effectLst/>
        </p:spPr>
        <p:txBody>
          <a:bodyPr>
            <a:spAutoFit/>
          </a:bodyPr>
          <a:lstStyle/>
          <a:p>
            <a:pPr algn="ctr"/>
            <a:r>
              <a:rPr lang="en-NZ" sz="2000">
                <a:solidFill>
                  <a:srgbClr val="FFFFCC"/>
                </a:solidFill>
              </a:rPr>
              <a:t>Organismos  de Inspección</a:t>
            </a:r>
            <a:endParaRPr lang="en-NZ"/>
          </a:p>
        </p:txBody>
      </p:sp>
      <p:sp>
        <p:nvSpPr>
          <p:cNvPr id="219145" name="Text Box 9"/>
          <p:cNvSpPr txBox="1">
            <a:spLocks noChangeArrowheads="1"/>
          </p:cNvSpPr>
          <p:nvPr/>
        </p:nvSpPr>
        <p:spPr bwMode="auto">
          <a:xfrm>
            <a:off x="7594600" y="5181600"/>
            <a:ext cx="2311400" cy="1006475"/>
          </a:xfrm>
          <a:prstGeom prst="rect">
            <a:avLst/>
          </a:prstGeom>
          <a:noFill/>
          <a:ln w="9525">
            <a:noFill/>
            <a:miter lim="800000"/>
            <a:headEnd/>
            <a:tailEnd/>
          </a:ln>
          <a:effectLst/>
        </p:spPr>
        <p:txBody>
          <a:bodyPr>
            <a:spAutoFit/>
          </a:bodyPr>
          <a:lstStyle/>
          <a:p>
            <a:pPr algn="ctr">
              <a:spcBef>
                <a:spcPct val="50000"/>
              </a:spcBef>
            </a:pPr>
            <a:r>
              <a:rPr lang="en-NZ" sz="2000">
                <a:solidFill>
                  <a:srgbClr val="FFFFCC"/>
                </a:solidFill>
              </a:rPr>
              <a:t>  Laboratorios de Ensayo y de Calibración</a:t>
            </a:r>
            <a:endParaRPr lang="en-NZ"/>
          </a:p>
        </p:txBody>
      </p:sp>
      <p:sp>
        <p:nvSpPr>
          <p:cNvPr id="219146" name="AutoShape 10"/>
          <p:cNvSpPr>
            <a:spLocks noChangeArrowheads="1"/>
          </p:cNvSpPr>
          <p:nvPr/>
        </p:nvSpPr>
        <p:spPr bwMode="auto">
          <a:xfrm>
            <a:off x="4375150" y="1905000"/>
            <a:ext cx="742950" cy="685800"/>
          </a:xfrm>
          <a:prstGeom prst="downArrow">
            <a:avLst>
              <a:gd name="adj1" fmla="val 50000"/>
              <a:gd name="adj2" fmla="val 25000"/>
            </a:avLst>
          </a:prstGeom>
          <a:solidFill>
            <a:schemeClr val="folHlink">
              <a:alpha val="50000"/>
            </a:schemeClr>
          </a:solidFill>
          <a:ln w="9525">
            <a:noFill/>
            <a:miter lim="800000"/>
            <a:headEnd/>
            <a:tailEnd/>
          </a:ln>
          <a:effectLst/>
        </p:spPr>
        <p:txBody>
          <a:bodyPr wrap="none" anchor="ctr"/>
          <a:lstStyle/>
          <a:p>
            <a:endParaRPr lang="en-US"/>
          </a:p>
        </p:txBody>
      </p:sp>
      <p:sp>
        <p:nvSpPr>
          <p:cNvPr id="219147" name="Line 11"/>
          <p:cNvSpPr>
            <a:spLocks noChangeShapeType="1"/>
          </p:cNvSpPr>
          <p:nvPr/>
        </p:nvSpPr>
        <p:spPr bwMode="auto">
          <a:xfrm>
            <a:off x="4870450" y="3581400"/>
            <a:ext cx="0" cy="533400"/>
          </a:xfrm>
          <a:prstGeom prst="line">
            <a:avLst/>
          </a:prstGeom>
          <a:noFill/>
          <a:ln w="114300">
            <a:solidFill>
              <a:schemeClr val="bg1"/>
            </a:solidFill>
            <a:round/>
            <a:headEnd/>
            <a:tailEnd/>
          </a:ln>
          <a:effectLst/>
        </p:spPr>
        <p:txBody>
          <a:bodyPr wrap="none" anchor="ctr"/>
          <a:lstStyle/>
          <a:p>
            <a:endParaRPr lang="en-US"/>
          </a:p>
        </p:txBody>
      </p:sp>
      <p:sp>
        <p:nvSpPr>
          <p:cNvPr id="219148" name="Line 12"/>
          <p:cNvSpPr>
            <a:spLocks noChangeShapeType="1"/>
          </p:cNvSpPr>
          <p:nvPr/>
        </p:nvSpPr>
        <p:spPr bwMode="auto">
          <a:xfrm>
            <a:off x="1320800" y="4191000"/>
            <a:ext cx="7594600" cy="0"/>
          </a:xfrm>
          <a:prstGeom prst="line">
            <a:avLst/>
          </a:prstGeom>
          <a:noFill/>
          <a:ln w="165100">
            <a:solidFill>
              <a:schemeClr val="bg1"/>
            </a:solidFill>
            <a:round/>
            <a:headEnd/>
            <a:tailEnd/>
          </a:ln>
          <a:effectLst/>
        </p:spPr>
        <p:txBody>
          <a:bodyPr wrap="none" anchor="ctr"/>
          <a:lstStyle/>
          <a:p>
            <a:endParaRPr lang="en-US"/>
          </a:p>
        </p:txBody>
      </p:sp>
      <p:sp>
        <p:nvSpPr>
          <p:cNvPr id="219149" name="Line 13"/>
          <p:cNvSpPr>
            <a:spLocks noChangeShapeType="1"/>
          </p:cNvSpPr>
          <p:nvPr/>
        </p:nvSpPr>
        <p:spPr bwMode="auto">
          <a:xfrm>
            <a:off x="1371600" y="4191000"/>
            <a:ext cx="0" cy="685800"/>
          </a:xfrm>
          <a:prstGeom prst="line">
            <a:avLst/>
          </a:prstGeom>
          <a:noFill/>
          <a:ln w="114300">
            <a:solidFill>
              <a:schemeClr val="bg1"/>
            </a:solidFill>
            <a:round/>
            <a:headEnd/>
            <a:tailEnd type="triangle" w="med" len="med"/>
          </a:ln>
          <a:effectLst/>
        </p:spPr>
        <p:txBody>
          <a:bodyPr wrap="none" anchor="ctr"/>
          <a:lstStyle/>
          <a:p>
            <a:endParaRPr lang="en-US"/>
          </a:p>
        </p:txBody>
      </p:sp>
      <p:sp>
        <p:nvSpPr>
          <p:cNvPr id="219150" name="Line 14"/>
          <p:cNvSpPr>
            <a:spLocks noChangeShapeType="1"/>
          </p:cNvSpPr>
          <p:nvPr/>
        </p:nvSpPr>
        <p:spPr bwMode="auto">
          <a:xfrm>
            <a:off x="4044950" y="4191000"/>
            <a:ext cx="0" cy="685800"/>
          </a:xfrm>
          <a:prstGeom prst="line">
            <a:avLst/>
          </a:prstGeom>
          <a:noFill/>
          <a:ln w="114300">
            <a:solidFill>
              <a:schemeClr val="bg1"/>
            </a:solidFill>
            <a:round/>
            <a:headEnd/>
            <a:tailEnd type="triangle" w="med" len="med"/>
          </a:ln>
          <a:effectLst/>
        </p:spPr>
        <p:txBody>
          <a:bodyPr wrap="none" anchor="ctr"/>
          <a:lstStyle/>
          <a:p>
            <a:endParaRPr lang="en-US"/>
          </a:p>
        </p:txBody>
      </p:sp>
      <p:sp>
        <p:nvSpPr>
          <p:cNvPr id="219151" name="Line 15"/>
          <p:cNvSpPr>
            <a:spLocks noChangeShapeType="1"/>
          </p:cNvSpPr>
          <p:nvPr/>
        </p:nvSpPr>
        <p:spPr bwMode="auto">
          <a:xfrm>
            <a:off x="6438900" y="4191000"/>
            <a:ext cx="0" cy="685800"/>
          </a:xfrm>
          <a:prstGeom prst="line">
            <a:avLst/>
          </a:prstGeom>
          <a:noFill/>
          <a:ln w="114300">
            <a:solidFill>
              <a:schemeClr val="bg1"/>
            </a:solidFill>
            <a:round/>
            <a:headEnd/>
            <a:tailEnd type="triangle" w="med" len="med"/>
          </a:ln>
          <a:effectLst/>
        </p:spPr>
        <p:txBody>
          <a:bodyPr wrap="none" anchor="ctr"/>
          <a:lstStyle/>
          <a:p>
            <a:endParaRPr lang="en-US"/>
          </a:p>
        </p:txBody>
      </p:sp>
      <p:sp>
        <p:nvSpPr>
          <p:cNvPr id="219152" name="Line 16"/>
          <p:cNvSpPr>
            <a:spLocks noChangeShapeType="1"/>
          </p:cNvSpPr>
          <p:nvPr/>
        </p:nvSpPr>
        <p:spPr bwMode="auto">
          <a:xfrm>
            <a:off x="8839200" y="4191000"/>
            <a:ext cx="0" cy="685800"/>
          </a:xfrm>
          <a:prstGeom prst="line">
            <a:avLst/>
          </a:prstGeom>
          <a:noFill/>
          <a:ln w="114300">
            <a:solidFill>
              <a:schemeClr val="bg1"/>
            </a:solidFill>
            <a:round/>
            <a:headEnd/>
            <a:tailEnd type="triangle" w="med" len="med"/>
          </a:ln>
          <a:effectLst/>
        </p:spPr>
        <p:txBody>
          <a:bodyPr wrap="none" anchor="ctr"/>
          <a:lstStyle/>
          <a:p>
            <a:endParaRPr lang="en-US"/>
          </a:p>
        </p:txBody>
      </p:sp>
    </p:spTree>
  </p:cSld>
  <p:clrMapOvr>
    <a:masterClrMapping/>
  </p:clrMapOvr>
  <p:transition advClick="0">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050"/>
          <p:cNvSpPr>
            <a:spLocks noGrp="1" noChangeArrowheads="1"/>
          </p:cNvSpPr>
          <p:nvPr>
            <p:ph type="title"/>
          </p:nvPr>
        </p:nvSpPr>
        <p:spPr>
          <a:xfrm>
            <a:off x="1485900" y="609600"/>
            <a:ext cx="7677150" cy="990600"/>
          </a:xfrm>
        </p:spPr>
        <p:txBody>
          <a:bodyPr/>
          <a:lstStyle/>
          <a:p>
            <a:r>
              <a:rPr lang="es-CL" sz="3600" b="1">
                <a:solidFill>
                  <a:srgbClr val="FFFFCC"/>
                </a:solidFill>
              </a:rPr>
              <a:t>Breve Reseña de la Economía Chilena</a:t>
            </a:r>
            <a:endParaRPr lang="es-ES" sz="3600" b="1">
              <a:solidFill>
                <a:srgbClr val="FFFFCC"/>
              </a:solidFill>
            </a:endParaRPr>
          </a:p>
        </p:txBody>
      </p:sp>
      <p:sp>
        <p:nvSpPr>
          <p:cNvPr id="137219" name="Rectangle 2051"/>
          <p:cNvSpPr>
            <a:spLocks noGrp="1" noChangeArrowheads="1"/>
          </p:cNvSpPr>
          <p:nvPr>
            <p:ph type="body" idx="1"/>
          </p:nvPr>
        </p:nvSpPr>
        <p:spPr>
          <a:xfrm>
            <a:off x="495300" y="1981200"/>
            <a:ext cx="8999538" cy="4572000"/>
          </a:xfrm>
        </p:spPr>
        <p:txBody>
          <a:bodyPr/>
          <a:lstStyle/>
          <a:p>
            <a:pPr marL="0" indent="0" algn="just">
              <a:lnSpc>
                <a:spcPct val="90000"/>
              </a:lnSpc>
              <a:buFontTx/>
              <a:buNone/>
            </a:pPr>
            <a:r>
              <a:rPr lang="es-CL" sz="2400" b="1">
                <a:solidFill>
                  <a:srgbClr val="FFFFCC"/>
                </a:solidFill>
              </a:rPr>
              <a:t>Desde la primera mitad de los años 70, se empieza a operar varios cambios estructurales en el funcionamiento de la economía, lo que hoy se expresa entre otros en:</a:t>
            </a:r>
          </a:p>
          <a:p>
            <a:pPr marL="0" indent="0" algn="just">
              <a:lnSpc>
                <a:spcPct val="90000"/>
              </a:lnSpc>
              <a:buFontTx/>
              <a:buNone/>
            </a:pPr>
            <a:endParaRPr lang="es-CL" sz="800" b="1">
              <a:solidFill>
                <a:srgbClr val="FFFFCC"/>
              </a:solidFill>
            </a:endParaRPr>
          </a:p>
          <a:p>
            <a:pPr marL="190500" lvl="1" indent="0" algn="just">
              <a:lnSpc>
                <a:spcPct val="90000"/>
              </a:lnSpc>
              <a:buFontTx/>
              <a:buChar char="•"/>
            </a:pPr>
            <a:r>
              <a:rPr lang="es-CL" sz="2400" b="1">
                <a:solidFill>
                  <a:srgbClr val="FFFFCC"/>
                </a:solidFill>
              </a:rPr>
              <a:t>Funcionamiento del mercado en parte sustantiva de la economía, incluídos los servicios básicos como agua, gas, electricidad, sistema previsional, sistema de salud, sistema educacional, etc.</a:t>
            </a:r>
          </a:p>
          <a:p>
            <a:pPr marL="190500" lvl="1" indent="0" algn="just">
              <a:lnSpc>
                <a:spcPct val="90000"/>
              </a:lnSpc>
              <a:buFontTx/>
              <a:buChar char="•"/>
            </a:pPr>
            <a:endParaRPr lang="es-CL" sz="800" b="1">
              <a:solidFill>
                <a:srgbClr val="FFFFCC"/>
              </a:solidFill>
            </a:endParaRPr>
          </a:p>
          <a:p>
            <a:pPr marL="190500" lvl="1" indent="0" algn="just">
              <a:lnSpc>
                <a:spcPct val="90000"/>
              </a:lnSpc>
              <a:buFontTx/>
              <a:buChar char="•"/>
            </a:pPr>
            <a:r>
              <a:rPr lang="es-CL" sz="2400" b="1">
                <a:solidFill>
                  <a:srgbClr val="FFFFCC"/>
                </a:solidFill>
              </a:rPr>
              <a:t>Apertura al comercio exterior, expresado en bajos aranceles aduaneros (6%), que con Acuerdos Comerciales baja a cerca de 2% efectivo; bajo nivel de barreras no arancelarias; tipo de cambio único y flotante.</a:t>
            </a:r>
          </a:p>
          <a:p>
            <a:pPr marL="190500" lvl="1" indent="0" algn="just">
              <a:lnSpc>
                <a:spcPct val="90000"/>
              </a:lnSpc>
              <a:buFontTx/>
              <a:buChar char="•"/>
            </a:pPr>
            <a:endParaRPr lang="es-CL" sz="800" b="1">
              <a:solidFill>
                <a:srgbClr val="FFFFCC"/>
              </a:solidFill>
            </a:endParaRPr>
          </a:p>
          <a:p>
            <a:pPr marL="190500" lvl="1" indent="0" algn="just">
              <a:lnSpc>
                <a:spcPct val="90000"/>
              </a:lnSpc>
              <a:buFontTx/>
              <a:buChar char="•"/>
            </a:pPr>
            <a:r>
              <a:rPr lang="es-CL" sz="2400" b="1">
                <a:solidFill>
                  <a:srgbClr val="FFFFCC"/>
                </a:solidFill>
              </a:rPr>
              <a:t>Una economía competitiva y abierta al exterior.</a:t>
            </a:r>
            <a:endParaRPr lang="es-ES" sz="2400"/>
          </a:p>
        </p:txBody>
      </p:sp>
    </p:spTree>
  </p:cSld>
  <p:clrMapOvr>
    <a:masterClrMapping/>
  </p:clrMapOvr>
  <p:transition advClick="0">
    <p:wipe di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742950" y="609600"/>
            <a:ext cx="8420100" cy="5638800"/>
          </a:xfrm>
        </p:spPr>
        <p:txBody>
          <a:bodyPr/>
          <a:lstStyle/>
          <a:p>
            <a:pPr algn="l"/>
            <a:r>
              <a:rPr lang="es-ES_tradnl" sz="2800">
                <a:solidFill>
                  <a:srgbClr val="FFFFCC"/>
                </a:solidFill>
              </a:rPr>
              <a:t>  </a:t>
            </a:r>
            <a:br>
              <a:rPr lang="es-ES_tradnl" sz="2800">
                <a:solidFill>
                  <a:srgbClr val="FFFFCC"/>
                </a:solidFill>
              </a:rPr>
            </a:br>
            <a:r>
              <a:rPr lang="es-ES_tradnl" sz="2800">
                <a:solidFill>
                  <a:srgbClr val="FFFFCC"/>
                </a:solidFill>
              </a:rPr>
              <a:t/>
            </a:r>
            <a:br>
              <a:rPr lang="es-ES_tradnl" sz="2800">
                <a:solidFill>
                  <a:srgbClr val="FFFFCC"/>
                </a:solidFill>
              </a:rPr>
            </a:br>
            <a:r>
              <a:rPr lang="es-ES_tradnl" sz="3200" u="sng">
                <a:solidFill>
                  <a:srgbClr val="FFFFCC"/>
                </a:solidFill>
              </a:rPr>
              <a:t>N° de Acreditados en el Sistema Voluntario</a:t>
            </a:r>
            <a:r>
              <a:rPr lang="es-ES_tradnl" sz="2800">
                <a:solidFill>
                  <a:srgbClr val="FFFFCC"/>
                </a:solidFill>
              </a:rPr>
              <a:t/>
            </a:r>
            <a:br>
              <a:rPr lang="es-ES_tradnl" sz="2800">
                <a:solidFill>
                  <a:srgbClr val="FFFFCC"/>
                </a:solidFill>
              </a:rPr>
            </a:br>
            <a:r>
              <a:rPr lang="es-ES_tradnl" sz="2800">
                <a:solidFill>
                  <a:srgbClr val="FFFFCC"/>
                </a:solidFill>
              </a:rPr>
              <a:t/>
            </a:r>
            <a:br>
              <a:rPr lang="es-ES_tradnl" sz="2800">
                <a:solidFill>
                  <a:srgbClr val="FFFFCC"/>
                </a:solidFill>
              </a:rPr>
            </a:br>
            <a:r>
              <a:rPr lang="es-ES_tradnl" sz="2800">
                <a:solidFill>
                  <a:srgbClr val="FFFFCC"/>
                </a:solidFill>
              </a:rPr>
              <a:t>  73   Auditores de Sistemas de Calidad </a:t>
            </a:r>
            <a:br>
              <a:rPr lang="es-ES_tradnl" sz="2800">
                <a:solidFill>
                  <a:srgbClr val="FFFFCC"/>
                </a:solidFill>
              </a:rPr>
            </a:br>
            <a:r>
              <a:rPr lang="es-ES_tradnl" sz="2800">
                <a:solidFill>
                  <a:srgbClr val="FFFFCC"/>
                </a:solidFill>
              </a:rPr>
              <a:t>    8   Organismos Certificadores de Sistemas de</a:t>
            </a:r>
            <a:br>
              <a:rPr lang="es-ES_tradnl" sz="2800">
                <a:solidFill>
                  <a:srgbClr val="FFFFCC"/>
                </a:solidFill>
              </a:rPr>
            </a:br>
            <a:r>
              <a:rPr lang="es-ES_tradnl" sz="2800">
                <a:solidFill>
                  <a:srgbClr val="FFFFCC"/>
                </a:solidFill>
              </a:rPr>
              <a:t>         Calidad</a:t>
            </a:r>
            <a:br>
              <a:rPr lang="es-ES_tradnl" sz="2800">
                <a:solidFill>
                  <a:srgbClr val="FFFFCC"/>
                </a:solidFill>
              </a:rPr>
            </a:br>
            <a:r>
              <a:rPr lang="es-ES_tradnl" sz="2800">
                <a:solidFill>
                  <a:srgbClr val="FFFFCC"/>
                </a:solidFill>
              </a:rPr>
              <a:t>  23   Organismos Certificadores de Productos</a:t>
            </a:r>
            <a:br>
              <a:rPr lang="es-ES_tradnl" sz="2800">
                <a:solidFill>
                  <a:srgbClr val="FFFFCC"/>
                </a:solidFill>
              </a:rPr>
            </a:br>
            <a:r>
              <a:rPr lang="es-ES_tradnl" sz="2800">
                <a:solidFill>
                  <a:srgbClr val="FFFFCC"/>
                </a:solidFill>
              </a:rPr>
              <a:t>  29   Laboratorios de Calibración</a:t>
            </a:r>
            <a:br>
              <a:rPr lang="es-ES_tradnl" sz="2800">
                <a:solidFill>
                  <a:srgbClr val="FFFFCC"/>
                </a:solidFill>
              </a:rPr>
            </a:br>
            <a:r>
              <a:rPr lang="es-ES_tradnl" sz="2800">
                <a:solidFill>
                  <a:srgbClr val="FFFFCC"/>
                </a:solidFill>
              </a:rPr>
              <a:t>150   Laboratorios de Ensayos</a:t>
            </a:r>
            <a:br>
              <a:rPr lang="es-ES_tradnl" sz="2800">
                <a:solidFill>
                  <a:srgbClr val="FFFFCC"/>
                </a:solidFill>
              </a:rPr>
            </a:br>
            <a:r>
              <a:rPr lang="es-ES_tradnl" sz="2800">
                <a:solidFill>
                  <a:srgbClr val="FFFFCC"/>
                </a:solidFill>
              </a:rPr>
              <a:t>  21   Organismos de Inspección</a:t>
            </a:r>
            <a:br>
              <a:rPr lang="es-ES_tradnl" sz="2800">
                <a:solidFill>
                  <a:srgbClr val="FFFFCC"/>
                </a:solidFill>
              </a:rPr>
            </a:br>
            <a:r>
              <a:rPr lang="es-ES_tradnl" sz="2800">
                <a:solidFill>
                  <a:srgbClr val="FFFFCC"/>
                </a:solidFill>
              </a:rPr>
              <a:t>    1   Organismo Certificador de Sistema de Gestión</a:t>
            </a:r>
            <a:br>
              <a:rPr lang="es-ES_tradnl" sz="2800">
                <a:solidFill>
                  <a:srgbClr val="FFFFCC"/>
                </a:solidFill>
              </a:rPr>
            </a:br>
            <a:r>
              <a:rPr lang="es-ES_tradnl" sz="2800">
                <a:solidFill>
                  <a:srgbClr val="FFFFCC"/>
                </a:solidFill>
              </a:rPr>
              <a:t>         del Medioambiente</a:t>
            </a:r>
            <a:br>
              <a:rPr lang="es-ES_tradnl" sz="2800">
                <a:solidFill>
                  <a:srgbClr val="FFFFCC"/>
                </a:solidFill>
              </a:rPr>
            </a:br>
            <a:r>
              <a:rPr lang="es-ES_tradnl" sz="2800">
                <a:solidFill>
                  <a:srgbClr val="FFFFCC"/>
                </a:solidFill>
              </a:rPr>
              <a:t>    1  Organismo de Certificación de Sistema HACCP </a:t>
            </a:r>
            <a:br>
              <a:rPr lang="es-ES_tradnl" sz="2800">
                <a:solidFill>
                  <a:srgbClr val="FFFFCC"/>
                </a:solidFill>
              </a:rPr>
            </a:br>
            <a:r>
              <a:rPr lang="es-ES_tradnl" sz="2800">
                <a:solidFill>
                  <a:srgbClr val="FFFFCC"/>
                </a:solidFill>
              </a:rPr>
              <a:t/>
            </a:r>
            <a:br>
              <a:rPr lang="es-ES_tradnl" sz="2800">
                <a:solidFill>
                  <a:srgbClr val="FFFFCC"/>
                </a:solidFill>
              </a:rPr>
            </a:br>
            <a:endParaRPr lang="es-ES_tradnl">
              <a:solidFill>
                <a:srgbClr val="FFFFCC"/>
              </a:solidFill>
            </a:endParaRPr>
          </a:p>
        </p:txBody>
      </p:sp>
    </p:spTree>
  </p:cSld>
  <p:clrMapOvr>
    <a:masterClrMapping/>
  </p:clrMapOvr>
  <p:transition advClick="0">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body" idx="1"/>
          </p:nvPr>
        </p:nvSpPr>
        <p:spPr>
          <a:xfrm>
            <a:off x="742950" y="609600"/>
            <a:ext cx="8420100" cy="5486400"/>
          </a:xfrm>
        </p:spPr>
        <p:txBody>
          <a:bodyPr/>
          <a:lstStyle/>
          <a:p>
            <a:pPr algn="ctr">
              <a:buFontTx/>
              <a:buNone/>
            </a:pPr>
            <a:r>
              <a:rPr lang="es-ES_tradnl" u="sng">
                <a:solidFill>
                  <a:srgbClr val="FFFFCC"/>
                </a:solidFill>
              </a:rPr>
              <a:t>Evaluación de la Conformidad: Obligatoria</a:t>
            </a:r>
            <a:r>
              <a:rPr lang="es-ES_tradnl" sz="4400">
                <a:solidFill>
                  <a:srgbClr val="FFFFCC"/>
                </a:solidFill>
              </a:rPr>
              <a:t> </a:t>
            </a:r>
          </a:p>
          <a:p>
            <a:pPr algn="ctr">
              <a:buFontTx/>
              <a:buNone/>
            </a:pPr>
            <a:endParaRPr lang="es-ES_tradnl" sz="2800">
              <a:solidFill>
                <a:srgbClr val="FFFFCC"/>
              </a:solidFill>
            </a:endParaRPr>
          </a:p>
          <a:p>
            <a:pPr algn="ctr">
              <a:buFontTx/>
              <a:buNone/>
            </a:pPr>
            <a:r>
              <a:rPr lang="es-ES_tradnl" sz="2800">
                <a:solidFill>
                  <a:srgbClr val="FFFFCC"/>
                </a:solidFill>
              </a:rPr>
              <a:t>Ministerios</a:t>
            </a:r>
            <a:endParaRPr lang="es-ES_tradnl" sz="2800"/>
          </a:p>
          <a:p>
            <a:endParaRPr lang="en-US"/>
          </a:p>
        </p:txBody>
      </p:sp>
      <p:sp>
        <p:nvSpPr>
          <p:cNvPr id="221187" name="Rectangle 3"/>
          <p:cNvSpPr>
            <a:spLocks noChangeArrowheads="1"/>
          </p:cNvSpPr>
          <p:nvPr/>
        </p:nvSpPr>
        <p:spPr bwMode="auto">
          <a:xfrm>
            <a:off x="742950" y="1676400"/>
            <a:ext cx="8420100" cy="4419600"/>
          </a:xfrm>
          <a:prstGeom prst="rect">
            <a:avLst/>
          </a:prstGeom>
          <a:noFill/>
          <a:ln w="9525">
            <a:noFill/>
            <a:miter lim="800000"/>
            <a:headEnd/>
            <a:tailEnd/>
          </a:ln>
          <a:effectLst/>
        </p:spPr>
        <p:txBody>
          <a:bodyPr/>
          <a:lstStyle/>
          <a:p>
            <a:pPr marL="342900" indent="-342900" algn="ctr">
              <a:spcBef>
                <a:spcPct val="20000"/>
              </a:spcBef>
              <a:buFontTx/>
              <a:buChar char="•"/>
            </a:pPr>
            <a:endParaRPr lang="es-ES_tradnl" sz="3200">
              <a:solidFill>
                <a:srgbClr val="FFFFCC"/>
              </a:solidFill>
            </a:endParaRPr>
          </a:p>
          <a:p>
            <a:pPr marL="342900" indent="-342900" algn="ctr">
              <a:spcBef>
                <a:spcPct val="20000"/>
              </a:spcBef>
            </a:pPr>
            <a:endParaRPr lang="es-ES_tradnl" sz="3600">
              <a:solidFill>
                <a:srgbClr val="FFFFCC"/>
              </a:solidFill>
            </a:endParaRPr>
          </a:p>
          <a:p>
            <a:pPr marL="342900" indent="-342900">
              <a:spcBef>
                <a:spcPct val="20000"/>
              </a:spcBef>
              <a:buFontTx/>
              <a:buChar char="•"/>
            </a:pPr>
            <a:endParaRPr lang="es-ES_tradnl" sz="3600">
              <a:solidFill>
                <a:srgbClr val="FFFFCC"/>
              </a:solidFill>
            </a:endParaRPr>
          </a:p>
        </p:txBody>
      </p:sp>
      <p:sp>
        <p:nvSpPr>
          <p:cNvPr id="221188" name="Line 4"/>
          <p:cNvSpPr>
            <a:spLocks noChangeShapeType="1"/>
          </p:cNvSpPr>
          <p:nvPr/>
        </p:nvSpPr>
        <p:spPr bwMode="auto">
          <a:xfrm>
            <a:off x="5035550" y="2286000"/>
            <a:ext cx="0" cy="457200"/>
          </a:xfrm>
          <a:prstGeom prst="line">
            <a:avLst/>
          </a:prstGeom>
          <a:noFill/>
          <a:ln w="139700">
            <a:solidFill>
              <a:schemeClr val="bg1"/>
            </a:solidFill>
            <a:round/>
            <a:headEnd/>
            <a:tailEnd/>
          </a:ln>
          <a:effectLst/>
        </p:spPr>
        <p:txBody>
          <a:bodyPr wrap="none" anchor="ctr"/>
          <a:lstStyle/>
          <a:p>
            <a:endParaRPr lang="en-US"/>
          </a:p>
        </p:txBody>
      </p:sp>
      <p:sp>
        <p:nvSpPr>
          <p:cNvPr id="221189" name="Line 5"/>
          <p:cNvSpPr>
            <a:spLocks noChangeShapeType="1"/>
          </p:cNvSpPr>
          <p:nvPr/>
        </p:nvSpPr>
        <p:spPr bwMode="auto">
          <a:xfrm>
            <a:off x="2889250" y="2743200"/>
            <a:ext cx="4457700" cy="0"/>
          </a:xfrm>
          <a:prstGeom prst="line">
            <a:avLst/>
          </a:prstGeom>
          <a:noFill/>
          <a:ln w="165100">
            <a:solidFill>
              <a:schemeClr val="bg1"/>
            </a:solidFill>
            <a:round/>
            <a:headEnd/>
            <a:tailEnd/>
          </a:ln>
          <a:effectLst/>
        </p:spPr>
        <p:txBody>
          <a:bodyPr wrap="none" anchor="ctr"/>
          <a:lstStyle/>
          <a:p>
            <a:endParaRPr lang="en-US"/>
          </a:p>
        </p:txBody>
      </p:sp>
      <p:sp>
        <p:nvSpPr>
          <p:cNvPr id="221190" name="Line 6"/>
          <p:cNvSpPr>
            <a:spLocks noChangeShapeType="1"/>
          </p:cNvSpPr>
          <p:nvPr/>
        </p:nvSpPr>
        <p:spPr bwMode="auto">
          <a:xfrm>
            <a:off x="2889250" y="2667000"/>
            <a:ext cx="0" cy="685800"/>
          </a:xfrm>
          <a:prstGeom prst="line">
            <a:avLst/>
          </a:prstGeom>
          <a:noFill/>
          <a:ln w="114300">
            <a:solidFill>
              <a:schemeClr val="bg1"/>
            </a:solidFill>
            <a:round/>
            <a:headEnd/>
            <a:tailEnd type="triangle" w="med" len="med"/>
          </a:ln>
          <a:effectLst/>
        </p:spPr>
        <p:txBody>
          <a:bodyPr wrap="none" anchor="ctr"/>
          <a:lstStyle/>
          <a:p>
            <a:endParaRPr lang="en-US"/>
          </a:p>
        </p:txBody>
      </p:sp>
      <p:sp>
        <p:nvSpPr>
          <p:cNvPr id="221191" name="Line 7"/>
          <p:cNvSpPr>
            <a:spLocks noChangeShapeType="1"/>
          </p:cNvSpPr>
          <p:nvPr/>
        </p:nvSpPr>
        <p:spPr bwMode="auto">
          <a:xfrm>
            <a:off x="7346950" y="2667000"/>
            <a:ext cx="0" cy="685800"/>
          </a:xfrm>
          <a:prstGeom prst="line">
            <a:avLst/>
          </a:prstGeom>
          <a:noFill/>
          <a:ln w="114300">
            <a:solidFill>
              <a:schemeClr val="bg1"/>
            </a:solidFill>
            <a:round/>
            <a:headEnd/>
            <a:tailEnd type="triangle" w="med" len="med"/>
          </a:ln>
          <a:effectLst/>
        </p:spPr>
        <p:txBody>
          <a:bodyPr wrap="none" anchor="ctr"/>
          <a:lstStyle/>
          <a:p>
            <a:endParaRPr lang="en-US"/>
          </a:p>
        </p:txBody>
      </p:sp>
      <p:sp>
        <p:nvSpPr>
          <p:cNvPr id="221192" name="Text Box 8"/>
          <p:cNvSpPr txBox="1">
            <a:spLocks noChangeArrowheads="1"/>
          </p:cNvSpPr>
          <p:nvPr/>
        </p:nvSpPr>
        <p:spPr bwMode="auto">
          <a:xfrm>
            <a:off x="1238250" y="3581400"/>
            <a:ext cx="3302000" cy="1066800"/>
          </a:xfrm>
          <a:prstGeom prst="rect">
            <a:avLst/>
          </a:prstGeom>
          <a:solidFill>
            <a:schemeClr val="folHlink"/>
          </a:solidFill>
          <a:ln w="9525">
            <a:noFill/>
            <a:miter lim="800000"/>
            <a:headEnd/>
            <a:tailEnd/>
          </a:ln>
          <a:effectLst/>
        </p:spPr>
        <p:txBody>
          <a:bodyPr>
            <a:spAutoFit/>
          </a:bodyPr>
          <a:lstStyle/>
          <a:p>
            <a:pPr algn="ctr"/>
            <a:r>
              <a:rPr lang="en-US" sz="3200">
                <a:solidFill>
                  <a:srgbClr val="FFFFCC"/>
                </a:solidFill>
              </a:rPr>
              <a:t>Instituciones Públicas</a:t>
            </a:r>
            <a:endParaRPr lang="es-ES_tradnl">
              <a:solidFill>
                <a:schemeClr val="bg1"/>
              </a:solidFill>
              <a:effectLst>
                <a:outerShdw blurRad="38100" dist="38100" dir="2700000" algn="tl">
                  <a:srgbClr val="000000"/>
                </a:outerShdw>
              </a:effectLst>
              <a:latin typeface="Tahoma" pitchFamily="34" charset="0"/>
            </a:endParaRPr>
          </a:p>
        </p:txBody>
      </p:sp>
      <p:sp>
        <p:nvSpPr>
          <p:cNvPr id="221193" name="Text Box 9"/>
          <p:cNvSpPr txBox="1">
            <a:spLocks noChangeArrowheads="1"/>
          </p:cNvSpPr>
          <p:nvPr/>
        </p:nvSpPr>
        <p:spPr bwMode="auto">
          <a:xfrm>
            <a:off x="5283200" y="3581400"/>
            <a:ext cx="3302000" cy="946150"/>
          </a:xfrm>
          <a:prstGeom prst="rect">
            <a:avLst/>
          </a:prstGeom>
          <a:solidFill>
            <a:schemeClr val="folHlink"/>
          </a:solidFill>
          <a:ln w="9525">
            <a:noFill/>
            <a:miter lim="800000"/>
            <a:headEnd/>
            <a:tailEnd/>
          </a:ln>
          <a:effectLst/>
        </p:spPr>
        <p:txBody>
          <a:bodyPr>
            <a:spAutoFit/>
          </a:bodyPr>
          <a:lstStyle/>
          <a:p>
            <a:pPr algn="ctr"/>
            <a:r>
              <a:rPr lang="en-US" sz="2800">
                <a:solidFill>
                  <a:srgbClr val="FFFFCC"/>
                </a:solidFill>
              </a:rPr>
              <a:t>Sistema de Acreditación</a:t>
            </a:r>
            <a:endParaRPr lang="en-US">
              <a:solidFill>
                <a:schemeClr val="bg1"/>
              </a:solidFill>
              <a:effectLst>
                <a:outerShdw blurRad="38100" dist="38100" dir="2700000" algn="tl">
                  <a:srgbClr val="000000"/>
                </a:outerShdw>
              </a:effectLst>
              <a:latin typeface="Tahoma" pitchFamily="34" charset="0"/>
            </a:endParaRPr>
          </a:p>
        </p:txBody>
      </p:sp>
    </p:spTree>
  </p:cSld>
  <p:clrMapOvr>
    <a:masterClrMapping/>
  </p:clrMapOvr>
  <p:transition advClick="0">
    <p:wipe di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742950" y="1066800"/>
            <a:ext cx="8420100" cy="5029200"/>
          </a:xfrm>
        </p:spPr>
        <p:txBody>
          <a:bodyPr/>
          <a:lstStyle/>
          <a:p>
            <a:pPr algn="ctr">
              <a:buFontTx/>
              <a:buNone/>
            </a:pPr>
            <a:endParaRPr lang="es-ES" b="1"/>
          </a:p>
          <a:p>
            <a:pPr algn="ctr">
              <a:buFontTx/>
              <a:buNone/>
            </a:pPr>
            <a:endParaRPr lang="es-ES" b="1"/>
          </a:p>
          <a:p>
            <a:pPr algn="ctr">
              <a:buFontTx/>
              <a:buNone/>
            </a:pPr>
            <a:r>
              <a:rPr lang="es-ES" b="1">
                <a:solidFill>
                  <a:srgbClr val="FFFFCC"/>
                </a:solidFill>
              </a:rPr>
              <a:t>DECISIONES Y RECOMENDACIONES ADOPTADAS POR</a:t>
            </a:r>
            <a:br>
              <a:rPr lang="es-ES" b="1">
                <a:solidFill>
                  <a:srgbClr val="FFFFCC"/>
                </a:solidFill>
              </a:rPr>
            </a:br>
            <a:r>
              <a:rPr lang="es-ES" b="1">
                <a:solidFill>
                  <a:srgbClr val="FFFFCC"/>
                </a:solidFill>
              </a:rPr>
              <a:t>EL COMITÉ OTC/OMC </a:t>
            </a:r>
          </a:p>
          <a:p>
            <a:pPr algn="ctr">
              <a:buFontTx/>
              <a:buNone/>
            </a:pPr>
            <a:r>
              <a:rPr lang="es-ES" sz="2400" b="1">
                <a:solidFill>
                  <a:srgbClr val="FFFFCC"/>
                </a:solidFill>
              </a:rPr>
              <a:t>(DESDE EL 1º DE ENERO DE 1995)</a:t>
            </a:r>
            <a:endParaRPr lang="es-ES" sz="2400"/>
          </a:p>
          <a:p>
            <a:endParaRPr lang="en-US"/>
          </a:p>
        </p:txBody>
      </p:sp>
    </p:spTree>
  </p:cSld>
  <p:clrMapOvr>
    <a:masterClrMapping/>
  </p:clrMapOvr>
  <p:transition advClick="0">
    <p:wipe di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742950" y="990600"/>
            <a:ext cx="8420100" cy="5105400"/>
          </a:xfrm>
        </p:spPr>
        <p:txBody>
          <a:bodyPr/>
          <a:lstStyle/>
          <a:p>
            <a:pPr algn="just">
              <a:buFont typeface="Monotype Sorts" pitchFamily="2" charset="2"/>
              <a:buChar char="3"/>
            </a:pPr>
            <a:r>
              <a:rPr lang="en-US" sz="2400">
                <a:solidFill>
                  <a:srgbClr val="FFFFCC"/>
                </a:solidFill>
              </a:rPr>
              <a:t>El Acuerdo OTC/OMC rige desde 1995 y no se ha modificado.</a:t>
            </a:r>
          </a:p>
          <a:p>
            <a:pPr algn="just">
              <a:buFont typeface="Monotype Sorts" pitchFamily="2" charset="2"/>
              <a:buChar char="3"/>
            </a:pPr>
            <a:endParaRPr lang="en-US" sz="1000">
              <a:solidFill>
                <a:srgbClr val="FFFFCC"/>
              </a:solidFill>
            </a:endParaRPr>
          </a:p>
          <a:p>
            <a:pPr algn="just">
              <a:buFont typeface="Monotype Sorts" pitchFamily="2" charset="2"/>
              <a:buChar char="3"/>
            </a:pPr>
            <a:r>
              <a:rPr lang="en-US" sz="2400">
                <a:solidFill>
                  <a:srgbClr val="FFFFCC"/>
                </a:solidFill>
              </a:rPr>
              <a:t>Las Decisiones  y Recomendaciones del Comité si bien es cierto no son parte del Acuerdo, están relacionadas con la interpretación, aplicación y administración del Acuerdo.</a:t>
            </a:r>
          </a:p>
          <a:p>
            <a:pPr algn="just">
              <a:buFont typeface="Monotype Sorts" pitchFamily="2" charset="2"/>
              <a:buChar char="3"/>
            </a:pPr>
            <a:endParaRPr lang="en-US" sz="1000">
              <a:solidFill>
                <a:srgbClr val="FFFFCC"/>
              </a:solidFill>
            </a:endParaRPr>
          </a:p>
          <a:p>
            <a:pPr algn="just">
              <a:buFont typeface="Monotype Sorts" pitchFamily="2" charset="2"/>
              <a:buChar char="3"/>
            </a:pPr>
            <a:r>
              <a:rPr lang="en-US" sz="2400">
                <a:solidFill>
                  <a:srgbClr val="FFFFCC"/>
                </a:solidFill>
              </a:rPr>
              <a:t>La recopilación de Decisiones y Recomendaciones están en documento G/TBT/1/Rev.8, del 23 de mayo de 2002.</a:t>
            </a:r>
          </a:p>
          <a:p>
            <a:pPr algn="just">
              <a:buFont typeface="Monotype Sorts" pitchFamily="2" charset="2"/>
              <a:buChar char="3"/>
            </a:pPr>
            <a:endParaRPr lang="en-US" sz="1000">
              <a:solidFill>
                <a:srgbClr val="FFFFCC"/>
              </a:solidFill>
            </a:endParaRPr>
          </a:p>
          <a:p>
            <a:pPr algn="just">
              <a:buFont typeface="Monotype Sorts" pitchFamily="2" charset="2"/>
              <a:buChar char="3"/>
            </a:pPr>
            <a:r>
              <a:rPr lang="en-US" sz="2400">
                <a:solidFill>
                  <a:srgbClr val="FFFFCC"/>
                </a:solidFill>
              </a:rPr>
              <a:t>Estas Decisiones y Recomendaciones son el fruto de las reuniones periodicas que tiene el Comité, donde se analiza la marcha de la implemantación del Acuerdo, sus avances, sus dificultades</a:t>
            </a:r>
            <a:r>
              <a:rPr lang="en-US" sz="2400"/>
              <a:t>, </a:t>
            </a:r>
            <a:r>
              <a:rPr lang="en-US" sz="2400">
                <a:solidFill>
                  <a:srgbClr val="FFFFCC"/>
                </a:solidFill>
              </a:rPr>
              <a:t>los nuevos tenas que se van presentando.</a:t>
            </a:r>
            <a:endParaRPr lang="en-US">
              <a:solidFill>
                <a:srgbClr val="FFFFCC"/>
              </a:solidFill>
            </a:endParaRPr>
          </a:p>
          <a:p>
            <a:pPr algn="just"/>
            <a:endParaRPr lang="en-US"/>
          </a:p>
          <a:p>
            <a:pPr algn="just">
              <a:buFontTx/>
              <a:buNone/>
            </a:pPr>
            <a:r>
              <a:rPr lang="en-US"/>
              <a:t> </a:t>
            </a:r>
          </a:p>
        </p:txBody>
      </p:sp>
    </p:spTree>
  </p:cSld>
  <p:clrMapOvr>
    <a:masterClrMapping/>
  </p:clrMapOvr>
  <p:transition advClick="0">
    <p:wipe di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685800" y="304800"/>
            <a:ext cx="8477250" cy="1219200"/>
          </a:xfrm>
        </p:spPr>
        <p:txBody>
          <a:bodyPr/>
          <a:lstStyle/>
          <a:p>
            <a:r>
              <a:rPr lang="es-ES_tradnl" sz="3600" b="1">
                <a:solidFill>
                  <a:srgbClr val="FFFFCC"/>
                </a:solidFill>
              </a:rPr>
              <a:t>Organismos Internacionales Intergubernamentales</a:t>
            </a:r>
            <a:endParaRPr lang="es-ES_tradnl">
              <a:solidFill>
                <a:srgbClr val="FFFFCC"/>
              </a:solidFill>
            </a:endParaRPr>
          </a:p>
        </p:txBody>
      </p:sp>
      <p:sp>
        <p:nvSpPr>
          <p:cNvPr id="211971" name="Rectangle 3"/>
          <p:cNvSpPr>
            <a:spLocks noGrp="1" noChangeArrowheads="1"/>
          </p:cNvSpPr>
          <p:nvPr>
            <p:ph type="body" idx="1"/>
          </p:nvPr>
        </p:nvSpPr>
        <p:spPr>
          <a:xfrm>
            <a:off x="742950" y="1752600"/>
            <a:ext cx="8420100" cy="4800600"/>
          </a:xfrm>
        </p:spPr>
        <p:txBody>
          <a:bodyPr/>
          <a:lstStyle/>
          <a:p>
            <a:pPr marL="0" indent="0" algn="just">
              <a:buFontTx/>
              <a:buNone/>
            </a:pPr>
            <a:r>
              <a:rPr lang="es-ES" sz="2800" b="1">
                <a:solidFill>
                  <a:srgbClr val="FFFFCC"/>
                </a:solidFill>
              </a:rPr>
              <a:t>COMISIÓN DEL CODEX ALIMENTARIUS</a:t>
            </a:r>
            <a:r>
              <a:rPr lang="es-ES" sz="2800" b="1"/>
              <a:t> </a:t>
            </a:r>
            <a:r>
              <a:rPr lang="es-ES" sz="2800" b="1">
                <a:solidFill>
                  <a:srgbClr val="FFFFCC"/>
                </a:solidFill>
              </a:rPr>
              <a:t>- CODEX</a:t>
            </a:r>
          </a:p>
          <a:p>
            <a:pPr marL="0" indent="0" algn="just">
              <a:buFontTx/>
              <a:buNone/>
            </a:pPr>
            <a:endParaRPr lang="es-ES" sz="2400" b="1">
              <a:solidFill>
                <a:srgbClr val="FFFFCC"/>
              </a:solidFill>
            </a:endParaRPr>
          </a:p>
          <a:p>
            <a:pPr marL="0" indent="0" algn="just">
              <a:buFontTx/>
              <a:buNone/>
            </a:pPr>
            <a:r>
              <a:rPr lang="es-ES" sz="2400" b="1">
                <a:solidFill>
                  <a:srgbClr val="FFFFCC"/>
                </a:solidFill>
              </a:rPr>
              <a:t>Fue establecida por la ONU para la Agricultura y la Alimentación (FAO) y la Organización Mindial de la salud (OMS) para promover la coordinación del trabajo de normalización sobre alimentos emprendidos por las organizaciones gubernamentales o no, y preparar y publicar tales normas. Sus miembros son 160 países, que representan más del 95%  de la población mundial.</a:t>
            </a:r>
          </a:p>
          <a:p>
            <a:pPr marL="0" indent="0" algn="just">
              <a:buFontTx/>
              <a:buNone/>
            </a:pPr>
            <a:endParaRPr lang="es-ES" sz="2400" b="1">
              <a:solidFill>
                <a:srgbClr val="FFFFCC"/>
              </a:solidFill>
            </a:endParaRPr>
          </a:p>
          <a:p>
            <a:pPr marL="0" indent="0" algn="just">
              <a:buFontTx/>
              <a:buNone/>
            </a:pPr>
            <a:endParaRPr lang="es-ES" sz="2400" b="1">
              <a:solidFill>
                <a:srgbClr val="FFFFCC"/>
              </a:solidFill>
            </a:endParaRPr>
          </a:p>
          <a:p>
            <a:pPr marL="0" indent="0" algn="just">
              <a:buFontTx/>
              <a:buNone/>
            </a:pPr>
            <a:endParaRPr lang="es-ES" sz="2400" b="1">
              <a:solidFill>
                <a:srgbClr val="FFFFCC"/>
              </a:solidFill>
            </a:endParaRPr>
          </a:p>
          <a:p>
            <a:pPr marL="0" indent="0" algn="just">
              <a:buFontTx/>
              <a:buNone/>
            </a:pPr>
            <a:endParaRPr lang="es-ES" sz="2400" b="1">
              <a:solidFill>
                <a:srgbClr val="FFFFCC"/>
              </a:solidFill>
            </a:endParaRPr>
          </a:p>
          <a:p>
            <a:pPr marL="0" indent="0" algn="just">
              <a:buFontTx/>
              <a:buNone/>
            </a:pPr>
            <a:endParaRPr lang="es-ES_tradnl" b="1"/>
          </a:p>
        </p:txBody>
      </p:sp>
    </p:spTree>
  </p:cSld>
  <p:clrMapOvr>
    <a:masterClrMapping/>
  </p:clrMapOvr>
  <p:transition advClick="0">
    <p:wipe di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685800" y="304800"/>
            <a:ext cx="8477250" cy="1219200"/>
          </a:xfrm>
        </p:spPr>
        <p:txBody>
          <a:bodyPr/>
          <a:lstStyle/>
          <a:p>
            <a:r>
              <a:rPr lang="es-ES_tradnl" sz="3600" b="1">
                <a:solidFill>
                  <a:srgbClr val="FFFFCC"/>
                </a:solidFill>
              </a:rPr>
              <a:t>Organismos Internacionales Intergubernamentales</a:t>
            </a:r>
          </a:p>
        </p:txBody>
      </p:sp>
      <p:sp>
        <p:nvSpPr>
          <p:cNvPr id="212995" name="Rectangle 3"/>
          <p:cNvSpPr>
            <a:spLocks noGrp="1" noChangeArrowheads="1"/>
          </p:cNvSpPr>
          <p:nvPr>
            <p:ph type="body" idx="1"/>
          </p:nvPr>
        </p:nvSpPr>
        <p:spPr>
          <a:xfrm>
            <a:off x="742950" y="1828800"/>
            <a:ext cx="8420100" cy="4724400"/>
          </a:xfrm>
        </p:spPr>
        <p:txBody>
          <a:bodyPr/>
          <a:lstStyle/>
          <a:p>
            <a:pPr marL="0" indent="0" algn="just">
              <a:buFontTx/>
              <a:buNone/>
            </a:pPr>
            <a:r>
              <a:rPr lang="es-ES_tradnl" sz="2800" b="1">
                <a:solidFill>
                  <a:srgbClr val="FFFFCC"/>
                </a:solidFill>
              </a:rPr>
              <a:t>CONVENIO INTERNACIONAL DE PROTECCION FITOSANITARIA  (CIPF)</a:t>
            </a:r>
          </a:p>
          <a:p>
            <a:pPr marL="0" indent="0" algn="just">
              <a:buFontTx/>
              <a:buNone/>
            </a:pPr>
            <a:endParaRPr lang="es-ES_tradnl" sz="2800" b="1">
              <a:solidFill>
                <a:srgbClr val="FFFFCC"/>
              </a:solidFill>
            </a:endParaRPr>
          </a:p>
          <a:p>
            <a:pPr marL="0" indent="0" algn="just">
              <a:buFontTx/>
              <a:buNone/>
            </a:pPr>
            <a:r>
              <a:rPr lang="es-ES_tradnl" sz="2400" b="1">
                <a:solidFill>
                  <a:srgbClr val="FFFFCC"/>
                </a:solidFill>
              </a:rPr>
              <a:t>Convenio depositado en la FAO. Con  116 miembros, es fuente de normas internacionales para las medidas fitosanitarias.</a:t>
            </a:r>
          </a:p>
          <a:p>
            <a:pPr marL="0" indent="0" algn="just">
              <a:buFontTx/>
              <a:buNone/>
            </a:pPr>
            <a:endParaRPr lang="es-ES_tradnl" sz="2400" b="1">
              <a:solidFill>
                <a:srgbClr val="FFFFCC"/>
              </a:solidFill>
            </a:endParaRPr>
          </a:p>
        </p:txBody>
      </p:sp>
    </p:spTree>
  </p:cSld>
  <p:clrMapOvr>
    <a:masterClrMapping/>
  </p:clrMapOvr>
  <p:transition advClick="0">
    <p:wipe dir="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685800" y="304800"/>
            <a:ext cx="8477250" cy="1371600"/>
          </a:xfrm>
        </p:spPr>
        <p:txBody>
          <a:bodyPr/>
          <a:lstStyle/>
          <a:p>
            <a:r>
              <a:rPr lang="es-ES_tradnl" sz="3600" b="1">
                <a:solidFill>
                  <a:srgbClr val="FFFFCC"/>
                </a:solidFill>
              </a:rPr>
              <a:t>Organismos Internacionales Intergubernamentales</a:t>
            </a:r>
          </a:p>
        </p:txBody>
      </p:sp>
      <p:sp>
        <p:nvSpPr>
          <p:cNvPr id="214019" name="Rectangle 3"/>
          <p:cNvSpPr>
            <a:spLocks noGrp="1" noChangeArrowheads="1"/>
          </p:cNvSpPr>
          <p:nvPr>
            <p:ph type="body" idx="1"/>
          </p:nvPr>
        </p:nvSpPr>
        <p:spPr>
          <a:xfrm>
            <a:off x="742950" y="2057400"/>
            <a:ext cx="8420100" cy="4495800"/>
          </a:xfrm>
        </p:spPr>
        <p:txBody>
          <a:bodyPr/>
          <a:lstStyle/>
          <a:p>
            <a:pPr marL="0" indent="0" algn="just">
              <a:buFontTx/>
              <a:buNone/>
            </a:pPr>
            <a:r>
              <a:rPr lang="es-ES_tradnl" sz="2800" b="1">
                <a:solidFill>
                  <a:srgbClr val="FFFFCC"/>
                </a:solidFill>
              </a:rPr>
              <a:t>LA OFICINA INTERNACIONAL DE EPIZOOTIAS (OIE)</a:t>
            </a:r>
          </a:p>
          <a:p>
            <a:pPr marL="0" indent="0" algn="just">
              <a:buFontTx/>
              <a:buNone/>
            </a:pPr>
            <a:endParaRPr lang="es-ES_tradnl" sz="2800" b="1">
              <a:solidFill>
                <a:srgbClr val="FFFFCC"/>
              </a:solidFill>
            </a:endParaRPr>
          </a:p>
          <a:p>
            <a:pPr marL="0" indent="0" algn="just">
              <a:buFontTx/>
              <a:buNone/>
            </a:pPr>
            <a:r>
              <a:rPr lang="es-ES_tradnl" sz="2400" b="1">
                <a:solidFill>
                  <a:srgbClr val="FFFFCC"/>
                </a:solidFill>
              </a:rPr>
              <a:t>Compuesta por 158 países, informa a los gobiernos de la incidencia de las enfermedades animales y los métodos para controlarlas. También armoniza las normas para el comercio de los animales y de productos animales. </a:t>
            </a:r>
            <a:endParaRPr lang="es-ES_tradnl" sz="2800" b="1">
              <a:solidFill>
                <a:srgbClr val="FFFFCC"/>
              </a:solidFill>
            </a:endParaRPr>
          </a:p>
        </p:txBody>
      </p:sp>
    </p:spTree>
  </p:cSld>
  <p:clrMapOvr>
    <a:masterClrMapping/>
  </p:clrMapOvr>
  <p:transition advClick="0">
    <p:wipe dir="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685800" y="304800"/>
            <a:ext cx="8477250" cy="1219200"/>
          </a:xfrm>
        </p:spPr>
        <p:txBody>
          <a:bodyPr/>
          <a:lstStyle/>
          <a:p>
            <a:r>
              <a:rPr lang="es-ES_tradnl" sz="4000" b="1">
                <a:solidFill>
                  <a:srgbClr val="FFFFCC"/>
                </a:solidFill>
              </a:rPr>
              <a:t>Organismos Internacionales  No Gubernamentales</a:t>
            </a:r>
            <a:endParaRPr lang="es-ES_tradnl">
              <a:solidFill>
                <a:srgbClr val="FFFFCC"/>
              </a:solidFill>
            </a:endParaRPr>
          </a:p>
        </p:txBody>
      </p:sp>
      <p:sp>
        <p:nvSpPr>
          <p:cNvPr id="215043" name="Rectangle 3"/>
          <p:cNvSpPr>
            <a:spLocks noGrp="1" noChangeArrowheads="1"/>
          </p:cNvSpPr>
          <p:nvPr>
            <p:ph type="body" idx="1"/>
          </p:nvPr>
        </p:nvSpPr>
        <p:spPr>
          <a:xfrm>
            <a:off x="742950" y="1752600"/>
            <a:ext cx="8420100" cy="4800600"/>
          </a:xfrm>
        </p:spPr>
        <p:txBody>
          <a:bodyPr/>
          <a:lstStyle/>
          <a:p>
            <a:pPr marL="0" indent="0" algn="just">
              <a:buFontTx/>
              <a:buNone/>
            </a:pPr>
            <a:r>
              <a:rPr lang="es-ES_tradnl" sz="2800" b="1">
                <a:solidFill>
                  <a:srgbClr val="FFFFCC"/>
                </a:solidFill>
              </a:rPr>
              <a:t>COMISION ELECTRONICA INTERNACIONAL (CEI)</a:t>
            </a:r>
          </a:p>
          <a:p>
            <a:pPr marL="0" indent="0" algn="just">
              <a:buFontTx/>
              <a:buNone/>
            </a:pPr>
            <a:endParaRPr lang="es-ES_tradnl" sz="2800" b="1">
              <a:solidFill>
                <a:srgbClr val="FFFFCC"/>
              </a:solidFill>
            </a:endParaRPr>
          </a:p>
          <a:p>
            <a:pPr marL="0" indent="0" algn="just">
              <a:buFontTx/>
              <a:buNone/>
            </a:pPr>
            <a:r>
              <a:rPr lang="es-ES_tradnl" sz="2400" b="1">
                <a:solidFill>
                  <a:srgbClr val="FFFFCC"/>
                </a:solidFill>
              </a:rPr>
              <a:t>Fundada en 1906, participan unos 50 países, pocos de ellos en  desarrollo.  Ha publicado unas 11.000 normas en el campo electrónico, que cubre los equipos electrónicos, magnéticos y electromagnéticos, electroacústicos, de telecomunicaciones y de producción y distribución de energía. </a:t>
            </a:r>
          </a:p>
        </p:txBody>
      </p:sp>
    </p:spTree>
  </p:cSld>
  <p:clrMapOvr>
    <a:masterClrMapping/>
  </p:clrMapOvr>
  <p:transition advClick="0">
    <p:wipe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685800" y="304800"/>
            <a:ext cx="8477250" cy="1219200"/>
          </a:xfrm>
        </p:spPr>
        <p:txBody>
          <a:bodyPr/>
          <a:lstStyle/>
          <a:p>
            <a:r>
              <a:rPr lang="es-ES_tradnl" sz="4000" b="1">
                <a:solidFill>
                  <a:srgbClr val="FFFFCC"/>
                </a:solidFill>
              </a:rPr>
              <a:t>Organismos Internacionales  No Gubernamentales</a:t>
            </a:r>
            <a:endParaRPr lang="es-ES_tradnl">
              <a:solidFill>
                <a:srgbClr val="FFFFCC"/>
              </a:solidFill>
            </a:endParaRPr>
          </a:p>
        </p:txBody>
      </p:sp>
      <p:sp>
        <p:nvSpPr>
          <p:cNvPr id="216067" name="Rectangle 3"/>
          <p:cNvSpPr>
            <a:spLocks noGrp="1" noChangeArrowheads="1"/>
          </p:cNvSpPr>
          <p:nvPr>
            <p:ph type="body" idx="1"/>
          </p:nvPr>
        </p:nvSpPr>
        <p:spPr>
          <a:xfrm>
            <a:off x="742950" y="1752600"/>
            <a:ext cx="8420100" cy="4800600"/>
          </a:xfrm>
        </p:spPr>
        <p:txBody>
          <a:bodyPr/>
          <a:lstStyle/>
          <a:p>
            <a:pPr marL="0" indent="0" algn="just">
              <a:buFontTx/>
              <a:buNone/>
            </a:pPr>
            <a:r>
              <a:rPr lang="es-ES_tradnl" sz="2800" b="1">
                <a:solidFill>
                  <a:srgbClr val="FFFFCC"/>
                </a:solidFill>
              </a:rPr>
              <a:t>ORGANIZACIÓN INTERNACIONAL DE NORMALIZACION (ISO)</a:t>
            </a:r>
            <a:endParaRPr lang="es-ES_tradnl" sz="2400" b="1">
              <a:solidFill>
                <a:srgbClr val="FFFFCC"/>
              </a:solidFill>
            </a:endParaRPr>
          </a:p>
          <a:p>
            <a:pPr marL="0" indent="0" algn="just">
              <a:buFontTx/>
              <a:buNone/>
            </a:pPr>
            <a:endParaRPr lang="es-ES_tradnl" sz="2400" b="1">
              <a:solidFill>
                <a:srgbClr val="FFFFCC"/>
              </a:solidFill>
            </a:endParaRPr>
          </a:p>
          <a:p>
            <a:pPr marL="0" indent="0" algn="just">
              <a:buFontTx/>
              <a:buNone/>
            </a:pPr>
            <a:r>
              <a:rPr lang="es-ES_tradnl" sz="2400" b="1">
                <a:solidFill>
                  <a:srgbClr val="FFFFCC"/>
                </a:solidFill>
              </a:rPr>
              <a:t>Establecida en 1947 es una federación de organismos nacionales de normalización de unos 140 países, de los cuales más de 100 son países en  desarrollo. Ha publicado alrededor de 12.500 normas que cubren un amlio campo, productos y sistemas, que no caen dentro del ámbito de la CEI o del campo de las telecomunicaciones, que es atendido por la Unión Internacional de Telecomunicaciones (UIT).</a:t>
            </a:r>
          </a:p>
        </p:txBody>
      </p:sp>
    </p:spTree>
  </p:cSld>
  <p:clrMapOvr>
    <a:masterClrMapping/>
  </p:clrMapOvr>
  <p:transition advClick="0">
    <p:wipe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685800" y="304800"/>
            <a:ext cx="8477250" cy="1219200"/>
          </a:xfrm>
        </p:spPr>
        <p:txBody>
          <a:bodyPr/>
          <a:lstStyle/>
          <a:p>
            <a:r>
              <a:rPr lang="es-ES_tradnl" sz="4000" b="1">
                <a:solidFill>
                  <a:srgbClr val="FFFFCC"/>
                </a:solidFill>
              </a:rPr>
              <a:t>Organismos Internacionales  No Gubernamentales</a:t>
            </a:r>
            <a:endParaRPr lang="es-ES_tradnl">
              <a:solidFill>
                <a:srgbClr val="FFFFCC"/>
              </a:solidFill>
            </a:endParaRPr>
          </a:p>
        </p:txBody>
      </p:sp>
      <p:sp>
        <p:nvSpPr>
          <p:cNvPr id="217091" name="Rectangle 3"/>
          <p:cNvSpPr>
            <a:spLocks noGrp="1" noChangeArrowheads="1"/>
          </p:cNvSpPr>
          <p:nvPr>
            <p:ph type="body" idx="1"/>
          </p:nvPr>
        </p:nvSpPr>
        <p:spPr>
          <a:xfrm>
            <a:off x="742950" y="1752600"/>
            <a:ext cx="8420100" cy="4800600"/>
          </a:xfrm>
        </p:spPr>
        <p:txBody>
          <a:bodyPr/>
          <a:lstStyle/>
          <a:p>
            <a:pPr marL="0" indent="0" algn="just">
              <a:buFontTx/>
              <a:buNone/>
            </a:pPr>
            <a:r>
              <a:rPr lang="es-ES_tradnl" sz="2800" b="1">
                <a:solidFill>
                  <a:srgbClr val="FFFFCC"/>
                </a:solidFill>
              </a:rPr>
              <a:t>UNIÓN INTERNACIONAL DE TELECOMUNICACIONES (UIT).</a:t>
            </a:r>
          </a:p>
          <a:p>
            <a:pPr marL="0" indent="0" algn="just">
              <a:buFontTx/>
              <a:buNone/>
            </a:pPr>
            <a:endParaRPr lang="es-ES_tradnl" sz="2800" b="1">
              <a:solidFill>
                <a:srgbClr val="FFFFCC"/>
              </a:solidFill>
            </a:endParaRPr>
          </a:p>
          <a:p>
            <a:pPr marL="0" indent="0" algn="just">
              <a:buFontTx/>
              <a:buNone/>
            </a:pPr>
            <a:r>
              <a:rPr lang="es-ES_tradnl" sz="2800" b="1">
                <a:solidFill>
                  <a:srgbClr val="FFFFCC"/>
                </a:solidFill>
              </a:rPr>
              <a:t>Establecida en 1865, una de las más antiguas, </a:t>
            </a:r>
          </a:p>
        </p:txBody>
      </p:sp>
    </p:spTree>
  </p:cSld>
  <p:clrMapOvr>
    <a:masterClrMapping/>
  </p:clrMapOvr>
  <p:transition advClick="0">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1733550" y="609600"/>
            <a:ext cx="7429500" cy="990600"/>
          </a:xfrm>
        </p:spPr>
        <p:txBody>
          <a:bodyPr/>
          <a:lstStyle/>
          <a:p>
            <a:r>
              <a:rPr lang="es-CL" sz="3600" b="1">
                <a:solidFill>
                  <a:srgbClr val="FFFFCC"/>
                </a:solidFill>
              </a:rPr>
              <a:t>Breve Reseña de la Economía Chilena</a:t>
            </a:r>
            <a:endParaRPr lang="es-ES" sz="3600" b="1">
              <a:solidFill>
                <a:srgbClr val="FFFFCC"/>
              </a:solidFill>
            </a:endParaRPr>
          </a:p>
        </p:txBody>
      </p:sp>
      <p:sp>
        <p:nvSpPr>
          <p:cNvPr id="119811" name="Rectangle 3"/>
          <p:cNvSpPr>
            <a:spLocks noGrp="1" noChangeArrowheads="1"/>
          </p:cNvSpPr>
          <p:nvPr>
            <p:ph type="body" idx="1"/>
          </p:nvPr>
        </p:nvSpPr>
        <p:spPr>
          <a:xfrm>
            <a:off x="495300" y="2286000"/>
            <a:ext cx="8999538" cy="4267200"/>
          </a:xfrm>
        </p:spPr>
        <p:txBody>
          <a:bodyPr/>
          <a:lstStyle/>
          <a:p>
            <a:pPr marL="190500" lvl="1" indent="0" algn="just">
              <a:buFontTx/>
              <a:buChar char="•"/>
            </a:pPr>
            <a:r>
              <a:rPr lang="es-CL" sz="2400" b="1">
                <a:solidFill>
                  <a:srgbClr val="FFFFCC"/>
                </a:solidFill>
              </a:rPr>
              <a:t>El Estado ha centrado su  atención a áreas de falla de mercado, como regulación de precio en monopolios naturales, protección del consumidor  por asimetría de la información,  sectores con externalidades positivas o negativas, etc.</a:t>
            </a:r>
          </a:p>
          <a:p>
            <a:pPr marL="190500" lvl="1" indent="0" algn="just">
              <a:buFontTx/>
              <a:buChar char="•"/>
            </a:pPr>
            <a:endParaRPr lang="es-CL" sz="800" b="1">
              <a:solidFill>
                <a:srgbClr val="FFFFCC"/>
              </a:solidFill>
            </a:endParaRPr>
          </a:p>
          <a:p>
            <a:pPr marL="190500" lvl="1" indent="0" algn="just">
              <a:buFontTx/>
              <a:buChar char="•"/>
            </a:pPr>
            <a:r>
              <a:rPr lang="es-CL" sz="2400" b="1">
                <a:solidFill>
                  <a:srgbClr val="FFFFCC"/>
                </a:solidFill>
              </a:rPr>
              <a:t> Un política fiscal anticíclica, con un objetivo de  superavit estructural en el mediano y largo plazo.</a:t>
            </a:r>
          </a:p>
          <a:p>
            <a:pPr marL="190500" lvl="1" indent="0" algn="just">
              <a:buFontTx/>
              <a:buChar char="•"/>
            </a:pPr>
            <a:endParaRPr lang="es-CL" sz="800" b="1">
              <a:solidFill>
                <a:srgbClr val="FFFFCC"/>
              </a:solidFill>
            </a:endParaRPr>
          </a:p>
          <a:p>
            <a:pPr marL="190500" lvl="1" indent="0" algn="just">
              <a:buFontTx/>
              <a:buChar char="•"/>
            </a:pPr>
            <a:r>
              <a:rPr lang="es-CL" sz="2400" b="1">
                <a:solidFill>
                  <a:srgbClr val="FFFFCC"/>
                </a:solidFill>
              </a:rPr>
              <a:t>Un Banco Central Autónomo, que vela por la estabilidad de los precios, incluido el valor de la moneda. </a:t>
            </a:r>
            <a:endParaRPr lang="es-ES" sz="2400" b="1"/>
          </a:p>
        </p:txBody>
      </p:sp>
    </p:spTree>
  </p:cSld>
  <p:clrMapOvr>
    <a:masterClrMapping/>
  </p:clrMapOvr>
  <p:transition advClick="0">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1651000" y="609600"/>
            <a:ext cx="7512050" cy="1143000"/>
          </a:xfrm>
        </p:spPr>
        <p:txBody>
          <a:bodyPr/>
          <a:lstStyle/>
          <a:p>
            <a:pPr algn="l"/>
            <a:r>
              <a:rPr lang="es-CL" sz="3600" b="1">
                <a:solidFill>
                  <a:srgbClr val="FFFFCC"/>
                </a:solidFill>
              </a:rPr>
              <a:t>Política Comercial</a:t>
            </a:r>
            <a:endParaRPr lang="en-US" sz="3600" b="1">
              <a:solidFill>
                <a:srgbClr val="FFFFCC"/>
              </a:solidFill>
            </a:endParaRPr>
          </a:p>
        </p:txBody>
      </p:sp>
      <p:sp>
        <p:nvSpPr>
          <p:cNvPr id="120835" name="Rectangle 3"/>
          <p:cNvSpPr>
            <a:spLocks noGrp="1" noChangeArrowheads="1"/>
          </p:cNvSpPr>
          <p:nvPr>
            <p:ph type="body" idx="1"/>
          </p:nvPr>
        </p:nvSpPr>
        <p:spPr>
          <a:xfrm>
            <a:off x="1752600" y="1981200"/>
            <a:ext cx="7410450" cy="4114800"/>
          </a:xfrm>
        </p:spPr>
        <p:txBody>
          <a:bodyPr/>
          <a:lstStyle/>
          <a:p>
            <a:pPr>
              <a:lnSpc>
                <a:spcPct val="90000"/>
              </a:lnSpc>
              <a:buFontTx/>
              <a:buNone/>
            </a:pPr>
            <a:endParaRPr lang="es-ES_tradnl" sz="2800">
              <a:solidFill>
                <a:srgbClr val="FFFFCC"/>
              </a:solidFill>
            </a:endParaRPr>
          </a:p>
          <a:p>
            <a:pPr>
              <a:lnSpc>
                <a:spcPct val="90000"/>
              </a:lnSpc>
            </a:pPr>
            <a:r>
              <a:rPr lang="es-ES_tradnl" sz="2800" b="1">
                <a:solidFill>
                  <a:srgbClr val="FFFFCC"/>
                </a:solidFill>
              </a:rPr>
              <a:t>Unilateral</a:t>
            </a:r>
          </a:p>
          <a:p>
            <a:pPr>
              <a:lnSpc>
                <a:spcPct val="90000"/>
              </a:lnSpc>
            </a:pPr>
            <a:endParaRPr lang="es-ES_tradnl" sz="1000" b="1">
              <a:solidFill>
                <a:srgbClr val="FFFFCC"/>
              </a:solidFill>
            </a:endParaRPr>
          </a:p>
          <a:p>
            <a:pPr>
              <a:lnSpc>
                <a:spcPct val="90000"/>
              </a:lnSpc>
            </a:pPr>
            <a:r>
              <a:rPr lang="es-ES_tradnl" sz="2800" b="1">
                <a:solidFill>
                  <a:srgbClr val="FFFFCC"/>
                </a:solidFill>
              </a:rPr>
              <a:t>Multilateral </a:t>
            </a:r>
          </a:p>
          <a:p>
            <a:pPr>
              <a:lnSpc>
                <a:spcPct val="90000"/>
              </a:lnSpc>
            </a:pPr>
            <a:endParaRPr lang="es-ES_tradnl" sz="1000" b="1">
              <a:solidFill>
                <a:srgbClr val="FFFFCC"/>
              </a:solidFill>
            </a:endParaRPr>
          </a:p>
          <a:p>
            <a:pPr>
              <a:lnSpc>
                <a:spcPct val="90000"/>
              </a:lnSpc>
            </a:pPr>
            <a:r>
              <a:rPr lang="es-ES_tradnl" sz="2800" b="1">
                <a:solidFill>
                  <a:srgbClr val="FFFFCC"/>
                </a:solidFill>
              </a:rPr>
              <a:t>Bilateral y Regional</a:t>
            </a:r>
            <a:endParaRPr lang="es-ES_tradnl" sz="2800"/>
          </a:p>
          <a:p>
            <a:pPr lvl="1">
              <a:lnSpc>
                <a:spcPct val="90000"/>
              </a:lnSpc>
            </a:pPr>
            <a:endParaRPr lang="es-CL" sz="2400"/>
          </a:p>
          <a:p>
            <a:pPr lvl="1">
              <a:lnSpc>
                <a:spcPct val="90000"/>
              </a:lnSpc>
            </a:pPr>
            <a:endParaRPr lang="es-ES_tradnl" sz="2400"/>
          </a:p>
          <a:p>
            <a:pPr>
              <a:lnSpc>
                <a:spcPct val="90000"/>
              </a:lnSpc>
            </a:pPr>
            <a:endParaRPr lang="en-US" sz="2800"/>
          </a:p>
        </p:txBody>
      </p:sp>
    </p:spTree>
  </p:cSld>
  <p:clrMapOvr>
    <a:masterClrMapping/>
  </p:clrMapOvr>
  <p:transition advClick="0">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762000" y="381000"/>
            <a:ext cx="8401050" cy="762000"/>
          </a:xfrm>
        </p:spPr>
        <p:txBody>
          <a:bodyPr/>
          <a:lstStyle/>
          <a:p>
            <a:r>
              <a:rPr lang="es-CL" sz="3600" b="1">
                <a:solidFill>
                  <a:srgbClr val="FFFFCC"/>
                </a:solidFill>
              </a:rPr>
              <a:t>Política Comercial: Unilateral</a:t>
            </a:r>
            <a:endParaRPr lang="en-US" sz="3600" b="1">
              <a:solidFill>
                <a:srgbClr val="FFFFCC"/>
              </a:solidFill>
            </a:endParaRPr>
          </a:p>
        </p:txBody>
      </p:sp>
      <p:sp>
        <p:nvSpPr>
          <p:cNvPr id="139267" name="Rectangle 3"/>
          <p:cNvSpPr>
            <a:spLocks noGrp="1" noChangeArrowheads="1"/>
          </p:cNvSpPr>
          <p:nvPr>
            <p:ph type="body" idx="1"/>
          </p:nvPr>
        </p:nvSpPr>
        <p:spPr>
          <a:xfrm>
            <a:off x="762000" y="1371600"/>
            <a:ext cx="8401050" cy="5181600"/>
          </a:xfrm>
        </p:spPr>
        <p:txBody>
          <a:bodyPr/>
          <a:lstStyle/>
          <a:p>
            <a:pPr algn="just">
              <a:lnSpc>
                <a:spcPct val="90000"/>
              </a:lnSpc>
            </a:pPr>
            <a:r>
              <a:rPr lang="es-ES_tradnl" sz="2400" b="1">
                <a:solidFill>
                  <a:srgbClr val="FFFFCC"/>
                </a:solidFill>
              </a:rPr>
              <a:t>Reducción arancelarias: Aranceles bajos,  parejos y descendentes. Desde una tasa de 15%  en 1990 se baja a 13% en 1991, a 11% entre 1992 y 1998, y disminuye en 1% anual desde 1999, llegando al 6% en  la actualidad.</a:t>
            </a:r>
          </a:p>
          <a:p>
            <a:pPr algn="just">
              <a:lnSpc>
                <a:spcPct val="90000"/>
              </a:lnSpc>
            </a:pPr>
            <a:endParaRPr lang="es-ES_tradnl" sz="800" b="1">
              <a:solidFill>
                <a:srgbClr val="FFFFCC"/>
              </a:solidFill>
            </a:endParaRPr>
          </a:p>
          <a:p>
            <a:pPr algn="just">
              <a:lnSpc>
                <a:spcPct val="90000"/>
              </a:lnSpc>
            </a:pPr>
            <a:r>
              <a:rPr lang="es-ES_tradnl" sz="2400" b="1">
                <a:solidFill>
                  <a:srgbClr val="FFFFCC"/>
                </a:solidFill>
              </a:rPr>
              <a:t>Tipo de cambio único y flexible.</a:t>
            </a:r>
          </a:p>
          <a:p>
            <a:pPr algn="just">
              <a:lnSpc>
                <a:spcPct val="90000"/>
              </a:lnSpc>
            </a:pPr>
            <a:endParaRPr lang="es-ES_tradnl" sz="800" b="1">
              <a:solidFill>
                <a:srgbClr val="FFFFCC"/>
              </a:solidFill>
            </a:endParaRPr>
          </a:p>
          <a:p>
            <a:pPr algn="just">
              <a:lnSpc>
                <a:spcPct val="90000"/>
              </a:lnSpc>
            </a:pPr>
            <a:r>
              <a:rPr lang="es-ES_tradnl" sz="2400" b="1">
                <a:solidFill>
                  <a:srgbClr val="FFFFCC"/>
                </a:solidFill>
              </a:rPr>
              <a:t>Trámites para el comercio exterior simples, transparente y en permanente modernización. (Caso de la ventanilla única). </a:t>
            </a:r>
          </a:p>
          <a:p>
            <a:pPr algn="just">
              <a:lnSpc>
                <a:spcPct val="90000"/>
              </a:lnSpc>
            </a:pPr>
            <a:endParaRPr lang="es-ES_tradnl" sz="800" b="1">
              <a:solidFill>
                <a:srgbClr val="FFFFCC"/>
              </a:solidFill>
            </a:endParaRPr>
          </a:p>
          <a:p>
            <a:pPr algn="just">
              <a:lnSpc>
                <a:spcPct val="90000"/>
              </a:lnSpc>
            </a:pPr>
            <a:r>
              <a:rPr lang="es-ES_tradnl" sz="2400" b="1">
                <a:solidFill>
                  <a:srgbClr val="FFFFCC"/>
                </a:solidFill>
              </a:rPr>
              <a:t>Uso moderado de medidas comerciales especiales; Comisión Nacional de Distorsión de Precios; no se aplican licencias de importación (sin perjuicios de formalidades administrativas); no se usan los contingentes arancelarios, salvo el azúcar.</a:t>
            </a:r>
            <a:endParaRPr lang="en-US" sz="2800"/>
          </a:p>
        </p:txBody>
      </p:sp>
    </p:spTree>
  </p:cSld>
  <p:clrMapOvr>
    <a:masterClrMapping/>
  </p:clrMapOvr>
  <p:transition advClick="0">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825500" y="228600"/>
            <a:ext cx="8420100" cy="1066800"/>
          </a:xfrm>
          <a:noFill/>
          <a:ln/>
        </p:spPr>
        <p:txBody>
          <a:bodyPr/>
          <a:lstStyle/>
          <a:p>
            <a:r>
              <a:rPr lang="en-US" sz="3600" b="1">
                <a:solidFill>
                  <a:srgbClr val="FFFFCC"/>
                </a:solidFill>
              </a:rPr>
              <a:t>Política Comercial:  Unilateral</a:t>
            </a:r>
            <a:endParaRPr lang="en-US" sz="2800" b="1">
              <a:solidFill>
                <a:schemeClr val="bg1"/>
              </a:solidFill>
            </a:endParaRPr>
          </a:p>
        </p:txBody>
      </p:sp>
      <p:sp>
        <p:nvSpPr>
          <p:cNvPr id="138256" name="Rectangle 16"/>
          <p:cNvSpPr>
            <a:spLocks noChangeArrowheads="1"/>
          </p:cNvSpPr>
          <p:nvPr>
            <p:ph type="body" sz="half" idx="1"/>
          </p:nvPr>
        </p:nvSpPr>
        <p:spPr>
          <a:xfrm>
            <a:off x="158750" y="1143000"/>
            <a:ext cx="9163050" cy="1447800"/>
          </a:xfrm>
          <a:noFill/>
          <a:ln/>
        </p:spPr>
        <p:txBody>
          <a:bodyPr/>
          <a:lstStyle/>
          <a:p>
            <a:pPr lvl="4" algn="just">
              <a:buFontTx/>
              <a:buNone/>
            </a:pPr>
            <a:endParaRPr lang="es-ES_tradnl" sz="1600"/>
          </a:p>
          <a:p>
            <a:pPr lvl="1" algn="just">
              <a:buFontTx/>
              <a:buChar char="•"/>
            </a:pPr>
            <a:r>
              <a:rPr lang="en-US" sz="2400">
                <a:solidFill>
                  <a:srgbClr val="FFFFCC"/>
                </a:solidFill>
              </a:rPr>
              <a:t>Tasa general de aranceles de 6%.</a:t>
            </a:r>
          </a:p>
          <a:p>
            <a:pPr lvl="1" algn="just">
              <a:buFontTx/>
              <a:buChar char="•"/>
            </a:pPr>
            <a:r>
              <a:rPr lang="en-US" sz="2400">
                <a:solidFill>
                  <a:srgbClr val="FFFFCC"/>
                </a:solidFill>
              </a:rPr>
              <a:t>Consolidado en la OMC de 25%, con algunas excepciones  de 31,5%.</a:t>
            </a:r>
            <a:endParaRPr lang="en-US" sz="2400">
              <a:solidFill>
                <a:schemeClr val="bg1"/>
              </a:solidFill>
            </a:endParaRPr>
          </a:p>
          <a:p>
            <a:pPr algn="just">
              <a:spcBef>
                <a:spcPts val="500"/>
              </a:spcBef>
              <a:spcAft>
                <a:spcPts val="500"/>
              </a:spcAft>
            </a:pPr>
            <a:endParaRPr lang="en-US" sz="2400">
              <a:solidFill>
                <a:schemeClr val="bg1"/>
              </a:solidFill>
            </a:endParaRPr>
          </a:p>
          <a:p>
            <a:pPr algn="just">
              <a:spcBef>
                <a:spcPts val="500"/>
              </a:spcBef>
              <a:spcAft>
                <a:spcPts val="500"/>
              </a:spcAft>
            </a:pPr>
            <a:endParaRPr lang="en-US" sz="1900">
              <a:latin typeface="Verdana" pitchFamily="34" charset="0"/>
            </a:endParaRPr>
          </a:p>
        </p:txBody>
      </p:sp>
      <p:sp>
        <p:nvSpPr>
          <p:cNvPr id="138257" name="Rectangle 17"/>
          <p:cNvSpPr>
            <a:spLocks noGrp="1" noChangeArrowheads="1"/>
          </p:cNvSpPr>
          <p:nvPr>
            <p:ph sz="half" idx="2"/>
          </p:nvPr>
        </p:nvSpPr>
        <p:spPr>
          <a:xfrm>
            <a:off x="825500" y="5105400"/>
            <a:ext cx="8420100" cy="304800"/>
          </a:xfrm>
          <a:noFill/>
          <a:ln/>
        </p:spPr>
        <p:txBody>
          <a:bodyPr/>
          <a:lstStyle/>
          <a:p>
            <a:endParaRPr lang="en-US" sz="1800" b="1"/>
          </a:p>
          <a:p>
            <a:endParaRPr lang="en-US" sz="1800" b="1"/>
          </a:p>
          <a:p>
            <a:pPr>
              <a:buFontTx/>
              <a:buNone/>
            </a:pPr>
            <a:r>
              <a:rPr lang="en-US" sz="1800" b="1"/>
              <a:t>				</a:t>
            </a:r>
            <a:endParaRPr lang="en-US" sz="1800" b="1">
              <a:solidFill>
                <a:srgbClr val="0000CC"/>
              </a:solidFill>
            </a:endParaRPr>
          </a:p>
          <a:p>
            <a:endParaRPr lang="en-US" sz="1800" b="1">
              <a:solidFill>
                <a:srgbClr val="0000CC"/>
              </a:solidFill>
            </a:endParaRPr>
          </a:p>
          <a:p>
            <a:pPr>
              <a:buFontTx/>
              <a:buNone/>
            </a:pPr>
            <a:r>
              <a:rPr lang="en-US" sz="1200" b="1">
                <a:solidFill>
                  <a:srgbClr val="0000CC"/>
                </a:solidFill>
              </a:rPr>
              <a:t>			</a:t>
            </a:r>
            <a:endParaRPr lang="en-US" sz="1800" b="1">
              <a:solidFill>
                <a:srgbClr val="0000CC"/>
              </a:solidFill>
            </a:endParaRPr>
          </a:p>
        </p:txBody>
      </p:sp>
      <p:graphicFrame>
        <p:nvGraphicFramePr>
          <p:cNvPr id="231424" name="Object 0"/>
          <p:cNvGraphicFramePr>
            <a:graphicFrameLocks noChangeAspect="1"/>
          </p:cNvGraphicFramePr>
          <p:nvPr/>
        </p:nvGraphicFramePr>
        <p:xfrm>
          <a:off x="1363663" y="2565400"/>
          <a:ext cx="8031162" cy="3716338"/>
        </p:xfrm>
        <a:graphic>
          <a:graphicData uri="http://schemas.openxmlformats.org/presentationml/2006/ole">
            <p:oleObj spid="_x0000_s231424" name="Gráfico" r:id="rId3" imgW="5353507" imgH="2276856" progId="Excel.Chart.8">
              <p:embed/>
            </p:oleObj>
          </a:graphicData>
        </a:graphic>
      </p:graphicFrame>
      <p:sp>
        <p:nvSpPr>
          <p:cNvPr id="138259" name="Rectangle 19"/>
          <p:cNvSpPr>
            <a:spLocks noChangeArrowheads="1"/>
          </p:cNvSpPr>
          <p:nvPr/>
        </p:nvSpPr>
        <p:spPr bwMode="auto">
          <a:xfrm>
            <a:off x="4041775" y="2565400"/>
            <a:ext cx="2549525" cy="182563"/>
          </a:xfrm>
          <a:prstGeom prst="rect">
            <a:avLst/>
          </a:prstGeom>
          <a:noFill/>
          <a:ln w="9525">
            <a:noFill/>
            <a:miter lim="800000"/>
            <a:headEnd/>
            <a:tailEnd/>
          </a:ln>
        </p:spPr>
        <p:txBody>
          <a:bodyPr lIns="0" tIns="0" rIns="0" bIns="0">
            <a:spAutoFit/>
          </a:bodyPr>
          <a:lstStyle/>
          <a:p>
            <a:pPr>
              <a:spcBef>
                <a:spcPct val="50000"/>
              </a:spcBef>
            </a:pPr>
            <a:r>
              <a:rPr lang="en-US" sz="1200" b="1">
                <a:solidFill>
                  <a:schemeClr val="bg1"/>
                </a:solidFill>
              </a:rPr>
              <a:t>Chile’s Flat-Rate Import Duty</a:t>
            </a:r>
            <a:endParaRPr lang="en-US" sz="1200">
              <a:solidFill>
                <a:schemeClr val="bg1"/>
              </a:solidFill>
            </a:endParaRPr>
          </a:p>
        </p:txBody>
      </p:sp>
    </p:spTree>
  </p:cSld>
  <p:clrMapOvr>
    <a:masterClrMapping/>
  </p:clrMapOvr>
  <p:transition advClick="0">
    <p:wipe dir="d"/>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1512</TotalTime>
  <Words>3243</Words>
  <Application>Microsoft Office PowerPoint</Application>
  <PresentationFormat>A4 Paper (210x297 mm)</PresentationFormat>
  <Paragraphs>357</Paragraphs>
  <Slides>59</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59</vt:i4>
      </vt:variant>
    </vt:vector>
  </HeadingPairs>
  <TitlesOfParts>
    <vt:vector size="68" baseType="lpstr">
      <vt:lpstr>Times New Roman</vt:lpstr>
      <vt:lpstr>Tahoma</vt:lpstr>
      <vt:lpstr>Arial Narrow</vt:lpstr>
      <vt:lpstr>Verdana</vt:lpstr>
      <vt:lpstr>Arial</vt:lpstr>
      <vt:lpstr>Monotype Sorts</vt:lpstr>
      <vt:lpstr>Default Design</vt:lpstr>
      <vt:lpstr>Hoja de cálculo de Microsoft Excel</vt:lpstr>
      <vt:lpstr>Gráfico de Microsoft Excel</vt:lpstr>
      <vt:lpstr>Slide 1</vt:lpstr>
      <vt:lpstr>Normas y Reglamentos Técnicos:  Su administración en Chile</vt:lpstr>
      <vt:lpstr>Slide 3</vt:lpstr>
      <vt:lpstr>Breve Reseña de la Economía Chilena</vt:lpstr>
      <vt:lpstr>Breve Reseña de la Economía Chilena</vt:lpstr>
      <vt:lpstr>Breve Reseña de la Economía Chilena</vt:lpstr>
      <vt:lpstr>Política Comercial</vt:lpstr>
      <vt:lpstr>Política Comercial: Unilateral</vt:lpstr>
      <vt:lpstr>Política Comercial:  Unilateral</vt:lpstr>
      <vt:lpstr>Política Comercial:  Unilateral</vt:lpstr>
      <vt:lpstr>Política Comercial:  Unilateral Trámites Simples - Ventanilla Unica</vt:lpstr>
      <vt:lpstr>Política Comercial:  Unilateral</vt:lpstr>
      <vt:lpstr>Política Comercial:  Unilateral</vt:lpstr>
      <vt:lpstr>Política Comercial:  Unilateral</vt:lpstr>
      <vt:lpstr>Política Comercial: Multilateral</vt:lpstr>
      <vt:lpstr>Política Comercial: Bilateral y Regional</vt:lpstr>
      <vt:lpstr>Política Comercial: Bilateral y Regional</vt:lpstr>
      <vt:lpstr>Slide 18</vt:lpstr>
      <vt:lpstr>Slide 19</vt:lpstr>
      <vt:lpstr>Porqué existen las Normas y Reglamentos Técnicos?</vt:lpstr>
      <vt:lpstr>Porqué existen las Normas y Reglamentos Técnicos?</vt:lpstr>
      <vt:lpstr>Porqué existen las Normas y Reglamentos Técnicos?</vt:lpstr>
      <vt:lpstr>Porqué han aumentado  las Normas y Reglamentos Técnicos?</vt:lpstr>
      <vt:lpstr>Cómo repercuten en el comercio las Normas y RT?</vt:lpstr>
      <vt:lpstr>Y los Procedimientos de Evaluación de la Conformidad?</vt:lpstr>
      <vt:lpstr>Los Acuerdos sobre OTC buscan evitar que las Normas y RT generen OTC innecesarios</vt:lpstr>
      <vt:lpstr>Relación entre las Normas y los RT</vt:lpstr>
      <vt:lpstr>El uso de Normas Internacionales favorece el comercio</vt:lpstr>
      <vt:lpstr>Sin embargo,  hay limitaciones para que prevalezcan las  Normas Internacionales</vt:lpstr>
      <vt:lpstr>Sin embargo.....</vt:lpstr>
      <vt:lpstr>Slide 31</vt:lpstr>
      <vt:lpstr>Slide 32</vt:lpstr>
      <vt:lpstr>Los principios anteriores los hemos incluidos en los Acuerdos</vt:lpstr>
      <vt:lpstr>Qué hacer cuando no hay normas internacionales? </vt:lpstr>
      <vt:lpstr>Slide 35</vt:lpstr>
      <vt:lpstr>Slide 36</vt:lpstr>
      <vt:lpstr>  </vt:lpstr>
      <vt:lpstr>Slide 38</vt:lpstr>
      <vt:lpstr>Slide 39</vt:lpstr>
      <vt:lpstr>Slide 40</vt:lpstr>
      <vt:lpstr>Slide 41</vt:lpstr>
      <vt:lpstr>Slide 42</vt:lpstr>
      <vt:lpstr>Slide 43</vt:lpstr>
      <vt:lpstr>Slide 44</vt:lpstr>
      <vt:lpstr>Conclusiones</vt:lpstr>
      <vt:lpstr>                             MINISTERIOS DEL GOBIERNO DE CHILE QUE REGLAMENTAN     MINISTERIO   REGLAMENTA SOBRE                      Sitio WEB    Vivienda y Bienes Nacionales.     Materiales de construcción, diseño                      www.minvu.cl     sísmico,  prevención de incendio, etc.    OOPP, Transp. y Telecom.  Instalaciones sanitarias, vialidad y construc-        www.moptt.cl    ción; transporte, vehículos de transporte,    telecomunicaciones.   Defensa Nacional   Explosivos y armas de fuegos.                      www.defensa.cl   Minería    Producción.                         www.minmineria.cl   Economía y Energía   Productos industriales, pesqueros, combus-       www.minecon.cl                                tibles, eléctricos, y rotulación.    Salud    Productos alimenticios destinados al consu-       www.minsal.cl                         mo humano.    Agricultura   Productos agrícolas y  consumo animal.             www.agricultura.gob.cl    También en pesticidas, fertilizantes, semillas,     alcohóles, carne, hortofrutícolas, etc.    Interior    Ordenazas municipales      www.interior.gob.cl  </vt:lpstr>
      <vt:lpstr>  PUNTO DE CONTACTO Y SERVICIO DE INFORMACION PARA REGLAMENTOS TECNICOS,  ACUERDO OTC/OMC  Departamento de Comercio Exterior Ministerio de Economía Teatinos 120, Piso 11, Of.22A, Santiago, Chile Fono: (56-2) 473.3441,  Fax: (56-2) 473.3427 E-mail: decoex@minecon.cl   INSTITUTO NACIONAL DE NORMALIZACION, SERVICIO DE INFORMACION PARA NORMAS   Matías Cousiño 64, Piso 6, Santiago, Chile Fono: 562-4458800,  Fax: 561-4410427 E-mail: inn@inn.cl www.inn.cl </vt:lpstr>
      <vt:lpstr>Slide 48</vt:lpstr>
      <vt:lpstr>Slide 49</vt:lpstr>
      <vt:lpstr>    N° de Acreditados en el Sistema Voluntario    73   Auditores de Sistemas de Calidad      8   Organismos Certificadores de Sistemas de          Calidad   23   Organismos Certificadores de Productos   29   Laboratorios de Calibración 150   Laboratorios de Ensayos   21   Organismos de Inspección     1   Organismo Certificador de Sistema de Gestión          del Medioambiente     1  Organismo de Certificación de Sistema HACCP   </vt:lpstr>
      <vt:lpstr>Slide 51</vt:lpstr>
      <vt:lpstr>Slide 52</vt:lpstr>
      <vt:lpstr>Slide 53</vt:lpstr>
      <vt:lpstr>Organismos Internacionales Intergubernamentales</vt:lpstr>
      <vt:lpstr>Organismos Internacionales Intergubernamentales</vt:lpstr>
      <vt:lpstr>Organismos Internacionales Intergubernamentales</vt:lpstr>
      <vt:lpstr>Organismos Internacionales  No Gubernamentales</vt:lpstr>
      <vt:lpstr>Organismos Internacionales  No Gubernamentales</vt:lpstr>
      <vt:lpstr>Organismos Internacionales  No Gubernamentales</vt:lpstr>
    </vt:vector>
  </TitlesOfParts>
  <Company>Ministerio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Subsecretaría de Economía</dc:creator>
  <cp:lastModifiedBy>anarod</cp:lastModifiedBy>
  <cp:revision>190</cp:revision>
  <cp:lastPrinted>2002-11-22T22:45:01Z</cp:lastPrinted>
  <dcterms:created xsi:type="dcterms:W3CDTF">2002-11-20T21:24:15Z</dcterms:created>
  <dcterms:modified xsi:type="dcterms:W3CDTF">2010-07-12T00:23:39Z</dcterms:modified>
</cp:coreProperties>
</file>