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63" r:id="rId2"/>
    <p:sldId id="257" r:id="rId3"/>
    <p:sldId id="419" r:id="rId4"/>
    <p:sldId id="423" r:id="rId5"/>
    <p:sldId id="397" r:id="rId6"/>
    <p:sldId id="392" r:id="rId7"/>
    <p:sldId id="375" r:id="rId8"/>
    <p:sldId id="376" r:id="rId9"/>
    <p:sldId id="428" r:id="rId10"/>
    <p:sldId id="426" r:id="rId11"/>
    <p:sldId id="427" r:id="rId12"/>
    <p:sldId id="436" r:id="rId13"/>
    <p:sldId id="461" r:id="rId14"/>
    <p:sldId id="459" r:id="rId15"/>
    <p:sldId id="462" r:id="rId16"/>
    <p:sldId id="460" r:id="rId17"/>
    <p:sldId id="455" r:id="rId18"/>
    <p:sldId id="456" r:id="rId19"/>
    <p:sldId id="463" r:id="rId20"/>
    <p:sldId id="437" r:id="rId21"/>
    <p:sldId id="416" r:id="rId22"/>
    <p:sldId id="413" r:id="rId23"/>
    <p:sldId id="414" r:id="rId24"/>
    <p:sldId id="415" r:id="rId25"/>
    <p:sldId id="464" r:id="rId26"/>
    <p:sldId id="405" r:id="rId27"/>
    <p:sldId id="418" r:id="rId28"/>
  </p:sldIdLst>
  <p:sldSz cx="9144000" cy="6858000" type="screen4x3"/>
  <p:notesSz cx="6858000" cy="9296400"/>
  <p:embeddedFontLst>
    <p:embeddedFont>
      <p:font typeface="Impact" pitchFamily="34" charset="0"/>
      <p:regular r:id="rId31"/>
    </p:embeddedFont>
    <p:embeddedFont>
      <p:font typeface="Verdana" pitchFamily="34" charset="0"/>
      <p:regular r:id="rId32"/>
      <p:bold r:id="rId33"/>
      <p:italic r:id="rId34"/>
      <p:boldItalic r:id="rId35"/>
    </p:embeddedFont>
    <p:embeddedFont>
      <p:font typeface="Marlett" pitchFamily="2" charset="2"/>
      <p:regular r:id="rId36"/>
    </p:embeddedFont>
    <p:embeddedFont>
      <p:font typeface="Arial Unicode MS" pitchFamily="34" charset="-128"/>
      <p:regular r:id="rId37"/>
    </p:embeddedFont>
  </p:embeddedFontLst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CC0000"/>
    <a:srgbClr val="FF6600"/>
    <a:srgbClr val="FF0000"/>
    <a:srgbClr val="FFFF00"/>
    <a:srgbClr val="A50021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5" autoAdjust="0"/>
    <p:restoredTop sz="95283" autoAdjust="0"/>
  </p:normalViewPr>
  <p:slideViewPr>
    <p:cSldViewPr snapToGrid="0" snapToObjects="1">
      <p:cViewPr>
        <p:scale>
          <a:sx n="50" d="100"/>
          <a:sy n="50" d="100"/>
        </p:scale>
        <p:origin x="-112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834" y="-60"/>
      </p:cViewPr>
      <p:guideLst>
        <p:guide orient="horz" pos="292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font" Target="fonts/font5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29718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66188"/>
            <a:ext cx="29718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5A22C74-FFBE-4BF6-9526-F6D16CCEE9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s-ES_tradnl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s-ES_tradnl"/>
          </a:p>
        </p:txBody>
      </p:sp>
      <p:sp>
        <p:nvSpPr>
          <p:cNvPr id="1034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s-ES_tradnl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D33B6022-F022-4472-B258-EF0C05C2B770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26CB8-DBDF-4A72-BBF1-345CB4CDD74B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45D51-5D19-49D9-A6F4-A63ECA28F7EB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08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0227F-6741-449B-890B-FFAC4039CA9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102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06F84-1CF4-4F03-B1EE-D688266BCAD1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28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F39BB-8EF0-4F30-BA6F-90D491255D8A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829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758FD-7F9C-472C-B9FB-41E7A35A1320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78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5325"/>
            <a:ext cx="4651375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76404-1627-4CDC-A88B-10EC976C7D39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850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5325"/>
            <a:ext cx="4651375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CFB38-DDB4-4A0A-88E9-D5B519FD2CFF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809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5325"/>
            <a:ext cx="4651375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60F2B-CEFF-4769-8F21-4DFE6C088FD3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706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5325"/>
            <a:ext cx="4651375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4540F-C973-424F-A2E3-588160054A02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3727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5325"/>
            <a:ext cx="4651375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EB953-FE65-441A-BAE4-EE640079ABAB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3870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5325"/>
            <a:ext cx="4651375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2EE7C-99A7-4D22-A911-AC682ADC3874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98FEA-01B8-4BCA-B1B2-78F074A5E3C9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3307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9DD0D-9379-4663-A145-FA04CEF6AC09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FDAE3-D04E-4B37-8B93-15A4C0A0D0EE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D356F-DC7B-4275-A3AA-64D040378016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B2974-79E3-4ADC-BD0E-390207D4313B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0A2CE-9DBD-43D6-84ED-0B64EE94CC72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3891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21F71-292E-4FAF-AB61-73664EA3EC5D}" type="slidenum">
              <a:rPr lang="es-ES_tradnl"/>
              <a:pPr/>
              <a:t>26</a:t>
            </a:fld>
            <a:endParaRPr lang="es-ES_tradnl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1A874-3DF2-40AE-AB1D-F2AB7EBC4BBC}" type="slidenum">
              <a:rPr lang="es-ES_tradnl"/>
              <a:pPr/>
              <a:t>27</a:t>
            </a:fld>
            <a:endParaRPr lang="es-ES_tradnl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BCE61-46C0-4110-A416-97AD56D3CB10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6C41B-C139-4044-BB1B-4079C3FAC409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02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C786F-70BA-432E-AF7E-10E9AD4E6B59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36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56BA1-0195-4552-9F34-5B07E881F132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5D3E8-FC3D-4080-8C2F-F4A765ACA189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838200" y="4530725"/>
            <a:ext cx="56388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1200" b="0"/>
              <a:t>Se concreta así un elemento que ha sido repetido en todas las charlas sobre la globalización; todos los mercados son globales y la tendencia es a hacerlos a operar bajo las mismas reglas de juego. Las negociaciones, especialemnte las complejas, establecen ese marco común de reglas o los mecanismos para limitar la forma en que se manejan las leyes nacionales   </a:t>
            </a:r>
            <a:endParaRPr lang="es-ES_tradnl" sz="20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15931-0159-41FF-AE25-C7DD598E28FB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853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D632F-E372-44F8-BCDB-316A469C73D3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12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9550" y="609600"/>
            <a:ext cx="195738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21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9525" y="0"/>
          <a:ext cx="773113" cy="939800"/>
        </p:xfrm>
        <a:graphic>
          <a:graphicData uri="http://schemas.openxmlformats.org/presentationml/2006/ole">
            <p:oleObj spid="_x0000_s1047" name="Bitmap Image" r:id="rId14" imgW="2295368" imgH="2791000" progId="Paint.Picture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9" name="Group 7"/>
          <p:cNvGrpSpPr>
            <a:grpSpLocks/>
          </p:cNvGrpSpPr>
          <p:nvPr/>
        </p:nvGrpSpPr>
        <p:grpSpPr bwMode="auto">
          <a:xfrm>
            <a:off x="742950" y="1892300"/>
            <a:ext cx="8077200" cy="5422900"/>
            <a:chOff x="468" y="1480"/>
            <a:chExt cx="5088" cy="3416"/>
          </a:xfrm>
        </p:grpSpPr>
        <p:sp>
          <p:nvSpPr>
            <p:cNvPr id="131074" name="Text Box 2"/>
            <p:cNvSpPr txBox="1">
              <a:spLocks noChangeArrowheads="1"/>
            </p:cNvSpPr>
            <p:nvPr/>
          </p:nvSpPr>
          <p:spPr bwMode="auto">
            <a:xfrm>
              <a:off x="468" y="1480"/>
              <a:ext cx="5088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600">
                  <a:solidFill>
                    <a:srgbClr val="FFFF00"/>
                  </a:solidFill>
                </a:rPr>
                <a:t>           Negociaciones sobre</a:t>
              </a:r>
            </a:p>
            <a:p>
              <a:pPr>
                <a:spcBef>
                  <a:spcPct val="50000"/>
                </a:spcBef>
              </a:pPr>
              <a:r>
                <a:rPr lang="es-ES_tradnl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Compras del Sector Público</a:t>
              </a:r>
              <a:endParaRPr lang="es-ES_tradnl" sz="3600" b="0">
                <a:solidFill>
                  <a:srgbClr val="FFFF00"/>
                </a:solidFill>
              </a:endParaRPr>
            </a:p>
          </p:txBody>
        </p:sp>
        <p:sp>
          <p:nvSpPr>
            <p:cNvPr id="131075" name="Rectangle 3"/>
            <p:cNvSpPr>
              <a:spLocks noChangeArrowheads="1"/>
            </p:cNvSpPr>
            <p:nvPr/>
          </p:nvSpPr>
          <p:spPr bwMode="auto">
            <a:xfrm>
              <a:off x="1692" y="1848"/>
              <a:ext cx="3768" cy="47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rgbClr val="0000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77" name="Text Box 5"/>
            <p:cNvSpPr txBox="1">
              <a:spLocks noChangeArrowheads="1"/>
            </p:cNvSpPr>
            <p:nvPr/>
          </p:nvSpPr>
          <p:spPr bwMode="auto">
            <a:xfrm>
              <a:off x="1091" y="3228"/>
              <a:ext cx="4465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s-ES_tradnl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NORBERTO IANELLI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s-ES_tradnl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LAURA ROJAS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s-ES_tradnl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División de Comercio, Integración y Asuntos Hemisféricos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s-ES_tradnl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Banco Interamericano de Desarrollo</a:t>
              </a:r>
            </a:p>
            <a:p>
              <a:pPr>
                <a:spcBef>
                  <a:spcPct val="50000"/>
                </a:spcBef>
              </a:pPr>
              <a:endParaRPr lang="es-ES_tradnl" b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</p:spTree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7372350" y="114300"/>
            <a:ext cx="1219200" cy="13144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3275013" y="252413"/>
            <a:ext cx="5326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Transparencia 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357188" y="1600200"/>
            <a:ext cx="8424862" cy="318293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just">
              <a:lnSpc>
                <a:spcPct val="130000"/>
              </a:lnSpc>
              <a:buFont typeface="Wingdings" pitchFamily="2" charset="2"/>
              <a:buChar char="v"/>
              <a:tabLst>
                <a:tab pos="292100" algn="l"/>
              </a:tabLst>
            </a:pPr>
            <a:r>
              <a:rPr lang="es-ES_tradnl" sz="25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	</a:t>
            </a:r>
            <a:r>
              <a:rPr lang="es-ES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Obligaciones para las Entidades</a:t>
            </a:r>
            <a:r>
              <a:rPr lang="es-E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: </a:t>
            </a:r>
            <a:r>
              <a:rPr lang="es-ES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Modelo NAFTA vs. Modelo Centroamérica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228600" indent="-228600" algn="just">
              <a:lnSpc>
                <a:spcPct val="130000"/>
              </a:lnSpc>
              <a:buFont typeface="Wingdings" pitchFamily="2" charset="2"/>
              <a:buNone/>
              <a:tabLst>
                <a:tab pos="292100" algn="l"/>
              </a:tabLst>
            </a:pPr>
            <a:endParaRPr lang="es-E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228600" indent="-228600" algn="l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ü"/>
              <a:tabLst>
                <a:tab pos="292100" algn="l"/>
              </a:tabLst>
            </a:pPr>
            <a:r>
              <a:rPr lang="es-ES" sz="1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	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Procedimientos detallados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para cada una de las etapas del proceso de compra</a:t>
            </a:r>
          </a:p>
          <a:p>
            <a:pPr marL="228600" indent="-228600" algn="ctr">
              <a:lnSpc>
                <a:spcPct val="125000"/>
              </a:lnSpc>
              <a:buSzPct val="95000"/>
              <a:buFont typeface="Marlett" pitchFamily="2" charset="2"/>
              <a:buNone/>
              <a:tabLst>
                <a:tab pos="292100" algn="l"/>
              </a:tabLst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	ó</a:t>
            </a:r>
          </a:p>
          <a:p>
            <a:pPr marL="228600" indent="-228600" algn="ctr">
              <a:lnSpc>
                <a:spcPct val="125000"/>
              </a:lnSpc>
              <a:buSzPct val="95000"/>
              <a:buFont typeface="Marlett" pitchFamily="2" charset="2"/>
              <a:buNone/>
              <a:tabLst>
                <a:tab pos="292100" algn="l"/>
              </a:tabLst>
            </a:pPr>
            <a:endParaRPr lang="es-ES" sz="1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228600" indent="-228600" algn="just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ü"/>
              <a:tabLst>
                <a:tab pos="292100" algn="l"/>
              </a:tabLst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	Flexibilidad: Aplicación de Leyes Nacionales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autoUpdateAnimBg="0"/>
      <p:bldP spid="30720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7562850" y="38100"/>
            <a:ext cx="1219200" cy="144780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3275013" y="252413"/>
            <a:ext cx="5326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Transparencia</a:t>
            </a:r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357188" y="1751013"/>
            <a:ext cx="8424862" cy="46386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defTabSz="520700">
              <a:buSzPct val="95000"/>
              <a:buFont typeface="Wingdings" pitchFamily="2" charset="2"/>
              <a:buChar char="v"/>
            </a:pPr>
            <a:r>
              <a:rPr lang="es-E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Obligaciones para las Partes</a:t>
            </a:r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.</a:t>
            </a: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457200" indent="-457200" algn="just" defTabSz="520700">
              <a:buSzPct val="95000"/>
              <a:buFont typeface="Marlett" pitchFamily="2" charset="2"/>
              <a:buNone/>
            </a:pPr>
            <a:endParaRPr lang="es-E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57200" indent="-457200" algn="just" defTabSz="520700">
              <a:lnSpc>
                <a:spcPct val="14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Publicación de leyes y reglamentos.</a:t>
            </a:r>
          </a:p>
          <a:p>
            <a:pPr marL="457200" indent="-457200" algn="just" defTabSz="520700">
              <a:lnSpc>
                <a:spcPct val="14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Supervisión de las entidades en la aplicación de los principios.</a:t>
            </a:r>
          </a:p>
          <a:p>
            <a:pPr marL="457200" indent="-457200" algn="just" defTabSz="520700">
              <a:lnSpc>
                <a:spcPct val="14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Requerimientos de información sobre los procesos específicos a solicitud . </a:t>
            </a: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(Nafta. G-3 y bilaterales con México)</a:t>
            </a:r>
          </a:p>
          <a:p>
            <a:pPr marL="457200" indent="-457200" algn="just" defTabSz="520700">
              <a:lnSpc>
                <a:spcPct val="14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Mantenimiento de Documentación por un período de tiempo	</a:t>
            </a: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(Nafta. G-3 y bilaterales con México)</a:t>
            </a:r>
            <a:endParaRPr lang="es-ES" sz="1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57200" indent="-457200" algn="just" defTabSz="520700">
              <a:lnSpc>
                <a:spcPct val="14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Requerimientos de información estadística </a:t>
            </a: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(Nafta. G-3 y bilaterales con México)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57200" indent="-457200" algn="just" defTabSz="520700">
              <a:buSzPct val="95000"/>
              <a:buFont typeface="Marlett" pitchFamily="2" charset="2"/>
              <a:buNone/>
            </a:pPr>
            <a:endParaRPr lang="es-ES_tradnl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autoUpdateAnimBg="0"/>
      <p:bldP spid="30925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7410450" y="104775"/>
            <a:ext cx="1219200" cy="1571625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558800" y="2066925"/>
            <a:ext cx="8081963" cy="3582988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marL="461963" indent="-288925" algn="l">
              <a:buSzPct val="125000"/>
            </a:pPr>
            <a:r>
              <a:rPr lang="es-ES_tradnl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Mecanismos de Revisión y de Impugnación</a:t>
            </a:r>
            <a:endParaRPr lang="es-ES_tradnl" sz="2800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61963" indent="-288925" algn="l">
              <a:buSzPct val="125000"/>
            </a:pPr>
            <a:endParaRPr lang="es-ES_tradnl" sz="2800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Establecer mecanismos de revisión por una autoridad independiente.  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n-U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Derecho a acudir a los mecanismos de solución de diferencias de la OMC</a:t>
            </a:r>
          </a:p>
          <a:p>
            <a:pPr marL="461963" indent="-288925" algn="just">
              <a:buSzPct val="95000"/>
              <a:buFont typeface="Marlett" pitchFamily="2" charset="2"/>
              <a:buNone/>
            </a:pPr>
            <a:endParaRPr lang="es-ES_tradnl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61963" indent="-288925" algn="just">
              <a:buSzPct val="95000"/>
              <a:buFont typeface="Marlett" pitchFamily="2" charset="2"/>
              <a:buNone/>
            </a:pPr>
            <a:endParaRPr lang="es-ES_tradnl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None/>
            </a:pPr>
            <a:endParaRPr lang="es-ES_tradnl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3973513" y="266700"/>
            <a:ext cx="466725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60000"/>
              </a:spcBef>
              <a:spcAft>
                <a:spcPct val="5000"/>
              </a:spcAft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Principios/Tratamiento</a:t>
            </a:r>
          </a:p>
          <a:p>
            <a:pPr>
              <a:lnSpc>
                <a:spcPct val="105000"/>
              </a:lnSpc>
              <a:spcBef>
                <a:spcPct val="60000"/>
              </a:spcBef>
              <a:spcAft>
                <a:spcPct val="5000"/>
              </a:spcAft>
            </a:pPr>
            <a:r>
              <a:rPr lang="es-ES_tradnl" sz="2000">
                <a:solidFill>
                  <a:schemeClr val="bg1"/>
                </a:solidFill>
              </a:rPr>
              <a:t>Aplicación de la Ley y Debido Proceso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animBg="1" autoUpdateAnimBg="0"/>
      <p:bldP spid="32768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Text Box 2"/>
          <p:cNvSpPr txBox="1">
            <a:spLocks noChangeArrowheads="1"/>
          </p:cNvSpPr>
          <p:nvPr/>
        </p:nvSpPr>
        <p:spPr bwMode="auto">
          <a:xfrm>
            <a:off x="3235325" y="2627313"/>
            <a:ext cx="52038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  <a:spcAft>
                <a:spcPct val="40000"/>
              </a:spcAft>
              <a:buFont typeface="Monotype Sorts" pitchFamily="2" charset="2"/>
              <a:buNone/>
            </a:pPr>
            <a:r>
              <a:rPr lang="es-ES_tradnl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Acceso a Mercados</a:t>
            </a:r>
          </a:p>
          <a:p>
            <a:pPr>
              <a:lnSpc>
                <a:spcPct val="85000"/>
              </a:lnSpc>
              <a:spcBef>
                <a:spcPct val="40000"/>
              </a:spcBef>
              <a:spcAft>
                <a:spcPct val="40000"/>
              </a:spcAft>
              <a:buFont typeface="Monotype Sorts" pitchFamily="2" charset="2"/>
              <a:buNone/>
            </a:pPr>
            <a:r>
              <a:rPr lang="es-ES_tradnl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Alcance y Cobertura</a:t>
            </a:r>
            <a:endParaRPr lang="es-ES_tradnl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3695700" y="3333750"/>
            <a:ext cx="4705350" cy="74613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0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 autoUpdateAnimBg="0"/>
      <p:bldP spid="3819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Text Box 2"/>
          <p:cNvSpPr txBox="1">
            <a:spLocks noChangeArrowheads="1"/>
          </p:cNvSpPr>
          <p:nvPr/>
        </p:nvSpPr>
        <p:spPr bwMode="auto">
          <a:xfrm>
            <a:off x="361950" y="1162050"/>
            <a:ext cx="653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Que Incluir En Una Oferta De Acceso a Mercados</a:t>
            </a:r>
            <a:endParaRPr lang="es-ES_tradnl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361950" y="2765425"/>
            <a:ext cx="8362950" cy="2590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9113" algn="l">
              <a:buSzPct val="125000"/>
            </a:pP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519113" algn="just">
              <a:buClr>
                <a:srgbClr val="CC0000"/>
              </a:buClr>
              <a:buFont typeface="Wingdings" pitchFamily="2" charset="2"/>
              <a:buChar char="ü"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Entidades a distintos niveles de gobierno que 	comprarán con la ob</a:t>
            </a: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ligación de no- discriminar a 	proveedores, bienes y servicios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</a:p>
          <a:p>
            <a:pPr marL="519113" algn="just">
              <a:buClr>
                <a:srgbClr val="CC0000"/>
              </a:buClr>
              <a:buFont typeface="Wingdings" pitchFamily="2" charset="2"/>
              <a:buChar char="ü"/>
            </a:pP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519113" algn="l">
              <a:buClr>
                <a:srgbClr val="CC0000"/>
              </a:buClr>
              <a:buFont typeface="Wingdings" pitchFamily="2" charset="2"/>
              <a:buChar char="ü"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Los</a:t>
            </a:r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bienes, servicios, servicios de 	construcción/obra pública que no serán 	discriminados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 autoUpdateAnimBg="0"/>
      <p:bldP spid="37785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514350" y="1047750"/>
            <a:ext cx="653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Que Incluir En Una Oferta De Acceso a Mercados</a:t>
            </a:r>
            <a:endParaRPr lang="es-ES_tradnl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533400" y="2422525"/>
            <a:ext cx="8362950" cy="762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l">
              <a:buClr>
                <a:srgbClr val="CC0000"/>
              </a:buClr>
              <a:buFont typeface="Wingdings" pitchFamily="2" charset="2"/>
              <a:buNone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El valor de las compras a partir del cual no se</a:t>
            </a:r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discriminará:</a:t>
            </a:r>
            <a:r>
              <a:rPr lang="es-E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umbrales</a:t>
            </a: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533400" y="3654425"/>
            <a:ext cx="83629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CC0000"/>
              </a:buClr>
              <a:buFont typeface="Wingdings" pitchFamily="2" charset="2"/>
              <a:buNone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Las exclusiones a la obligación de no-	discriminación</a:t>
            </a: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514350" y="4873625"/>
            <a:ext cx="83629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rgbClr val="CC0000"/>
              </a:buClr>
              <a:buFont typeface="Wingdings" pitchFamily="2" charset="2"/>
              <a:buNone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El tratamiento a las diferencias en niveles de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	</a:t>
            </a: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desarrollo y tamaños de las economías.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2" grpId="0" autoUpdateAnimBg="0"/>
      <p:bldP spid="384003" grpId="0" autoUpdateAnimBg="0"/>
      <p:bldP spid="384004" grpId="0" autoUpdateAnimBg="0"/>
      <p:bldP spid="38400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ChangeArrowheads="1"/>
          </p:cNvSpPr>
          <p:nvPr/>
        </p:nvSpPr>
        <p:spPr bwMode="auto">
          <a:xfrm>
            <a:off x="628650" y="3159125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301625" y="287338"/>
            <a:ext cx="4678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Formatos</a:t>
            </a:r>
          </a:p>
          <a:p>
            <a:pPr algn="l">
              <a:buSzPct val="125000"/>
            </a:pPr>
            <a:r>
              <a:rPr lang="es-ES_tradnl" sz="2000">
                <a:solidFill>
                  <a:schemeClr val="bg1"/>
                </a:solidFill>
              </a:rPr>
              <a:t>Listas Positivas, Listas Negativas</a:t>
            </a:r>
            <a:endParaRPr lang="es-ES_tradnl" sz="3600" b="0">
              <a:solidFill>
                <a:schemeClr val="bg1"/>
              </a:solidFill>
            </a:endParaRPr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403225" y="1663700"/>
            <a:ext cx="8416925" cy="16938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algn="just">
              <a:buFont typeface="Wingdings" pitchFamily="2" charset="2"/>
              <a:buNone/>
            </a:pP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Listas Positivas</a:t>
            </a:r>
            <a:r>
              <a:rPr lang="es-E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: </a:t>
            </a:r>
          </a:p>
          <a:p>
            <a:pPr marL="173038" indent="-173038" algn="just">
              <a:buFont typeface="Wingdings" pitchFamily="2" charset="2"/>
              <a:buChar char="v"/>
            </a:pPr>
            <a:endParaRPr lang="es-E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Los países ofrecen lo que especifican en sus listas</a:t>
            </a: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None/>
            </a:pPr>
            <a:endParaRPr lang="es-ES" sz="15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Sólo aquellas entidades-bienes-servicios listadas estarán   sujetas a las disposiciones del acuerdo.</a:t>
            </a:r>
          </a:p>
        </p:txBody>
      </p:sp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441325" y="4191000"/>
            <a:ext cx="8416925" cy="2014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algn="just">
              <a:buFont typeface="Wingdings" pitchFamily="2" charset="2"/>
              <a:buNone/>
            </a:pP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Listas Negativas:</a:t>
            </a:r>
          </a:p>
          <a:p>
            <a:pPr marL="173038" indent="-173038" algn="just">
              <a:buFont typeface="Wingdings" pitchFamily="2" charset="2"/>
              <a:buNone/>
            </a:pPr>
            <a:endParaRPr lang="es-ES_tradnl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Los países ofrecen </a:t>
            </a:r>
            <a:r>
              <a:rPr lang="es-ES_tradnl" sz="18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todo</a:t>
            </a: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endParaRPr lang="es-ES_tradnl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Sólo las entidades - bienes-servicios listados quedan exentos  de la obligación de no-discriminación</a:t>
            </a: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None/>
            </a:pPr>
            <a:endParaRPr lang="es-ES_tradnl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79910" name="Line 6"/>
          <p:cNvSpPr>
            <a:spLocks noChangeShapeType="1"/>
          </p:cNvSpPr>
          <p:nvPr/>
        </p:nvSpPr>
        <p:spPr bwMode="auto">
          <a:xfrm>
            <a:off x="628650" y="3759200"/>
            <a:ext cx="819150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 animBg="1"/>
      <p:bldP spid="379907" grpId="0" autoUpdateAnimBg="0"/>
      <p:bldP spid="379908" grpId="0" autoUpdateAnimBg="0"/>
      <p:bldP spid="37990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ChangeArrowheads="1"/>
          </p:cNvSpPr>
          <p:nvPr/>
        </p:nvSpPr>
        <p:spPr bwMode="auto">
          <a:xfrm>
            <a:off x="628650" y="3159125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301625" y="287338"/>
            <a:ext cx="46783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Formatos</a:t>
            </a:r>
          </a:p>
          <a:p>
            <a:pPr algn="just">
              <a:buFont typeface="Wingdings" pitchFamily="2" charset="2"/>
              <a:buNone/>
            </a:pP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_tradnl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Listas Positivas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: </a:t>
            </a: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entidades</a:t>
            </a:r>
          </a:p>
          <a:p>
            <a:pPr algn="just">
              <a:buFont typeface="Wingdings" pitchFamily="2" charset="2"/>
              <a:buNone/>
            </a:pPr>
            <a:endParaRPr lang="es-ES_tradnl" sz="2000" b="0">
              <a:solidFill>
                <a:schemeClr val="bg1"/>
              </a:solidFill>
            </a:endParaRPr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466725" y="1447800"/>
            <a:ext cx="8416925" cy="3025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None/>
            </a:pPr>
            <a:r>
              <a:rPr lang="es-E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Ejemplo TLCAN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None/>
            </a:pPr>
            <a:r>
              <a:rPr lang="es-C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Artículo 1001: Ambito de aplicación</a:t>
            </a: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None/>
            </a:pPr>
            <a:endParaRPr lang="es-E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860425" lvl="1" indent="-457200" algn="just">
              <a:buClr>
                <a:srgbClr val="FF0000"/>
              </a:buClr>
              <a:buFont typeface="Wingdings" pitchFamily="2" charset="2"/>
              <a:buNone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 </a:t>
            </a:r>
            <a:r>
              <a:rPr lang="es-C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El presente capítulo se refiere a las medidas que una Parte adopte o mantenga con relación a las compras:</a:t>
            </a: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marL="860425" lvl="1" indent="-457200" algn="just">
              <a:buClr>
                <a:srgbClr val="FF0000"/>
              </a:buClr>
              <a:buFont typeface="Wingdings" pitchFamily="2" charset="2"/>
              <a:buNone/>
            </a:pP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860425" lvl="1" indent="-457200" algn="just">
              <a:buClr>
                <a:srgbClr val="FF0000"/>
              </a:buClr>
              <a:buFont typeface="Wingdings" pitchFamily="2" charset="2"/>
              <a:buNone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(a) </a:t>
            </a:r>
            <a:r>
              <a:rPr lang="es-C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de una entidad de un gobierno federal señalada en el Anexo 1001.1a-1; una empresa gubernamental señalada en el Anexo 1001.1a.2; o una entidad de gobiernos estatales o provinciales señalada en el Anexo 1001.1a-3 de conformidad con el Artículo 1024;</a:t>
            </a: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marL="860425" lvl="1" indent="-457200" algn="just">
              <a:buClr>
                <a:srgbClr val="FF0000"/>
              </a:buClr>
              <a:buFont typeface="Wingdings" pitchFamily="2" charset="2"/>
              <a:buNone/>
            </a:pPr>
            <a:endParaRPr lang="es-E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977900" y="4164013"/>
            <a:ext cx="6769100" cy="2298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CR" sz="1800">
                <a:solidFill>
                  <a:srgbClr val="FFFF00"/>
                </a:solidFill>
                <a:cs typeface="Times New Roman" pitchFamily="18" charset="0"/>
              </a:rPr>
              <a:t>Anexo 1001.1a-1: Entidades del Gobierno Federal </a:t>
            </a:r>
            <a:endParaRPr lang="en-US" sz="1800">
              <a:solidFill>
                <a:srgbClr val="FFFF00"/>
              </a:solidFill>
            </a:endParaRPr>
          </a:p>
          <a:p>
            <a:pPr algn="l"/>
            <a:r>
              <a:rPr lang="es-CR" sz="1800">
                <a:solidFill>
                  <a:srgbClr val="FFFF00"/>
                </a:solidFill>
                <a:cs typeface="Times New Roman" pitchFamily="18" charset="0"/>
              </a:rPr>
              <a:t>Lista de Canadá </a:t>
            </a:r>
            <a:endParaRPr lang="en-US" sz="1800" b="0">
              <a:solidFill>
                <a:srgbClr val="FFFF00"/>
              </a:solidFill>
            </a:endParaRPr>
          </a:p>
          <a:p>
            <a:pPr algn="l"/>
            <a:r>
              <a:rPr lang="en-US" sz="1800" b="0">
                <a:solidFill>
                  <a:schemeClr val="bg1"/>
                </a:solidFill>
              </a:rPr>
              <a:t>1. </a:t>
            </a:r>
            <a:r>
              <a:rPr lang="es-CR" sz="1800" b="0">
                <a:solidFill>
                  <a:schemeClr val="bg1"/>
                </a:solidFill>
                <a:cs typeface="Times New Roman" pitchFamily="18" charset="0"/>
              </a:rPr>
              <a:t>Departamento de Agricultura</a:t>
            </a:r>
            <a:r>
              <a:rPr lang="en-US" sz="1800" b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1800" b="0">
                <a:solidFill>
                  <a:schemeClr val="bg1"/>
                </a:solidFill>
              </a:rPr>
              <a:t/>
            </a:r>
            <a:br>
              <a:rPr lang="en-US" sz="1800" b="0">
                <a:solidFill>
                  <a:schemeClr val="bg1"/>
                </a:solidFill>
              </a:rPr>
            </a:br>
            <a:r>
              <a:rPr lang="en-US" sz="1800" b="0">
                <a:solidFill>
                  <a:schemeClr val="bg1"/>
                </a:solidFill>
              </a:rPr>
              <a:t>2. </a:t>
            </a:r>
            <a:r>
              <a:rPr lang="es-CR" sz="1800" b="0">
                <a:solidFill>
                  <a:schemeClr val="bg1"/>
                </a:solidFill>
                <a:cs typeface="Times New Roman" pitchFamily="18" charset="0"/>
              </a:rPr>
              <a:t>Departamento de Comunicaciones</a:t>
            </a:r>
            <a:r>
              <a:rPr lang="en-US" sz="1800" b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1800" b="0">
                <a:solidFill>
                  <a:schemeClr val="bg1"/>
                </a:solidFill>
              </a:rPr>
              <a:t/>
            </a:r>
            <a:br>
              <a:rPr lang="en-US" sz="1800" b="0">
                <a:solidFill>
                  <a:schemeClr val="bg1"/>
                </a:solidFill>
              </a:rPr>
            </a:br>
            <a:r>
              <a:rPr lang="en-US" sz="1800" b="0">
                <a:solidFill>
                  <a:schemeClr val="bg1"/>
                </a:solidFill>
              </a:rPr>
              <a:t>3. </a:t>
            </a:r>
            <a:r>
              <a:rPr lang="es-CR" sz="1800" b="0">
                <a:solidFill>
                  <a:schemeClr val="bg1"/>
                </a:solidFill>
                <a:cs typeface="Times New Roman" pitchFamily="18" charset="0"/>
              </a:rPr>
              <a:t>Departamento del Consumidor y Asuntos Corporativos</a:t>
            </a:r>
            <a:r>
              <a:rPr lang="en-US" sz="1800" b="0">
                <a:solidFill>
                  <a:schemeClr val="bg1"/>
                </a:solidFill>
              </a:rPr>
              <a:t> </a:t>
            </a:r>
            <a:br>
              <a:rPr lang="en-US" sz="1800" b="0">
                <a:solidFill>
                  <a:schemeClr val="bg1"/>
                </a:solidFill>
              </a:rPr>
            </a:br>
            <a:r>
              <a:rPr lang="en-US" sz="1800" b="0">
                <a:solidFill>
                  <a:schemeClr val="bg1"/>
                </a:solidFill>
              </a:rPr>
              <a:t>4. </a:t>
            </a:r>
            <a:r>
              <a:rPr lang="es-CR" sz="1800" b="0">
                <a:solidFill>
                  <a:schemeClr val="bg1"/>
                </a:solidFill>
                <a:cs typeface="Times New Roman" pitchFamily="18" charset="0"/>
              </a:rPr>
              <a:t>Departamento de Empleo e Inmigración</a:t>
            </a:r>
            <a:r>
              <a:rPr lang="en-US" sz="1800" b="0">
                <a:solidFill>
                  <a:schemeClr val="bg1"/>
                </a:solidFill>
              </a:rPr>
              <a:t> </a:t>
            </a:r>
            <a:br>
              <a:rPr lang="en-US" sz="1800" b="0">
                <a:solidFill>
                  <a:schemeClr val="bg1"/>
                </a:solidFill>
              </a:rPr>
            </a:br>
            <a:r>
              <a:rPr lang="en-US" sz="1800" b="0">
                <a:solidFill>
                  <a:schemeClr val="bg1"/>
                </a:solidFill>
              </a:rPr>
              <a:t>5. </a:t>
            </a:r>
            <a:r>
              <a:rPr lang="es-CR" sz="1800" b="0">
                <a:solidFill>
                  <a:schemeClr val="bg1"/>
                </a:solidFill>
                <a:cs typeface="Times New Roman" pitchFamily="18" charset="0"/>
              </a:rPr>
              <a:t>Inmigración y Junta del Refugiado </a:t>
            </a:r>
            <a:r>
              <a:rPr lang="en-US" sz="1800" b="0">
                <a:solidFill>
                  <a:schemeClr val="bg1"/>
                </a:solidFill>
              </a:rPr>
              <a:t/>
            </a:r>
            <a:br>
              <a:rPr lang="en-US" sz="1800" b="0">
                <a:solidFill>
                  <a:schemeClr val="bg1"/>
                </a:solidFill>
              </a:rPr>
            </a:br>
            <a:endParaRPr lang="en-US" sz="18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6" grpId="0" animBg="1"/>
      <p:bldP spid="369667" grpId="0" autoUpdateAnimBg="0"/>
      <p:bldP spid="36966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628650" y="3159125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01625" y="287338"/>
            <a:ext cx="4678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Formatos</a:t>
            </a:r>
          </a:p>
          <a:p>
            <a:pPr algn="l">
              <a:buSzPct val="125000"/>
            </a:pPr>
            <a:r>
              <a:rPr lang="es-ES_tradnl" sz="2000">
                <a:solidFill>
                  <a:srgbClr val="FFFF00"/>
                </a:solidFill>
                <a:latin typeface="Verdana" pitchFamily="34" charset="0"/>
              </a:rPr>
              <a:t>Listas Negativas:</a:t>
            </a:r>
            <a:r>
              <a:rPr lang="es-ES_tradnl" sz="2000">
                <a:solidFill>
                  <a:schemeClr val="bg1"/>
                </a:solidFill>
                <a:latin typeface="Verdana" pitchFamily="34" charset="0"/>
              </a:rPr>
              <a:t> entidades</a:t>
            </a:r>
            <a:endParaRPr lang="es-ES_tradnl" sz="2000" b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466725" y="1651000"/>
            <a:ext cx="8416925" cy="20780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s-ES_tradnl" sz="18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Ejemplo Chile - Centroamérica</a:t>
            </a:r>
          </a:p>
          <a:p>
            <a:pPr lvl="3" algn="just">
              <a:buFont typeface="Wingdings" pitchFamily="2" charset="2"/>
              <a:buNone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Artículo 16.01 Definiciones </a:t>
            </a:r>
          </a:p>
          <a:p>
            <a:pPr marL="403225" lvl="1" algn="l">
              <a:buClr>
                <a:srgbClr val="FF0000"/>
              </a:buClr>
              <a:buFont typeface="Wingdings" pitchFamily="2" charset="2"/>
              <a:buNone/>
            </a:pP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None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Para efectos de este Capítulo, se entenderá por: </a:t>
            </a:r>
          </a:p>
          <a:p>
            <a:pPr algn="just">
              <a:buClr>
                <a:srgbClr val="FF0000"/>
              </a:buClr>
              <a:buFont typeface="Wingdings" pitchFamily="2" charset="2"/>
              <a:buNone/>
            </a:pP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None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Entidades: todas las entidades públicas de las Partes, salvo aquéllas señaladas en el Anexo 16.01;</a:t>
            </a:r>
          </a:p>
          <a:p>
            <a:pPr algn="just">
              <a:buClr>
                <a:srgbClr val="FF0000"/>
              </a:buClr>
              <a:buFont typeface="Wingdings" pitchFamily="2" charset="2"/>
              <a:buNone/>
            </a:pPr>
            <a:endParaRPr lang="es-ES_tradnl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1588" y="-1363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504825" y="3759200"/>
            <a:ext cx="8416925" cy="28717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FFFF00"/>
                </a:solidFill>
                <a:latin typeface="Verdana" pitchFamily="34" charset="0"/>
              </a:rPr>
              <a:t>ANEXO 16.01</a:t>
            </a:r>
            <a:br>
              <a:rPr lang="en-US" sz="180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1800">
                <a:solidFill>
                  <a:srgbClr val="FFFF00"/>
                </a:solidFill>
                <a:latin typeface="Verdana" pitchFamily="34" charset="0"/>
              </a:rPr>
              <a:t>ENTIDADES</a:t>
            </a:r>
            <a:br>
              <a:rPr lang="en-US" sz="1800">
                <a:solidFill>
                  <a:srgbClr val="FFFF00"/>
                </a:solidFill>
                <a:latin typeface="Verdana" pitchFamily="34" charset="0"/>
              </a:rPr>
            </a:br>
            <a:endParaRPr lang="en-US" sz="1800">
              <a:solidFill>
                <a:srgbClr val="FFFF00"/>
              </a:solidFill>
              <a:latin typeface="Verdana" pitchFamily="34" charset="0"/>
            </a:endParaRPr>
          </a:p>
          <a:p>
            <a:pPr algn="l"/>
            <a:r>
              <a:rPr lang="en-US" sz="1600">
                <a:solidFill>
                  <a:schemeClr val="bg1"/>
                </a:solidFill>
                <a:latin typeface="Verdana" pitchFamily="34" charset="0"/>
              </a:rPr>
              <a:t>Para el caso de Chile: </a:t>
            </a:r>
            <a:endParaRPr lang="en-US" sz="1600" b="0">
              <a:solidFill>
                <a:schemeClr val="bg1"/>
              </a:solidFill>
              <a:latin typeface="Verdana" pitchFamily="34" charset="0"/>
            </a:endParaRPr>
          </a:p>
          <a:p>
            <a:pPr algn="l"/>
            <a:r>
              <a:rPr lang="en-US" sz="1600">
                <a:solidFill>
                  <a:schemeClr val="bg1"/>
                </a:solidFill>
                <a:latin typeface="Verdana" pitchFamily="34" charset="0"/>
              </a:rPr>
              <a:t>a) Contraloría General de la República;</a:t>
            </a:r>
            <a:br>
              <a:rPr lang="en-US" sz="160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600">
                <a:solidFill>
                  <a:schemeClr val="bg1"/>
                </a:solidFill>
                <a:latin typeface="Verdana" pitchFamily="34" charset="0"/>
              </a:rPr>
              <a:t>b) Banco Central;</a:t>
            </a:r>
            <a:br>
              <a:rPr lang="en-US" sz="160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600">
                <a:solidFill>
                  <a:schemeClr val="bg1"/>
                </a:solidFill>
                <a:latin typeface="Verdana" pitchFamily="34" charset="0"/>
              </a:rPr>
              <a:t>c) Fuerzas Armadas;</a:t>
            </a:r>
            <a:br>
              <a:rPr lang="en-US" sz="160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600">
                <a:solidFill>
                  <a:schemeClr val="bg1"/>
                </a:solidFill>
                <a:latin typeface="Verdana" pitchFamily="34" charset="0"/>
              </a:rPr>
              <a:t>d) Fuerzas de Orden y Seguridad Pública;</a:t>
            </a:r>
            <a:br>
              <a:rPr lang="en-US" sz="160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600">
                <a:solidFill>
                  <a:schemeClr val="bg1"/>
                </a:solidFill>
                <a:latin typeface="Verdana" pitchFamily="34" charset="0"/>
              </a:rPr>
              <a:t>e) Municipalidades;</a:t>
            </a:r>
            <a:br>
              <a:rPr lang="en-US" sz="160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600">
                <a:solidFill>
                  <a:schemeClr val="bg1"/>
                </a:solidFill>
                <a:latin typeface="Verdana" pitchFamily="34" charset="0"/>
              </a:rPr>
              <a:t>f) Consejo Nacional de Televisión;</a:t>
            </a:r>
            <a:br>
              <a:rPr lang="en-US" sz="1600">
                <a:solidFill>
                  <a:schemeClr val="bg1"/>
                </a:solidFill>
                <a:latin typeface="Verdana" pitchFamily="34" charset="0"/>
              </a:rPr>
            </a:br>
            <a:endParaRPr lang="es-ES_tradnl" sz="16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71719" name="Rectangle 7"/>
          <p:cNvSpPr>
            <a:spLocks noChangeArrowheads="1"/>
          </p:cNvSpPr>
          <p:nvPr/>
        </p:nvSpPr>
        <p:spPr bwMode="auto">
          <a:xfrm>
            <a:off x="301625" y="3729038"/>
            <a:ext cx="6315075" cy="29019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 animBg="1"/>
      <p:bldP spid="371715" grpId="0" autoUpdateAnimBg="0"/>
      <p:bldP spid="371716" grpId="0" autoUpdateAnimBg="0"/>
      <p:bldP spid="37171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Text Box 2"/>
          <p:cNvSpPr txBox="1">
            <a:spLocks noChangeArrowheads="1"/>
          </p:cNvSpPr>
          <p:nvPr/>
        </p:nvSpPr>
        <p:spPr bwMode="auto">
          <a:xfrm>
            <a:off x="361950" y="1162050"/>
            <a:ext cx="7969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CR" sz="2800">
                <a:solidFill>
                  <a:schemeClr val="bg1"/>
                </a:solidFill>
                <a:latin typeface="Impact" pitchFamily="34" charset="0"/>
                <a:cs typeface="Times New Roman" pitchFamily="18" charset="0"/>
              </a:rPr>
              <a:t>Principios Básicos en la negociación, compromisos de acceso y su relación con las listas nacionales</a:t>
            </a:r>
            <a:endParaRPr lang="es-ES_tradnl" sz="28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361950" y="2765425"/>
            <a:ext cx="8362950" cy="2225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rgbClr val="CC0000"/>
              </a:buClr>
              <a:buSzPct val="125000"/>
              <a:buFont typeface="Wingdings" pitchFamily="2" charset="2"/>
              <a:buChar char="ü"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Cada país debe negociar el marco normativo y las listas nacionales de compromisos de acceso a mercados</a:t>
            </a: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>
              <a:buClr>
                <a:srgbClr val="CC0000"/>
              </a:buClr>
              <a:buFont typeface="Wingdings" pitchFamily="2" charset="2"/>
              <a:buChar char="ü"/>
            </a:pP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>
              <a:buClr>
                <a:srgbClr val="CC0000"/>
              </a:buClr>
              <a:buFont typeface="Wingdings" pitchFamily="2" charset="2"/>
              <a:buChar char="ü"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Las listas nacionales permiten ver la extensión y condiciones de aplicación de los principios básicos de las negociaciones (trato nacional, NMF, trato especial y diferenciado) a las compras de determinadas entidades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0" grpId="0" autoUpdateAnimBg="0"/>
      <p:bldP spid="3860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429500" y="266700"/>
            <a:ext cx="1219200" cy="1676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09600" y="2717800"/>
            <a:ext cx="8345488" cy="1431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1C1C1C"/>
            </a:outerShdw>
          </a:effectLst>
        </p:spPr>
        <p:txBody>
          <a:bodyPr>
            <a:spAutoFit/>
          </a:bodyPr>
          <a:lstStyle/>
          <a:p>
            <a:pPr marL="288925" indent="-288925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v"/>
            </a:pPr>
            <a:r>
              <a: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DESARROLLO DE DISCIPLINAS INTERNACIONALES</a:t>
            </a:r>
          </a:p>
          <a:p>
            <a:pPr marL="288925" indent="-288925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v"/>
            </a:pPr>
            <a:r>
              <a: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DISCIPLINAS FUNDAMENTALES</a:t>
            </a:r>
          </a:p>
          <a:p>
            <a:pPr marL="288925" indent="-288925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v"/>
            </a:pPr>
            <a:r>
              <a: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ACCESO A MERCADOS / COBERTURA Y APLICACIÓN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876800" y="5715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Agenda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 advAuto="0"/>
      <p:bldP spid="40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7410450" y="190500"/>
            <a:ext cx="1219200" cy="15811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Text Box 3"/>
          <p:cNvSpPr txBox="1">
            <a:spLocks noChangeArrowheads="1"/>
          </p:cNvSpPr>
          <p:nvPr/>
        </p:nvSpPr>
        <p:spPr bwMode="auto">
          <a:xfrm>
            <a:off x="3973513" y="485775"/>
            <a:ext cx="4667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sz="3600">
                <a:solidFill>
                  <a:schemeClr val="bg1"/>
                </a:solidFill>
                <a:latin typeface="Impact" pitchFamily="34" charset="0"/>
              </a:rPr>
              <a:t>Alcance y Cobertura</a:t>
            </a:r>
            <a:endParaRPr lang="es-ES_tradnl" sz="3600" i="1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966788" y="1876425"/>
            <a:ext cx="7504112" cy="3524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just">
              <a:buSzPct val="125000"/>
            </a:pPr>
            <a:endParaRPr lang="es-ES_tradnl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Definición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Modalidades de Contratación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Entidades – Niveles de Gobierno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Productos (bienes/servicios/construcción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Umbrales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Excepciones Generales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Exclusiones/Reservas/calificaciones a la   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None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cobertura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autoUpdateAnimBg="0"/>
      <p:bldP spid="329732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465138" y="1609725"/>
            <a:ext cx="8291512" cy="7620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Entidades de Gobierno Central se incluyen en todos los acuerdos</a:t>
            </a:r>
            <a:endParaRPr lang="es-ES" sz="20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84680" name="Group 8"/>
          <p:cNvGrpSpPr>
            <a:grpSpLocks/>
          </p:cNvGrpSpPr>
          <p:nvPr/>
        </p:nvGrpSpPr>
        <p:grpSpPr bwMode="auto">
          <a:xfrm>
            <a:off x="2312988" y="190500"/>
            <a:ext cx="6443662" cy="1239838"/>
            <a:chOff x="1457" y="120"/>
            <a:chExt cx="4059" cy="781"/>
          </a:xfrm>
        </p:grpSpPr>
        <p:sp>
          <p:nvSpPr>
            <p:cNvPr id="284676" name="Rectangle 4"/>
            <p:cNvSpPr>
              <a:spLocks noChangeArrowheads="1"/>
            </p:cNvSpPr>
            <p:nvPr/>
          </p:nvSpPr>
          <p:spPr bwMode="auto">
            <a:xfrm>
              <a:off x="4620" y="120"/>
              <a:ext cx="768" cy="781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7" name="Text Box 5"/>
            <p:cNvSpPr txBox="1">
              <a:spLocks noChangeArrowheads="1"/>
            </p:cNvSpPr>
            <p:nvPr/>
          </p:nvSpPr>
          <p:spPr bwMode="auto">
            <a:xfrm>
              <a:off x="2439" y="186"/>
              <a:ext cx="294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SzPct val="125000"/>
              </a:pPr>
              <a:r>
                <a:rPr lang="es-ES_tradnl" sz="3600" b="0">
                  <a:solidFill>
                    <a:schemeClr val="bg1"/>
                  </a:solidFill>
                  <a:latin typeface="Impact" pitchFamily="34" charset="0"/>
                </a:rPr>
                <a:t> </a:t>
              </a:r>
              <a:r>
                <a:rPr lang="es-ES_tradnl"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  <a:ea typeface="Arial Unicode MS" pitchFamily="34" charset="-128"/>
                  <a:cs typeface="Arial Unicode MS" pitchFamily="34" charset="-128"/>
                </a:rPr>
                <a:t>Niveles de Gobierno</a:t>
              </a:r>
            </a:p>
          </p:txBody>
        </p:sp>
        <p:sp>
          <p:nvSpPr>
            <p:cNvPr id="284678" name="Rectangle 6"/>
            <p:cNvSpPr>
              <a:spLocks noChangeArrowheads="1"/>
            </p:cNvSpPr>
            <p:nvPr/>
          </p:nvSpPr>
          <p:spPr bwMode="auto">
            <a:xfrm>
              <a:off x="1457" y="555"/>
              <a:ext cx="405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_tradnl" sz="15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Cobertura refleja el balance de concesiones a nivel de cada acuerdo</a:t>
              </a: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522288" y="3009900"/>
            <a:ext cx="8291512" cy="3028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Entidades  independientes, proveedoras de servicios públicos y   empresas del Estado:</a:t>
            </a:r>
            <a:endParaRPr lang="es-ES" sz="20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Excluidas en el Chile-CA, salvo para El Salvador. 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Costa Rica las incluye con México pero no en sus otros acuerdos.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Costa Rica,Bolivia y Nicaragua las incluyen aunque no México.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EE.UU y México las incluyen pero no para Canadá.</a:t>
            </a:r>
            <a:r>
              <a:rPr lang="es-ES" sz="15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Panamá excluye las compras de la  Autoridad del Canal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animBg="1" autoUpdateAnimBg="0"/>
      <p:bldP spid="28467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465138" y="2047875"/>
            <a:ext cx="8291512" cy="406558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Entidades de  Gobiernos Estatales,  Departamentales, Municipalidades, y otras formas de gobierno local. </a:t>
            </a: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ü"/>
            </a:pPr>
            <a:endParaRPr lang="es-ES_tradnl" sz="19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Excluidas en el Chile-CA.  Incluidas en Chile-USA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Bolivia, Costa Rica  y Nicaragua las incluye con México pero no en sus otros acuerdos.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En G-3  las Partes no las incluyen. 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En NAFTA se deja a la negociación futura. Condición para dar TN a Canadá en las empresas eléctricas de EEUU y México.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endParaRPr lang="es-ES_tradnl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None/>
            </a:pPr>
            <a:endParaRPr lang="es-ES_tradnl" sz="21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77510" name="Group 6"/>
          <p:cNvGrpSpPr>
            <a:grpSpLocks/>
          </p:cNvGrpSpPr>
          <p:nvPr/>
        </p:nvGrpSpPr>
        <p:grpSpPr bwMode="auto">
          <a:xfrm>
            <a:off x="2312988" y="190500"/>
            <a:ext cx="6443662" cy="1239838"/>
            <a:chOff x="1457" y="120"/>
            <a:chExt cx="4059" cy="781"/>
          </a:xfrm>
        </p:grpSpPr>
        <p:sp>
          <p:nvSpPr>
            <p:cNvPr id="277506" name="Rectangle 2"/>
            <p:cNvSpPr>
              <a:spLocks noChangeArrowheads="1"/>
            </p:cNvSpPr>
            <p:nvPr/>
          </p:nvSpPr>
          <p:spPr bwMode="auto">
            <a:xfrm>
              <a:off x="4620" y="120"/>
              <a:ext cx="768" cy="78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07" name="Text Box 3"/>
            <p:cNvSpPr txBox="1">
              <a:spLocks noChangeArrowheads="1"/>
            </p:cNvSpPr>
            <p:nvPr/>
          </p:nvSpPr>
          <p:spPr bwMode="auto">
            <a:xfrm>
              <a:off x="2439" y="186"/>
              <a:ext cx="294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SzPct val="125000"/>
              </a:pPr>
              <a:r>
                <a:rPr lang="es-ES_tradnl" sz="3600" b="0">
                  <a:solidFill>
                    <a:schemeClr val="bg1"/>
                  </a:solidFill>
                  <a:latin typeface="Impact" pitchFamily="34" charset="0"/>
                </a:rPr>
                <a:t> </a:t>
              </a:r>
              <a:r>
                <a:rPr lang="es-ES_tradnl"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  <a:ea typeface="Arial Unicode MS" pitchFamily="34" charset="-128"/>
                  <a:cs typeface="Arial Unicode MS" pitchFamily="34" charset="-128"/>
                </a:rPr>
                <a:t>Niveles de Gobierno</a:t>
              </a:r>
            </a:p>
          </p:txBody>
        </p:sp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1457" y="555"/>
              <a:ext cx="405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_tradnl" sz="15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Cobertura refleja el balance de concesiones a nivel de cada acuerdo</a:t>
              </a: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7342188" y="233363"/>
            <a:ext cx="1220787" cy="1011237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873500" y="319088"/>
            <a:ext cx="468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s-ES_tradnl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Umbrales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2312988" y="796925"/>
            <a:ext cx="6453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5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81645" name="Group 1069"/>
          <p:cNvGraphicFramePr>
            <a:graphicFrameLocks noGrp="1"/>
          </p:cNvGraphicFramePr>
          <p:nvPr/>
        </p:nvGraphicFramePr>
        <p:xfrm>
          <a:off x="447675" y="1314450"/>
          <a:ext cx="8318500" cy="5400675"/>
        </p:xfrm>
        <a:graphic>
          <a:graphicData uri="http://schemas.openxmlformats.org/drawingml/2006/table">
            <a:tbl>
              <a:tblPr/>
              <a:tblGrid>
                <a:gridCol w="1781175"/>
                <a:gridCol w="1047750"/>
                <a:gridCol w="1123950"/>
                <a:gridCol w="1009650"/>
                <a:gridCol w="1428750"/>
                <a:gridCol w="1927225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GPA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NAFTA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G-3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Bilaterales México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Bilaterales Centroamérica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Gobierno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Bienes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177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(1)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Servicios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177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50 </a:t>
                      </a: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(1)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Construcción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6800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6500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6500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6500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Empresas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Bienes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545 </a:t>
                      </a: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(2)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Servicios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545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Construcción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6800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8500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8500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8500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80082" name="Text Box 530"/>
          <p:cNvSpPr txBox="1">
            <a:spLocks noChangeArrowheads="1"/>
          </p:cNvSpPr>
          <p:nvPr/>
        </p:nvSpPr>
        <p:spPr bwMode="auto">
          <a:xfrm>
            <a:off x="427038" y="800100"/>
            <a:ext cx="2468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000 $ a Marzo 2002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 autoUpdateAnimBg="0"/>
      <p:bldP spid="28008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342188" y="138113"/>
            <a:ext cx="1220787" cy="1554162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873500" y="319088"/>
            <a:ext cx="468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s-ES_tradnl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Umbrales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2312988" y="796925"/>
            <a:ext cx="6453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5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82708" name="Group 84"/>
          <p:cNvGraphicFramePr>
            <a:graphicFrameLocks noGrp="1"/>
          </p:cNvGraphicFramePr>
          <p:nvPr/>
        </p:nvGraphicFramePr>
        <p:xfrm>
          <a:off x="447675" y="1905000"/>
          <a:ext cx="8372475" cy="3144838"/>
        </p:xfrm>
        <a:graphic>
          <a:graphicData uri="http://schemas.openxmlformats.org/drawingml/2006/table">
            <a:tbl>
              <a:tblPr/>
              <a:tblGrid>
                <a:gridCol w="1781175"/>
                <a:gridCol w="1047750"/>
                <a:gridCol w="1123950"/>
                <a:gridCol w="1009650"/>
                <a:gridCol w="1428750"/>
                <a:gridCol w="19812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GPA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NAFTA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G-3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Bilaterales México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Bilaterales Centroamérica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Sub-Central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Bienes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483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50 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(3)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Servicios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483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50 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(3)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Construcción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6800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6500 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(3)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Legislación nacional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82702" name="Text Box 78"/>
          <p:cNvSpPr txBox="1">
            <a:spLocks noChangeArrowheads="1"/>
          </p:cNvSpPr>
          <p:nvPr/>
        </p:nvSpPr>
        <p:spPr bwMode="auto">
          <a:xfrm>
            <a:off x="427038" y="1390650"/>
            <a:ext cx="2468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000 $ a Marzo 2002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2710" name="Rectangle 86"/>
          <p:cNvSpPr>
            <a:spLocks noChangeArrowheads="1"/>
          </p:cNvSpPr>
          <p:nvPr/>
        </p:nvSpPr>
        <p:spPr bwMode="auto">
          <a:xfrm>
            <a:off x="447675" y="5178425"/>
            <a:ext cx="7440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arenBoth"/>
            </a:pPr>
            <a:r>
              <a:rPr lang="es-ES_tradnl" sz="1600" i="1">
                <a:solidFill>
                  <a:srgbClr val="FFFF00"/>
                </a:solidFill>
              </a:rPr>
              <a:t>Para EEUU y Canadá el umbral  es de $25.000</a:t>
            </a:r>
          </a:p>
          <a:p>
            <a:pPr marL="457200" indent="-457200" algn="l">
              <a:buFontTx/>
              <a:buAutoNum type="arabicParenBoth"/>
            </a:pPr>
            <a:r>
              <a:rPr lang="es-ES_tradnl" sz="1600" i="1">
                <a:solidFill>
                  <a:srgbClr val="FFFF00"/>
                </a:solidFill>
              </a:rPr>
              <a:t>EEUU aplica un umbral de $250.000 para las compras de las empresas</a:t>
            </a:r>
          </a:p>
          <a:p>
            <a:pPr marL="457200" indent="-457200" algn="l">
              <a:buFontTx/>
              <a:buAutoNum type="arabicParenBoth"/>
            </a:pPr>
            <a:r>
              <a:rPr lang="es-ES_tradnl" sz="1600" i="1">
                <a:solidFill>
                  <a:srgbClr val="FFFF00"/>
                </a:solidFill>
              </a:rPr>
              <a:t>Válidos para Nicaragua y Bolivia, no para México</a:t>
            </a:r>
          </a:p>
          <a:p>
            <a:pPr marL="457200" indent="-457200" algn="l">
              <a:buFontTx/>
              <a:buAutoNum type="arabicParenBoth"/>
            </a:pPr>
            <a:endParaRPr lang="en-US" sz="1600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 autoUpdateAnimBg="0"/>
      <p:bldP spid="282702" grpId="0" autoUpdateAnimBg="0"/>
      <p:bldP spid="28271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7334250" y="190500"/>
            <a:ext cx="1219200" cy="123983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3929063" y="280988"/>
            <a:ext cx="4678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Principios/Tratamient0</a:t>
            </a:r>
          </a:p>
          <a:p>
            <a:pPr>
              <a:buSzPct val="125000"/>
            </a:pPr>
            <a:r>
              <a:rPr lang="es-ES_tradnl" sz="2000">
                <a:solidFill>
                  <a:schemeClr val="bg1"/>
                </a:solidFill>
              </a:rPr>
              <a:t>Trato Nacional</a:t>
            </a:r>
          </a:p>
        </p:txBody>
      </p:sp>
      <p:grpSp>
        <p:nvGrpSpPr>
          <p:cNvPr id="388100" name="Group 4"/>
          <p:cNvGrpSpPr>
            <a:grpSpLocks/>
          </p:cNvGrpSpPr>
          <p:nvPr/>
        </p:nvGrpSpPr>
        <p:grpSpPr bwMode="auto">
          <a:xfrm>
            <a:off x="466725" y="1416050"/>
            <a:ext cx="8488363" cy="2281238"/>
            <a:chOff x="294" y="1063"/>
            <a:chExt cx="5347" cy="1437"/>
          </a:xfrm>
        </p:grpSpPr>
        <p:sp>
          <p:nvSpPr>
            <p:cNvPr id="388101" name="Text Box 5"/>
            <p:cNvSpPr txBox="1">
              <a:spLocks noChangeArrowheads="1"/>
            </p:cNvSpPr>
            <p:nvPr/>
          </p:nvSpPr>
          <p:spPr bwMode="auto">
            <a:xfrm>
              <a:off x="294" y="1382"/>
              <a:ext cx="5347" cy="111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buSzPct val="125000"/>
                <a:buFont typeface="Wingdings" pitchFamily="2" charset="2"/>
                <a:buNone/>
              </a:pPr>
              <a:r>
                <a:rPr lang="es-ES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Excepciones generales al Capítulo .</a:t>
              </a:r>
              <a:r>
                <a:rPr lang="es-E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</a:t>
              </a:r>
            </a:p>
            <a:p>
              <a:pPr marL="403225" lvl="1" algn="just">
                <a:lnSpc>
                  <a:spcPct val="115000"/>
                </a:lnSpc>
                <a:buClr>
                  <a:srgbClr val="FF0000"/>
                </a:buClr>
                <a:buSzPct val="95000"/>
                <a:buFont typeface="Wingdings" pitchFamily="2" charset="2"/>
                <a:buChar char="ü"/>
              </a:pPr>
              <a:r>
                <a:rPr lang="es-E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</a:t>
              </a: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Comunes a todos son la defensa nacional </a:t>
              </a:r>
              <a:r>
                <a:rPr lang="es-ES" sz="14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(relativo a la compras de armas, municiones u otro tipo de material de guerra)</a:t>
              </a: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, preservación de la moral, salud humana, animal, vegetal, la propiedad intelectual. </a:t>
              </a:r>
            </a:p>
            <a:p>
              <a:pPr marL="403225" lvl="1" algn="just">
                <a:lnSpc>
                  <a:spcPct val="115000"/>
                </a:lnSpc>
                <a:buClr>
                  <a:srgbClr val="FF0000"/>
                </a:buClr>
                <a:buSzPct val="95000"/>
                <a:buFont typeface="Wingdings" pitchFamily="2" charset="2"/>
                <a:buChar char="ü"/>
              </a:pPr>
              <a:endPara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  <a:p>
              <a:pPr marL="403225" lvl="1" algn="just">
                <a:lnSpc>
                  <a:spcPct val="115000"/>
                </a:lnSpc>
                <a:buClr>
                  <a:srgbClr val="FF0000"/>
                </a:buClr>
                <a:buSzPct val="95000"/>
                <a:buFont typeface="Wingdings" pitchFamily="2" charset="2"/>
                <a:buChar char="ü"/>
              </a:pP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Chile y Centroamérica refieren a las generales al TLC. </a:t>
              </a:r>
            </a:p>
          </p:txBody>
        </p:sp>
        <p:sp>
          <p:nvSpPr>
            <p:cNvPr id="388102" name="Rectangle 6"/>
            <p:cNvSpPr>
              <a:spLocks noChangeArrowheads="1"/>
            </p:cNvSpPr>
            <p:nvPr/>
          </p:nvSpPr>
          <p:spPr bwMode="auto">
            <a:xfrm>
              <a:off x="1062" y="1063"/>
              <a:ext cx="43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SzPct val="125000"/>
                <a:buFont typeface="Wingdings" pitchFamily="2" charset="2"/>
                <a:buNone/>
              </a:pPr>
              <a:r>
                <a:rPr lang="es-ES_tradnl" sz="19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Aplicación Parcial</a:t>
              </a:r>
              <a:r>
                <a:rPr lang="es-ES_tradnl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</a:t>
              </a:r>
              <a:r>
                <a:rPr lang="es-ES_tradnl" sz="19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del TN en los Acuerdos de CSP:</a:t>
              </a:r>
            </a:p>
          </p:txBody>
        </p:sp>
      </p:grp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447675" y="3695700"/>
            <a:ext cx="8488363" cy="1182688"/>
            <a:chOff x="294" y="1071"/>
            <a:chExt cx="5347" cy="745"/>
          </a:xfrm>
        </p:grpSpPr>
        <p:sp>
          <p:nvSpPr>
            <p:cNvPr id="388104" name="Text Box 8"/>
            <p:cNvSpPr txBox="1">
              <a:spLocks noChangeArrowheads="1"/>
            </p:cNvSpPr>
            <p:nvPr/>
          </p:nvSpPr>
          <p:spPr bwMode="auto">
            <a:xfrm>
              <a:off x="294" y="1382"/>
              <a:ext cx="5347" cy="43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15000"/>
                </a:lnSpc>
                <a:buSzPct val="95000"/>
                <a:buFont typeface="Wingdings" pitchFamily="2" charset="2"/>
                <a:buNone/>
              </a:pPr>
              <a:r>
                <a:rPr lang="es-ES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Exclusiones generales a la cobertura</a:t>
              </a:r>
              <a:r>
                <a:rPr lang="es-E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 </a:t>
              </a: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(definición, entidades, bienes, servicios, niveles de gobierno, umbrales). </a:t>
              </a:r>
            </a:p>
          </p:txBody>
        </p:sp>
        <p:sp>
          <p:nvSpPr>
            <p:cNvPr id="388105" name="Rectangle 9"/>
            <p:cNvSpPr>
              <a:spLocks noChangeArrowheads="1"/>
            </p:cNvSpPr>
            <p:nvPr/>
          </p:nvSpPr>
          <p:spPr bwMode="auto">
            <a:xfrm>
              <a:off x="5102" y="1071"/>
              <a:ext cx="28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SzPct val="125000"/>
                <a:buFont typeface="Wingdings" pitchFamily="2" charset="2"/>
                <a:buChar char="v"/>
              </a:pPr>
              <a:endPara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388106" name="Group 10"/>
          <p:cNvGrpSpPr>
            <a:grpSpLocks/>
          </p:cNvGrpSpPr>
          <p:nvPr/>
        </p:nvGrpSpPr>
        <p:grpSpPr bwMode="auto">
          <a:xfrm>
            <a:off x="447675" y="4838700"/>
            <a:ext cx="8488363" cy="1463675"/>
            <a:chOff x="294" y="1071"/>
            <a:chExt cx="5347" cy="922"/>
          </a:xfrm>
        </p:grpSpPr>
        <p:sp>
          <p:nvSpPr>
            <p:cNvPr id="388107" name="Text Box 11"/>
            <p:cNvSpPr txBox="1">
              <a:spLocks noChangeArrowheads="1"/>
            </p:cNvSpPr>
            <p:nvPr/>
          </p:nvSpPr>
          <p:spPr bwMode="auto">
            <a:xfrm>
              <a:off x="294" y="1382"/>
              <a:ext cx="5347" cy="611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15000"/>
                </a:lnSpc>
                <a:buSzPct val="95000"/>
                <a:buFont typeface="Wingdings" pitchFamily="2" charset="2"/>
                <a:buNone/>
              </a:pPr>
              <a:r>
                <a:rPr lang="es-ES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Exclusiones negociadas a los compromisos de acceso:</a:t>
              </a:r>
              <a:r>
                <a:rPr lang="es-E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</a:t>
              </a: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que medidas mantienen y para quienes depende del contenido de las listas nacionales.</a:t>
              </a:r>
            </a:p>
          </p:txBody>
        </p:sp>
        <p:sp>
          <p:nvSpPr>
            <p:cNvPr id="388108" name="Rectangle 12"/>
            <p:cNvSpPr>
              <a:spLocks noChangeArrowheads="1"/>
            </p:cNvSpPr>
            <p:nvPr/>
          </p:nvSpPr>
          <p:spPr bwMode="auto">
            <a:xfrm>
              <a:off x="5102" y="1071"/>
              <a:ext cx="28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SzPct val="125000"/>
                <a:buFont typeface="Wingdings" pitchFamily="2" charset="2"/>
                <a:buChar char="v"/>
              </a:pPr>
              <a:endPara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7334250" y="190500"/>
            <a:ext cx="1219200" cy="123983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3871913" y="295275"/>
            <a:ext cx="4678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Exclusiones/Reservas</a:t>
            </a:r>
            <a:endParaRPr lang="es-ES_tradnl" sz="3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247650" y="1608138"/>
            <a:ext cx="8610600" cy="31988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None/>
            </a:pP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Reservas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Programas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para pequeñas y medianas empresas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NAFTA, G-3 y bilaterales con México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EE.UU también excluye los programas para minorías (minority business)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Programas Sociales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Venezuela) 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Programas De soporte agrícola y ayuda alimentaria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NAFTA, G-3 y bilaterales con México)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Reservas de un % de las compras anuales del país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(México, Colombia, Venezuela, Nicaragua, Bolivia)</a:t>
            </a: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247650" y="5126038"/>
            <a:ext cx="8610600" cy="116363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None/>
            </a:pP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Bienes excluidos (ejemplos)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Construcción de barcos, equipos ferroviarios y de transporte urbano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(para todas las Partes NAFTA)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autoUpdateAnimBg="0"/>
      <p:bldP spid="251909" grpId="0" animBg="1" autoUpdateAnimBg="0"/>
      <p:bldP spid="25191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7334250" y="190500"/>
            <a:ext cx="1219200" cy="123983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3871913" y="295275"/>
            <a:ext cx="4678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Exclusiones/Reservas</a:t>
            </a:r>
            <a:endParaRPr lang="es-ES_tradnl" sz="3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466725" y="1778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SzPct val="125000"/>
            </a:pPr>
            <a:endParaRPr lang="es-ES_tradnl" sz="1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89799" name="Text Box 7"/>
          <p:cNvSpPr txBox="1">
            <a:spLocks noChangeArrowheads="1"/>
          </p:cNvSpPr>
          <p:nvPr/>
        </p:nvSpPr>
        <p:spPr bwMode="auto">
          <a:xfrm>
            <a:off x="234950" y="1430338"/>
            <a:ext cx="8315325" cy="514032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None/>
            </a:pP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Servicios (ejemplos)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None/>
            </a:pP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917575" lvl="1" indent="-457200" algn="just">
              <a:lnSpc>
                <a:spcPct val="130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Públicos menos electricidad; telecomunicaciones, investigación y desarrollo, financieros, profesionales; arquitectura.</a:t>
            </a:r>
            <a:r>
              <a:rPr lang="es-E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para todas las Partes NAFTA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)</a:t>
            </a:r>
            <a:endParaRPr lang="es-ES" sz="21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917575" lvl="1" indent="-457200" algn="just">
              <a:lnSpc>
                <a:spcPct val="130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Servicios Financieros</a:t>
            </a:r>
            <a:r>
              <a:rPr lang="es-E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Chile – CA, NAFTA y bilaterales de México).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917575" lvl="1" indent="-457200" algn="just">
              <a:lnSpc>
                <a:spcPct val="130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De transporte que formen parte de, o sean conexos a un contrato de compra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NAFTA, G-3 y bilaterales con México)</a:t>
            </a:r>
            <a:endParaRPr lang="es-ES" sz="16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917575" lvl="1" indent="-457200" algn="just">
              <a:lnSpc>
                <a:spcPct val="130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anuales del país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(México, Colombia, Venezuela, Nicaragua, Bolivia)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autoUpdateAnimBg="0"/>
      <p:bldP spid="289797" grpId="0" autoUpdateAnimBg="0"/>
      <p:bldP spid="28979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604838" y="2054225"/>
            <a:ext cx="786606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511425" algn="l"/>
                <a:tab pos="3594100" algn="l"/>
              </a:tabLst>
            </a:pPr>
            <a:r>
              <a:rPr lang="es-ES_tradnl" sz="2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Desarrollo de Disciplinas Internacionales</a:t>
            </a:r>
            <a:endParaRPr lang="es-ES_tradnl" sz="4400">
              <a:solidFill>
                <a:schemeClr val="bg1"/>
              </a:solidFill>
            </a:endParaRPr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3695700" y="3028950"/>
            <a:ext cx="4705350" cy="74613"/>
          </a:xfrm>
          <a:prstGeom prst="rect">
            <a:avLst/>
          </a:prstGeom>
          <a:solidFill>
            <a:schemeClr val="tx2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 autoUpdateAnimBg="0"/>
      <p:bldP spid="2928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7334250" y="190500"/>
            <a:ext cx="1219200" cy="14160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2609850" y="357188"/>
            <a:ext cx="59039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Desarrollo de Disciplinas Internacionales</a:t>
            </a:r>
            <a:endParaRPr lang="es-ES_tradnl" sz="2000">
              <a:solidFill>
                <a:schemeClr val="bg1"/>
              </a:solidFill>
            </a:endParaRPr>
          </a:p>
        </p:txBody>
      </p:sp>
      <p:grpSp>
        <p:nvGrpSpPr>
          <p:cNvPr id="301060" name="Group 4"/>
          <p:cNvGrpSpPr>
            <a:grpSpLocks/>
          </p:cNvGrpSpPr>
          <p:nvPr/>
        </p:nvGrpSpPr>
        <p:grpSpPr bwMode="auto">
          <a:xfrm>
            <a:off x="390525" y="1606550"/>
            <a:ext cx="8488363" cy="4760913"/>
            <a:chOff x="105" y="1012"/>
            <a:chExt cx="5347" cy="2999"/>
          </a:xfrm>
        </p:grpSpPr>
        <p:sp>
          <p:nvSpPr>
            <p:cNvPr id="301061" name="Text Box 5"/>
            <p:cNvSpPr txBox="1">
              <a:spLocks noChangeArrowheads="1"/>
            </p:cNvSpPr>
            <p:nvPr/>
          </p:nvSpPr>
          <p:spPr bwMode="auto">
            <a:xfrm>
              <a:off x="105" y="1328"/>
              <a:ext cx="5347" cy="268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692150" indent="-458788" algn="just">
                <a:buClr>
                  <a:srgbClr val="FF0000"/>
                </a:buClr>
                <a:buSzPct val="125000"/>
                <a:buFont typeface="Wingdings" pitchFamily="2" charset="2"/>
                <a:buChar char="ü"/>
                <a:tabLst>
                  <a:tab pos="692150" algn="l"/>
                </a:tabLst>
              </a:pPr>
              <a:r>
                <a:rPr lang="es-ES_tradnl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Gatt 1947 excluyó disciplinas sobre CSP</a:t>
              </a:r>
            </a:p>
            <a:p>
              <a:pPr marL="1309688" lvl="2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§"/>
                <a:tabLst>
                  <a:tab pos="692150" algn="l"/>
                </a:tabLst>
              </a:pPr>
              <a:r>
                <a:rPr lang="es-ES_tradnl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Art. III:8(a) permite favorecer nacionales si las compras son para el uso del gobierno, no para insumos ó  para reventa comercial</a:t>
              </a:r>
            </a:p>
            <a:p>
              <a:pPr marL="1309688" lvl="2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§"/>
                <a:tabLst>
                  <a:tab pos="692150" algn="l"/>
                </a:tabLst>
              </a:pPr>
              <a:r>
                <a:rPr lang="es-ES_tradnl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 Art. XVII  obliga a empresas comerciales del estado a compras competitivamente y a importar sin discriminar por origen</a:t>
              </a:r>
            </a:p>
            <a:p>
              <a:pPr marL="1309688" lvl="2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§"/>
                <a:tabLst>
                  <a:tab pos="692150" algn="l"/>
                </a:tabLst>
              </a:pPr>
              <a:endParaRPr lang="es-ES_tradnl" sz="17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  <a:p>
              <a:pPr marL="692150" indent="-458788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ü"/>
                <a:tabLst>
                  <a:tab pos="692150" algn="l"/>
                </a:tabLst>
              </a:pPr>
              <a:r>
                <a:rPr lang="es-ES_tradnl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Plurilateral surge de la Ronda Tokio en 1979</a:t>
              </a:r>
            </a:p>
            <a:p>
              <a:pPr marL="692150" indent="-458788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ü"/>
                <a:tabLst>
                  <a:tab pos="692150" algn="l"/>
                </a:tabLst>
              </a:pPr>
              <a:r>
                <a:rPr lang="es-ES_tradnl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Plurilateral renovado surge de la Ronda Uruguay en 1996. 28 países miembros.</a:t>
              </a:r>
            </a:p>
          </p:txBody>
        </p:sp>
        <p:sp>
          <p:nvSpPr>
            <p:cNvPr id="301062" name="Rectangle 6"/>
            <p:cNvSpPr>
              <a:spLocks noChangeArrowheads="1"/>
            </p:cNvSpPr>
            <p:nvPr/>
          </p:nvSpPr>
          <p:spPr bwMode="auto">
            <a:xfrm>
              <a:off x="2566" y="1012"/>
              <a:ext cx="85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SzPct val="125000"/>
                <a:buFont typeface="Wingdings" pitchFamily="2" charset="2"/>
                <a:buNone/>
              </a:pPr>
              <a:r>
                <a:rPr lang="es-ES_tradnl" sz="21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Historia</a:t>
              </a: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7334250" y="304800"/>
            <a:ext cx="1219200" cy="148748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100000">
                <a:srgbClr val="A5002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3238500" y="423863"/>
            <a:ext cx="52006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Acuerdos y Negociaciones </a:t>
            </a:r>
          </a:p>
          <a:p>
            <a:pPr>
              <a:spcBef>
                <a:spcPct val="50000"/>
              </a:spcBef>
            </a:pPr>
            <a:r>
              <a:rPr lang="es-ES_tradnl" sz="1800">
                <a:solidFill>
                  <a:schemeClr val="bg1"/>
                </a:solidFill>
              </a:rPr>
              <a:t> </a:t>
            </a:r>
            <a:endParaRPr lang="es-ES_tradnl" sz="3600" i="1">
              <a:solidFill>
                <a:schemeClr val="bg1"/>
              </a:solidFill>
            </a:endParaRPr>
          </a:p>
        </p:txBody>
      </p:sp>
      <p:grpSp>
        <p:nvGrpSpPr>
          <p:cNvPr id="235539" name="Group 19"/>
          <p:cNvGrpSpPr>
            <a:grpSpLocks/>
          </p:cNvGrpSpPr>
          <p:nvPr/>
        </p:nvGrpSpPr>
        <p:grpSpPr bwMode="auto">
          <a:xfrm>
            <a:off x="3246438" y="2495550"/>
            <a:ext cx="2622550" cy="3835400"/>
            <a:chOff x="2207" y="1792"/>
            <a:chExt cx="1652" cy="2103"/>
          </a:xfrm>
        </p:grpSpPr>
        <p:grpSp>
          <p:nvGrpSpPr>
            <p:cNvPr id="235532" name="Group 12"/>
            <p:cNvGrpSpPr>
              <a:grpSpLocks/>
            </p:cNvGrpSpPr>
            <p:nvPr/>
          </p:nvGrpSpPr>
          <p:grpSpPr bwMode="auto">
            <a:xfrm>
              <a:off x="2332" y="1792"/>
              <a:ext cx="1527" cy="2103"/>
              <a:chOff x="361" y="1498"/>
              <a:chExt cx="1261" cy="1583"/>
            </a:xfrm>
          </p:grpSpPr>
          <p:sp>
            <p:nvSpPr>
              <p:cNvPr id="235533" name="AutoShape 13"/>
              <p:cNvSpPr>
                <a:spLocks noChangeArrowheads="1"/>
              </p:cNvSpPr>
              <p:nvPr/>
            </p:nvSpPr>
            <p:spPr bwMode="auto">
              <a:xfrm rot="5376114">
                <a:off x="200" y="1659"/>
                <a:ext cx="1583" cy="1261"/>
              </a:xfrm>
              <a:prstGeom prst="homePlate">
                <a:avLst>
                  <a:gd name="adj" fmla="val 31384"/>
                </a:avLst>
              </a:prstGeom>
              <a:gradFill rotWithShape="0">
                <a:gsLst>
                  <a:gs pos="0">
                    <a:srgbClr val="000066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4" name="Rectangle 14"/>
              <p:cNvSpPr>
                <a:spLocks noChangeArrowheads="1"/>
              </p:cNvSpPr>
              <p:nvPr/>
            </p:nvSpPr>
            <p:spPr bwMode="auto">
              <a:xfrm>
                <a:off x="388" y="1498"/>
                <a:ext cx="1234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Aft>
                    <a:spcPct val="40000"/>
                  </a:spcAft>
                  <a:buFont typeface="Monotype Sorts" pitchFamily="2" charset="2"/>
                  <a:buNone/>
                </a:pPr>
                <a:r>
                  <a:rPr lang="es-ES_tradnl" sz="1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Acuerdos Subregionales</a:t>
                </a:r>
                <a:r>
                  <a:rPr lang="es-ES_tradnl" sz="17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  </a:t>
                </a:r>
              </a:p>
            </p:txBody>
          </p:sp>
        </p:grpSp>
        <p:sp>
          <p:nvSpPr>
            <p:cNvPr id="235538" name="Text Box 18"/>
            <p:cNvSpPr txBox="1">
              <a:spLocks noChangeArrowheads="1"/>
            </p:cNvSpPr>
            <p:nvPr/>
          </p:nvSpPr>
          <p:spPr bwMode="auto">
            <a:xfrm>
              <a:off x="2207" y="2250"/>
              <a:ext cx="1618" cy="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Norte América (NAFTA)  </a:t>
              </a:r>
              <a:r>
                <a:rPr lang="es-ES_tradn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1994</a:t>
              </a: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México – Colombia – Venezuela (G-3 ) </a:t>
              </a:r>
              <a:r>
                <a:rPr lang="es-ES_tradn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1995</a:t>
              </a: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s-ES_tradnl" sz="1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CAN (servicios)  </a:t>
              </a:r>
              <a:r>
                <a:rPr lang="es-ES_tradnl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2002</a:t>
              </a: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endParaRPr lang="es-ES_tradnl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marL="228600" lvl="2" algn="ctr"/>
              <a:endParaRPr lang="es-ES_tradnl" sz="17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35540" name="Group 20"/>
          <p:cNvGrpSpPr>
            <a:grpSpLocks/>
          </p:cNvGrpSpPr>
          <p:nvPr/>
        </p:nvGrpSpPr>
        <p:grpSpPr bwMode="auto">
          <a:xfrm>
            <a:off x="6035675" y="2495550"/>
            <a:ext cx="2836863" cy="3697288"/>
            <a:chOff x="1681" y="1242"/>
            <a:chExt cx="1787" cy="2598"/>
          </a:xfrm>
        </p:grpSpPr>
        <p:sp>
          <p:nvSpPr>
            <p:cNvPr id="235541" name="AutoShape 21"/>
            <p:cNvSpPr>
              <a:spLocks noChangeArrowheads="1"/>
            </p:cNvSpPr>
            <p:nvPr/>
          </p:nvSpPr>
          <p:spPr bwMode="auto">
            <a:xfrm rot="-5423886">
              <a:off x="1318" y="1757"/>
              <a:ext cx="2598" cy="1567"/>
            </a:xfrm>
            <a:prstGeom prst="homePlate">
              <a:avLst>
                <a:gd name="adj" fmla="val 41449"/>
              </a:avLst>
            </a:prstGeom>
            <a:gradFill rotWithShape="0">
              <a:gsLst>
                <a:gs pos="0">
                  <a:srgbClr val="00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42" name="Rectangle 22"/>
            <p:cNvSpPr>
              <a:spLocks noChangeArrowheads="1"/>
            </p:cNvSpPr>
            <p:nvPr/>
          </p:nvSpPr>
          <p:spPr bwMode="auto">
            <a:xfrm rot="-21586289">
              <a:off x="1867" y="1830"/>
              <a:ext cx="1532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40000"/>
                </a:spcBef>
                <a:spcAft>
                  <a:spcPct val="40000"/>
                </a:spcAft>
                <a:buFont typeface="Monotype Sorts" pitchFamily="2" charset="2"/>
                <a:buNone/>
              </a:pPr>
              <a:r>
                <a:rPr lang="es-ES_tradnl" sz="1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Negociaciones</a:t>
              </a:r>
              <a:endParaRPr lang="es-ES_tradnl" sz="19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235543" name="Rectangle 23"/>
            <p:cNvSpPr>
              <a:spLocks noChangeArrowheads="1"/>
            </p:cNvSpPr>
            <p:nvPr/>
          </p:nvSpPr>
          <p:spPr bwMode="auto">
            <a:xfrm>
              <a:off x="1681" y="2298"/>
              <a:ext cx="1787" cy="1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CAFTA</a:t>
              </a:r>
              <a:endParaRPr lang="es-ES_tradnl" sz="17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Área de Libre Comercio de las Américas (ALCA) </a:t>
              </a: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OMC</a:t>
              </a:r>
              <a:endParaRPr lang="es-ES_tradnl" sz="17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35547" name="Group 27"/>
          <p:cNvGrpSpPr>
            <a:grpSpLocks/>
          </p:cNvGrpSpPr>
          <p:nvPr/>
        </p:nvGrpSpPr>
        <p:grpSpPr bwMode="auto">
          <a:xfrm>
            <a:off x="311150" y="1800225"/>
            <a:ext cx="3625850" cy="5272088"/>
            <a:chOff x="196" y="1134"/>
            <a:chExt cx="2284" cy="2825"/>
          </a:xfrm>
        </p:grpSpPr>
        <p:grpSp>
          <p:nvGrpSpPr>
            <p:cNvPr id="235545" name="Group 25"/>
            <p:cNvGrpSpPr>
              <a:grpSpLocks/>
            </p:cNvGrpSpPr>
            <p:nvPr/>
          </p:nvGrpSpPr>
          <p:grpSpPr bwMode="auto">
            <a:xfrm>
              <a:off x="196" y="1134"/>
              <a:ext cx="1787" cy="2640"/>
              <a:chOff x="196" y="1566"/>
              <a:chExt cx="1787" cy="2640"/>
            </a:xfrm>
          </p:grpSpPr>
          <p:sp>
            <p:nvSpPr>
              <p:cNvPr id="235529" name="AutoShape 9"/>
              <p:cNvSpPr>
                <a:spLocks noChangeArrowheads="1"/>
              </p:cNvSpPr>
              <p:nvPr/>
            </p:nvSpPr>
            <p:spPr bwMode="auto">
              <a:xfrm rot="-5423886">
                <a:off x="-188" y="2102"/>
                <a:ext cx="2640" cy="1567"/>
              </a:xfrm>
              <a:prstGeom prst="homePlate">
                <a:avLst>
                  <a:gd name="adj" fmla="val 42119"/>
                </a:avLst>
              </a:prstGeom>
              <a:gradFill rotWithShape="0">
                <a:gsLst>
                  <a:gs pos="0">
                    <a:srgbClr val="000066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0" name="Rectangle 10"/>
              <p:cNvSpPr>
                <a:spLocks noChangeArrowheads="1"/>
              </p:cNvSpPr>
              <p:nvPr/>
            </p:nvSpPr>
            <p:spPr bwMode="auto">
              <a:xfrm rot="-21586289">
                <a:off x="382" y="1867"/>
                <a:ext cx="15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40000"/>
                  </a:spcBef>
                  <a:spcAft>
                    <a:spcPct val="40000"/>
                  </a:spcAft>
                  <a:buFont typeface="Monotype Sorts" pitchFamily="2" charset="2"/>
                  <a:buNone/>
                </a:pPr>
                <a:r>
                  <a:rPr lang="es-ES_tradnl" sz="1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Acuerdos BIlaterales</a:t>
                </a:r>
                <a:endParaRPr lang="es-ES_tradnl" sz="170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endParaRPr>
              </a:p>
            </p:txBody>
          </p:sp>
          <p:sp>
            <p:nvSpPr>
              <p:cNvPr id="235531" name="Rectangle 11"/>
              <p:cNvSpPr>
                <a:spLocks noChangeArrowheads="1"/>
              </p:cNvSpPr>
              <p:nvPr/>
            </p:nvSpPr>
            <p:spPr bwMode="auto">
              <a:xfrm>
                <a:off x="196" y="2332"/>
                <a:ext cx="1787" cy="18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28600" lvl="2" algn="ctr">
                  <a:lnSpc>
                    <a:spcPct val="65000"/>
                  </a:lnSpc>
                  <a:spcBef>
                    <a:spcPct val="10000"/>
                  </a:spcBef>
                  <a:spcAft>
                    <a:spcPct val="40000"/>
                  </a:spcAft>
                  <a:buFontTx/>
                  <a:buChar char="•"/>
                </a:pPr>
                <a:r>
                  <a:rPr lang="es-ES_tradnl" sz="17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es-ES_tradnl" sz="15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México – Bolivia </a:t>
                </a:r>
              </a:p>
              <a:p>
                <a:pPr marL="228600" lvl="2" algn="ctr">
                  <a:lnSpc>
                    <a:spcPct val="65000"/>
                  </a:lnSpc>
                  <a:spcBef>
                    <a:spcPct val="10000"/>
                  </a:spcBef>
                  <a:spcAft>
                    <a:spcPct val="40000"/>
                  </a:spcAft>
                </a:pPr>
                <a:r>
                  <a:rPr lang="es-ES_tradnl" sz="15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1995</a:t>
                </a:r>
              </a:p>
              <a:p>
                <a:pPr marL="228600" lvl="2" algn="ctr">
                  <a:lnSpc>
                    <a:spcPct val="80000"/>
                  </a:lnSpc>
                  <a:spcBef>
                    <a:spcPct val="50000"/>
                  </a:spcBef>
                  <a:spcAft>
                    <a:spcPct val="40000"/>
                  </a:spcAft>
                  <a:buFontTx/>
                  <a:buChar char="•"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México – Costa Rica        </a:t>
                </a:r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1995</a:t>
                </a:r>
              </a:p>
              <a:p>
                <a:pPr marL="228600" lvl="2" algn="ctr">
                  <a:buFontTx/>
                  <a:buChar char="•"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México – Nicaragua</a:t>
                </a:r>
              </a:p>
              <a:p>
                <a:pPr marL="228600" lvl="2" algn="ctr"/>
                <a:r>
                  <a:rPr lang="es-ES_tradnl" sz="15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2001</a:t>
                </a:r>
                <a:r>
                  <a:rPr lang="es-ES_tradnl" sz="1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 </a:t>
                </a:r>
              </a:p>
              <a:p>
                <a:pPr marL="228600" lvl="2" algn="ctr">
                  <a:buClr>
                    <a:schemeClr val="bg1"/>
                  </a:buClr>
                  <a:buFont typeface="Monotype Sorts" pitchFamily="2" charset="2"/>
                  <a:buNone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Chile – Centroamérica</a:t>
                </a:r>
                <a:r>
                  <a:rPr lang="es-ES_tradnl" sz="1400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  </a:t>
                </a:r>
              </a:p>
              <a:p>
                <a:pPr marL="228600" lvl="2" algn="ctr"/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2002</a:t>
                </a:r>
              </a:p>
              <a:p>
                <a:pPr marL="228600" lvl="2" algn="ctr">
                  <a:lnSpc>
                    <a:spcPct val="80000"/>
                  </a:lnSpc>
                  <a:spcBef>
                    <a:spcPct val="50000"/>
                  </a:spcBef>
                  <a:spcAft>
                    <a:spcPct val="40000"/>
                  </a:spcAft>
                  <a:buClr>
                    <a:srgbClr val="FFFF00"/>
                  </a:buClr>
                  <a:buFontTx/>
                  <a:buChar char="•"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Panamá – Centroamérica  </a:t>
                </a:r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2002</a:t>
                </a:r>
              </a:p>
              <a:p>
                <a:pPr marL="228600" lvl="2" algn="ctr">
                  <a:lnSpc>
                    <a:spcPct val="80000"/>
                  </a:lnSpc>
                  <a:spcBef>
                    <a:spcPct val="50000"/>
                  </a:spcBef>
                  <a:spcAft>
                    <a:spcPct val="40000"/>
                  </a:spcAft>
                  <a:buClr>
                    <a:schemeClr val="bg1"/>
                  </a:buClr>
                  <a:buFont typeface="Monotype Sorts" pitchFamily="2" charset="2"/>
                  <a:buNone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República Dominicana – Centroamérica </a:t>
                </a:r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1998</a:t>
                </a:r>
              </a:p>
              <a:p>
                <a:pPr marL="228600" lvl="2" algn="ctr">
                  <a:lnSpc>
                    <a:spcPct val="80000"/>
                  </a:lnSpc>
                  <a:spcBef>
                    <a:spcPct val="50000"/>
                  </a:spcBef>
                  <a:spcAft>
                    <a:spcPct val="40000"/>
                  </a:spcAft>
                  <a:buClr>
                    <a:schemeClr val="bg1"/>
                  </a:buClr>
                  <a:buFont typeface="Monotype Sorts" pitchFamily="2" charset="2"/>
                  <a:buNone/>
                </a:pPr>
                <a:r>
                  <a:rPr lang="es-ES_tradnl" sz="17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Chile  -  USA  </a:t>
                </a:r>
                <a:r>
                  <a:rPr lang="es-ES_tradnl" sz="15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2003</a:t>
                </a:r>
              </a:p>
            </p:txBody>
          </p:sp>
        </p:grpSp>
        <p:sp>
          <p:nvSpPr>
            <p:cNvPr id="235546" name="Text Box 26"/>
            <p:cNvSpPr txBox="1">
              <a:spLocks noChangeArrowheads="1"/>
            </p:cNvSpPr>
            <p:nvPr/>
          </p:nvSpPr>
          <p:spPr bwMode="auto">
            <a:xfrm>
              <a:off x="382" y="3812"/>
              <a:ext cx="2098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Font typeface="Monotype Sorts" pitchFamily="2" charset="2"/>
                <a:buChar char=""/>
              </a:pPr>
              <a:endParaRPr 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311150" y="1792288"/>
            <a:ext cx="8242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40000"/>
              </a:spcBef>
              <a:spcAft>
                <a:spcPct val="40000"/>
              </a:spcAft>
              <a:buFont typeface="Monotype Sorts" pitchFamily="2" charset="2"/>
              <a:buChar char="4"/>
            </a:pPr>
            <a:r>
              <a:rPr lang="es-ES_tradnl" sz="17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CANADA – ESTADOS UNIDOS ACUERDO DE LIBRE COMERCIO  </a:t>
            </a:r>
            <a:r>
              <a:rPr lang="es-ES_tradnl" sz="17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1993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3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utoUpdateAnimBg="0"/>
      <p:bldP spid="2355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3235325" y="2112963"/>
            <a:ext cx="520382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0000"/>
              </a:spcBef>
              <a:spcAft>
                <a:spcPct val="40000"/>
              </a:spcAft>
              <a:buFont typeface="Monotype Sorts" pitchFamily="2" charset="2"/>
              <a:buNone/>
            </a:pPr>
            <a:r>
              <a:rPr lang="es-ES_tradnl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Disciplinas Fundamentales en Acuerdos sobre CSP</a:t>
            </a:r>
            <a:endParaRPr lang="es-ES_tradnl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3695700" y="3333750"/>
            <a:ext cx="4705350" cy="74613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0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autoUpdateAnimBg="0"/>
      <p:bldP spid="2252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7410450" y="190500"/>
            <a:ext cx="1219200" cy="15811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100000">
                <a:srgbClr val="A5002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3973513" y="395288"/>
            <a:ext cx="4667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Disciplinas Fundamentales</a:t>
            </a:r>
            <a:endParaRPr lang="es-ES_tradnl" sz="2000" i="1">
              <a:solidFill>
                <a:schemeClr val="bg1"/>
              </a:solidFill>
            </a:endParaRP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558800" y="2303463"/>
            <a:ext cx="8081963" cy="36306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just">
              <a:buSzPct val="125000"/>
            </a:pPr>
            <a:r>
              <a:rPr lang="es-ES_tradnl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Disciplinas con impacto sobre leyes, y regulaciones sobre CSP y las prácticas y procedimientos de compra de entidades públicas cubiertas por el acuerdo. </a:t>
            </a:r>
          </a:p>
          <a:p>
            <a:pPr algn="just">
              <a:buSzPct val="125000"/>
            </a:pPr>
            <a:endParaRPr lang="es-ES_tradnl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736600" lvl="1" indent="-279400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No-Discriminación</a:t>
            </a:r>
          </a:p>
          <a:p>
            <a:pPr lvl="3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None/>
            </a:pPr>
            <a:r>
              <a:rPr lang="es-ES_tradnl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Trato Nacional                (TN)</a:t>
            </a:r>
          </a:p>
          <a:p>
            <a:pPr lvl="3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None/>
            </a:pPr>
            <a:r>
              <a:rPr lang="es-ES_tradnl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Nación Más Favorecida (NMF)</a:t>
            </a:r>
          </a:p>
          <a:p>
            <a:pPr marL="736600" lvl="1" indent="-279400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Transparencia</a:t>
            </a:r>
          </a:p>
          <a:p>
            <a:pPr marL="736600" lvl="1" indent="-279400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Debido Proceso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autoUpdateAnimBg="0"/>
      <p:bldP spid="18228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7410450" y="0"/>
            <a:ext cx="1219200" cy="15430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528638" y="1604963"/>
            <a:ext cx="8001000" cy="9652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buSzPct val="125000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Trato Especial y Diferenciado</a:t>
            </a:r>
            <a:endParaRPr lang="es-ES_tradnl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>
              <a:buSzPct val="125000"/>
            </a:pPr>
            <a:r>
              <a:rPr lang="es-ES_tradnl" sz="1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Reconocimiento a los niveles de desarrollo y tamaño de las economías</a:t>
            </a: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28650" y="3159125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3971925" y="295275"/>
            <a:ext cx="4678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Principios/Tratamiento</a:t>
            </a:r>
          </a:p>
          <a:p>
            <a:pPr lvl="1">
              <a:buSzPct val="125000"/>
              <a:buFont typeface="Marlett" pitchFamily="2" charset="2"/>
              <a:buNone/>
            </a:pPr>
            <a:r>
              <a:rPr lang="es-ES_tradnl" sz="2000">
                <a:solidFill>
                  <a:schemeClr val="bg1"/>
                </a:solidFill>
              </a:rPr>
              <a:t>Trato  Especial y Diferenciado</a:t>
            </a:r>
            <a:endParaRPr lang="es-ES_tradnl" sz="3600" b="0">
              <a:solidFill>
                <a:schemeClr val="bg1"/>
              </a:solidFill>
            </a:endParaRP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466725" y="2765425"/>
            <a:ext cx="8416925" cy="4159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 algn="just">
              <a:lnSpc>
                <a:spcPct val="130000"/>
              </a:lnSpc>
              <a:buFont typeface="Wingdings" pitchFamily="2" charset="2"/>
              <a:buChar char="v"/>
            </a:pPr>
            <a:r>
              <a:rPr lang="es-E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Medidas Transitorias. Ejemplos</a:t>
            </a:r>
          </a:p>
          <a:p>
            <a:pPr marL="288925" indent="-288925" algn="just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Reserva Global para México: compras no excederán de $1 billón anual hasta 31/12/2003.</a:t>
            </a:r>
          </a:p>
          <a:p>
            <a:pPr marL="288925" indent="-288925" algn="just">
              <a:lnSpc>
                <a:spcPct val="115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Cobertura progresiva por 10 años para las empresas del sector de energía y para los servicios de construcción en el sector no-energético en el NAFTA, G-3, Bilaterales con Bolivia. </a:t>
            </a:r>
          </a:p>
          <a:p>
            <a:pPr marL="288925" indent="-288925" algn="just">
              <a:lnSpc>
                <a:spcPct val="115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sz="16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288925" indent="-288925" algn="just">
              <a:lnSpc>
                <a:spcPct val="115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es-E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Medidas Permanentes. Ejemplos</a:t>
            </a:r>
            <a:endParaRPr lang="es-ES" sz="17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288925" indent="-288925"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México podrá aplicar requisitos de desempeño relativos  a contenido local en contratos “llave en mano”.</a:t>
            </a:r>
          </a:p>
          <a:p>
            <a:pPr lvl="2"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40% para contratos intensivos en mano de obra</a:t>
            </a:r>
          </a:p>
          <a:p>
            <a:pPr lvl="2"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25% para contratos intensivos en capital</a:t>
            </a:r>
          </a:p>
          <a:p>
            <a:pPr marL="288925" indent="-288925" algn="just">
              <a:lnSpc>
                <a:spcPct val="115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sz="16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288925" indent="-288925" algn="just">
              <a:lnSpc>
                <a:spcPct val="115000"/>
              </a:lnSpc>
              <a:buFont typeface="Marlett" pitchFamily="2" charset="2"/>
              <a:buNone/>
            </a:pPr>
            <a:endParaRPr lang="es-ES" sz="16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nimBg="1" autoUpdateAnimBg="0"/>
      <p:bldP spid="184327" grpId="0" animBg="1"/>
      <p:bldP spid="184332" grpId="0" autoUpdateAnimBg="0"/>
      <p:bldP spid="1843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7410450" y="104775"/>
            <a:ext cx="1219200" cy="1489075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558800" y="1604963"/>
            <a:ext cx="8081963" cy="501173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marL="461963" indent="-288925" algn="l">
              <a:buSzPct val="125000"/>
            </a:pPr>
            <a:r>
              <a:rPr lang="es-ES_tradnl" sz="2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Provisiones sobre Transparencia</a:t>
            </a:r>
          </a:p>
          <a:p>
            <a:pPr marL="461963" indent="-288925" algn="l">
              <a:buSzPct val="125000"/>
            </a:pPr>
            <a:endParaRPr lang="es-ES_tradnl" sz="2800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61963" indent="-288925" algn="just">
              <a:lnSpc>
                <a:spcPct val="130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Publicación de leyes y reglamentos</a:t>
            </a:r>
          </a:p>
          <a:p>
            <a:pPr marL="461963" indent="-288925" algn="just">
              <a:lnSpc>
                <a:spcPct val="130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Publicidad de la invitación a participar</a:t>
            </a:r>
          </a:p>
          <a:p>
            <a:pPr marL="461963" indent="-288925" algn="just">
              <a:lnSpc>
                <a:spcPct val="130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Requerimientos/Especificaciones para proveedores y para el proceso</a:t>
            </a:r>
          </a:p>
          <a:p>
            <a:pPr marL="461963" indent="-288925" algn="just">
              <a:lnSpc>
                <a:spcPct val="130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Tiempos para que proveedores participen</a:t>
            </a:r>
          </a:p>
          <a:p>
            <a:pPr marL="461963" indent="-288925" algn="just">
              <a:lnSpc>
                <a:spcPct val="130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Uso preferente de licitaciones públicas</a:t>
            </a:r>
          </a:p>
          <a:p>
            <a:pPr marL="461963" indent="-288925" algn="just">
              <a:lnSpc>
                <a:spcPct val="130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Criterios de Evaluación y de otorgamiento de contratos.</a:t>
            </a: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_tradnl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Contratos deben asignarse de acuerdo a los requerimientos contenidos en la invitación a licitar, salvo casos de interés público.</a:t>
            </a:r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3973513" y="266700"/>
            <a:ext cx="466725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Principios/Tratamiento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_tradnl" sz="2000">
                <a:solidFill>
                  <a:schemeClr val="bg1"/>
                </a:solidFill>
              </a:rPr>
              <a:t>Transparencia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animBg="1" autoUpdateAnimBg="0"/>
      <p:bldP spid="311300" grpId="0" autoUpdateAnimBg="0"/>
    </p:bld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66"/>
            </a:gs>
            <a:gs pos="100000">
              <a:schemeClr val="tx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66"/>
            </a:gs>
            <a:gs pos="100000">
              <a:schemeClr val="tx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10652</TotalTime>
  <Words>1540</Words>
  <Application>Microsoft Office PowerPoint</Application>
  <PresentationFormat>On-screen Show (4:3)</PresentationFormat>
  <Paragraphs>291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Impact</vt:lpstr>
      <vt:lpstr>Verdana</vt:lpstr>
      <vt:lpstr>Wingdings</vt:lpstr>
      <vt:lpstr>Monotype Sorts</vt:lpstr>
      <vt:lpstr>Marlett</vt:lpstr>
      <vt:lpstr>Times New Roman</vt:lpstr>
      <vt:lpstr>Arial Unicode MS</vt:lpstr>
      <vt:lpstr>Presentación en blanco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Corporación Sicex, C.A.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Elsa Leo de Meza</dc:creator>
  <cp:lastModifiedBy>anarod</cp:lastModifiedBy>
  <cp:revision>336</cp:revision>
  <cp:lastPrinted>2000-03-29T12:42:32Z</cp:lastPrinted>
  <dcterms:created xsi:type="dcterms:W3CDTF">1999-05-01T18:41:52Z</dcterms:created>
  <dcterms:modified xsi:type="dcterms:W3CDTF">2010-07-11T21:56:50Z</dcterms:modified>
</cp:coreProperties>
</file>