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48" r:id="rId1"/>
  </p:sldMasterIdLst>
  <p:notesMasterIdLst>
    <p:notesMasterId r:id="rId34"/>
  </p:notesMasterIdLst>
  <p:handoutMasterIdLst>
    <p:handoutMasterId r:id="rId35"/>
  </p:handoutMasterIdLst>
  <p:sldIdLst>
    <p:sldId id="369" r:id="rId2"/>
    <p:sldId id="370" r:id="rId3"/>
    <p:sldId id="306" r:id="rId4"/>
    <p:sldId id="348" r:id="rId5"/>
    <p:sldId id="363" r:id="rId6"/>
    <p:sldId id="364" r:id="rId7"/>
    <p:sldId id="379" r:id="rId8"/>
    <p:sldId id="373" r:id="rId9"/>
    <p:sldId id="376" r:id="rId10"/>
    <p:sldId id="374" r:id="rId11"/>
    <p:sldId id="375" r:id="rId12"/>
    <p:sldId id="377" r:id="rId13"/>
    <p:sldId id="378" r:id="rId14"/>
    <p:sldId id="380" r:id="rId15"/>
    <p:sldId id="381" r:id="rId16"/>
    <p:sldId id="382" r:id="rId17"/>
    <p:sldId id="383" r:id="rId18"/>
    <p:sldId id="384" r:id="rId19"/>
    <p:sldId id="385" r:id="rId20"/>
    <p:sldId id="351" r:id="rId21"/>
    <p:sldId id="371" r:id="rId22"/>
    <p:sldId id="372" r:id="rId23"/>
    <p:sldId id="368" r:id="rId24"/>
    <p:sldId id="366" r:id="rId25"/>
    <p:sldId id="365" r:id="rId26"/>
    <p:sldId id="362" r:id="rId27"/>
    <p:sldId id="367" r:id="rId28"/>
    <p:sldId id="361" r:id="rId29"/>
    <p:sldId id="357" r:id="rId30"/>
    <p:sldId id="359" r:id="rId31"/>
    <p:sldId id="353" r:id="rId32"/>
    <p:sldId id="386" r:id="rId33"/>
  </p:sldIdLst>
  <p:sldSz cx="9144000" cy="6858000" type="screen4x3"/>
  <p:notesSz cx="6858000" cy="9144000"/>
  <p:embeddedFontLst>
    <p:embeddedFont>
      <p:font typeface="Arial Unicode MS" pitchFamily="34" charset="-128"/>
      <p:regular r:id="rId36"/>
    </p:embeddedFont>
    <p:embeddedFont>
      <p:font typeface="Tahoma" pitchFamily="34" charset="0"/>
      <p:regular r:id="rId37"/>
      <p:bold r:id="rId38"/>
    </p:embeddedFont>
  </p:embeddedFontLst>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00FFFF"/>
    <a:srgbClr val="0000CC"/>
    <a:srgbClr val="FF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27" autoAdjust="0"/>
  </p:normalViewPr>
  <p:slideViewPr>
    <p:cSldViewPr>
      <p:cViewPr varScale="1">
        <p:scale>
          <a:sx n="57" d="100"/>
          <a:sy n="57" d="100"/>
        </p:scale>
        <p:origin x="-78" y="-2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2.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70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2170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2170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2170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55AFED4-D064-4439-AFF7-675497856A1B}" type="slidenum">
              <a:rPr lang="es-ES"/>
              <a:pPr/>
              <a:t>‹#›</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3891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3891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891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3891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3891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AB455A9-1ABB-4AB1-821A-C788B7E3FC0C}" type="slidenum">
              <a:rPr lang="es-ES"/>
              <a:pPr/>
              <a:t>‹#›</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D232D2-36BA-4462-AC06-2D9146DB2F28}" type="slidenum">
              <a:rPr lang="es-ES"/>
              <a:pPr/>
              <a:t>1</a:t>
            </a:fld>
            <a:endParaRPr lang="es-ES"/>
          </a:p>
        </p:txBody>
      </p:sp>
      <p:sp>
        <p:nvSpPr>
          <p:cNvPr id="220162" name="Rectangle 2"/>
          <p:cNvSpPr>
            <a:spLocks noChangeArrowheads="1" noTextEdit="1"/>
          </p:cNvSpPr>
          <p:nvPr>
            <p:ph type="sldImg"/>
          </p:nvPr>
        </p:nvSpPr>
        <p:spPr>
          <a:ln/>
        </p:spPr>
      </p:sp>
      <p:sp>
        <p:nvSpPr>
          <p:cNvPr id="220163" name="Rectangle 3"/>
          <p:cNvSpPr>
            <a:spLocks noGrp="1" noChangeArrowheads="1"/>
          </p:cNvSpPr>
          <p:nvPr>
            <p:ph type="body" idx="1"/>
          </p:nvPr>
        </p:nvSpPr>
        <p:spPr>
          <a:xfrm>
            <a:off x="685800" y="4343400"/>
            <a:ext cx="5486400" cy="4114800"/>
          </a:xfrm>
        </p:spPr>
        <p:txBody>
          <a:bodyPr/>
          <a:lstStyle/>
          <a:p>
            <a:pPr>
              <a:lnSpc>
                <a:spcPct val="80000"/>
              </a:lnSpc>
            </a:pPr>
            <a:r>
              <a:rPr lang="es-ES_tradnl" sz="600"/>
              <a:t>un marco de referencia sobre el origen, los enfoques de la seguridad ciudadana (inseguridad objetiva y subjetiva) y los factores que la caracterizan (dimensiones-componentes)</a:t>
            </a:r>
          </a:p>
          <a:p>
            <a:pPr>
              <a:lnSpc>
                <a:spcPct val="80000"/>
              </a:lnSpc>
            </a:pPr>
            <a:endParaRPr lang="es-ES_tradnl" sz="600"/>
          </a:p>
          <a:p>
            <a:pPr>
              <a:lnSpc>
                <a:spcPct val="80000"/>
              </a:lnSpc>
            </a:pPr>
            <a:r>
              <a:rPr lang="es-ES_tradnl" sz="900"/>
              <a:t>Panorama general para América Latina en relación a temas de criminalidad, violencia, temor e inseguridad (presentación de cifras recientes); </a:t>
            </a:r>
          </a:p>
          <a:p>
            <a:pPr>
              <a:lnSpc>
                <a:spcPct val="80000"/>
              </a:lnSpc>
            </a:pPr>
            <a:endParaRPr lang="es-ES_tradnl" sz="900"/>
          </a:p>
          <a:p>
            <a:pPr>
              <a:lnSpc>
                <a:spcPct val="80000"/>
              </a:lnSpc>
            </a:pPr>
            <a:r>
              <a:rPr lang="es-ES_tradnl" sz="900"/>
              <a:t>Análisis del origen y factores que caracterizan el sector de seguridad ciudadana;</a:t>
            </a:r>
          </a:p>
          <a:p>
            <a:pPr>
              <a:lnSpc>
                <a:spcPct val="80000"/>
              </a:lnSpc>
            </a:pPr>
            <a:endParaRPr lang="es-ES_tradnl" sz="900"/>
          </a:p>
          <a:p>
            <a:pPr>
              <a:lnSpc>
                <a:spcPct val="80000"/>
              </a:lnSpc>
            </a:pPr>
            <a:r>
              <a:rPr lang="es-ES_tradnl" sz="900"/>
              <a:t>Evolución y medición de las manifestaciones de inseguridad ciudadana (seguridad objetiva y subjetiva) y factores vinculados a ella (percepción, funcionamiento del sistema criminal, etc.); </a:t>
            </a:r>
          </a:p>
          <a:p>
            <a:pPr>
              <a:lnSpc>
                <a:spcPct val="80000"/>
              </a:lnSpc>
            </a:pPr>
            <a:endParaRPr lang="es-ES_tradnl" sz="900"/>
          </a:p>
          <a:p>
            <a:pPr>
              <a:lnSpc>
                <a:spcPct val="80000"/>
              </a:lnSpc>
            </a:pPr>
            <a:r>
              <a:rPr lang="es-ES_tradnl" sz="900"/>
              <a:t>Problemas y características del sector;</a:t>
            </a:r>
          </a:p>
          <a:p>
            <a:pPr>
              <a:lnSpc>
                <a:spcPct val="80000"/>
              </a:lnSpc>
            </a:pPr>
            <a:endParaRPr lang="es-ES_tradnl" sz="900"/>
          </a:p>
          <a:p>
            <a:pPr>
              <a:lnSpc>
                <a:spcPct val="80000"/>
              </a:lnSpc>
            </a:pPr>
            <a:r>
              <a:rPr lang="es-ES_tradnl" sz="900"/>
              <a:t>Contenidos:</a:t>
            </a:r>
          </a:p>
          <a:p>
            <a:pPr>
              <a:lnSpc>
                <a:spcPct val="80000"/>
              </a:lnSpc>
            </a:pPr>
            <a:r>
              <a:rPr lang="es-ES_tradnl" sz="900"/>
              <a:t>Tendencias recientes en materia de seguridad ciudadana en la región.</a:t>
            </a:r>
            <a:endParaRPr lang="es-ES_tradnl" sz="600"/>
          </a:p>
          <a:p>
            <a:pPr>
              <a:lnSpc>
                <a:spcPct val="80000"/>
              </a:lnSpc>
            </a:pPr>
            <a:endParaRPr lang="es-ES" sz="6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14BFB5-F2A5-433F-8B24-E309C0B45AE9}" type="slidenum">
              <a:rPr lang="es-ES"/>
              <a:pPr/>
              <a:t>16</a:t>
            </a:fld>
            <a:endParaRPr lang="es-ES"/>
          </a:p>
        </p:txBody>
      </p:sp>
      <p:sp>
        <p:nvSpPr>
          <p:cNvPr id="244738" name="Rectangle 2"/>
          <p:cNvSpPr>
            <a:spLocks noChangeArrowheads="1" noTextEdit="1"/>
          </p:cNvSpPr>
          <p:nvPr>
            <p:ph type="sldImg"/>
          </p:nvPr>
        </p:nvSpPr>
        <p:spPr>
          <a:ln/>
        </p:spPr>
      </p:sp>
      <p:sp>
        <p:nvSpPr>
          <p:cNvPr id="244739" name="Rectangle 3"/>
          <p:cNvSpPr>
            <a:spLocks noGrp="1" noChangeArrowheads="1"/>
          </p:cNvSpPr>
          <p:nvPr>
            <p:ph type="body" idx="1"/>
          </p:nvPr>
        </p:nvSpPr>
        <p:spPr>
          <a:xfrm>
            <a:off x="685800" y="4343400"/>
            <a:ext cx="5486400" cy="4114800"/>
          </a:xfrm>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15A7D7-EA90-4F8D-877F-3B80733D2F52}" type="slidenum">
              <a:rPr lang="es-ES"/>
              <a:pPr/>
              <a:t>17</a:t>
            </a:fld>
            <a:endParaRPr lang="es-ES"/>
          </a:p>
        </p:txBody>
      </p:sp>
      <p:sp>
        <p:nvSpPr>
          <p:cNvPr id="246786" name="Rectangle 2"/>
          <p:cNvSpPr>
            <a:spLocks noChangeArrowheads="1" noTextEdit="1"/>
          </p:cNvSpPr>
          <p:nvPr>
            <p:ph type="sldImg"/>
          </p:nvPr>
        </p:nvSpPr>
        <p:spPr>
          <a:ln/>
        </p:spPr>
      </p:sp>
      <p:sp>
        <p:nvSpPr>
          <p:cNvPr id="246787" name="Rectangle 3"/>
          <p:cNvSpPr>
            <a:spLocks noGrp="1" noChangeArrowheads="1"/>
          </p:cNvSpPr>
          <p:nvPr>
            <p:ph type="body" idx="1"/>
          </p:nvPr>
        </p:nvSpPr>
        <p:spPr>
          <a:xfrm>
            <a:off x="685800" y="4343400"/>
            <a:ext cx="5486400" cy="4114800"/>
          </a:xfrm>
        </p:spPr>
        <p:txBody>
          <a:bodyPr/>
          <a:lstStyle/>
          <a:p>
            <a:r>
              <a:rPr lang="es-CL" sz="700"/>
              <a:t>Se observa una cierta correlación 0,51 entre la tasa de homicidio y la magnitud de la pobreza.</a:t>
            </a:r>
            <a:endParaRPr lang="es-ES_tradnl" sz="7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369FF3-DABA-495B-94C8-542F3495B194}" type="slidenum">
              <a:rPr lang="es-ES"/>
              <a:pPr/>
              <a:t>18</a:t>
            </a:fld>
            <a:endParaRPr lang="es-ES"/>
          </a:p>
        </p:txBody>
      </p:sp>
      <p:sp>
        <p:nvSpPr>
          <p:cNvPr id="248834" name="Rectangle 2"/>
          <p:cNvSpPr>
            <a:spLocks noChangeArrowheads="1" noTextEdit="1"/>
          </p:cNvSpPr>
          <p:nvPr>
            <p:ph type="sldImg"/>
          </p:nvPr>
        </p:nvSpPr>
        <p:spPr>
          <a:ln/>
        </p:spPr>
      </p:sp>
      <p:sp>
        <p:nvSpPr>
          <p:cNvPr id="248835" name="Rectangle 3"/>
          <p:cNvSpPr>
            <a:spLocks noGrp="1" noChangeArrowheads="1"/>
          </p:cNvSpPr>
          <p:nvPr>
            <p:ph type="body" idx="1"/>
          </p:nvPr>
        </p:nvSpPr>
        <p:spPr>
          <a:xfrm>
            <a:off x="685800" y="4343400"/>
            <a:ext cx="5486400" cy="4114800"/>
          </a:xfrm>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6A6A22-72FB-487C-9FCB-165547637379}" type="slidenum">
              <a:rPr lang="es-ES"/>
              <a:pPr/>
              <a:t>19</a:t>
            </a:fld>
            <a:endParaRPr lang="es-ES"/>
          </a:p>
        </p:txBody>
      </p:sp>
      <p:sp>
        <p:nvSpPr>
          <p:cNvPr id="250882" name="Rectangle 2"/>
          <p:cNvSpPr>
            <a:spLocks noChangeArrowheads="1" noTextEdit="1"/>
          </p:cNvSpPr>
          <p:nvPr>
            <p:ph type="sldImg"/>
          </p:nvPr>
        </p:nvSpPr>
        <p:spPr>
          <a:ln/>
        </p:spPr>
      </p:sp>
      <p:sp>
        <p:nvSpPr>
          <p:cNvPr id="250883" name="Rectangle 3"/>
          <p:cNvSpPr>
            <a:spLocks noGrp="1" noChangeArrowheads="1"/>
          </p:cNvSpPr>
          <p:nvPr>
            <p:ph type="body" idx="1"/>
          </p:nvPr>
        </p:nvSpPr>
        <p:spPr>
          <a:xfrm>
            <a:off x="685800" y="4343400"/>
            <a:ext cx="5486400" cy="4114800"/>
          </a:xfrm>
        </p:spPr>
        <p:txBody>
          <a:bodyPr/>
          <a:lstStyle/>
          <a:p>
            <a:r>
              <a:rPr lang="es-ES" sz="700"/>
              <a:t>una primera aproximación, de acuerdo con el Banco Interamericano de Desarrollo, en el año 2000, los daños y transferencias de recursos en América Latina como resultados de la violencia alcanzó los U$S 168.000 millones, equivalentes al 14,2% del PBI regional.</a:t>
            </a:r>
          </a:p>
          <a:p>
            <a:endParaRPr lang="es-ES" sz="7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0878A3-D272-4B03-9D52-4C0074D6C2D3}" type="slidenum">
              <a:rPr lang="es-ES"/>
              <a:pPr/>
              <a:t>22</a:t>
            </a:fld>
            <a:endParaRPr lang="es-ES"/>
          </a:p>
        </p:txBody>
      </p:sp>
      <p:sp>
        <p:nvSpPr>
          <p:cNvPr id="225282" name="Rectangle 2"/>
          <p:cNvSpPr>
            <a:spLocks noChangeArrowheads="1" noTextEdit="1"/>
          </p:cNvSpPr>
          <p:nvPr>
            <p:ph type="sldImg"/>
          </p:nvPr>
        </p:nvSpPr>
        <p:spPr>
          <a:xfrm>
            <a:off x="1144588" y="685800"/>
            <a:ext cx="4570412" cy="3427413"/>
          </a:xfrm>
          <a:ln w="12700" cap="flat"/>
        </p:spPr>
      </p:sp>
      <p:sp>
        <p:nvSpPr>
          <p:cNvPr id="225283" name="Rectangle 3"/>
          <p:cNvSpPr>
            <a:spLocks noGrp="1" noChangeArrowheads="1"/>
          </p:cNvSpPr>
          <p:nvPr>
            <p:ph type="body" idx="1"/>
          </p:nvPr>
        </p:nvSpPr>
        <p:spPr>
          <a:xfrm>
            <a:off x="912813" y="4344988"/>
            <a:ext cx="5032375" cy="4114800"/>
          </a:xfrm>
          <a:ln/>
        </p:spPr>
        <p:txBody>
          <a:bodyPr lIns="90738" tIns="45369" rIns="90738" bIns="45369"/>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F70FD0-5B47-4288-9B2F-E24E4CF4BBF1}" type="slidenum">
              <a:rPr lang="es-ES"/>
              <a:pPr/>
              <a:t>23</a:t>
            </a:fld>
            <a:endParaRPr lang="es-ES"/>
          </a:p>
        </p:txBody>
      </p:sp>
      <p:sp>
        <p:nvSpPr>
          <p:cNvPr id="216066" name="Rectangle 2"/>
          <p:cNvSpPr>
            <a:spLocks noChangeArrowheads="1" noTextEdit="1"/>
          </p:cNvSpPr>
          <p:nvPr>
            <p:ph type="sldImg"/>
          </p:nvPr>
        </p:nvSpPr>
        <p:spPr>
          <a:ln/>
        </p:spPr>
      </p:sp>
      <p:sp>
        <p:nvSpPr>
          <p:cNvPr id="216067" name="Rectangle 3"/>
          <p:cNvSpPr>
            <a:spLocks noGrp="1" noChangeArrowheads="1"/>
          </p:cNvSpPr>
          <p:nvPr>
            <p:ph type="body" idx="1"/>
          </p:nvPr>
        </p:nvSpPr>
        <p:spPr/>
        <p:txBody>
          <a:bodyPr/>
          <a:lstStyle/>
          <a:p>
            <a:pPr marL="342900" indent="-342900"/>
            <a:r>
              <a:rPr lang="es-ES_tradnl" sz="700">
                <a:solidFill>
                  <a:srgbClr val="FFFF00"/>
                </a:solidFill>
                <a:cs typeface="Times New Roman" pitchFamily="18" charset="0"/>
              </a:rPr>
              <a:t>Indicadores objetivos:</a:t>
            </a:r>
          </a:p>
          <a:p>
            <a:pPr marL="342900" indent="-342900">
              <a:buFontTx/>
              <a:buChar char="•"/>
            </a:pPr>
            <a:r>
              <a:rPr lang="es-ES_tradnl" sz="700">
                <a:solidFill>
                  <a:srgbClr val="FFFF00"/>
                </a:solidFill>
                <a:cs typeface="Times New Roman" pitchFamily="18" charset="0"/>
              </a:rPr>
              <a:t>Tasa de criminalidad violenta</a:t>
            </a:r>
          </a:p>
          <a:p>
            <a:pPr marL="342900" indent="-342900">
              <a:spcBef>
                <a:spcPct val="0"/>
              </a:spcBef>
              <a:buFontTx/>
              <a:buChar char="•"/>
            </a:pPr>
            <a:r>
              <a:rPr lang="es-CL" sz="700">
                <a:solidFill>
                  <a:srgbClr val="FFFF00"/>
                </a:solidFill>
                <a:cs typeface="Times New Roman" pitchFamily="18" charset="0"/>
              </a:rPr>
              <a:t>Tasa de delincuencia com</a:t>
            </a:r>
            <a:r>
              <a:rPr lang="es-CL" sz="700">
                <a:solidFill>
                  <a:srgbClr val="FFFF00"/>
                </a:solidFill>
                <a:latin typeface="Arial"/>
                <a:cs typeface="Times New Roman" pitchFamily="18" charset="0"/>
              </a:rPr>
              <a:t>ú</a:t>
            </a:r>
            <a:r>
              <a:rPr lang="es-CL" sz="700">
                <a:solidFill>
                  <a:srgbClr val="FFFF00"/>
                </a:solidFill>
                <a:cs typeface="Times New Roman" pitchFamily="18" charset="0"/>
              </a:rPr>
              <a:t>n</a:t>
            </a:r>
          </a:p>
          <a:p>
            <a:pPr marL="342900" indent="-342900">
              <a:spcBef>
                <a:spcPct val="0"/>
              </a:spcBef>
              <a:buFontTx/>
              <a:buChar char="•"/>
            </a:pPr>
            <a:r>
              <a:rPr lang="es-CL" sz="700">
                <a:solidFill>
                  <a:srgbClr val="FFFF00"/>
                </a:solidFill>
                <a:cs typeface="Times New Roman" pitchFamily="18" charset="0"/>
              </a:rPr>
              <a:t>Tasa de violencia dom</a:t>
            </a:r>
            <a:r>
              <a:rPr lang="es-CL" sz="700">
                <a:solidFill>
                  <a:srgbClr val="FFFF00"/>
                </a:solidFill>
                <a:latin typeface="Arial"/>
                <a:cs typeface="Times New Roman" pitchFamily="18" charset="0"/>
              </a:rPr>
              <a:t>é</a:t>
            </a:r>
            <a:r>
              <a:rPr lang="es-CL" sz="700">
                <a:solidFill>
                  <a:srgbClr val="FFFF00"/>
                </a:solidFill>
                <a:cs typeface="Times New Roman" pitchFamily="18" charset="0"/>
              </a:rPr>
              <a:t>stica</a:t>
            </a:r>
          </a:p>
          <a:p>
            <a:pPr marL="342900" indent="-342900">
              <a:spcBef>
                <a:spcPct val="0"/>
              </a:spcBef>
              <a:buFontTx/>
              <a:buChar char="•"/>
            </a:pPr>
            <a:r>
              <a:rPr lang="es-ES_tradnl">
                <a:solidFill>
                  <a:srgbClr val="FFFF00"/>
                </a:solidFill>
                <a:cs typeface="Times New Roman" pitchFamily="18" charset="0"/>
              </a:rPr>
              <a:t>victimizaci</a:t>
            </a:r>
            <a:r>
              <a:rPr lang="es-ES_tradnl">
                <a:solidFill>
                  <a:srgbClr val="FFFF00"/>
                </a:solidFill>
                <a:latin typeface="Arial"/>
                <a:cs typeface="Times New Roman" pitchFamily="18" charset="0"/>
              </a:rPr>
              <a:t>ó</a:t>
            </a:r>
            <a:r>
              <a:rPr lang="es-ES_tradnl">
                <a:solidFill>
                  <a:srgbClr val="FFFF00"/>
                </a:solidFill>
                <a:cs typeface="Times New Roman" pitchFamily="18" charset="0"/>
              </a:rPr>
              <a:t>n individual por delito</a:t>
            </a:r>
          </a:p>
          <a:p>
            <a:pPr marL="342900" indent="-342900">
              <a:spcBef>
                <a:spcPct val="0"/>
              </a:spcBef>
              <a:buFontTx/>
              <a:buChar char="•"/>
            </a:pPr>
            <a:r>
              <a:rPr lang="es-ES_tradnl">
                <a:solidFill>
                  <a:srgbClr val="FFFF00"/>
                </a:solidFill>
                <a:cs typeface="Times New Roman" pitchFamily="18" charset="0"/>
              </a:rPr>
              <a:t>victimizaci</a:t>
            </a:r>
            <a:r>
              <a:rPr lang="es-ES_tradnl">
                <a:solidFill>
                  <a:srgbClr val="FFFF00"/>
                </a:solidFill>
                <a:latin typeface="Arial"/>
                <a:cs typeface="Times New Roman" pitchFamily="18" charset="0"/>
              </a:rPr>
              <a:t>ó</a:t>
            </a:r>
            <a:r>
              <a:rPr lang="es-ES_tradnl">
                <a:solidFill>
                  <a:srgbClr val="FFFF00"/>
                </a:solidFill>
                <a:cs typeface="Times New Roman" pitchFamily="18" charset="0"/>
              </a:rPr>
              <a:t>n vicaria (indirecta social y hogar)</a:t>
            </a:r>
            <a:endParaRPr lang="es-CL" sz="700">
              <a:solidFill>
                <a:srgbClr val="FFFF00"/>
              </a:solidFill>
              <a:cs typeface="Times New Roman" pitchFamily="18" charset="0"/>
            </a:endParaRPr>
          </a:p>
          <a:p>
            <a:pPr marL="342900" indent="-342900">
              <a:spcBef>
                <a:spcPct val="0"/>
              </a:spcBef>
              <a:buFontTx/>
              <a:buChar char="•"/>
            </a:pPr>
            <a:r>
              <a:rPr lang="es-CL" sz="700">
                <a:solidFill>
                  <a:srgbClr val="FFFF00"/>
                </a:solidFill>
                <a:cs typeface="Times New Roman" pitchFamily="18" charset="0"/>
              </a:rPr>
              <a:t>narcotr</a:t>
            </a:r>
            <a:r>
              <a:rPr lang="es-CL" sz="700">
                <a:solidFill>
                  <a:srgbClr val="FFFF00"/>
                </a:solidFill>
                <a:latin typeface="Arial"/>
                <a:cs typeface="Times New Roman" pitchFamily="18" charset="0"/>
              </a:rPr>
              <a:t>á</a:t>
            </a:r>
            <a:r>
              <a:rPr lang="es-CL" sz="700">
                <a:solidFill>
                  <a:srgbClr val="FFFF00"/>
                </a:solidFill>
                <a:cs typeface="Times New Roman" pitchFamily="18" charset="0"/>
              </a:rPr>
              <a:t>fico y microtr</a:t>
            </a:r>
            <a:r>
              <a:rPr lang="es-CL" sz="700">
                <a:solidFill>
                  <a:srgbClr val="FFFF00"/>
                </a:solidFill>
                <a:latin typeface="Arial"/>
                <a:cs typeface="Times New Roman" pitchFamily="18" charset="0"/>
              </a:rPr>
              <a:t>á</a:t>
            </a:r>
            <a:r>
              <a:rPr lang="es-CL" sz="700">
                <a:solidFill>
                  <a:srgbClr val="FFFF00"/>
                </a:solidFill>
                <a:cs typeface="Times New Roman" pitchFamily="18" charset="0"/>
              </a:rPr>
              <a:t>fico</a:t>
            </a:r>
          </a:p>
          <a:p>
            <a:pPr marL="342900" indent="-342900">
              <a:spcBef>
                <a:spcPct val="0"/>
              </a:spcBef>
              <a:buFontTx/>
              <a:buChar char="•"/>
            </a:pPr>
            <a:r>
              <a:rPr lang="es-CL" sz="700">
                <a:solidFill>
                  <a:srgbClr val="FFFF00"/>
                </a:solidFill>
                <a:cs typeface="Times New Roman" pitchFamily="18" charset="0"/>
              </a:rPr>
              <a:t>acceso a armas de fuego</a:t>
            </a:r>
          </a:p>
          <a:p>
            <a:pPr marL="342900" indent="-342900">
              <a:spcBef>
                <a:spcPct val="0"/>
              </a:spcBef>
              <a:buFontTx/>
              <a:buChar char="•"/>
            </a:pPr>
            <a:r>
              <a:rPr lang="es-CL" sz="700">
                <a:solidFill>
                  <a:srgbClr val="FFFF00"/>
                </a:solidFill>
                <a:cs typeface="Times New Roman" pitchFamily="18" charset="0"/>
              </a:rPr>
              <a:t>acceso a servicios de polic</a:t>
            </a:r>
            <a:r>
              <a:rPr lang="es-CL" sz="700">
                <a:solidFill>
                  <a:srgbClr val="FFFF00"/>
                </a:solidFill>
                <a:latin typeface="Arial"/>
                <a:cs typeface="Times New Roman" pitchFamily="18" charset="0"/>
              </a:rPr>
              <a:t>í</a:t>
            </a:r>
            <a:r>
              <a:rPr lang="es-CL" sz="700">
                <a:solidFill>
                  <a:srgbClr val="FFFF00"/>
                </a:solidFill>
                <a:cs typeface="Times New Roman" pitchFamily="18" charset="0"/>
              </a:rPr>
              <a:t>a y justicia (cobertura y tipo)</a:t>
            </a:r>
          </a:p>
          <a:p>
            <a:pPr marL="342900" indent="-342900">
              <a:spcBef>
                <a:spcPct val="0"/>
              </a:spcBef>
              <a:buFontTx/>
              <a:buChar char="•"/>
            </a:pPr>
            <a:r>
              <a:rPr lang="es-CL" sz="700">
                <a:solidFill>
                  <a:srgbClr val="FFFF00"/>
                </a:solidFill>
                <a:cs typeface="Times New Roman" pitchFamily="18" charset="0"/>
              </a:rPr>
              <a:t>funcionamiento de sistemas de protecci</a:t>
            </a:r>
            <a:r>
              <a:rPr lang="es-CL" sz="700">
                <a:solidFill>
                  <a:srgbClr val="FFFF00"/>
                </a:solidFill>
                <a:latin typeface="Arial"/>
                <a:cs typeface="Times New Roman" pitchFamily="18" charset="0"/>
              </a:rPr>
              <a:t>ó</a:t>
            </a:r>
            <a:r>
              <a:rPr lang="es-CL" sz="700">
                <a:solidFill>
                  <a:srgbClr val="FFFF00"/>
                </a:solidFill>
                <a:cs typeface="Times New Roman" pitchFamily="18" charset="0"/>
              </a:rPr>
              <a:t>n social</a:t>
            </a:r>
          </a:p>
          <a:p>
            <a:pPr marL="342900" indent="-342900">
              <a:spcBef>
                <a:spcPct val="0"/>
              </a:spcBef>
              <a:buFontTx/>
              <a:buChar char="•"/>
            </a:pPr>
            <a:r>
              <a:rPr lang="es-CL" sz="700">
                <a:solidFill>
                  <a:srgbClr val="FFFF00"/>
                </a:solidFill>
                <a:cs typeface="Times New Roman" pitchFamily="18" charset="0"/>
              </a:rPr>
              <a:t>niveles de corrupci</a:t>
            </a:r>
            <a:r>
              <a:rPr lang="es-CL" sz="700">
                <a:solidFill>
                  <a:srgbClr val="FFFF00"/>
                </a:solidFill>
                <a:latin typeface="Arial"/>
                <a:cs typeface="Times New Roman" pitchFamily="18" charset="0"/>
              </a:rPr>
              <a:t>ó</a:t>
            </a:r>
            <a:r>
              <a:rPr lang="es-CL" sz="700">
                <a:solidFill>
                  <a:srgbClr val="FFFF00"/>
                </a:solidFill>
                <a:cs typeface="Times New Roman" pitchFamily="18" charset="0"/>
              </a:rPr>
              <a:t>n</a:t>
            </a:r>
          </a:p>
          <a:p>
            <a:pPr marL="342900" indent="-342900">
              <a:spcBef>
                <a:spcPct val="0"/>
              </a:spcBef>
              <a:buFontTx/>
              <a:buChar char="•"/>
            </a:pPr>
            <a:r>
              <a:rPr lang="es-CL" sz="700">
                <a:solidFill>
                  <a:srgbClr val="FFFF00"/>
                </a:solidFill>
                <a:latin typeface="Arial"/>
                <a:cs typeface="Times New Roman" pitchFamily="18" charset="0"/>
              </a:rPr>
              <a:t>í</a:t>
            </a:r>
            <a:r>
              <a:rPr lang="es-CL" sz="700">
                <a:solidFill>
                  <a:srgbClr val="FFFF00"/>
                </a:solidFill>
                <a:cs typeface="Times New Roman" pitchFamily="18" charset="0"/>
              </a:rPr>
              <a:t>ndice de </a:t>
            </a:r>
            <a:r>
              <a:rPr lang="es-CL" sz="700">
                <a:solidFill>
                  <a:srgbClr val="FFFF00"/>
                </a:solidFill>
                <a:latin typeface="Arial"/>
                <a:cs typeface="Times New Roman" pitchFamily="18" charset="0"/>
              </a:rPr>
              <a:t>“</a:t>
            </a:r>
            <a:r>
              <a:rPr lang="es-CL" sz="700">
                <a:solidFill>
                  <a:srgbClr val="FFFF00"/>
                </a:solidFill>
                <a:cs typeface="Times New Roman" pitchFamily="18" charset="0"/>
              </a:rPr>
              <a:t>vulnerabilidad social-delictual</a:t>
            </a:r>
            <a:r>
              <a:rPr lang="es-CL" sz="700">
                <a:solidFill>
                  <a:srgbClr val="FFFF00"/>
                </a:solidFill>
                <a:latin typeface="Arial"/>
                <a:cs typeface="Times New Roman" pitchFamily="18" charset="0"/>
              </a:rPr>
              <a:t>”</a:t>
            </a:r>
            <a:r>
              <a:rPr lang="es-CL" sz="700">
                <a:solidFill>
                  <a:srgbClr val="FFFF00"/>
                </a:solidFill>
                <a:cs typeface="Times New Roman" pitchFamily="18" charset="0"/>
              </a:rPr>
              <a:t> (exposici</a:t>
            </a:r>
            <a:r>
              <a:rPr lang="es-CL" sz="700">
                <a:solidFill>
                  <a:srgbClr val="FFFF00"/>
                </a:solidFill>
                <a:latin typeface="Arial"/>
                <a:cs typeface="Times New Roman" pitchFamily="18" charset="0"/>
              </a:rPr>
              <a:t>ó</a:t>
            </a:r>
            <a:r>
              <a:rPr lang="es-CL" sz="700">
                <a:solidFill>
                  <a:srgbClr val="FFFF00"/>
                </a:solidFill>
                <a:cs typeface="Times New Roman" pitchFamily="18" charset="0"/>
              </a:rPr>
              <a:t>n a factores crimin</a:t>
            </a:r>
            <a:r>
              <a:rPr lang="es-CL" sz="700">
                <a:solidFill>
                  <a:srgbClr val="FFFF00"/>
                </a:solidFill>
                <a:latin typeface="Arial"/>
                <a:cs typeface="Times New Roman" pitchFamily="18" charset="0"/>
              </a:rPr>
              <a:t>ó</a:t>
            </a:r>
            <a:r>
              <a:rPr lang="es-CL" sz="700">
                <a:solidFill>
                  <a:srgbClr val="FFFF00"/>
                </a:solidFill>
                <a:cs typeface="Times New Roman" pitchFamily="18" charset="0"/>
              </a:rPr>
              <a:t>genos)</a:t>
            </a:r>
          </a:p>
          <a:p>
            <a:pPr marL="342900" indent="-342900">
              <a:spcBef>
                <a:spcPct val="0"/>
              </a:spcBef>
              <a:buFontTx/>
              <a:buChar char="•"/>
            </a:pPr>
            <a:r>
              <a:rPr lang="es-CL" sz="700">
                <a:solidFill>
                  <a:srgbClr val="FFFF00"/>
                </a:solidFill>
                <a:cs typeface="Times New Roman" pitchFamily="18" charset="0"/>
              </a:rPr>
              <a:t>criminalidad organizada en el territorio, e</a:t>
            </a:r>
            <a:r>
              <a:rPr lang="es-ES_tradnl" sz="700">
                <a:solidFill>
                  <a:srgbClr val="FFFF00"/>
                </a:solidFill>
                <a:cs typeface="Times New Roman" pitchFamily="18" charset="0"/>
              </a:rPr>
              <a:t>tc</a:t>
            </a:r>
            <a:r>
              <a:rPr lang="es-ES_tradnl" sz="700">
                <a:solidFill>
                  <a:srgbClr val="FFFF00"/>
                </a:solidFill>
                <a:latin typeface="Arial"/>
                <a:cs typeface="Times New Roman" pitchFamily="18" charset="0"/>
              </a:rPr>
              <a:t>………</a:t>
            </a:r>
            <a:r>
              <a:rPr lang="es-ES_tradnl" sz="700">
                <a:solidFill>
                  <a:srgbClr val="FFFF00"/>
                </a:solidFill>
                <a:cs typeface="Times New Roman" pitchFamily="18" charset="0"/>
              </a:rPr>
              <a:t>.</a:t>
            </a:r>
          </a:p>
          <a:p>
            <a:pPr marL="342900" indent="-342900">
              <a:spcBef>
                <a:spcPct val="0"/>
              </a:spcBef>
            </a:pPr>
            <a:endParaRPr lang="es-CL" sz="700">
              <a:solidFill>
                <a:srgbClr val="FFFF00"/>
              </a:solidFill>
              <a:cs typeface="Times New Roman" pitchFamily="18" charset="0"/>
            </a:endParaRPr>
          </a:p>
          <a:p>
            <a:pPr marL="342900" indent="-342900">
              <a:spcBef>
                <a:spcPct val="0"/>
              </a:spcBef>
            </a:pPr>
            <a:r>
              <a:rPr lang="es-CL" sz="700">
                <a:solidFill>
                  <a:srgbClr val="FFFF00"/>
                </a:solidFill>
                <a:cs typeface="Times New Roman" pitchFamily="18" charset="0"/>
              </a:rPr>
              <a:t>Indicadores subjetivos:</a:t>
            </a:r>
          </a:p>
          <a:p>
            <a:pPr marL="342900" indent="-342900">
              <a:spcBef>
                <a:spcPct val="0"/>
              </a:spcBef>
              <a:buFontTx/>
              <a:buChar char="•"/>
            </a:pPr>
            <a:r>
              <a:rPr lang="es-CL">
                <a:solidFill>
                  <a:srgbClr val="FFFF00"/>
                </a:solidFill>
                <a:cs typeface="Times New Roman" pitchFamily="18" charset="0"/>
              </a:rPr>
              <a:t>percepci</a:t>
            </a:r>
            <a:r>
              <a:rPr lang="es-CL">
                <a:solidFill>
                  <a:srgbClr val="FFFF00"/>
                </a:solidFill>
                <a:latin typeface="Arial"/>
                <a:cs typeface="Times New Roman" pitchFamily="18" charset="0"/>
              </a:rPr>
              <a:t>ó</a:t>
            </a:r>
            <a:r>
              <a:rPr lang="es-CL">
                <a:solidFill>
                  <a:srgbClr val="FFFF00"/>
                </a:solidFill>
                <a:cs typeface="Times New Roman" pitchFamily="18" charset="0"/>
              </a:rPr>
              <a:t>n de evoluci</a:t>
            </a:r>
            <a:r>
              <a:rPr lang="es-CL">
                <a:solidFill>
                  <a:srgbClr val="FFFF00"/>
                </a:solidFill>
                <a:latin typeface="Arial"/>
                <a:cs typeface="Times New Roman" pitchFamily="18" charset="0"/>
              </a:rPr>
              <a:t>ó</a:t>
            </a:r>
            <a:r>
              <a:rPr lang="es-CL">
                <a:solidFill>
                  <a:srgbClr val="FFFF00"/>
                </a:solidFill>
                <a:cs typeface="Times New Roman" pitchFamily="18" charset="0"/>
              </a:rPr>
              <a:t>n de la criminalidad violenta en el entorno cotidiano y en el entorno indirecto (ciudad, regi</a:t>
            </a:r>
            <a:r>
              <a:rPr lang="es-CL">
                <a:solidFill>
                  <a:srgbClr val="FFFF00"/>
                </a:solidFill>
                <a:latin typeface="Arial"/>
                <a:cs typeface="Times New Roman" pitchFamily="18" charset="0"/>
              </a:rPr>
              <a:t>ó</a:t>
            </a:r>
            <a:r>
              <a:rPr lang="es-CL">
                <a:solidFill>
                  <a:srgbClr val="FFFF00"/>
                </a:solidFill>
                <a:cs typeface="Times New Roman" pitchFamily="18" charset="0"/>
              </a:rPr>
              <a:t>n, pa</a:t>
            </a:r>
            <a:r>
              <a:rPr lang="es-CL">
                <a:solidFill>
                  <a:srgbClr val="FFFF00"/>
                </a:solidFill>
                <a:latin typeface="Arial"/>
                <a:cs typeface="Times New Roman" pitchFamily="18" charset="0"/>
              </a:rPr>
              <a:t>í</a:t>
            </a:r>
            <a:r>
              <a:rPr lang="es-CL">
                <a:solidFill>
                  <a:srgbClr val="FFFF00"/>
                </a:solidFill>
                <a:cs typeface="Times New Roman" pitchFamily="18" charset="0"/>
              </a:rPr>
              <a:t>s)</a:t>
            </a:r>
          </a:p>
          <a:p>
            <a:pPr marL="342900" indent="-342900">
              <a:spcBef>
                <a:spcPct val="0"/>
              </a:spcBef>
              <a:buFontTx/>
              <a:buChar char="•"/>
            </a:pPr>
            <a:r>
              <a:rPr lang="es-CL">
                <a:solidFill>
                  <a:srgbClr val="FFFF00"/>
                </a:solidFill>
                <a:cs typeface="Times New Roman" pitchFamily="18" charset="0"/>
              </a:rPr>
              <a:t>acceso a informaci</a:t>
            </a:r>
            <a:r>
              <a:rPr lang="es-CL">
                <a:solidFill>
                  <a:srgbClr val="FFFF00"/>
                </a:solidFill>
                <a:latin typeface="Arial"/>
                <a:cs typeface="Times New Roman" pitchFamily="18" charset="0"/>
              </a:rPr>
              <a:t>ó</a:t>
            </a:r>
            <a:r>
              <a:rPr lang="es-CL">
                <a:solidFill>
                  <a:srgbClr val="FFFF00"/>
                </a:solidFill>
                <a:cs typeface="Times New Roman" pitchFamily="18" charset="0"/>
              </a:rPr>
              <a:t>n sobre violencia y crimen y exposici</a:t>
            </a:r>
            <a:r>
              <a:rPr lang="es-CL">
                <a:solidFill>
                  <a:srgbClr val="FFFF00"/>
                </a:solidFill>
                <a:latin typeface="Arial"/>
                <a:cs typeface="Times New Roman" pitchFamily="18" charset="0"/>
              </a:rPr>
              <a:t>ó</a:t>
            </a:r>
            <a:r>
              <a:rPr lang="es-CL">
                <a:solidFill>
                  <a:srgbClr val="FFFF00"/>
                </a:solidFill>
                <a:cs typeface="Times New Roman" pitchFamily="18" charset="0"/>
              </a:rPr>
              <a:t>n a </a:t>
            </a:r>
            <a:r>
              <a:rPr lang="es-CL" i="1">
                <a:solidFill>
                  <a:srgbClr val="FFFF00"/>
                </a:solidFill>
                <a:cs typeface="Times New Roman" pitchFamily="18" charset="0"/>
              </a:rPr>
              <a:t>mass medias </a:t>
            </a:r>
          </a:p>
          <a:p>
            <a:pPr marL="342900" indent="-342900">
              <a:spcBef>
                <a:spcPct val="0"/>
              </a:spcBef>
              <a:buFontTx/>
              <a:buChar char="•"/>
            </a:pPr>
            <a:r>
              <a:rPr lang="es-CL">
                <a:solidFill>
                  <a:srgbClr val="FFFF00"/>
                </a:solidFill>
                <a:cs typeface="Times New Roman" pitchFamily="18" charset="0"/>
              </a:rPr>
              <a:t>evaluaci</a:t>
            </a:r>
            <a:r>
              <a:rPr lang="es-CL">
                <a:solidFill>
                  <a:srgbClr val="FFFF00"/>
                </a:solidFill>
                <a:latin typeface="Arial"/>
                <a:cs typeface="Times New Roman" pitchFamily="18" charset="0"/>
              </a:rPr>
              <a:t>ó</a:t>
            </a:r>
            <a:r>
              <a:rPr lang="es-CL">
                <a:solidFill>
                  <a:srgbClr val="FFFF00"/>
                </a:solidFill>
                <a:cs typeface="Times New Roman" pitchFamily="18" charset="0"/>
              </a:rPr>
              <a:t>n del usuario sobre labor de la polic</a:t>
            </a:r>
            <a:r>
              <a:rPr lang="es-CL">
                <a:solidFill>
                  <a:srgbClr val="FFFF00"/>
                </a:solidFill>
                <a:latin typeface="Arial"/>
                <a:cs typeface="Times New Roman" pitchFamily="18" charset="0"/>
              </a:rPr>
              <a:t>í</a:t>
            </a:r>
            <a:r>
              <a:rPr lang="es-CL">
                <a:solidFill>
                  <a:srgbClr val="FFFF00"/>
                </a:solidFill>
                <a:cs typeface="Times New Roman" pitchFamily="18" charset="0"/>
              </a:rPr>
              <a:t>a y la justicia</a:t>
            </a:r>
          </a:p>
          <a:p>
            <a:pPr marL="342900" indent="-342900">
              <a:spcBef>
                <a:spcPct val="0"/>
              </a:spcBef>
              <a:buFontTx/>
              <a:buChar char="•"/>
            </a:pPr>
            <a:r>
              <a:rPr lang="es-CL">
                <a:solidFill>
                  <a:srgbClr val="FFFF00"/>
                </a:solidFill>
                <a:cs typeface="Times New Roman" pitchFamily="18" charset="0"/>
              </a:rPr>
              <a:t>nivel de desconfianza en instituciones</a:t>
            </a:r>
          </a:p>
          <a:p>
            <a:pPr marL="342900" indent="-342900">
              <a:spcBef>
                <a:spcPct val="0"/>
              </a:spcBef>
              <a:buFontTx/>
              <a:buChar char="•"/>
            </a:pPr>
            <a:r>
              <a:rPr lang="es-CL">
                <a:solidFill>
                  <a:srgbClr val="FFFF00"/>
                </a:solidFill>
                <a:latin typeface="Arial"/>
                <a:cs typeface="Times New Roman" pitchFamily="18" charset="0"/>
              </a:rPr>
              <a:t>í</a:t>
            </a:r>
            <a:r>
              <a:rPr lang="es-CL">
                <a:solidFill>
                  <a:srgbClr val="FFFF00"/>
                </a:solidFill>
                <a:cs typeface="Times New Roman" pitchFamily="18" charset="0"/>
              </a:rPr>
              <a:t>ndice de temor ciudadano</a:t>
            </a:r>
          </a:p>
          <a:p>
            <a:pPr marL="342900" indent="-342900">
              <a:spcBef>
                <a:spcPct val="0"/>
              </a:spcBef>
              <a:buFontTx/>
              <a:buChar char="•"/>
            </a:pPr>
            <a:r>
              <a:rPr lang="es-CL">
                <a:solidFill>
                  <a:srgbClr val="FFFF00"/>
                </a:solidFill>
                <a:cs typeface="Times New Roman" pitchFamily="18" charset="0"/>
              </a:rPr>
              <a:t>evaluaci</a:t>
            </a:r>
            <a:r>
              <a:rPr lang="es-CL">
                <a:solidFill>
                  <a:srgbClr val="FFFF00"/>
                </a:solidFill>
                <a:latin typeface="Arial"/>
                <a:cs typeface="Times New Roman" pitchFamily="18" charset="0"/>
              </a:rPr>
              <a:t>ó</a:t>
            </a:r>
            <a:r>
              <a:rPr lang="es-CL">
                <a:solidFill>
                  <a:srgbClr val="FFFF00"/>
                </a:solidFill>
                <a:cs typeface="Times New Roman" pitchFamily="18" charset="0"/>
              </a:rPr>
              <a:t>n del sujeto sobre el nivel de riesgo-peligrosidad y vulnerabilidad en los espacios p</a:t>
            </a:r>
            <a:r>
              <a:rPr lang="es-CL">
                <a:solidFill>
                  <a:srgbClr val="FFFF00"/>
                </a:solidFill>
                <a:latin typeface="Arial"/>
                <a:cs typeface="Times New Roman" pitchFamily="18" charset="0"/>
              </a:rPr>
              <a:t>ú</a:t>
            </a:r>
            <a:r>
              <a:rPr lang="es-CL">
                <a:solidFill>
                  <a:srgbClr val="FFFF00"/>
                </a:solidFill>
                <a:cs typeface="Times New Roman" pitchFamily="18" charset="0"/>
              </a:rPr>
              <a:t>blicos y privados, etc.</a:t>
            </a:r>
          </a:p>
          <a:p>
            <a:pPr marL="342900" indent="-342900">
              <a:spcBef>
                <a:spcPct val="0"/>
              </a:spcBef>
            </a:pPr>
            <a:endParaRPr lang="es-CL" sz="700">
              <a:solidFill>
                <a:srgbClr val="FFFF00"/>
              </a:solidFill>
              <a:cs typeface="Times New Roman" pitchFamily="18" charset="0"/>
            </a:endParaRPr>
          </a:p>
          <a:p>
            <a:pPr marL="342900" indent="-342900">
              <a:spcBef>
                <a:spcPct val="0"/>
              </a:spcBef>
            </a:pPr>
            <a:endParaRPr lang="es-CL" sz="700">
              <a:solidFill>
                <a:srgbClr val="FFFF00"/>
              </a:solidFill>
              <a:cs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84D0F2-AFB8-4182-9436-899C722D4E2A}" type="slidenum">
              <a:rPr lang="es-ES"/>
              <a:pPr/>
              <a:t>24</a:t>
            </a:fld>
            <a:endParaRPr lang="es-ES"/>
          </a:p>
        </p:txBody>
      </p:sp>
      <p:sp>
        <p:nvSpPr>
          <p:cNvPr id="211970" name="Rectangle 2"/>
          <p:cNvSpPr>
            <a:spLocks noChangeArrowheads="1" noTextEdit="1"/>
          </p:cNvSpPr>
          <p:nvPr>
            <p:ph type="sldImg"/>
          </p:nvPr>
        </p:nvSpPr>
        <p:spPr>
          <a:ln/>
        </p:spPr>
      </p:sp>
      <p:sp>
        <p:nvSpPr>
          <p:cNvPr id="211971" name="Rectangle 3"/>
          <p:cNvSpPr>
            <a:spLocks noGrp="1" noChangeArrowheads="1"/>
          </p:cNvSpPr>
          <p:nvPr>
            <p:ph type="body" idx="1"/>
          </p:nvPr>
        </p:nvSpPr>
        <p:spPr/>
        <p:txBody>
          <a:bodyPr/>
          <a:lstStyle/>
          <a:p>
            <a:endParaRPr lang="es-C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765F15-4532-44F5-986D-C22DBCF3E53F}" type="slidenum">
              <a:rPr lang="es-ES"/>
              <a:pPr/>
              <a:t>25</a:t>
            </a:fld>
            <a:endParaRPr lang="es-ES"/>
          </a:p>
        </p:txBody>
      </p:sp>
      <p:sp>
        <p:nvSpPr>
          <p:cNvPr id="209922" name="Rectangle 2"/>
          <p:cNvSpPr>
            <a:spLocks noChangeArrowheads="1" noTextEdit="1"/>
          </p:cNvSpPr>
          <p:nvPr>
            <p:ph type="sldImg"/>
          </p:nvPr>
        </p:nvSpPr>
        <p:spPr>
          <a:ln/>
        </p:spPr>
      </p:sp>
      <p:sp>
        <p:nvSpPr>
          <p:cNvPr id="209923" name="Rectangle 3"/>
          <p:cNvSpPr>
            <a:spLocks noGrp="1" noChangeArrowheads="1"/>
          </p:cNvSpPr>
          <p:nvPr>
            <p:ph type="body" idx="1"/>
          </p:nvPr>
        </p:nvSpPr>
        <p:spPr/>
        <p:txBody>
          <a:bodyPr/>
          <a:lstStyle/>
          <a:p>
            <a:pPr algn="ctr"/>
            <a:r>
              <a:rPr lang="es-ES" i="1"/>
              <a:t>“La seguridad ciudadana es aquel estado o condición socio-institucional que objetiva y subjetivamente (percepción) puede calificarse como óptima para el libre ejercicio de los derechos individuales y colectivos y que depende del conjunto de condiciones sociales y culturales, jurídicas, institucionales y políticas que, entre otras, posibilitan el adecuado y normal funcionamiento de las instituciones públicas y los organismos del Estado, así como la convivencia pacífica y el desarrollo de la comunidad y la persona”</a:t>
            </a:r>
          </a:p>
          <a:p>
            <a:pPr algn="ctr"/>
            <a:endParaRPr lang="es-ES" i="1"/>
          </a:p>
          <a:p>
            <a:pPr algn="ctr"/>
            <a:endParaRPr lang="es-ES" i="1"/>
          </a:p>
          <a:p>
            <a:pPr algn="ctr"/>
            <a:endParaRPr lang="es-ES" i="1"/>
          </a:p>
          <a:p>
            <a:pPr algn="ctr"/>
            <a:endParaRPr lang="es-ES" i="1"/>
          </a:p>
          <a:p>
            <a:r>
              <a:rPr lang="es-ES" sz="800"/>
              <a:t>Tudela, Patricio</a:t>
            </a:r>
            <a:endParaRPr lang="es-ES" sz="800" i="1"/>
          </a:p>
          <a:p>
            <a:r>
              <a:rPr lang="es-ES" sz="800" i="1"/>
              <a:t>Conceptos y orientaciones para políticas de seguridad ciudadana</a:t>
            </a:r>
            <a:r>
              <a:rPr lang="es-ES" sz="800"/>
              <a:t>, 2005, pág. 8.</a:t>
            </a:r>
          </a:p>
          <a:p>
            <a:endParaRPr lang="es-C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127703-3916-4E4B-A7A1-53BBE5F1395C}" type="slidenum">
              <a:rPr lang="es-ES"/>
              <a:pPr/>
              <a:t>26</a:t>
            </a:fld>
            <a:endParaRPr lang="es-ES"/>
          </a:p>
        </p:txBody>
      </p:sp>
      <p:sp>
        <p:nvSpPr>
          <p:cNvPr id="205826" name="Rectangle 2"/>
          <p:cNvSpPr>
            <a:spLocks noChangeArrowheads="1" noTextEdit="1"/>
          </p:cNvSpPr>
          <p:nvPr>
            <p:ph type="sldImg"/>
          </p:nvPr>
        </p:nvSpPr>
        <p:spPr>
          <a:ln/>
        </p:spPr>
      </p:sp>
      <p:sp>
        <p:nvSpPr>
          <p:cNvPr id="205827" name="Rectangle 3"/>
          <p:cNvSpPr>
            <a:spLocks noGrp="1" noChangeArrowheads="1"/>
          </p:cNvSpPr>
          <p:nvPr>
            <p:ph type="body" idx="1"/>
          </p:nvPr>
        </p:nvSpPr>
        <p:spPr>
          <a:xfrm>
            <a:off x="685800" y="4343400"/>
            <a:ext cx="5486400" cy="4114800"/>
          </a:xfrm>
        </p:spPr>
        <p:txBody>
          <a:bodyPr/>
          <a:lstStyle/>
          <a:p>
            <a:r>
              <a:rPr lang="es-ES_tradnl" sz="700"/>
              <a:t>Superación de una visión reduccionista del problema.</a:t>
            </a:r>
          </a:p>
          <a:p>
            <a:r>
              <a:rPr lang="es-ES_tradnl" sz="700"/>
              <a:t>Ampliación de la comprensión de la naturaleza del problema.</a:t>
            </a:r>
          </a:p>
          <a:p>
            <a:r>
              <a:rPr lang="es-ES_tradnl" sz="700"/>
              <a:t>Énfasis en la prevención </a:t>
            </a:r>
          </a:p>
          <a:p>
            <a:r>
              <a:rPr lang="es-ES_tradnl" sz="700"/>
              <a:t>Promoción de un trabajo intersectorial</a:t>
            </a:r>
          </a:p>
          <a:p>
            <a:r>
              <a:rPr lang="es-ES_tradnl" sz="700"/>
              <a:t>Diseño estratégico integral</a:t>
            </a:r>
          </a:p>
          <a:p>
            <a:r>
              <a:rPr lang="es-ES_tradnl" sz="700"/>
              <a:t>Innovación en la estrategia y accionar del Estado en la construcción de la seguridad de las personas</a:t>
            </a:r>
          </a:p>
          <a:p>
            <a:r>
              <a:rPr lang="es-ES_tradnl" sz="700"/>
              <a:t>Diseño de “Políticas públicas” con la gente (participación)</a:t>
            </a:r>
          </a:p>
          <a:p>
            <a:r>
              <a:rPr lang="es-ES_tradnl" sz="700"/>
              <a:t>Creación de una estructura y apoyo técnico y respaldo económico</a:t>
            </a:r>
            <a:endParaRPr lang="es-ES" sz="700"/>
          </a:p>
          <a:p>
            <a:pPr algn="just">
              <a:lnSpc>
                <a:spcPct val="110000"/>
              </a:lnSpc>
            </a:pPr>
            <a:r>
              <a:rPr lang="es-ES_tradnl" sz="700"/>
              <a:t>De las medidas reconocidamente eficaces para la reducción de la inseguridad, criminalidad y violencia, el estudio comparado destaca los siguientes campos de acción:</a:t>
            </a:r>
          </a:p>
          <a:p>
            <a:pPr algn="ctr">
              <a:lnSpc>
                <a:spcPct val="110000"/>
              </a:lnSpc>
            </a:pPr>
            <a:endParaRPr lang="es-ES_tradnl" sz="700"/>
          </a:p>
          <a:p>
            <a:pPr lvl="1">
              <a:lnSpc>
                <a:spcPct val="110000"/>
              </a:lnSpc>
            </a:pPr>
            <a:r>
              <a:rPr lang="es-ES_tradnl" sz="700"/>
              <a:t>Acciones socio-preventivas </a:t>
            </a:r>
          </a:p>
          <a:p>
            <a:pPr lvl="1">
              <a:lnSpc>
                <a:spcPct val="110000"/>
              </a:lnSpc>
            </a:pPr>
            <a:r>
              <a:rPr lang="es-ES_tradnl" sz="700"/>
              <a:t>Acciones orientadas a la organización y participación de la comunidad</a:t>
            </a:r>
          </a:p>
          <a:p>
            <a:pPr lvl="1">
              <a:lnSpc>
                <a:spcPct val="110000"/>
              </a:lnSpc>
            </a:pPr>
            <a:r>
              <a:rPr lang="es-ES_tradnl" sz="700"/>
              <a:t>Acciones en el contexto macrosocial</a:t>
            </a:r>
          </a:p>
          <a:p>
            <a:pPr lvl="1">
              <a:lnSpc>
                <a:spcPct val="110000"/>
              </a:lnSpc>
            </a:pPr>
            <a:r>
              <a:rPr lang="es-ES_tradnl" sz="700"/>
              <a:t>Acciones para el control de la delincuencia</a:t>
            </a:r>
          </a:p>
          <a:p>
            <a:pPr lvl="1">
              <a:lnSpc>
                <a:spcPct val="110000"/>
              </a:lnSpc>
            </a:pPr>
            <a:r>
              <a:rPr lang="es-ES_tradnl" sz="700"/>
              <a:t>Reformas al sistema policial</a:t>
            </a:r>
          </a:p>
          <a:p>
            <a:pPr lvl="1">
              <a:lnSpc>
                <a:spcPct val="110000"/>
              </a:lnSpc>
            </a:pPr>
            <a:r>
              <a:rPr lang="es-ES_tradnl" sz="700"/>
              <a:t>Reformas al sistema judicial </a:t>
            </a:r>
          </a:p>
          <a:p>
            <a:pPr lvl="1">
              <a:lnSpc>
                <a:spcPct val="110000"/>
              </a:lnSpc>
            </a:pPr>
            <a:r>
              <a:rPr lang="es-ES_tradnl" sz="700"/>
              <a:t>Reformas al sistema penitenciario</a:t>
            </a:r>
          </a:p>
          <a:p>
            <a:pPr lvl="1">
              <a:lnSpc>
                <a:spcPct val="110000"/>
              </a:lnSpc>
            </a:pPr>
            <a:r>
              <a:rPr lang="es-ES_tradnl" sz="700"/>
              <a:t>Acciones para ejercer justicia alternativa</a:t>
            </a:r>
          </a:p>
          <a:p>
            <a:pPr lvl="1">
              <a:lnSpc>
                <a:spcPct val="110000"/>
              </a:lnSpc>
            </a:pPr>
            <a:r>
              <a:rPr lang="es-ES_tradnl" sz="700"/>
              <a:t>Acciones en el ámbito de las informaciones</a:t>
            </a:r>
          </a:p>
          <a:p>
            <a:endParaRPr lang="es-ES" sz="7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2B5E9B-4A76-49E8-BDE1-1FEBC8E3D457}" type="slidenum">
              <a:rPr lang="es-ES"/>
              <a:pPr/>
              <a:t>27</a:t>
            </a:fld>
            <a:endParaRPr lang="es-ES"/>
          </a:p>
        </p:txBody>
      </p:sp>
      <p:sp>
        <p:nvSpPr>
          <p:cNvPr id="214018" name="Rectangle 2"/>
          <p:cNvSpPr>
            <a:spLocks noChangeArrowheads="1" noTextEdit="1"/>
          </p:cNvSpPr>
          <p:nvPr>
            <p:ph type="sldImg"/>
          </p:nvPr>
        </p:nvSpPr>
        <p:spPr>
          <a:ln/>
        </p:spPr>
      </p:sp>
      <p:sp>
        <p:nvSpPr>
          <p:cNvPr id="214019" name="Rectangle 3"/>
          <p:cNvSpPr>
            <a:spLocks noGrp="1" noChangeArrowheads="1"/>
          </p:cNvSpPr>
          <p:nvPr>
            <p:ph type="body" idx="1"/>
          </p:nvPr>
        </p:nvSpPr>
        <p:spPr>
          <a:xfrm>
            <a:off x="685800" y="4343400"/>
            <a:ext cx="5486400" cy="4114800"/>
          </a:xfrm>
        </p:spPr>
        <p:txBody>
          <a:bodyPr/>
          <a:lstStyle/>
          <a:p>
            <a:endParaRPr lang="es-C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DBF38E-E054-476B-B3B8-BCD8E790B5F4}" type="slidenum">
              <a:rPr lang="es-ES"/>
              <a:pPr/>
              <a:t>7</a:t>
            </a:fld>
            <a:endParaRPr lang="es-ES"/>
          </a:p>
        </p:txBody>
      </p:sp>
      <p:sp>
        <p:nvSpPr>
          <p:cNvPr id="239618" name="Rectangle 2"/>
          <p:cNvSpPr>
            <a:spLocks noChangeArrowheads="1" noTextEdit="1"/>
          </p:cNvSpPr>
          <p:nvPr>
            <p:ph type="sldImg"/>
          </p:nvPr>
        </p:nvSpPr>
        <p:spPr>
          <a:ln/>
        </p:spPr>
      </p:sp>
      <p:sp>
        <p:nvSpPr>
          <p:cNvPr id="239619" name="Rectangle 3"/>
          <p:cNvSpPr>
            <a:spLocks noGrp="1" noChangeArrowheads="1"/>
          </p:cNvSpPr>
          <p:nvPr>
            <p:ph type="body" idx="1"/>
          </p:nvPr>
        </p:nvSpPr>
        <p:spPr>
          <a:xfrm>
            <a:off x="685800" y="4343400"/>
            <a:ext cx="5486400" cy="4114800"/>
          </a:xfrm>
        </p:spPr>
        <p:txBody>
          <a:bodyPr/>
          <a:lstStyle/>
          <a:p>
            <a:r>
              <a:rPr lang="es-CL" sz="700"/>
              <a:t>La delincuencia y la inseguridad son problemas a resolver y las evaluaciones de los gobiernos  no son alentadoras en la mayoría de los casos.  Hay cambios negativos entre un año y otro (Costa Rica, Rep. Dominicana, Venezuela, Colombia) y otros cambios positivos (México, Argentina, Panamá, Chile y Bolivia). Pero, lo más preocupante es que en la mayoría de los países el porcentaje de aprobación de la gestión es baja, por ello se ha politizado el problema, siendo materia de campaña. </a:t>
            </a:r>
            <a:endParaRPr lang="es-ES_tradnl" sz="7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38EB44-6D87-4BC4-8FB5-7DAF9E13D585}" type="slidenum">
              <a:rPr lang="es-ES"/>
              <a:pPr/>
              <a:t>28</a:t>
            </a:fld>
            <a:endParaRPr lang="es-ES"/>
          </a:p>
        </p:txBody>
      </p:sp>
      <p:sp>
        <p:nvSpPr>
          <p:cNvPr id="203778" name="Rectangle 2"/>
          <p:cNvSpPr>
            <a:spLocks noChangeArrowheads="1" noTextEdit="1"/>
          </p:cNvSpPr>
          <p:nvPr>
            <p:ph type="sldImg"/>
          </p:nvPr>
        </p:nvSpPr>
        <p:spPr>
          <a:ln/>
        </p:spPr>
      </p:sp>
      <p:sp>
        <p:nvSpPr>
          <p:cNvPr id="203779" name="Rectangle 3"/>
          <p:cNvSpPr>
            <a:spLocks noGrp="1" noChangeArrowheads="1"/>
          </p:cNvSpPr>
          <p:nvPr>
            <p:ph type="body" idx="1"/>
          </p:nvPr>
        </p:nvSpPr>
        <p:spPr>
          <a:xfrm>
            <a:off x="685800" y="4343400"/>
            <a:ext cx="5486400" cy="4114800"/>
          </a:xfrm>
        </p:spPr>
        <p:txBody>
          <a:bodyPr/>
          <a:lstStyle/>
          <a:p>
            <a:endParaRPr lang="es-C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8C2E17-5EA1-4B61-97B5-5E0C3275B0F0}" type="slidenum">
              <a:rPr lang="es-ES"/>
              <a:pPr/>
              <a:t>30</a:t>
            </a:fld>
            <a:endParaRPr lang="es-ES"/>
          </a:p>
        </p:txBody>
      </p:sp>
      <p:sp>
        <p:nvSpPr>
          <p:cNvPr id="199682" name="Rectangle 2"/>
          <p:cNvSpPr>
            <a:spLocks noChangeArrowheads="1" noTextEdit="1"/>
          </p:cNvSpPr>
          <p:nvPr>
            <p:ph type="sldImg"/>
          </p:nvPr>
        </p:nvSpPr>
        <p:spPr>
          <a:xfrm>
            <a:off x="1143000" y="685800"/>
            <a:ext cx="4570413" cy="3427413"/>
          </a:xfrm>
          <a:ln/>
        </p:spPr>
      </p:sp>
      <p:sp>
        <p:nvSpPr>
          <p:cNvPr id="199683" name="Rectangle 3"/>
          <p:cNvSpPr>
            <a:spLocks noGrp="1" noChangeArrowheads="1"/>
          </p:cNvSpPr>
          <p:nvPr>
            <p:ph type="body" idx="1"/>
          </p:nvPr>
        </p:nvSpPr>
        <p:spPr>
          <a:xfrm>
            <a:off x="912813" y="4343400"/>
            <a:ext cx="5030787" cy="4114800"/>
          </a:xfrm>
        </p:spPr>
        <p:txBody>
          <a:bodyPr/>
          <a:lstStyle/>
          <a:p>
            <a:pPr defTabSz="920750">
              <a:lnSpc>
                <a:spcPct val="80000"/>
              </a:lnSpc>
              <a:buFontTx/>
              <a:buChar char="•"/>
            </a:pPr>
            <a:r>
              <a:rPr lang="es-ES_tradnl" sz="800" b="1"/>
              <a:t>Superación de una visión reduccionista</a:t>
            </a:r>
            <a:r>
              <a:rPr lang="es-ES_tradnl" sz="800"/>
              <a:t> sobre el problema que la sitúa solamente a la respuesta policial y legal por parte del Estado y sus órganos.</a:t>
            </a:r>
          </a:p>
          <a:p>
            <a:pPr defTabSz="920750">
              <a:lnSpc>
                <a:spcPct val="80000"/>
              </a:lnSpc>
            </a:pPr>
            <a:endParaRPr lang="es-ES_tradnl" sz="800"/>
          </a:p>
          <a:p>
            <a:pPr defTabSz="920750">
              <a:lnSpc>
                <a:spcPct val="80000"/>
              </a:lnSpc>
              <a:buFontTx/>
              <a:buChar char="•"/>
            </a:pPr>
            <a:r>
              <a:rPr lang="es-ES_tradnl" sz="800" b="1"/>
              <a:t>Ampliación de la comprensión de la naturaleza del problema</a:t>
            </a:r>
            <a:r>
              <a:rPr lang="es-ES_tradnl" sz="800"/>
              <a:t>. Las amenazas a la seguridad de las personas surgen no solo de situaciones ligadas a la violencia y la delincuencia en las grandes urbes, sino también a problemas estructurales de mayor complejidad. </a:t>
            </a:r>
          </a:p>
          <a:p>
            <a:pPr defTabSz="920750">
              <a:lnSpc>
                <a:spcPct val="80000"/>
              </a:lnSpc>
            </a:pPr>
            <a:endParaRPr lang="es-ES_tradnl" sz="800"/>
          </a:p>
          <a:p>
            <a:pPr defTabSz="920750">
              <a:lnSpc>
                <a:spcPct val="80000"/>
              </a:lnSpc>
              <a:buFontTx/>
              <a:buChar char="•"/>
            </a:pPr>
            <a:r>
              <a:rPr lang="es-ES_tradnl" sz="800" b="1"/>
              <a:t>Enfasis en la prevención. </a:t>
            </a:r>
            <a:r>
              <a:rPr lang="es-ES_tradnl" sz="800"/>
              <a:t>El conjunto de medidas debe caracterizarse por constituir una combinación de iniciativas orientadas a las víctimas y los delincuentes; así como estar orientadas a factores de riesgo y protección en personas, situaciones o contextos en los que se dan los hechos delictuales. Se debe impulsar una prevención activa, que no descuida la labor de control policial,  y la  intervención en diversos planos.</a:t>
            </a:r>
            <a:endParaRPr lang="es-ES" sz="800"/>
          </a:p>
          <a:p>
            <a:pPr defTabSz="920750">
              <a:lnSpc>
                <a:spcPct val="80000"/>
              </a:lnSpc>
            </a:pPr>
            <a:endParaRPr lang="es-ES_tradnl" sz="800"/>
          </a:p>
          <a:p>
            <a:pPr algn="just" defTabSz="920750">
              <a:lnSpc>
                <a:spcPct val="80000"/>
              </a:lnSpc>
              <a:buFontTx/>
              <a:buChar char="•"/>
            </a:pPr>
            <a:r>
              <a:rPr lang="es-ES_tradnl" sz="800" b="1"/>
              <a:t>Trabajo intersectorial</a:t>
            </a:r>
            <a:r>
              <a:rPr lang="es-ES_tradnl" sz="800"/>
              <a:t> Las políticas para enfrentar diversos problemas de una sociedad deben entenderse como complementarias y especializadas.  Se trata entonces de actores diversos, de una institucionalidad extensa y variada, en el marco de un propósito común. Se debe impulsar una prevención activa, que no descuida la labor de control policial,  y la  intervención en diversos planos</a:t>
            </a:r>
            <a:endParaRPr lang="es-ES" sz="800"/>
          </a:p>
          <a:p>
            <a:pPr defTabSz="920750">
              <a:lnSpc>
                <a:spcPct val="80000"/>
              </a:lnSpc>
            </a:pPr>
            <a:endParaRPr lang="es-ES_tradnl" sz="800"/>
          </a:p>
          <a:p>
            <a:pPr defTabSz="920750">
              <a:lnSpc>
                <a:spcPct val="80000"/>
              </a:lnSpc>
              <a:buFontTx/>
              <a:buChar char="•"/>
            </a:pPr>
            <a:r>
              <a:rPr lang="es-ES" sz="800" b="1"/>
              <a:t>Diseño estratégico integral.</a:t>
            </a:r>
            <a:r>
              <a:rPr lang="es-ES" sz="800"/>
              <a:t> </a:t>
            </a:r>
            <a:r>
              <a:rPr lang="es-ES_tradnl" sz="800"/>
              <a:t>El conjunto de medidas debe caracterizarse por constituir una combinación de iniciativas orientadas a las víctimas y los delincuentes; así como estar orientadas a factores de riesgo y protección en personas, situaciones o contextos en los que se dan los hechos delictuales.</a:t>
            </a:r>
          </a:p>
          <a:p>
            <a:pPr defTabSz="920750">
              <a:lnSpc>
                <a:spcPct val="80000"/>
              </a:lnSpc>
            </a:pPr>
            <a:endParaRPr lang="es-ES_tradnl" sz="800"/>
          </a:p>
          <a:p>
            <a:pPr algn="just" defTabSz="920750">
              <a:lnSpc>
                <a:spcPct val="80000"/>
              </a:lnSpc>
              <a:buFontTx/>
              <a:buChar char="•"/>
            </a:pPr>
            <a:r>
              <a:rPr lang="es-ES_tradnl" sz="800" b="1"/>
              <a:t>Innovación en la estrategia y accionar del Estado en la construcción de la seguridad de las personas. </a:t>
            </a:r>
            <a:r>
              <a:rPr lang="es-ES_tradnl" sz="800"/>
              <a:t>Una política de seguridad debe involucrar el desempleo, la pobreza, el déficit en la educación y la falta de oportunidades y de vivienda, así como espacios comunitarios, marginalidad, exclusión y estigmatización social. </a:t>
            </a:r>
          </a:p>
          <a:p>
            <a:pPr algn="just" defTabSz="920750">
              <a:lnSpc>
                <a:spcPct val="80000"/>
              </a:lnSpc>
            </a:pPr>
            <a:endParaRPr lang="es-ES_tradnl" sz="800"/>
          </a:p>
          <a:p>
            <a:pPr algn="just" defTabSz="920750">
              <a:lnSpc>
                <a:spcPct val="80000"/>
              </a:lnSpc>
              <a:buFontTx/>
              <a:buChar char="•"/>
            </a:pPr>
            <a:r>
              <a:rPr lang="es-ES_tradnl" sz="800"/>
              <a:t>Una verdadera prevención debe adoptar medidas compatibles y coincidentes con acciones en el ámbito administrativo (policial y legal), social, económico y local, para armonizar todos los proyectos e iniciativas y garantizar un abordaje integral de la seguridad. </a:t>
            </a:r>
          </a:p>
          <a:p>
            <a:pPr algn="ctr" defTabSz="920750">
              <a:lnSpc>
                <a:spcPct val="80000"/>
              </a:lnSpc>
            </a:pPr>
            <a:endParaRPr lang="es-ES_tradnl" sz="800"/>
          </a:p>
          <a:p>
            <a:pPr defTabSz="920750">
              <a:lnSpc>
                <a:spcPct val="80000"/>
              </a:lnSpc>
              <a:buFontTx/>
              <a:buChar char="•"/>
            </a:pPr>
            <a:endParaRPr lang="es-ES" sz="800"/>
          </a:p>
          <a:p>
            <a:pPr defTabSz="920750">
              <a:lnSpc>
                <a:spcPct val="80000"/>
              </a:lnSpc>
            </a:pPr>
            <a:r>
              <a:rPr lang="es-ES_tradnl" sz="800" b="1"/>
              <a:t>“políticas públicas” con la gente (participación)</a:t>
            </a:r>
            <a:endParaRPr lang="es-ES" sz="800" b="1"/>
          </a:p>
          <a:p>
            <a:pPr algn="just" defTabSz="920750">
              <a:lnSpc>
                <a:spcPct val="80000"/>
              </a:lnSpc>
              <a:buFontTx/>
              <a:buChar char="•"/>
            </a:pPr>
            <a:r>
              <a:rPr lang="es-ES_tradnl" sz="800"/>
              <a:t>La Constitución Política de Chile garantiza el acceso a la participación ciudadana, señalando que el Estado reconoce y ampara grupos intermedios autónomos para sus fines específicos y el deber de asegurar el derecho de las personas a participar en igualdad de oportunidades en la vida nacional (Art. 1 Incisos 3 y 5 de Bases de la Institucionalidad). </a:t>
            </a:r>
          </a:p>
          <a:p>
            <a:pPr algn="just" defTabSz="920750">
              <a:lnSpc>
                <a:spcPct val="80000"/>
              </a:lnSpc>
              <a:buFontTx/>
              <a:buChar char="•"/>
            </a:pPr>
            <a:endParaRPr lang="es-ES_tradnl" sz="800"/>
          </a:p>
          <a:p>
            <a:pPr algn="just" defTabSz="920750">
              <a:lnSpc>
                <a:spcPct val="80000"/>
              </a:lnSpc>
              <a:buFontTx/>
              <a:buChar char="•"/>
            </a:pPr>
            <a:r>
              <a:rPr lang="es-ES_tradnl" sz="800"/>
              <a:t>Sin embargo, en la práctica, su implementación requiere de un ingeniería social compleja y difícil. Por un lado, existe el riesgo de un discurso oportunista de la participación, que pretenda instrumentalizarla. </a:t>
            </a:r>
          </a:p>
          <a:p>
            <a:pPr algn="just" defTabSz="920750">
              <a:lnSpc>
                <a:spcPct val="80000"/>
              </a:lnSpc>
              <a:buFontTx/>
              <a:buChar char="•"/>
            </a:pPr>
            <a:endParaRPr lang="es-ES_tradnl" sz="800"/>
          </a:p>
          <a:p>
            <a:pPr algn="just" defTabSz="920750">
              <a:lnSpc>
                <a:spcPct val="80000"/>
              </a:lnSpc>
              <a:buFontTx/>
              <a:buChar char="•"/>
            </a:pPr>
            <a:r>
              <a:rPr lang="es-ES_tradnl" sz="800"/>
              <a:t>Por otro lado, están los problemas asociados a la intervención en un ámbito o dominio donde la subjetividad social y las variables vinculadas a la cultura política local juegan a favor o en contra. </a:t>
            </a:r>
          </a:p>
          <a:p>
            <a:pPr algn="just" defTabSz="920750">
              <a:lnSpc>
                <a:spcPct val="80000"/>
              </a:lnSpc>
              <a:buFontTx/>
              <a:buChar char="•"/>
            </a:pPr>
            <a:endParaRPr lang="es-ES_tradnl" sz="800"/>
          </a:p>
          <a:p>
            <a:pPr algn="just" defTabSz="920750">
              <a:lnSpc>
                <a:spcPct val="80000"/>
              </a:lnSpc>
              <a:buFontTx/>
              <a:buChar char="•"/>
            </a:pPr>
            <a:r>
              <a:rPr lang="es-ES_tradnl" sz="800"/>
              <a:t>La evaluación costo-beneficio juega un papel fundamental: cualquier acción en favor de la participación será evaluada particularmente, y desde la perspectiva de cuánto aumenta o no la capacidad de las personas para controlar sus vidas. </a:t>
            </a:r>
          </a:p>
          <a:p>
            <a:pPr algn="just" defTabSz="920750">
              <a:lnSpc>
                <a:spcPct val="80000"/>
              </a:lnSpc>
              <a:buFontTx/>
              <a:buChar char="•"/>
            </a:pPr>
            <a:endParaRPr lang="es-ES_tradnl" sz="800"/>
          </a:p>
          <a:p>
            <a:pPr algn="just" defTabSz="920750">
              <a:lnSpc>
                <a:spcPct val="80000"/>
              </a:lnSpc>
              <a:buFontTx/>
              <a:buChar char="•"/>
            </a:pPr>
            <a:r>
              <a:rPr lang="es-ES_tradnl" sz="800"/>
              <a:t>El interés en participar depende de la eficiencia de los mecanismos y de sus resultados.</a:t>
            </a:r>
          </a:p>
          <a:p>
            <a:pPr algn="just" defTabSz="920750">
              <a:lnSpc>
                <a:spcPct val="80000"/>
              </a:lnSpc>
            </a:pPr>
            <a:endParaRPr lang="es-ES_tradnl" sz="800"/>
          </a:p>
          <a:p>
            <a:pPr algn="just" defTabSz="920750">
              <a:lnSpc>
                <a:spcPct val="80000"/>
              </a:lnSpc>
              <a:buFontTx/>
              <a:buChar char="•"/>
            </a:pPr>
            <a:r>
              <a:rPr lang="es-ES_tradnl" sz="800"/>
              <a:t>La promoción de la participación ciudadana es una acción estratégica que aporta enormes dividendos para la democracia y sus instituciones.  </a:t>
            </a:r>
          </a:p>
          <a:p>
            <a:pPr algn="just" defTabSz="920750">
              <a:lnSpc>
                <a:spcPct val="80000"/>
              </a:lnSpc>
              <a:buFontTx/>
              <a:buChar char="•"/>
            </a:pPr>
            <a:endParaRPr lang="es-ES_tradnl" sz="800"/>
          </a:p>
          <a:p>
            <a:pPr algn="just" defTabSz="920750">
              <a:lnSpc>
                <a:spcPct val="80000"/>
              </a:lnSpc>
              <a:buFontTx/>
              <a:buChar char="•"/>
            </a:pPr>
            <a:r>
              <a:rPr lang="es-ES_tradnl" sz="800"/>
              <a:t>La construcción de una red variada y masiva de organizaciones, especialmente en los sectores de escasos recursos y marginales, obedece a la concepción basada en la participación activa de los sujetos colectivos y plantea reenfocar al ciudadano común, a veces pobre y marginal, no sólo como "destinatario", sino también como "interlocutor".  </a:t>
            </a:r>
          </a:p>
          <a:p>
            <a:pPr algn="just" defTabSz="920750">
              <a:lnSpc>
                <a:spcPct val="80000"/>
              </a:lnSpc>
              <a:buFontTx/>
              <a:buChar char="•"/>
            </a:pPr>
            <a:endParaRPr lang="es-ES" sz="800"/>
          </a:p>
          <a:p>
            <a:pPr algn="just" defTabSz="920750">
              <a:lnSpc>
                <a:spcPct val="80000"/>
              </a:lnSpc>
              <a:buFontTx/>
              <a:buChar char="•"/>
            </a:pPr>
            <a:r>
              <a:rPr lang="es-ES_tradnl" sz="800"/>
              <a:t>La relevancia de la participación ciudadana, como estrategia para la construcción e implementación de políticas públicas, radica en que un Estado moderno y eficiente debe adecuar las ofertas de políticas públicas a las demandas e intereses de los ciudadanos (escrutinio público), y en la existencia de recursos (“capital social” y “redes”) que puede ser empleado en pos de un interés colectivo. </a:t>
            </a:r>
          </a:p>
          <a:p>
            <a:pPr algn="just" defTabSz="920750">
              <a:lnSpc>
                <a:spcPct val="80000"/>
              </a:lnSpc>
              <a:buFontTx/>
              <a:buChar char="•"/>
            </a:pPr>
            <a:endParaRPr lang="es-ES" sz="800"/>
          </a:p>
          <a:p>
            <a:pPr algn="just" defTabSz="920750">
              <a:lnSpc>
                <a:spcPct val="80000"/>
              </a:lnSpc>
              <a:buFontTx/>
              <a:buChar char="•"/>
            </a:pPr>
            <a:r>
              <a:rPr lang="es-ES" sz="800" b="1"/>
              <a:t>Creación de una estructura y apoyo técnico:</a:t>
            </a:r>
            <a:r>
              <a:rPr lang="es-ES" sz="800"/>
              <a:t> </a:t>
            </a:r>
            <a:r>
              <a:rPr lang="es-ES_tradnl" sz="800"/>
              <a:t>Apoyar estructuras nacionales de prevención del delito y de la violencia que promuevan la colaboración entre las autoridades responsables en áreas vinculadas directa e indirectamente con la criminalidad y la violencia, tanto desde una perspectiva estructural como social (que actúan sobre focos criminógenos). </a:t>
            </a:r>
          </a:p>
          <a:p>
            <a:pPr defTabSz="920750">
              <a:lnSpc>
                <a:spcPct val="80000"/>
              </a:lnSpc>
            </a:pPr>
            <a:endParaRPr lang="es-ES_tradnl" sz="800"/>
          </a:p>
          <a:p>
            <a:pPr algn="just" defTabSz="920750">
              <a:lnSpc>
                <a:spcPct val="80000"/>
              </a:lnSpc>
              <a:buFontTx/>
              <a:buChar char="•"/>
            </a:pPr>
            <a:r>
              <a:rPr lang="es-ES_tradnl" sz="800"/>
              <a:t>Fortelecer el apoyo técnico y financiero a los gobiernos locales y promover “acuerdos de trabajo conjunto y coordinado” entre las instituciones públicas y privadas competentes en materia de prevención y que atiendan materias fundamentales, como es la planificación urbana, vivienda, escuela, juventud, servicios sociales, mujer, policía y justicia, entre otros. </a:t>
            </a:r>
          </a:p>
          <a:p>
            <a:pPr algn="just" defTabSz="920750">
              <a:lnSpc>
                <a:spcPct val="80000"/>
              </a:lnSpc>
              <a:buFontTx/>
              <a:buChar char="•"/>
            </a:pPr>
            <a:endParaRPr lang="es-ES" sz="8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EB2FF1-5939-4D8F-9C59-1813307A9502}" type="slidenum">
              <a:rPr lang="es-ES"/>
              <a:pPr/>
              <a:t>32</a:t>
            </a:fld>
            <a:endParaRPr lang="es-ES"/>
          </a:p>
        </p:txBody>
      </p:sp>
      <p:sp>
        <p:nvSpPr>
          <p:cNvPr id="252930" name="Rectangle 2"/>
          <p:cNvSpPr>
            <a:spLocks noChangeArrowheads="1" noTextEdit="1"/>
          </p:cNvSpPr>
          <p:nvPr>
            <p:ph type="sldImg"/>
          </p:nvPr>
        </p:nvSpPr>
        <p:spPr>
          <a:ln/>
        </p:spPr>
      </p:sp>
      <p:sp>
        <p:nvSpPr>
          <p:cNvPr id="252931" name="Rectangle 3"/>
          <p:cNvSpPr>
            <a:spLocks noGrp="1" noChangeArrowheads="1"/>
          </p:cNvSpPr>
          <p:nvPr>
            <p:ph type="body" idx="1"/>
          </p:nvPr>
        </p:nvSpPr>
        <p:spPr>
          <a:xfrm>
            <a:off x="685800" y="4343400"/>
            <a:ext cx="5486400" cy="4114800"/>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A55193-2E34-4E78-8422-20A7C5F06325}" type="slidenum">
              <a:rPr lang="es-ES"/>
              <a:pPr/>
              <a:t>8</a:t>
            </a:fld>
            <a:endParaRPr lang="es-ES"/>
          </a:p>
        </p:txBody>
      </p:sp>
      <p:sp>
        <p:nvSpPr>
          <p:cNvPr id="227330" name="Rectangle 2"/>
          <p:cNvSpPr>
            <a:spLocks noChangeArrowheads="1" noTextEdit="1"/>
          </p:cNvSpPr>
          <p:nvPr>
            <p:ph type="sldImg"/>
          </p:nvPr>
        </p:nvSpPr>
        <p:spPr>
          <a:ln/>
        </p:spPr>
      </p:sp>
      <p:sp>
        <p:nvSpPr>
          <p:cNvPr id="227331" name="Rectangle 3"/>
          <p:cNvSpPr>
            <a:spLocks noGrp="1" noChangeArrowheads="1"/>
          </p:cNvSpPr>
          <p:nvPr>
            <p:ph type="body" idx="1"/>
          </p:nvPr>
        </p:nvSpPr>
        <p:spPr>
          <a:xfrm>
            <a:off x="685800" y="4343400"/>
            <a:ext cx="5486400" cy="4114800"/>
          </a:xfrm>
        </p:spPr>
        <p:txBody>
          <a:bodyPr/>
          <a:lstStyle/>
          <a:p>
            <a:r>
              <a:rPr lang="es-CL"/>
              <a:t>Los porcentajes de inseguridad en la población son elevados, frecuentemente sobre 1 de cada 2 vive inseguridad.</a:t>
            </a:r>
            <a:endParaRPr lang="es-ES_trad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95F367-9C32-4EDC-912F-D1D999A371F3}" type="slidenum">
              <a:rPr lang="es-ES"/>
              <a:pPr/>
              <a:t>9</a:t>
            </a:fld>
            <a:endParaRPr lang="es-ES"/>
          </a:p>
        </p:txBody>
      </p:sp>
      <p:sp>
        <p:nvSpPr>
          <p:cNvPr id="233474" name="Rectangle 2"/>
          <p:cNvSpPr>
            <a:spLocks noChangeArrowheads="1" noTextEdit="1"/>
          </p:cNvSpPr>
          <p:nvPr>
            <p:ph type="sldImg"/>
          </p:nvPr>
        </p:nvSpPr>
        <p:spPr>
          <a:ln/>
        </p:spPr>
      </p:sp>
      <p:sp>
        <p:nvSpPr>
          <p:cNvPr id="233475" name="Rectangle 3"/>
          <p:cNvSpPr>
            <a:spLocks noGrp="1" noChangeArrowheads="1"/>
          </p:cNvSpPr>
          <p:nvPr>
            <p:ph type="body" idx="1"/>
          </p:nvPr>
        </p:nvSpPr>
        <p:spPr>
          <a:xfrm>
            <a:off x="685800" y="4343400"/>
            <a:ext cx="5486400" cy="4114800"/>
          </a:xfrm>
        </p:spPr>
        <p:txBody>
          <a:bodyPr/>
          <a:lstStyle/>
          <a:p>
            <a:r>
              <a:rPr lang="es-CL" sz="700"/>
              <a:t>El clima de opinión en AL revela que posicionamiento definitivo de la delincuencia y la inseguridad como problema cotidiano y fuera de control en algunos países. Más de la mitad, e incluso 2/3 de la población opina que la delincuencia ha aumentado en el último tiempo. Hay países donde esta opinión es más alta.</a:t>
            </a:r>
            <a:endParaRPr lang="es-ES_tradnl" sz="7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C54FF5-0FED-48F5-9769-E783BB212B3C}" type="slidenum">
              <a:rPr lang="es-ES"/>
              <a:pPr/>
              <a:t>10</a:t>
            </a:fld>
            <a:endParaRPr lang="es-ES"/>
          </a:p>
        </p:txBody>
      </p:sp>
      <p:sp>
        <p:nvSpPr>
          <p:cNvPr id="229378" name="Rectangle 2"/>
          <p:cNvSpPr>
            <a:spLocks noChangeArrowheads="1" noTextEdit="1"/>
          </p:cNvSpPr>
          <p:nvPr>
            <p:ph type="sldImg"/>
          </p:nvPr>
        </p:nvSpPr>
        <p:spPr>
          <a:ln/>
        </p:spPr>
      </p:sp>
      <p:sp>
        <p:nvSpPr>
          <p:cNvPr id="229379" name="Rectangle 3"/>
          <p:cNvSpPr>
            <a:spLocks noGrp="1" noChangeArrowheads="1"/>
          </p:cNvSpPr>
          <p:nvPr>
            <p:ph type="body" idx="1"/>
          </p:nvPr>
        </p:nvSpPr>
        <p:spPr>
          <a:xfrm>
            <a:off x="685800" y="4343400"/>
            <a:ext cx="5486400" cy="4114800"/>
          </a:xfrm>
        </p:spPr>
        <p:txBody>
          <a:bodyPr/>
          <a:lstStyle/>
          <a:p>
            <a:r>
              <a:rPr lang="es-CL" sz="700"/>
              <a:t>La tasa de victimización en países de América Central ha disminuido desde comienzos de la década, pero también muestra alzas preocupantes. Atendido el margen de error, hay países con alzas importantes (Guatemala, Honduras), países que muestras disminuciones (El salvador y Nicaragua) y otros que mantienen tasas (Panamá)</a:t>
            </a:r>
            <a:endParaRPr lang="es-ES_tradnl" sz="700"/>
          </a:p>
          <a:p>
            <a:endParaRPr lang="es-ES_tradnl" sz="7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12E8A4-29D1-4277-AAC9-8F126B751A3B}" type="slidenum">
              <a:rPr lang="es-ES"/>
              <a:pPr/>
              <a:t>11</a:t>
            </a:fld>
            <a:endParaRPr lang="es-ES"/>
          </a:p>
        </p:txBody>
      </p:sp>
      <p:sp>
        <p:nvSpPr>
          <p:cNvPr id="231426" name="Rectangle 2"/>
          <p:cNvSpPr>
            <a:spLocks noChangeArrowheads="1" noTextEdit="1"/>
          </p:cNvSpPr>
          <p:nvPr>
            <p:ph type="sldImg"/>
          </p:nvPr>
        </p:nvSpPr>
        <p:spPr>
          <a:ln/>
        </p:spPr>
      </p:sp>
      <p:sp>
        <p:nvSpPr>
          <p:cNvPr id="231427" name="Rectangle 3"/>
          <p:cNvSpPr>
            <a:spLocks noGrp="1" noChangeArrowheads="1"/>
          </p:cNvSpPr>
          <p:nvPr>
            <p:ph type="body" idx="1"/>
          </p:nvPr>
        </p:nvSpPr>
        <p:spPr>
          <a:xfrm>
            <a:off x="685800" y="4343400"/>
            <a:ext cx="5486400" cy="4114800"/>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70ED25-2DA0-4053-813B-8D5B2740B964}" type="slidenum">
              <a:rPr lang="es-ES"/>
              <a:pPr/>
              <a:t>12</a:t>
            </a:fld>
            <a:endParaRPr lang="es-ES"/>
          </a:p>
        </p:txBody>
      </p:sp>
      <p:sp>
        <p:nvSpPr>
          <p:cNvPr id="235522" name="Rectangle 2"/>
          <p:cNvSpPr>
            <a:spLocks noChangeArrowheads="1" noTextEdit="1"/>
          </p:cNvSpPr>
          <p:nvPr>
            <p:ph type="sldImg"/>
          </p:nvPr>
        </p:nvSpPr>
        <p:spPr>
          <a:ln/>
        </p:spPr>
      </p:sp>
      <p:sp>
        <p:nvSpPr>
          <p:cNvPr id="235523" name="Rectangle 3"/>
          <p:cNvSpPr>
            <a:spLocks noGrp="1" noChangeArrowheads="1"/>
          </p:cNvSpPr>
          <p:nvPr>
            <p:ph type="body" idx="1"/>
          </p:nvPr>
        </p:nvSpPr>
        <p:spPr>
          <a:xfrm>
            <a:off x="685800" y="4343400"/>
            <a:ext cx="5486400" cy="4114800"/>
          </a:xfrm>
        </p:spPr>
        <p:txBody>
          <a:bodyPr/>
          <a:lstStyle/>
          <a:p>
            <a:r>
              <a:rPr lang="es-CL" sz="700"/>
              <a:t>Si nos sorprende la tasa de homicidio, más nos sorprenderá observar la tasa de muertes por armas de fuego (homicidio, suicidio, accidentes).</a:t>
            </a:r>
            <a:endParaRPr lang="es-ES_tradnl" sz="7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5894E2-D9D7-4BE7-BE20-9A975087944E}" type="slidenum">
              <a:rPr lang="es-ES"/>
              <a:pPr/>
              <a:t>13</a:t>
            </a:fld>
            <a:endParaRPr lang="es-ES"/>
          </a:p>
        </p:txBody>
      </p:sp>
      <p:sp>
        <p:nvSpPr>
          <p:cNvPr id="237570" name="Rectangle 2"/>
          <p:cNvSpPr>
            <a:spLocks noChangeArrowheads="1" noTextEdit="1"/>
          </p:cNvSpPr>
          <p:nvPr>
            <p:ph type="sldImg"/>
          </p:nvPr>
        </p:nvSpPr>
        <p:spPr>
          <a:ln/>
        </p:spPr>
      </p:sp>
      <p:sp>
        <p:nvSpPr>
          <p:cNvPr id="237571" name="Rectangle 3"/>
          <p:cNvSpPr>
            <a:spLocks noGrp="1" noChangeArrowheads="1"/>
          </p:cNvSpPr>
          <p:nvPr>
            <p:ph type="body" idx="1"/>
          </p:nvPr>
        </p:nvSpPr>
        <p:spPr>
          <a:xfrm>
            <a:off x="685800" y="4343400"/>
            <a:ext cx="5486400" cy="4114800"/>
          </a:xfrm>
        </p:spPr>
        <p:txBody>
          <a:bodyPr/>
          <a:lstStyle/>
          <a:p>
            <a:r>
              <a:rPr lang="es-CL" sz="700"/>
              <a:t>Latinoamérica, muestra una tasa promedio de 15,8 casos cada 100 mil habitantes, mientras que la tasa a nivel mundial sería de 8 a 9 casos C/ 100 mil. </a:t>
            </a:r>
          </a:p>
          <a:p>
            <a:endParaRPr lang="es-CL" sz="700"/>
          </a:p>
          <a:p>
            <a:r>
              <a:rPr lang="es-CL" sz="700"/>
              <a:t>Según la Organización mundial de la Salud el panorama hacia el 2005 no es muy alentador. El registro policial tiende a subestimar la tasa en 15%. Las tasa son más elevadas (19%) en los países con un nivel intermedio de desarrollo, con respecto a los países desarrollados, y 45% más elevadas en países en vías de desarrollo. </a:t>
            </a:r>
            <a:endParaRPr lang="es-ES_tradnl" sz="7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FC235A-7FC8-4018-B31B-3553FD794071}" type="slidenum">
              <a:rPr lang="es-ES"/>
              <a:pPr/>
              <a:t>14</a:t>
            </a:fld>
            <a:endParaRPr lang="es-ES"/>
          </a:p>
        </p:txBody>
      </p:sp>
      <p:sp>
        <p:nvSpPr>
          <p:cNvPr id="241666" name="Rectangle 2"/>
          <p:cNvSpPr>
            <a:spLocks noChangeArrowheads="1" noTextEdit="1"/>
          </p:cNvSpPr>
          <p:nvPr>
            <p:ph type="sldImg"/>
          </p:nvPr>
        </p:nvSpPr>
        <p:spPr>
          <a:ln/>
        </p:spPr>
      </p:sp>
      <p:sp>
        <p:nvSpPr>
          <p:cNvPr id="241667" name="Rectangle 3"/>
          <p:cNvSpPr>
            <a:spLocks noGrp="1" noChangeArrowheads="1"/>
          </p:cNvSpPr>
          <p:nvPr>
            <p:ph type="body" idx="1"/>
          </p:nvPr>
        </p:nvSpPr>
        <p:spPr>
          <a:xfrm>
            <a:off x="685800" y="4343400"/>
            <a:ext cx="5486400" cy="4114800"/>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s-ES"/>
              <a:t>11 Sept  - 2006</a:t>
            </a:r>
          </a:p>
        </p:txBody>
      </p:sp>
      <p:sp>
        <p:nvSpPr>
          <p:cNvPr id="5" name="Footer Placeholder 4"/>
          <p:cNvSpPr>
            <a:spLocks noGrp="1"/>
          </p:cNvSpPr>
          <p:nvPr>
            <p:ph type="ftr" sz="quarter" idx="11"/>
          </p:nvPr>
        </p:nvSpPr>
        <p:spPr/>
        <p:txBody>
          <a:bodyPr/>
          <a:lstStyle>
            <a:lvl1pPr>
              <a:defRPr/>
            </a:lvl1pPr>
          </a:lstStyle>
          <a:p>
            <a:r>
              <a:rPr lang="es-ES"/>
              <a:t>Patricio Tudela (Ph.D.)</a:t>
            </a:r>
          </a:p>
        </p:txBody>
      </p:sp>
      <p:sp>
        <p:nvSpPr>
          <p:cNvPr id="6" name="Slide Number Placeholder 5"/>
          <p:cNvSpPr>
            <a:spLocks noGrp="1"/>
          </p:cNvSpPr>
          <p:nvPr>
            <p:ph type="sldNum" sz="quarter" idx="12"/>
          </p:nvPr>
        </p:nvSpPr>
        <p:spPr/>
        <p:txBody>
          <a:bodyPr/>
          <a:lstStyle>
            <a:lvl1pPr>
              <a:defRPr/>
            </a:lvl1pPr>
          </a:lstStyle>
          <a:p>
            <a:fld id="{A3CBE2FE-41AF-4BED-9169-22C5030DF154}"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s-ES"/>
              <a:t>11 Sept  - 2006</a:t>
            </a:r>
          </a:p>
        </p:txBody>
      </p:sp>
      <p:sp>
        <p:nvSpPr>
          <p:cNvPr id="5" name="Footer Placeholder 4"/>
          <p:cNvSpPr>
            <a:spLocks noGrp="1"/>
          </p:cNvSpPr>
          <p:nvPr>
            <p:ph type="ftr" sz="quarter" idx="11"/>
          </p:nvPr>
        </p:nvSpPr>
        <p:spPr/>
        <p:txBody>
          <a:bodyPr/>
          <a:lstStyle>
            <a:lvl1pPr>
              <a:defRPr/>
            </a:lvl1pPr>
          </a:lstStyle>
          <a:p>
            <a:r>
              <a:rPr lang="es-ES"/>
              <a:t>Patricio Tudela (Ph.D.)</a:t>
            </a:r>
          </a:p>
        </p:txBody>
      </p:sp>
      <p:sp>
        <p:nvSpPr>
          <p:cNvPr id="6" name="Slide Number Placeholder 5"/>
          <p:cNvSpPr>
            <a:spLocks noGrp="1"/>
          </p:cNvSpPr>
          <p:nvPr>
            <p:ph type="sldNum" sz="quarter" idx="12"/>
          </p:nvPr>
        </p:nvSpPr>
        <p:spPr/>
        <p:txBody>
          <a:bodyPr/>
          <a:lstStyle>
            <a:lvl1pPr>
              <a:defRPr/>
            </a:lvl1pPr>
          </a:lstStyle>
          <a:p>
            <a:fld id="{55BFBD92-77E8-4DC3-8E8B-84C3D86F66A6}"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s-ES"/>
              <a:t>11 Sept  - 2006</a:t>
            </a:r>
          </a:p>
        </p:txBody>
      </p:sp>
      <p:sp>
        <p:nvSpPr>
          <p:cNvPr id="5" name="Footer Placeholder 4"/>
          <p:cNvSpPr>
            <a:spLocks noGrp="1"/>
          </p:cNvSpPr>
          <p:nvPr>
            <p:ph type="ftr" sz="quarter" idx="11"/>
          </p:nvPr>
        </p:nvSpPr>
        <p:spPr/>
        <p:txBody>
          <a:bodyPr/>
          <a:lstStyle>
            <a:lvl1pPr>
              <a:defRPr/>
            </a:lvl1pPr>
          </a:lstStyle>
          <a:p>
            <a:r>
              <a:rPr lang="es-ES"/>
              <a:t>Patricio Tudela (Ph.D.)</a:t>
            </a:r>
          </a:p>
        </p:txBody>
      </p:sp>
      <p:sp>
        <p:nvSpPr>
          <p:cNvPr id="6" name="Slide Number Placeholder 5"/>
          <p:cNvSpPr>
            <a:spLocks noGrp="1"/>
          </p:cNvSpPr>
          <p:nvPr>
            <p:ph type="sldNum" sz="quarter" idx="12"/>
          </p:nvPr>
        </p:nvSpPr>
        <p:spPr/>
        <p:txBody>
          <a:bodyPr/>
          <a:lstStyle>
            <a:lvl1pPr>
              <a:defRPr/>
            </a:lvl1pPr>
          </a:lstStyle>
          <a:p>
            <a:fld id="{555BDB7D-0BA0-4A5E-BC00-EB0E5A7848CE}" type="slidenum">
              <a:rPr lang="es-ES"/>
              <a:pPr/>
              <a:t>‹#›</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447800"/>
            <a:ext cx="3810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447800"/>
            <a:ext cx="38100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771900"/>
            <a:ext cx="38100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248400"/>
            <a:ext cx="1905000" cy="457200"/>
          </a:xfrm>
        </p:spPr>
        <p:txBody>
          <a:bodyPr/>
          <a:lstStyle>
            <a:lvl1pPr>
              <a:defRPr/>
            </a:lvl1pPr>
          </a:lstStyle>
          <a:p>
            <a:r>
              <a:rPr lang="es-ES"/>
              <a:t>11 Sept  - 2006</a:t>
            </a:r>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r>
              <a:rPr lang="es-ES"/>
              <a:t>Patricio Tudela (Ph.D.)</a:t>
            </a:r>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fld id="{250DE6D6-8932-48A6-BB3F-6A05D14B62E9}"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s-ES"/>
              <a:t>11 Sept  - 2006</a:t>
            </a:r>
          </a:p>
        </p:txBody>
      </p:sp>
      <p:sp>
        <p:nvSpPr>
          <p:cNvPr id="5" name="Footer Placeholder 4"/>
          <p:cNvSpPr>
            <a:spLocks noGrp="1"/>
          </p:cNvSpPr>
          <p:nvPr>
            <p:ph type="ftr" sz="quarter" idx="11"/>
          </p:nvPr>
        </p:nvSpPr>
        <p:spPr/>
        <p:txBody>
          <a:bodyPr/>
          <a:lstStyle>
            <a:lvl1pPr>
              <a:defRPr/>
            </a:lvl1pPr>
          </a:lstStyle>
          <a:p>
            <a:r>
              <a:rPr lang="es-ES"/>
              <a:t>Patricio Tudela (Ph.D.)</a:t>
            </a:r>
          </a:p>
        </p:txBody>
      </p:sp>
      <p:sp>
        <p:nvSpPr>
          <p:cNvPr id="6" name="Slide Number Placeholder 5"/>
          <p:cNvSpPr>
            <a:spLocks noGrp="1"/>
          </p:cNvSpPr>
          <p:nvPr>
            <p:ph type="sldNum" sz="quarter" idx="12"/>
          </p:nvPr>
        </p:nvSpPr>
        <p:spPr/>
        <p:txBody>
          <a:bodyPr/>
          <a:lstStyle>
            <a:lvl1pPr>
              <a:defRPr/>
            </a:lvl1pPr>
          </a:lstStyle>
          <a:p>
            <a:fld id="{7D045B03-3F7D-45E0-B043-8B5A120548EC}"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s-ES"/>
              <a:t>11 Sept  - 2006</a:t>
            </a:r>
          </a:p>
        </p:txBody>
      </p:sp>
      <p:sp>
        <p:nvSpPr>
          <p:cNvPr id="5" name="Footer Placeholder 4"/>
          <p:cNvSpPr>
            <a:spLocks noGrp="1"/>
          </p:cNvSpPr>
          <p:nvPr>
            <p:ph type="ftr" sz="quarter" idx="11"/>
          </p:nvPr>
        </p:nvSpPr>
        <p:spPr/>
        <p:txBody>
          <a:bodyPr/>
          <a:lstStyle>
            <a:lvl1pPr>
              <a:defRPr/>
            </a:lvl1pPr>
          </a:lstStyle>
          <a:p>
            <a:r>
              <a:rPr lang="es-ES"/>
              <a:t>Patricio Tudela (Ph.D.)</a:t>
            </a:r>
          </a:p>
        </p:txBody>
      </p:sp>
      <p:sp>
        <p:nvSpPr>
          <p:cNvPr id="6" name="Slide Number Placeholder 5"/>
          <p:cNvSpPr>
            <a:spLocks noGrp="1"/>
          </p:cNvSpPr>
          <p:nvPr>
            <p:ph type="sldNum" sz="quarter" idx="12"/>
          </p:nvPr>
        </p:nvSpPr>
        <p:spPr/>
        <p:txBody>
          <a:bodyPr/>
          <a:lstStyle>
            <a:lvl1pPr>
              <a:defRPr/>
            </a:lvl1pPr>
          </a:lstStyle>
          <a:p>
            <a:fld id="{584E4BAF-8FE8-44DD-BED7-1C3D79ECF11A}"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4478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s-ES"/>
              <a:t>11 Sept  - 2006</a:t>
            </a:r>
          </a:p>
        </p:txBody>
      </p:sp>
      <p:sp>
        <p:nvSpPr>
          <p:cNvPr id="6" name="Footer Placeholder 5"/>
          <p:cNvSpPr>
            <a:spLocks noGrp="1"/>
          </p:cNvSpPr>
          <p:nvPr>
            <p:ph type="ftr" sz="quarter" idx="11"/>
          </p:nvPr>
        </p:nvSpPr>
        <p:spPr/>
        <p:txBody>
          <a:bodyPr/>
          <a:lstStyle>
            <a:lvl1pPr>
              <a:defRPr/>
            </a:lvl1pPr>
          </a:lstStyle>
          <a:p>
            <a:r>
              <a:rPr lang="es-ES"/>
              <a:t>Patricio Tudela (Ph.D.)</a:t>
            </a:r>
          </a:p>
        </p:txBody>
      </p:sp>
      <p:sp>
        <p:nvSpPr>
          <p:cNvPr id="7" name="Slide Number Placeholder 6"/>
          <p:cNvSpPr>
            <a:spLocks noGrp="1"/>
          </p:cNvSpPr>
          <p:nvPr>
            <p:ph type="sldNum" sz="quarter" idx="12"/>
          </p:nvPr>
        </p:nvSpPr>
        <p:spPr/>
        <p:txBody>
          <a:bodyPr/>
          <a:lstStyle>
            <a:lvl1pPr>
              <a:defRPr/>
            </a:lvl1pPr>
          </a:lstStyle>
          <a:p>
            <a:fld id="{6BF880BE-DB18-467A-A2AF-73949BAF5382}"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s-ES"/>
              <a:t>11 Sept  - 2006</a:t>
            </a:r>
          </a:p>
        </p:txBody>
      </p:sp>
      <p:sp>
        <p:nvSpPr>
          <p:cNvPr id="8" name="Footer Placeholder 7"/>
          <p:cNvSpPr>
            <a:spLocks noGrp="1"/>
          </p:cNvSpPr>
          <p:nvPr>
            <p:ph type="ftr" sz="quarter" idx="11"/>
          </p:nvPr>
        </p:nvSpPr>
        <p:spPr/>
        <p:txBody>
          <a:bodyPr/>
          <a:lstStyle>
            <a:lvl1pPr>
              <a:defRPr/>
            </a:lvl1pPr>
          </a:lstStyle>
          <a:p>
            <a:r>
              <a:rPr lang="es-ES"/>
              <a:t>Patricio Tudela (Ph.D.)</a:t>
            </a:r>
          </a:p>
        </p:txBody>
      </p:sp>
      <p:sp>
        <p:nvSpPr>
          <p:cNvPr id="9" name="Slide Number Placeholder 8"/>
          <p:cNvSpPr>
            <a:spLocks noGrp="1"/>
          </p:cNvSpPr>
          <p:nvPr>
            <p:ph type="sldNum" sz="quarter" idx="12"/>
          </p:nvPr>
        </p:nvSpPr>
        <p:spPr/>
        <p:txBody>
          <a:bodyPr/>
          <a:lstStyle>
            <a:lvl1pPr>
              <a:defRPr/>
            </a:lvl1pPr>
          </a:lstStyle>
          <a:p>
            <a:fld id="{B88035B9-1FF4-45AD-B4D4-AD078E02AA28}"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s-ES"/>
              <a:t>11 Sept  - 2006</a:t>
            </a:r>
          </a:p>
        </p:txBody>
      </p:sp>
      <p:sp>
        <p:nvSpPr>
          <p:cNvPr id="4" name="Footer Placeholder 3"/>
          <p:cNvSpPr>
            <a:spLocks noGrp="1"/>
          </p:cNvSpPr>
          <p:nvPr>
            <p:ph type="ftr" sz="quarter" idx="11"/>
          </p:nvPr>
        </p:nvSpPr>
        <p:spPr/>
        <p:txBody>
          <a:bodyPr/>
          <a:lstStyle>
            <a:lvl1pPr>
              <a:defRPr/>
            </a:lvl1pPr>
          </a:lstStyle>
          <a:p>
            <a:r>
              <a:rPr lang="es-ES"/>
              <a:t>Patricio Tudela (Ph.D.)</a:t>
            </a:r>
          </a:p>
        </p:txBody>
      </p:sp>
      <p:sp>
        <p:nvSpPr>
          <p:cNvPr id="5" name="Slide Number Placeholder 4"/>
          <p:cNvSpPr>
            <a:spLocks noGrp="1"/>
          </p:cNvSpPr>
          <p:nvPr>
            <p:ph type="sldNum" sz="quarter" idx="12"/>
          </p:nvPr>
        </p:nvSpPr>
        <p:spPr/>
        <p:txBody>
          <a:bodyPr/>
          <a:lstStyle>
            <a:lvl1pPr>
              <a:defRPr/>
            </a:lvl1pPr>
          </a:lstStyle>
          <a:p>
            <a:fld id="{3371B35B-F63F-4477-BFFF-B41F25D703E9}"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s-ES"/>
              <a:t>11 Sept  - 2006</a:t>
            </a:r>
          </a:p>
        </p:txBody>
      </p:sp>
      <p:sp>
        <p:nvSpPr>
          <p:cNvPr id="3" name="Footer Placeholder 2"/>
          <p:cNvSpPr>
            <a:spLocks noGrp="1"/>
          </p:cNvSpPr>
          <p:nvPr>
            <p:ph type="ftr" sz="quarter" idx="11"/>
          </p:nvPr>
        </p:nvSpPr>
        <p:spPr/>
        <p:txBody>
          <a:bodyPr/>
          <a:lstStyle>
            <a:lvl1pPr>
              <a:defRPr/>
            </a:lvl1pPr>
          </a:lstStyle>
          <a:p>
            <a:r>
              <a:rPr lang="es-ES"/>
              <a:t>Patricio Tudela (Ph.D.)</a:t>
            </a:r>
          </a:p>
        </p:txBody>
      </p:sp>
      <p:sp>
        <p:nvSpPr>
          <p:cNvPr id="4" name="Slide Number Placeholder 3"/>
          <p:cNvSpPr>
            <a:spLocks noGrp="1"/>
          </p:cNvSpPr>
          <p:nvPr>
            <p:ph type="sldNum" sz="quarter" idx="12"/>
          </p:nvPr>
        </p:nvSpPr>
        <p:spPr/>
        <p:txBody>
          <a:bodyPr/>
          <a:lstStyle>
            <a:lvl1pPr>
              <a:defRPr/>
            </a:lvl1pPr>
          </a:lstStyle>
          <a:p>
            <a:fld id="{85FA5183-D61F-42C0-883B-BA73C529F190}"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s-ES"/>
              <a:t>11 Sept  - 2006</a:t>
            </a:r>
          </a:p>
        </p:txBody>
      </p:sp>
      <p:sp>
        <p:nvSpPr>
          <p:cNvPr id="6" name="Footer Placeholder 5"/>
          <p:cNvSpPr>
            <a:spLocks noGrp="1"/>
          </p:cNvSpPr>
          <p:nvPr>
            <p:ph type="ftr" sz="quarter" idx="11"/>
          </p:nvPr>
        </p:nvSpPr>
        <p:spPr/>
        <p:txBody>
          <a:bodyPr/>
          <a:lstStyle>
            <a:lvl1pPr>
              <a:defRPr/>
            </a:lvl1pPr>
          </a:lstStyle>
          <a:p>
            <a:r>
              <a:rPr lang="es-ES"/>
              <a:t>Patricio Tudela (Ph.D.)</a:t>
            </a:r>
          </a:p>
        </p:txBody>
      </p:sp>
      <p:sp>
        <p:nvSpPr>
          <p:cNvPr id="7" name="Slide Number Placeholder 6"/>
          <p:cNvSpPr>
            <a:spLocks noGrp="1"/>
          </p:cNvSpPr>
          <p:nvPr>
            <p:ph type="sldNum" sz="quarter" idx="12"/>
          </p:nvPr>
        </p:nvSpPr>
        <p:spPr/>
        <p:txBody>
          <a:bodyPr/>
          <a:lstStyle>
            <a:lvl1pPr>
              <a:defRPr/>
            </a:lvl1pPr>
          </a:lstStyle>
          <a:p>
            <a:fld id="{DE2A3C95-EF78-4466-8820-68BEA51E1074}"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s-ES"/>
              <a:t>11 Sept  - 2006</a:t>
            </a:r>
          </a:p>
        </p:txBody>
      </p:sp>
      <p:sp>
        <p:nvSpPr>
          <p:cNvPr id="6" name="Footer Placeholder 5"/>
          <p:cNvSpPr>
            <a:spLocks noGrp="1"/>
          </p:cNvSpPr>
          <p:nvPr>
            <p:ph type="ftr" sz="quarter" idx="11"/>
          </p:nvPr>
        </p:nvSpPr>
        <p:spPr/>
        <p:txBody>
          <a:bodyPr/>
          <a:lstStyle>
            <a:lvl1pPr>
              <a:defRPr/>
            </a:lvl1pPr>
          </a:lstStyle>
          <a:p>
            <a:r>
              <a:rPr lang="es-ES"/>
              <a:t>Patricio Tudela (Ph.D.)</a:t>
            </a:r>
          </a:p>
        </p:txBody>
      </p:sp>
      <p:sp>
        <p:nvSpPr>
          <p:cNvPr id="7" name="Slide Number Placeholder 6"/>
          <p:cNvSpPr>
            <a:spLocks noGrp="1"/>
          </p:cNvSpPr>
          <p:nvPr>
            <p:ph type="sldNum" sz="quarter" idx="12"/>
          </p:nvPr>
        </p:nvSpPr>
        <p:spPr/>
        <p:txBody>
          <a:bodyPr/>
          <a:lstStyle>
            <a:lvl1pPr>
              <a:defRPr/>
            </a:lvl1pPr>
          </a:lstStyle>
          <a:p>
            <a:fld id="{16C41412-56CC-4552-94BC-92A6ED0CDECA}"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CC">
                <a:gamma/>
                <a:shade val="21176"/>
                <a:invGamma/>
              </a:srgbClr>
            </a:gs>
            <a:gs pos="50000">
              <a:srgbClr val="0000CC"/>
            </a:gs>
            <a:gs pos="100000">
              <a:srgbClr val="0000CC">
                <a:gamma/>
                <a:shade val="21176"/>
                <a:invGamma/>
              </a:srgbClr>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Rectangle 3"/>
          <p:cNvSpPr>
            <a:spLocks noGrp="1" noChangeArrowheads="1"/>
          </p:cNvSpPr>
          <p:nvPr>
            <p:ph type="body" idx="1"/>
          </p:nvPr>
        </p:nvSpPr>
        <p:spPr bwMode="auto">
          <a:xfrm>
            <a:off x="685800" y="1447800"/>
            <a:ext cx="77724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FF00"/>
                </a:solidFill>
                <a:effectLst>
                  <a:outerShdw blurRad="38100" dist="38100" dir="2700000" algn="tl">
                    <a:srgbClr val="000000"/>
                  </a:outerShdw>
                </a:effectLst>
                <a:latin typeface="+mn-lt"/>
              </a:defRPr>
            </a:lvl1pPr>
          </a:lstStyle>
          <a:p>
            <a:r>
              <a:rPr lang="es-ES"/>
              <a:t>11 Sept  - 2006</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00"/>
                </a:solidFill>
                <a:effectLst>
                  <a:outerShdw blurRad="38100" dist="38100" dir="2700000" algn="tl">
                    <a:srgbClr val="000000"/>
                  </a:outerShdw>
                </a:effectLst>
                <a:latin typeface="+mn-lt"/>
              </a:defRPr>
            </a:lvl1pPr>
          </a:lstStyle>
          <a:p>
            <a:r>
              <a:rPr lang="es-ES"/>
              <a:t>Patricio Tudela (Ph.D.)</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FFFF00"/>
                </a:solidFill>
                <a:effectLst>
                  <a:outerShdw blurRad="38100" dist="38100" dir="2700000" algn="tl">
                    <a:srgbClr val="000000"/>
                  </a:outerShdw>
                </a:effectLst>
                <a:latin typeface="+mn-lt"/>
              </a:defRPr>
            </a:lvl1pPr>
          </a:lstStyle>
          <a:p>
            <a:fld id="{5A5AED6D-13EF-4257-AC3A-E51AD95381A2}"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fontAlgn="base">
        <a:spcBef>
          <a:spcPct val="0"/>
        </a:spcBef>
        <a:spcAft>
          <a:spcPct val="0"/>
        </a:spcAft>
        <a:defRPr sz="2800">
          <a:solidFill>
            <a:srgbClr val="FFFF00"/>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2800">
          <a:solidFill>
            <a:srgbClr val="FFFF00"/>
          </a:solidFill>
          <a:effectLst>
            <a:outerShdw blurRad="38100" dist="38100" dir="2700000" algn="tl">
              <a:srgbClr val="000000"/>
            </a:outerShdw>
          </a:effectLst>
          <a:latin typeface="Arial" pitchFamily="34" charset="0"/>
        </a:defRPr>
      </a:lvl2pPr>
      <a:lvl3pPr algn="ctr" rtl="0" fontAlgn="base">
        <a:spcBef>
          <a:spcPct val="0"/>
        </a:spcBef>
        <a:spcAft>
          <a:spcPct val="0"/>
        </a:spcAft>
        <a:defRPr sz="2800">
          <a:solidFill>
            <a:srgbClr val="FFFF00"/>
          </a:solidFill>
          <a:effectLst>
            <a:outerShdw blurRad="38100" dist="38100" dir="2700000" algn="tl">
              <a:srgbClr val="000000"/>
            </a:outerShdw>
          </a:effectLst>
          <a:latin typeface="Arial" pitchFamily="34" charset="0"/>
        </a:defRPr>
      </a:lvl3pPr>
      <a:lvl4pPr algn="ctr" rtl="0" fontAlgn="base">
        <a:spcBef>
          <a:spcPct val="0"/>
        </a:spcBef>
        <a:spcAft>
          <a:spcPct val="0"/>
        </a:spcAft>
        <a:defRPr sz="2800">
          <a:solidFill>
            <a:srgbClr val="FFFF00"/>
          </a:solidFill>
          <a:effectLst>
            <a:outerShdw blurRad="38100" dist="38100" dir="2700000" algn="tl">
              <a:srgbClr val="000000"/>
            </a:outerShdw>
          </a:effectLst>
          <a:latin typeface="Arial" pitchFamily="34" charset="0"/>
        </a:defRPr>
      </a:lvl4pPr>
      <a:lvl5pPr algn="ctr" rtl="0" fontAlgn="base">
        <a:spcBef>
          <a:spcPct val="0"/>
        </a:spcBef>
        <a:spcAft>
          <a:spcPct val="0"/>
        </a:spcAft>
        <a:defRPr sz="2800">
          <a:solidFill>
            <a:srgbClr val="FFFF00"/>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2800">
          <a:solidFill>
            <a:srgbClr val="FFFF00"/>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2800">
          <a:solidFill>
            <a:srgbClr val="FFFF00"/>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2800">
          <a:solidFill>
            <a:srgbClr val="FFFF00"/>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2800">
          <a:solidFill>
            <a:srgbClr val="FFFF00"/>
          </a:solidFill>
          <a:effectLst>
            <a:outerShdw blurRad="38100" dist="38100" dir="2700000" algn="tl">
              <a:srgbClr val="000000"/>
            </a:outerShdw>
          </a:effectLst>
          <a:latin typeface="Arial" pitchFamily="34" charset="0"/>
        </a:defRPr>
      </a:lvl9pPr>
    </p:titleStyle>
    <p:bodyStyle>
      <a:lvl1pPr marL="342900" indent="-342900" algn="l" rtl="0" fontAlgn="base">
        <a:spcBef>
          <a:spcPct val="20000"/>
        </a:spcBef>
        <a:spcAft>
          <a:spcPct val="0"/>
        </a:spcAft>
        <a:buChar char="•"/>
        <a:defRPr sz="2800">
          <a:solidFill>
            <a:srgbClr val="FFFF00"/>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rgbClr val="FFFF00"/>
          </a:solidFill>
          <a:effectLst>
            <a:outerShdw blurRad="38100" dist="38100" dir="2700000" algn="tl">
              <a:srgbClr val="000000"/>
            </a:outerShdw>
          </a:effectLst>
          <a:latin typeface="+mn-lt"/>
        </a:defRPr>
      </a:lvl2pPr>
      <a:lvl3pPr marL="1143000" indent="-228600" algn="l" rtl="0" fontAlgn="base">
        <a:spcBef>
          <a:spcPct val="20000"/>
        </a:spcBef>
        <a:spcAft>
          <a:spcPct val="0"/>
        </a:spcAft>
        <a:buChar char="•"/>
        <a:defRPr sz="2800">
          <a:solidFill>
            <a:srgbClr val="FFFF00"/>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800">
          <a:solidFill>
            <a:srgbClr val="FFFF00"/>
          </a:solidFill>
          <a:effectLst>
            <a:outerShdw blurRad="38100" dist="38100" dir="2700000" algn="tl">
              <a:srgbClr val="000000"/>
            </a:outerShdw>
          </a:effectLst>
          <a:latin typeface="+mn-lt"/>
        </a:defRPr>
      </a:lvl4pPr>
      <a:lvl5pPr marL="2057400" indent="-228600" algn="l" rtl="0" fontAlgn="base">
        <a:spcBef>
          <a:spcPct val="20000"/>
        </a:spcBef>
        <a:spcAft>
          <a:spcPct val="0"/>
        </a:spcAft>
        <a:buChar char="»"/>
        <a:defRPr sz="2800">
          <a:solidFill>
            <a:srgbClr val="FFFF00"/>
          </a:solidFill>
          <a:effectLst>
            <a:outerShdw blurRad="38100" dist="38100" dir="2700000" algn="tl">
              <a:srgbClr val="000000"/>
            </a:outerShdw>
          </a:effectLst>
          <a:latin typeface="+mn-lt"/>
        </a:defRPr>
      </a:lvl5pPr>
      <a:lvl6pPr marL="2514600" indent="-228600" algn="l" rtl="0" fontAlgn="base">
        <a:spcBef>
          <a:spcPct val="20000"/>
        </a:spcBef>
        <a:spcAft>
          <a:spcPct val="0"/>
        </a:spcAft>
        <a:buChar char="»"/>
        <a:defRPr sz="2800">
          <a:solidFill>
            <a:srgbClr val="FFFF00"/>
          </a:solidFill>
          <a:effectLst>
            <a:outerShdw blurRad="38100" dist="38100" dir="2700000" algn="tl">
              <a:srgbClr val="000000"/>
            </a:outerShdw>
          </a:effectLst>
          <a:latin typeface="+mn-lt"/>
        </a:defRPr>
      </a:lvl6pPr>
      <a:lvl7pPr marL="2971800" indent="-228600" algn="l" rtl="0" fontAlgn="base">
        <a:spcBef>
          <a:spcPct val="20000"/>
        </a:spcBef>
        <a:spcAft>
          <a:spcPct val="0"/>
        </a:spcAft>
        <a:buChar char="»"/>
        <a:defRPr sz="2800">
          <a:solidFill>
            <a:srgbClr val="FFFF00"/>
          </a:solidFill>
          <a:effectLst>
            <a:outerShdw blurRad="38100" dist="38100" dir="2700000" algn="tl">
              <a:srgbClr val="000000"/>
            </a:outerShdw>
          </a:effectLst>
          <a:latin typeface="+mn-lt"/>
        </a:defRPr>
      </a:lvl7pPr>
      <a:lvl8pPr marL="3429000" indent="-228600" algn="l" rtl="0" fontAlgn="base">
        <a:spcBef>
          <a:spcPct val="20000"/>
        </a:spcBef>
        <a:spcAft>
          <a:spcPct val="0"/>
        </a:spcAft>
        <a:buChar char="»"/>
        <a:defRPr sz="2800">
          <a:solidFill>
            <a:srgbClr val="FFFF00"/>
          </a:solidFill>
          <a:effectLst>
            <a:outerShdw blurRad="38100" dist="38100" dir="2700000" algn="tl">
              <a:srgbClr val="000000"/>
            </a:outerShdw>
          </a:effectLst>
          <a:latin typeface="+mn-lt"/>
        </a:defRPr>
      </a:lvl8pPr>
      <a:lvl9pPr marL="3886200" indent="-228600" algn="l" rtl="0" fontAlgn="base">
        <a:spcBef>
          <a:spcPct val="20000"/>
        </a:spcBef>
        <a:spcAft>
          <a:spcPct val="0"/>
        </a:spcAft>
        <a:buChar char="»"/>
        <a:defRPr sz="28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9.emf"/></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14.emf"/></Relationships>
</file>

<file path=ppt/slides/_rels/slide1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16.e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ptudela3@yahoo.es" TargetMode="External"/><Relationship Id="rId2" Type="http://schemas.openxmlformats.org/officeDocument/2006/relationships/notesSlide" Target="../notesSlides/notesSlide22.xml"/><Relationship Id="rId1" Type="http://schemas.openxmlformats.org/officeDocument/2006/relationships/slideLayout" Target="../slideLayouts/slideLayout6.xml"/><Relationship Id="rId4" Type="http://schemas.openxmlformats.org/officeDocument/2006/relationships/image" Target="../media/image1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ctrTitle"/>
          </p:nvPr>
        </p:nvSpPr>
        <p:spPr>
          <a:xfrm>
            <a:off x="685800" y="1412875"/>
            <a:ext cx="7772400" cy="2187575"/>
          </a:xfrm>
        </p:spPr>
        <p:txBody>
          <a:bodyPr/>
          <a:lstStyle/>
          <a:p>
            <a:r>
              <a:rPr lang="es-ES" sz="2400"/>
              <a:t>Naturaleza y magnitud de los problemas de violencia delictual e inseguridad en América Latina y el Caribe</a:t>
            </a:r>
            <a:endParaRPr lang="es-ES_tradnl" sz="2400"/>
          </a:p>
        </p:txBody>
      </p:sp>
      <p:sp>
        <p:nvSpPr>
          <p:cNvPr id="219139" name="Rectangle 3"/>
          <p:cNvSpPr>
            <a:spLocks noGrp="1" noChangeArrowheads="1"/>
          </p:cNvSpPr>
          <p:nvPr>
            <p:ph type="subTitle" idx="1"/>
          </p:nvPr>
        </p:nvSpPr>
        <p:spPr>
          <a:xfrm>
            <a:off x="1371600" y="5229225"/>
            <a:ext cx="6400800" cy="960438"/>
          </a:xfrm>
        </p:spPr>
        <p:txBody>
          <a:bodyPr/>
          <a:lstStyle/>
          <a:p>
            <a:pPr>
              <a:lnSpc>
                <a:spcPct val="90000"/>
              </a:lnSpc>
            </a:pPr>
            <a:r>
              <a:rPr lang="es-ES_tradnl" sz="1600" b="1"/>
              <a:t>Patricio Tudela (Ph.D.)</a:t>
            </a:r>
          </a:p>
          <a:p>
            <a:pPr>
              <a:lnSpc>
                <a:spcPct val="90000"/>
              </a:lnSpc>
            </a:pPr>
            <a:r>
              <a:rPr lang="es-ES_tradnl" sz="1600" b="1"/>
              <a:t>Centro de Investigación y Desarrollo Policial, CIDEPOL – Policía de Investigaciones de Chile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s-ES"/>
              <a:t>11 Sept  - 2006</a:t>
            </a:r>
          </a:p>
        </p:txBody>
      </p:sp>
      <p:sp>
        <p:nvSpPr>
          <p:cNvPr id="6" name="Footer Placeholder 5"/>
          <p:cNvSpPr>
            <a:spLocks noGrp="1"/>
          </p:cNvSpPr>
          <p:nvPr>
            <p:ph type="ftr" sz="quarter" idx="11"/>
          </p:nvPr>
        </p:nvSpPr>
        <p:spPr/>
        <p:txBody>
          <a:bodyPr/>
          <a:lstStyle/>
          <a:p>
            <a:r>
              <a:rPr lang="es-ES"/>
              <a:t>Patricio Tudela (Ph.D.)</a:t>
            </a:r>
          </a:p>
        </p:txBody>
      </p:sp>
      <p:sp>
        <p:nvSpPr>
          <p:cNvPr id="7" name="Slide Number Placeholder 6"/>
          <p:cNvSpPr>
            <a:spLocks noGrp="1"/>
          </p:cNvSpPr>
          <p:nvPr>
            <p:ph type="sldNum" sz="quarter" idx="12"/>
          </p:nvPr>
        </p:nvSpPr>
        <p:spPr/>
        <p:txBody>
          <a:bodyPr/>
          <a:lstStyle/>
          <a:p>
            <a:fld id="{B063D3B8-4734-4973-AECD-E16AE200575F}" type="slidenum">
              <a:rPr lang="es-ES"/>
              <a:pPr/>
              <a:t>10</a:t>
            </a:fld>
            <a:endParaRPr lang="es-ES"/>
          </a:p>
        </p:txBody>
      </p:sp>
      <p:sp>
        <p:nvSpPr>
          <p:cNvPr id="228354" name="Rectangle 2"/>
          <p:cNvSpPr>
            <a:spLocks noGrp="1" noChangeArrowheads="1"/>
          </p:cNvSpPr>
          <p:nvPr>
            <p:ph type="title"/>
          </p:nvPr>
        </p:nvSpPr>
        <p:spPr/>
        <p:txBody>
          <a:bodyPr/>
          <a:lstStyle/>
          <a:p>
            <a:endParaRPr lang="en-US"/>
          </a:p>
        </p:txBody>
      </p:sp>
      <p:pic>
        <p:nvPicPr>
          <p:cNvPr id="228355" name="Picture 3"/>
          <p:cNvPicPr>
            <a:picLocks noChangeAspect="1" noChangeArrowheads="1"/>
          </p:cNvPicPr>
          <p:nvPr>
            <p:ph sz="half" idx="1"/>
          </p:nvPr>
        </p:nvPicPr>
        <p:blipFill>
          <a:blip r:embed="rId3" cstate="print"/>
          <a:srcRect/>
          <a:stretch>
            <a:fillRect/>
          </a:stretch>
        </p:blipFill>
        <p:spPr>
          <a:xfrm>
            <a:off x="0" y="0"/>
            <a:ext cx="5616575" cy="3487738"/>
          </a:xfrm>
          <a:noFill/>
          <a:ln/>
        </p:spPr>
      </p:pic>
      <p:pic>
        <p:nvPicPr>
          <p:cNvPr id="228357" name="Picture 5"/>
          <p:cNvPicPr>
            <a:picLocks noChangeAspect="1" noChangeArrowheads="1"/>
          </p:cNvPicPr>
          <p:nvPr>
            <p:ph sz="half" idx="2"/>
          </p:nvPr>
        </p:nvPicPr>
        <p:blipFill>
          <a:blip r:embed="rId4" cstate="print"/>
          <a:srcRect/>
          <a:stretch>
            <a:fillRect/>
          </a:stretch>
        </p:blipFill>
        <p:spPr>
          <a:xfrm>
            <a:off x="3563938" y="3429000"/>
            <a:ext cx="5580062" cy="3429000"/>
          </a:xfrm>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s-ES"/>
              <a:t>11 Sept  - 2006</a:t>
            </a:r>
          </a:p>
        </p:txBody>
      </p:sp>
      <p:sp>
        <p:nvSpPr>
          <p:cNvPr id="6" name="Footer Placeholder 4"/>
          <p:cNvSpPr>
            <a:spLocks noGrp="1"/>
          </p:cNvSpPr>
          <p:nvPr>
            <p:ph type="ftr" sz="quarter" idx="11"/>
          </p:nvPr>
        </p:nvSpPr>
        <p:spPr/>
        <p:txBody>
          <a:bodyPr/>
          <a:lstStyle/>
          <a:p>
            <a:r>
              <a:rPr lang="es-ES"/>
              <a:t>Patricio Tudela (Ph.D.)</a:t>
            </a:r>
          </a:p>
        </p:txBody>
      </p:sp>
      <p:sp>
        <p:nvSpPr>
          <p:cNvPr id="7" name="Slide Number Placeholder 5"/>
          <p:cNvSpPr>
            <a:spLocks noGrp="1"/>
          </p:cNvSpPr>
          <p:nvPr>
            <p:ph type="sldNum" sz="quarter" idx="12"/>
          </p:nvPr>
        </p:nvSpPr>
        <p:spPr/>
        <p:txBody>
          <a:bodyPr/>
          <a:lstStyle/>
          <a:p>
            <a:fld id="{4CE792F1-2011-4518-809C-7C672511BACF}" type="slidenum">
              <a:rPr lang="es-ES"/>
              <a:pPr/>
              <a:t>11</a:t>
            </a:fld>
            <a:endParaRPr lang="es-ES"/>
          </a:p>
        </p:txBody>
      </p:sp>
      <p:sp>
        <p:nvSpPr>
          <p:cNvPr id="230402" name="Rectangle 2"/>
          <p:cNvSpPr>
            <a:spLocks noGrp="1" noChangeArrowheads="1"/>
          </p:cNvSpPr>
          <p:nvPr>
            <p:ph type="title"/>
          </p:nvPr>
        </p:nvSpPr>
        <p:spPr/>
        <p:txBody>
          <a:bodyPr/>
          <a:lstStyle/>
          <a:p>
            <a:endParaRPr lang="en-US"/>
          </a:p>
        </p:txBody>
      </p:sp>
      <p:pic>
        <p:nvPicPr>
          <p:cNvPr id="230403" name="Picture 3"/>
          <p:cNvPicPr>
            <a:picLocks noChangeAspect="1" noChangeArrowheads="1"/>
          </p:cNvPicPr>
          <p:nvPr>
            <p:ph idx="1"/>
          </p:nvPr>
        </p:nvPicPr>
        <p:blipFill>
          <a:blip r:embed="rId3" cstate="print"/>
          <a:srcRect/>
          <a:stretch>
            <a:fillRect/>
          </a:stretch>
        </p:blipFill>
        <p:spPr>
          <a:xfrm>
            <a:off x="468313" y="260350"/>
            <a:ext cx="5370512" cy="5976938"/>
          </a:xfrm>
          <a:noFill/>
          <a:ln/>
        </p:spPr>
      </p:pic>
      <p:sp>
        <p:nvSpPr>
          <p:cNvPr id="230404" name="Text Box 4"/>
          <p:cNvSpPr txBox="1">
            <a:spLocks noChangeArrowheads="1"/>
          </p:cNvSpPr>
          <p:nvPr/>
        </p:nvSpPr>
        <p:spPr bwMode="auto">
          <a:xfrm>
            <a:off x="6156325" y="1700213"/>
            <a:ext cx="2303463" cy="2289175"/>
          </a:xfrm>
          <a:prstGeom prst="rect">
            <a:avLst/>
          </a:prstGeom>
          <a:noFill/>
          <a:ln w="9525" algn="ctr">
            <a:noFill/>
            <a:miter lim="800000"/>
            <a:headEnd/>
            <a:tailEnd/>
          </a:ln>
          <a:effectLst>
            <a:outerShdw dist="35921" dir="2700000" algn="ctr" rotWithShape="0">
              <a:srgbClr val="000018"/>
            </a:outerShdw>
          </a:effectLst>
        </p:spPr>
        <p:txBody>
          <a:bodyPr>
            <a:spAutoFit/>
          </a:bodyPr>
          <a:lstStyle/>
          <a:p>
            <a:pPr algn="ctr">
              <a:spcBef>
                <a:spcPct val="50000"/>
              </a:spcBef>
            </a:pPr>
            <a:r>
              <a:rPr lang="es-CL" sz="1800" b="1">
                <a:solidFill>
                  <a:srgbClr val="FFFF00"/>
                </a:solidFill>
                <a:latin typeface="Arial" pitchFamily="34" charset="0"/>
                <a:cs typeface="Arial" pitchFamily="34" charset="0"/>
              </a:rPr>
              <a:t>Las tasa de homicidio y violación son comparables entre un país y otro. No obstante, están sujetas a subregistro </a:t>
            </a:r>
            <a:endParaRPr lang="es-ES_tradnl" sz="1800" b="1">
              <a:solidFill>
                <a:srgbClr val="FFFF00"/>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s-ES"/>
              <a:t>11 Sept  - 2006</a:t>
            </a:r>
          </a:p>
        </p:txBody>
      </p:sp>
      <p:sp>
        <p:nvSpPr>
          <p:cNvPr id="4" name="Footer Placeholder 2"/>
          <p:cNvSpPr>
            <a:spLocks noGrp="1"/>
          </p:cNvSpPr>
          <p:nvPr>
            <p:ph type="ftr" sz="quarter" idx="11"/>
          </p:nvPr>
        </p:nvSpPr>
        <p:spPr/>
        <p:txBody>
          <a:bodyPr/>
          <a:lstStyle/>
          <a:p>
            <a:r>
              <a:rPr lang="es-ES"/>
              <a:t>Patricio Tudela (Ph.D.)</a:t>
            </a:r>
          </a:p>
        </p:txBody>
      </p:sp>
      <p:sp>
        <p:nvSpPr>
          <p:cNvPr id="5" name="Slide Number Placeholder 3"/>
          <p:cNvSpPr>
            <a:spLocks noGrp="1"/>
          </p:cNvSpPr>
          <p:nvPr>
            <p:ph type="sldNum" sz="quarter" idx="12"/>
          </p:nvPr>
        </p:nvSpPr>
        <p:spPr/>
        <p:txBody>
          <a:bodyPr/>
          <a:lstStyle/>
          <a:p>
            <a:fld id="{924A4E3E-43C1-48C0-8A69-A893C640B2DC}" type="slidenum">
              <a:rPr lang="es-ES"/>
              <a:pPr/>
              <a:t>12</a:t>
            </a:fld>
            <a:endParaRPr lang="es-ES"/>
          </a:p>
        </p:txBody>
      </p:sp>
      <p:pic>
        <p:nvPicPr>
          <p:cNvPr id="234498" name="Picture 2"/>
          <p:cNvPicPr>
            <a:picLocks noChangeAspect="1" noChangeArrowheads="1"/>
          </p:cNvPicPr>
          <p:nvPr/>
        </p:nvPicPr>
        <p:blipFill>
          <a:blip r:embed="rId3" cstate="print"/>
          <a:srcRect/>
          <a:stretch>
            <a:fillRect/>
          </a:stretch>
        </p:blipFill>
        <p:spPr bwMode="auto">
          <a:xfrm>
            <a:off x="682625" y="476250"/>
            <a:ext cx="7777163" cy="48498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s-ES"/>
              <a:t>11 Sept  - 2006</a:t>
            </a:r>
          </a:p>
        </p:txBody>
      </p:sp>
      <p:sp>
        <p:nvSpPr>
          <p:cNvPr id="5" name="Footer Placeholder 2"/>
          <p:cNvSpPr>
            <a:spLocks noGrp="1"/>
          </p:cNvSpPr>
          <p:nvPr>
            <p:ph type="ftr" sz="quarter" idx="11"/>
          </p:nvPr>
        </p:nvSpPr>
        <p:spPr/>
        <p:txBody>
          <a:bodyPr/>
          <a:lstStyle/>
          <a:p>
            <a:r>
              <a:rPr lang="es-ES"/>
              <a:t>Patricio Tudela (Ph.D.)</a:t>
            </a:r>
          </a:p>
        </p:txBody>
      </p:sp>
      <p:sp>
        <p:nvSpPr>
          <p:cNvPr id="6" name="Slide Number Placeholder 3"/>
          <p:cNvSpPr>
            <a:spLocks noGrp="1"/>
          </p:cNvSpPr>
          <p:nvPr>
            <p:ph type="sldNum" sz="quarter" idx="12"/>
          </p:nvPr>
        </p:nvSpPr>
        <p:spPr/>
        <p:txBody>
          <a:bodyPr/>
          <a:lstStyle/>
          <a:p>
            <a:fld id="{504626D6-B819-4CFA-8D98-BF2DDB3CA5B7}" type="slidenum">
              <a:rPr lang="es-ES"/>
              <a:pPr/>
              <a:t>13</a:t>
            </a:fld>
            <a:endParaRPr lang="es-ES"/>
          </a:p>
        </p:txBody>
      </p:sp>
      <p:pic>
        <p:nvPicPr>
          <p:cNvPr id="236546" name="Picture 2"/>
          <p:cNvPicPr>
            <a:picLocks noChangeAspect="1" noChangeArrowheads="1"/>
          </p:cNvPicPr>
          <p:nvPr/>
        </p:nvPicPr>
        <p:blipFill>
          <a:blip r:embed="rId3" cstate="print"/>
          <a:srcRect/>
          <a:stretch>
            <a:fillRect/>
          </a:stretch>
        </p:blipFill>
        <p:spPr bwMode="auto">
          <a:xfrm>
            <a:off x="179388" y="0"/>
            <a:ext cx="6048375" cy="3346450"/>
          </a:xfrm>
          <a:prstGeom prst="rect">
            <a:avLst/>
          </a:prstGeom>
          <a:noFill/>
          <a:ln w="9525">
            <a:noFill/>
            <a:miter lim="800000"/>
            <a:headEnd/>
            <a:tailEnd/>
          </a:ln>
          <a:effectLst/>
        </p:spPr>
      </p:pic>
      <p:pic>
        <p:nvPicPr>
          <p:cNvPr id="236549" name="Picture 5"/>
          <p:cNvPicPr>
            <a:picLocks noChangeAspect="1" noChangeArrowheads="1"/>
          </p:cNvPicPr>
          <p:nvPr/>
        </p:nvPicPr>
        <p:blipFill>
          <a:blip r:embed="rId4" cstate="print"/>
          <a:srcRect/>
          <a:stretch>
            <a:fillRect/>
          </a:stretch>
        </p:blipFill>
        <p:spPr bwMode="auto">
          <a:xfrm>
            <a:off x="2987675" y="3367088"/>
            <a:ext cx="6156325" cy="3454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s-ES"/>
              <a:t>11 Sept  - 2006</a:t>
            </a:r>
          </a:p>
        </p:txBody>
      </p:sp>
      <p:sp>
        <p:nvSpPr>
          <p:cNvPr id="6" name="Footer Placeholder 4"/>
          <p:cNvSpPr>
            <a:spLocks noGrp="1"/>
          </p:cNvSpPr>
          <p:nvPr>
            <p:ph type="ftr" sz="quarter" idx="11"/>
          </p:nvPr>
        </p:nvSpPr>
        <p:spPr/>
        <p:txBody>
          <a:bodyPr/>
          <a:lstStyle/>
          <a:p>
            <a:r>
              <a:rPr lang="es-ES"/>
              <a:t>Patricio Tudela (Ph.D.)</a:t>
            </a:r>
          </a:p>
        </p:txBody>
      </p:sp>
      <p:sp>
        <p:nvSpPr>
          <p:cNvPr id="7" name="Slide Number Placeholder 5"/>
          <p:cNvSpPr>
            <a:spLocks noGrp="1"/>
          </p:cNvSpPr>
          <p:nvPr>
            <p:ph type="sldNum" sz="quarter" idx="12"/>
          </p:nvPr>
        </p:nvSpPr>
        <p:spPr/>
        <p:txBody>
          <a:bodyPr/>
          <a:lstStyle/>
          <a:p>
            <a:fld id="{530B14EB-920A-4340-9A8F-1E74BEE40C78}" type="slidenum">
              <a:rPr lang="es-ES"/>
              <a:pPr/>
              <a:t>14</a:t>
            </a:fld>
            <a:endParaRPr lang="es-ES"/>
          </a:p>
        </p:txBody>
      </p:sp>
      <p:sp>
        <p:nvSpPr>
          <p:cNvPr id="240642" name="Rectangle 2"/>
          <p:cNvSpPr>
            <a:spLocks noGrp="1" noChangeArrowheads="1"/>
          </p:cNvSpPr>
          <p:nvPr>
            <p:ph type="title"/>
          </p:nvPr>
        </p:nvSpPr>
        <p:spPr/>
        <p:txBody>
          <a:bodyPr/>
          <a:lstStyle/>
          <a:p>
            <a:endParaRPr lang="en-US"/>
          </a:p>
        </p:txBody>
      </p:sp>
      <p:pic>
        <p:nvPicPr>
          <p:cNvPr id="240643" name="Picture 3"/>
          <p:cNvPicPr>
            <a:picLocks noChangeAspect="1" noChangeArrowheads="1"/>
          </p:cNvPicPr>
          <p:nvPr>
            <p:ph idx="1"/>
          </p:nvPr>
        </p:nvPicPr>
        <p:blipFill>
          <a:blip r:embed="rId3" cstate="print"/>
          <a:srcRect/>
          <a:stretch>
            <a:fillRect/>
          </a:stretch>
        </p:blipFill>
        <p:spPr>
          <a:xfrm>
            <a:off x="1116013" y="765175"/>
            <a:ext cx="7010400" cy="4413250"/>
          </a:xfrm>
          <a:noFill/>
          <a:ln/>
        </p:spPr>
      </p:pic>
      <p:sp>
        <p:nvSpPr>
          <p:cNvPr id="240644" name="Text Box 4"/>
          <p:cNvSpPr txBox="1">
            <a:spLocks noChangeArrowheads="1"/>
          </p:cNvSpPr>
          <p:nvPr/>
        </p:nvSpPr>
        <p:spPr bwMode="auto">
          <a:xfrm>
            <a:off x="971550" y="5445125"/>
            <a:ext cx="7200900" cy="581025"/>
          </a:xfrm>
          <a:prstGeom prst="rect">
            <a:avLst/>
          </a:prstGeom>
          <a:noFill/>
          <a:ln w="9525" algn="ctr">
            <a:noFill/>
            <a:miter lim="800000"/>
            <a:headEnd/>
            <a:tailEnd/>
          </a:ln>
          <a:effectLst>
            <a:outerShdw dist="35921" dir="2700000" algn="ctr" rotWithShape="0">
              <a:srgbClr val="000018"/>
            </a:outerShdw>
          </a:effectLst>
        </p:spPr>
        <p:txBody>
          <a:bodyPr>
            <a:spAutoFit/>
          </a:bodyPr>
          <a:lstStyle/>
          <a:p>
            <a:pPr algn="ctr">
              <a:spcBef>
                <a:spcPct val="50000"/>
              </a:spcBef>
            </a:pPr>
            <a:r>
              <a:rPr lang="es-ES" sz="1600" b="1">
                <a:solidFill>
                  <a:srgbClr val="FFFF00"/>
                </a:solidFill>
                <a:latin typeface="Arial" pitchFamily="34" charset="0"/>
                <a:cs typeface="Arial" pitchFamily="34" charset="0"/>
              </a:rPr>
              <a:t>Las personas no denuncian porque desconfían del interés de la autoridad y de su eficacia para resolver sus problemas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s-ES"/>
              <a:t>11 Sept  - 2006</a:t>
            </a:r>
          </a:p>
        </p:txBody>
      </p:sp>
      <p:sp>
        <p:nvSpPr>
          <p:cNvPr id="6" name="Footer Placeholder 4"/>
          <p:cNvSpPr>
            <a:spLocks noGrp="1"/>
          </p:cNvSpPr>
          <p:nvPr>
            <p:ph type="ftr" sz="quarter" idx="11"/>
          </p:nvPr>
        </p:nvSpPr>
        <p:spPr/>
        <p:txBody>
          <a:bodyPr/>
          <a:lstStyle/>
          <a:p>
            <a:r>
              <a:rPr lang="es-ES"/>
              <a:t>Patricio Tudela (Ph.D.)</a:t>
            </a:r>
          </a:p>
        </p:txBody>
      </p:sp>
      <p:sp>
        <p:nvSpPr>
          <p:cNvPr id="7" name="Slide Number Placeholder 5"/>
          <p:cNvSpPr>
            <a:spLocks noGrp="1"/>
          </p:cNvSpPr>
          <p:nvPr>
            <p:ph type="sldNum" sz="quarter" idx="12"/>
          </p:nvPr>
        </p:nvSpPr>
        <p:spPr/>
        <p:txBody>
          <a:bodyPr/>
          <a:lstStyle/>
          <a:p>
            <a:fld id="{EBFC084E-2765-483B-9B95-9DD26BD1F332}" type="slidenum">
              <a:rPr lang="es-ES"/>
              <a:pPr/>
              <a:t>15</a:t>
            </a:fld>
            <a:endParaRPr lang="es-ES"/>
          </a:p>
        </p:txBody>
      </p:sp>
      <p:sp>
        <p:nvSpPr>
          <p:cNvPr id="242690" name="Rectangle 2"/>
          <p:cNvSpPr>
            <a:spLocks noGrp="1" noChangeArrowheads="1"/>
          </p:cNvSpPr>
          <p:nvPr>
            <p:ph type="title"/>
          </p:nvPr>
        </p:nvSpPr>
        <p:spPr/>
        <p:txBody>
          <a:bodyPr/>
          <a:lstStyle/>
          <a:p>
            <a:endParaRPr lang="en-US"/>
          </a:p>
        </p:txBody>
      </p:sp>
      <p:pic>
        <p:nvPicPr>
          <p:cNvPr id="242691" name="Picture 3"/>
          <p:cNvPicPr>
            <a:picLocks noChangeAspect="1" noChangeArrowheads="1"/>
          </p:cNvPicPr>
          <p:nvPr>
            <p:ph idx="1"/>
          </p:nvPr>
        </p:nvPicPr>
        <p:blipFill>
          <a:blip r:embed="rId2" cstate="print"/>
          <a:srcRect/>
          <a:stretch>
            <a:fillRect/>
          </a:stretch>
        </p:blipFill>
        <p:spPr>
          <a:xfrm>
            <a:off x="755650" y="333375"/>
            <a:ext cx="5316538" cy="5759450"/>
          </a:xfrm>
          <a:noFill/>
          <a:ln/>
        </p:spPr>
      </p:pic>
      <p:sp>
        <p:nvSpPr>
          <p:cNvPr id="242693" name="Text Box 5"/>
          <p:cNvSpPr txBox="1">
            <a:spLocks noChangeArrowheads="1"/>
          </p:cNvSpPr>
          <p:nvPr/>
        </p:nvSpPr>
        <p:spPr bwMode="auto">
          <a:xfrm>
            <a:off x="6300788" y="1700213"/>
            <a:ext cx="2232025" cy="1625600"/>
          </a:xfrm>
          <a:prstGeom prst="rect">
            <a:avLst/>
          </a:prstGeom>
          <a:noFill/>
          <a:ln w="9525" algn="ctr">
            <a:noFill/>
            <a:miter lim="800000"/>
            <a:headEnd/>
            <a:tailEnd/>
          </a:ln>
          <a:effectLst>
            <a:outerShdw dist="35921" dir="2700000" algn="ctr" rotWithShape="0">
              <a:schemeClr val="tx2"/>
            </a:outerShdw>
          </a:effectLst>
        </p:spPr>
        <p:txBody>
          <a:bodyPr>
            <a:spAutoFit/>
          </a:bodyPr>
          <a:lstStyle/>
          <a:p>
            <a:pPr algn="ctr">
              <a:lnSpc>
                <a:spcPct val="80000"/>
              </a:lnSpc>
              <a:spcBef>
                <a:spcPct val="50000"/>
              </a:spcBef>
              <a:buClr>
                <a:schemeClr val="tx1"/>
              </a:buClr>
              <a:buSzPct val="90000"/>
            </a:pPr>
            <a:r>
              <a:rPr lang="es-CL" sz="1800" b="1">
                <a:solidFill>
                  <a:srgbClr val="FFFF00"/>
                </a:solidFill>
                <a:effectLst>
                  <a:outerShdw blurRad="38100" dist="38100" dir="2700000" algn="tl">
                    <a:srgbClr val="000000"/>
                  </a:outerShdw>
                </a:effectLst>
                <a:latin typeface="Arial" pitchFamily="34" charset="0"/>
                <a:cs typeface="Times New Roman" pitchFamily="18" charset="0"/>
              </a:rPr>
              <a:t>El gasto público en reclusión es bajo, pero más bajo aún es la inversión en rehabilitación y reinserción social</a:t>
            </a:r>
            <a:endParaRPr lang="es-ES" sz="1800" b="1">
              <a:solidFill>
                <a:srgbClr val="FFFF00"/>
              </a:solidFill>
              <a:effectLst>
                <a:outerShdw blurRad="38100" dist="38100" dir="2700000" algn="tl">
                  <a:srgbClr val="000000"/>
                </a:outerShdw>
              </a:effectLst>
              <a:latin typeface="Arial"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s-ES"/>
              <a:t>11 Sept  - 2006</a:t>
            </a:r>
          </a:p>
        </p:txBody>
      </p:sp>
      <p:sp>
        <p:nvSpPr>
          <p:cNvPr id="7" name="Footer Placeholder 4"/>
          <p:cNvSpPr>
            <a:spLocks noGrp="1"/>
          </p:cNvSpPr>
          <p:nvPr>
            <p:ph type="ftr" sz="quarter" idx="11"/>
          </p:nvPr>
        </p:nvSpPr>
        <p:spPr/>
        <p:txBody>
          <a:bodyPr/>
          <a:lstStyle/>
          <a:p>
            <a:r>
              <a:rPr lang="es-ES"/>
              <a:t>Patricio Tudela (Ph.D.)</a:t>
            </a:r>
          </a:p>
        </p:txBody>
      </p:sp>
      <p:sp>
        <p:nvSpPr>
          <p:cNvPr id="8" name="Slide Number Placeholder 5"/>
          <p:cNvSpPr>
            <a:spLocks noGrp="1"/>
          </p:cNvSpPr>
          <p:nvPr>
            <p:ph type="sldNum" sz="quarter" idx="12"/>
          </p:nvPr>
        </p:nvSpPr>
        <p:spPr/>
        <p:txBody>
          <a:bodyPr/>
          <a:lstStyle/>
          <a:p>
            <a:fld id="{61A6E6A3-DDCB-4B2D-83C8-68D698A2E3F0}" type="slidenum">
              <a:rPr lang="es-ES"/>
              <a:pPr/>
              <a:t>16</a:t>
            </a:fld>
            <a:endParaRPr lang="es-ES"/>
          </a:p>
        </p:txBody>
      </p:sp>
      <p:sp>
        <p:nvSpPr>
          <p:cNvPr id="243714" name="Rectangle 2"/>
          <p:cNvSpPr>
            <a:spLocks noGrp="1" noChangeArrowheads="1"/>
          </p:cNvSpPr>
          <p:nvPr>
            <p:ph type="title"/>
          </p:nvPr>
        </p:nvSpPr>
        <p:spPr/>
        <p:txBody>
          <a:bodyPr/>
          <a:lstStyle/>
          <a:p>
            <a:endParaRPr lang="en-US"/>
          </a:p>
        </p:txBody>
      </p:sp>
      <p:pic>
        <p:nvPicPr>
          <p:cNvPr id="243715" name="Picture 3"/>
          <p:cNvPicPr>
            <a:picLocks noChangeAspect="1" noChangeArrowheads="1"/>
          </p:cNvPicPr>
          <p:nvPr>
            <p:ph idx="1"/>
          </p:nvPr>
        </p:nvPicPr>
        <p:blipFill>
          <a:blip r:embed="rId3" cstate="print"/>
          <a:srcRect/>
          <a:stretch>
            <a:fillRect/>
          </a:stretch>
        </p:blipFill>
        <p:spPr>
          <a:xfrm>
            <a:off x="468313" y="908050"/>
            <a:ext cx="6454775" cy="4525963"/>
          </a:xfrm>
          <a:noFill/>
          <a:ln/>
        </p:spPr>
      </p:pic>
      <p:sp>
        <p:nvSpPr>
          <p:cNvPr id="243716" name="Text Box 4"/>
          <p:cNvSpPr txBox="1">
            <a:spLocks noChangeArrowheads="1"/>
          </p:cNvSpPr>
          <p:nvPr/>
        </p:nvSpPr>
        <p:spPr bwMode="auto">
          <a:xfrm>
            <a:off x="7092950" y="1700213"/>
            <a:ext cx="1727200" cy="2566987"/>
          </a:xfrm>
          <a:prstGeom prst="rect">
            <a:avLst/>
          </a:prstGeom>
          <a:noFill/>
          <a:ln w="9525" algn="ctr">
            <a:noFill/>
            <a:miter lim="800000"/>
            <a:headEnd/>
            <a:tailEnd/>
          </a:ln>
          <a:effectLst>
            <a:outerShdw dist="35921" dir="2700000" algn="ctr" rotWithShape="0">
              <a:srgbClr val="000018"/>
            </a:outerShdw>
          </a:effectLst>
        </p:spPr>
        <p:txBody>
          <a:bodyPr>
            <a:spAutoFit/>
          </a:bodyPr>
          <a:lstStyle/>
          <a:p>
            <a:pPr algn="ctr">
              <a:spcBef>
                <a:spcPct val="50000"/>
              </a:spcBef>
            </a:pPr>
            <a:r>
              <a:rPr lang="es-CL" sz="1600" b="1">
                <a:solidFill>
                  <a:srgbClr val="FFFF00"/>
                </a:solidFill>
                <a:latin typeface="Arial" pitchFamily="34" charset="0"/>
                <a:cs typeface="Arial" pitchFamily="34" charset="0"/>
              </a:rPr>
              <a:t>Aparentemente el gasto público social y el gasto público en seguridad y asistencia social en cada país es </a:t>
            </a:r>
            <a:r>
              <a:rPr lang="es-CL" sz="1800" b="1">
                <a:solidFill>
                  <a:srgbClr val="FFFF00"/>
                </a:solidFill>
                <a:latin typeface="Arial" pitchFamily="34" charset="0"/>
                <a:cs typeface="Times New Roman" pitchFamily="18" charset="0"/>
              </a:rPr>
              <a:t>suficiente</a:t>
            </a:r>
            <a:r>
              <a:rPr lang="es-CL" sz="1600" b="1">
                <a:solidFill>
                  <a:srgbClr val="FFFF00"/>
                </a:solidFill>
                <a:latin typeface="Arial" pitchFamily="34" charset="0"/>
                <a:cs typeface="Arial" pitchFamily="34" charset="0"/>
              </a:rPr>
              <a:t>.</a:t>
            </a:r>
            <a:endParaRPr lang="es-ES_tradnl" sz="1600" b="1">
              <a:solidFill>
                <a:srgbClr val="FFFF00"/>
              </a:solidFill>
              <a:latin typeface="Arial" pitchFamily="34" charset="0"/>
              <a:cs typeface="Arial" pitchFamily="34" charset="0"/>
            </a:endParaRPr>
          </a:p>
        </p:txBody>
      </p:sp>
      <p:sp>
        <p:nvSpPr>
          <p:cNvPr id="243718" name="Text Box 6"/>
          <p:cNvSpPr txBox="1">
            <a:spLocks noChangeArrowheads="1"/>
          </p:cNvSpPr>
          <p:nvPr/>
        </p:nvSpPr>
        <p:spPr bwMode="auto">
          <a:xfrm>
            <a:off x="3419475" y="5661025"/>
            <a:ext cx="5400675" cy="346075"/>
          </a:xfrm>
          <a:prstGeom prst="rect">
            <a:avLst/>
          </a:prstGeom>
          <a:solidFill>
            <a:srgbClr val="CCFFFF"/>
          </a:solidFill>
          <a:ln w="9525" algn="ctr">
            <a:solidFill>
              <a:srgbClr val="00FFFF"/>
            </a:solidFill>
            <a:miter lim="800000"/>
            <a:headEnd/>
            <a:tailEnd/>
          </a:ln>
          <a:effectLst>
            <a:outerShdw dist="35921" dir="2700000" algn="ctr" rotWithShape="0">
              <a:schemeClr val="tx1"/>
            </a:outerShdw>
          </a:effectLst>
        </p:spPr>
        <p:txBody>
          <a:bodyPr>
            <a:spAutoFit/>
          </a:bodyPr>
          <a:lstStyle/>
          <a:p>
            <a:pPr algn="ctr">
              <a:spcBef>
                <a:spcPct val="50000"/>
              </a:spcBef>
            </a:pPr>
            <a:r>
              <a:rPr lang="es-CL" sz="1600" b="1">
                <a:solidFill>
                  <a:srgbClr val="FF0000"/>
                </a:solidFill>
                <a:latin typeface="Arial" pitchFamily="34" charset="0"/>
                <a:cs typeface="Times New Roman" pitchFamily="18" charset="0"/>
              </a:rPr>
              <a:t>Pero, ¿es sólo un problema de gasto público?</a:t>
            </a:r>
            <a:endParaRPr lang="es-ES" sz="1600" b="1">
              <a:solidFill>
                <a:srgbClr val="FF0000"/>
              </a:solidFill>
              <a:latin typeface="Arial"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4"/>
          <p:cNvSpPr>
            <a:spLocks noGrp="1"/>
          </p:cNvSpPr>
          <p:nvPr>
            <p:ph type="dt" sz="half" idx="10"/>
          </p:nvPr>
        </p:nvSpPr>
        <p:spPr/>
        <p:txBody>
          <a:bodyPr/>
          <a:lstStyle/>
          <a:p>
            <a:r>
              <a:rPr lang="es-ES"/>
              <a:t>11 Sept  - 2006</a:t>
            </a:r>
          </a:p>
        </p:txBody>
      </p:sp>
      <p:sp>
        <p:nvSpPr>
          <p:cNvPr id="7" name="Footer Placeholder 5"/>
          <p:cNvSpPr>
            <a:spLocks noGrp="1"/>
          </p:cNvSpPr>
          <p:nvPr>
            <p:ph type="ftr" sz="quarter" idx="11"/>
          </p:nvPr>
        </p:nvSpPr>
        <p:spPr/>
        <p:txBody>
          <a:bodyPr/>
          <a:lstStyle/>
          <a:p>
            <a:r>
              <a:rPr lang="es-ES"/>
              <a:t>Patricio Tudela (Ph.D.)</a:t>
            </a:r>
          </a:p>
        </p:txBody>
      </p:sp>
      <p:sp>
        <p:nvSpPr>
          <p:cNvPr id="8" name="Slide Number Placeholder 6"/>
          <p:cNvSpPr>
            <a:spLocks noGrp="1"/>
          </p:cNvSpPr>
          <p:nvPr>
            <p:ph type="sldNum" sz="quarter" idx="12"/>
          </p:nvPr>
        </p:nvSpPr>
        <p:spPr/>
        <p:txBody>
          <a:bodyPr/>
          <a:lstStyle/>
          <a:p>
            <a:fld id="{389011E4-FD37-45A0-A445-9451174D75BF}" type="slidenum">
              <a:rPr lang="es-ES"/>
              <a:pPr/>
              <a:t>17</a:t>
            </a:fld>
            <a:endParaRPr lang="es-ES"/>
          </a:p>
        </p:txBody>
      </p:sp>
      <p:sp>
        <p:nvSpPr>
          <p:cNvPr id="245762" name="Rectangle 2"/>
          <p:cNvSpPr>
            <a:spLocks noGrp="1" noChangeArrowheads="1"/>
          </p:cNvSpPr>
          <p:nvPr>
            <p:ph type="title"/>
          </p:nvPr>
        </p:nvSpPr>
        <p:spPr/>
        <p:txBody>
          <a:bodyPr/>
          <a:lstStyle/>
          <a:p>
            <a:endParaRPr lang="en-US"/>
          </a:p>
        </p:txBody>
      </p:sp>
      <p:pic>
        <p:nvPicPr>
          <p:cNvPr id="245763" name="Picture 3"/>
          <p:cNvPicPr>
            <a:picLocks noChangeAspect="1" noChangeArrowheads="1"/>
          </p:cNvPicPr>
          <p:nvPr>
            <p:ph sz="half" idx="1"/>
          </p:nvPr>
        </p:nvPicPr>
        <p:blipFill>
          <a:blip r:embed="rId3" cstate="print"/>
          <a:srcRect/>
          <a:stretch>
            <a:fillRect/>
          </a:stretch>
        </p:blipFill>
        <p:spPr>
          <a:xfrm>
            <a:off x="179388" y="765175"/>
            <a:ext cx="6769100" cy="4564063"/>
          </a:xfrm>
          <a:noFill/>
          <a:ln/>
        </p:spPr>
      </p:pic>
      <p:sp>
        <p:nvSpPr>
          <p:cNvPr id="245764" name="Text Box 4"/>
          <p:cNvSpPr txBox="1">
            <a:spLocks noChangeArrowheads="1"/>
          </p:cNvSpPr>
          <p:nvPr/>
        </p:nvSpPr>
        <p:spPr bwMode="auto">
          <a:xfrm>
            <a:off x="6877050" y="1412875"/>
            <a:ext cx="1871663" cy="2781300"/>
          </a:xfrm>
          <a:prstGeom prst="rect">
            <a:avLst/>
          </a:prstGeom>
          <a:noFill/>
          <a:ln w="9525" algn="ctr">
            <a:noFill/>
            <a:miter lim="800000"/>
            <a:headEnd/>
            <a:tailEnd/>
          </a:ln>
          <a:effectLst>
            <a:outerShdw dist="35921" dir="2700000" algn="ctr" rotWithShape="0">
              <a:srgbClr val="000018"/>
            </a:outerShdw>
          </a:effectLst>
        </p:spPr>
        <p:txBody>
          <a:bodyPr>
            <a:spAutoFit/>
          </a:bodyPr>
          <a:lstStyle/>
          <a:p>
            <a:pPr algn="ctr">
              <a:spcBef>
                <a:spcPct val="50000"/>
              </a:spcBef>
            </a:pPr>
            <a:r>
              <a:rPr lang="es-CL" sz="1600" b="1">
                <a:solidFill>
                  <a:srgbClr val="FFFF00"/>
                </a:solidFill>
                <a:latin typeface="Arial" pitchFamily="34" charset="0"/>
                <a:cs typeface="Arial" pitchFamily="34" charset="0"/>
              </a:rPr>
              <a:t>Hay correlación preocupantes entre magnitud de la pobreza, índice de desarrollo humano, porcentaje de población menor de 15 años y tasa de homicidio </a:t>
            </a:r>
            <a:endParaRPr lang="es-ES_tradnl" sz="1600" b="1">
              <a:solidFill>
                <a:srgbClr val="FFFF00"/>
              </a:solidFill>
              <a:latin typeface="Arial" pitchFamily="34" charset="0"/>
              <a:cs typeface="Arial" pitchFamily="34" charset="0"/>
            </a:endParaRPr>
          </a:p>
        </p:txBody>
      </p:sp>
      <p:pic>
        <p:nvPicPr>
          <p:cNvPr id="245765" name="Picture 5"/>
          <p:cNvPicPr>
            <a:picLocks noChangeAspect="1" noChangeArrowheads="1"/>
          </p:cNvPicPr>
          <p:nvPr>
            <p:ph sz="half" idx="2"/>
          </p:nvPr>
        </p:nvPicPr>
        <p:blipFill>
          <a:blip r:embed="rId4" cstate="print"/>
          <a:srcRect/>
          <a:stretch>
            <a:fillRect/>
          </a:stretch>
        </p:blipFill>
        <p:spPr>
          <a:xfrm>
            <a:off x="2627313" y="5445125"/>
            <a:ext cx="2524125" cy="660400"/>
          </a:xfrm>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4"/>
          <p:cNvSpPr>
            <a:spLocks noGrp="1"/>
          </p:cNvSpPr>
          <p:nvPr>
            <p:ph type="dt" sz="half" idx="10"/>
          </p:nvPr>
        </p:nvSpPr>
        <p:spPr/>
        <p:txBody>
          <a:bodyPr/>
          <a:lstStyle/>
          <a:p>
            <a:r>
              <a:rPr lang="es-ES"/>
              <a:t>11 Sept  - 2006</a:t>
            </a:r>
          </a:p>
        </p:txBody>
      </p:sp>
      <p:sp>
        <p:nvSpPr>
          <p:cNvPr id="7" name="Footer Placeholder 5"/>
          <p:cNvSpPr>
            <a:spLocks noGrp="1"/>
          </p:cNvSpPr>
          <p:nvPr>
            <p:ph type="ftr" sz="quarter" idx="11"/>
          </p:nvPr>
        </p:nvSpPr>
        <p:spPr/>
        <p:txBody>
          <a:bodyPr/>
          <a:lstStyle/>
          <a:p>
            <a:r>
              <a:rPr lang="es-ES"/>
              <a:t>Patricio Tudela (Ph.D.)</a:t>
            </a:r>
          </a:p>
        </p:txBody>
      </p:sp>
      <p:sp>
        <p:nvSpPr>
          <p:cNvPr id="8" name="Slide Number Placeholder 6"/>
          <p:cNvSpPr>
            <a:spLocks noGrp="1"/>
          </p:cNvSpPr>
          <p:nvPr>
            <p:ph type="sldNum" sz="quarter" idx="12"/>
          </p:nvPr>
        </p:nvSpPr>
        <p:spPr/>
        <p:txBody>
          <a:bodyPr/>
          <a:lstStyle/>
          <a:p>
            <a:fld id="{BC741C2E-6D80-4362-8D7D-03BBC9620E6D}" type="slidenum">
              <a:rPr lang="es-ES"/>
              <a:pPr/>
              <a:t>18</a:t>
            </a:fld>
            <a:endParaRPr lang="es-ES"/>
          </a:p>
        </p:txBody>
      </p:sp>
      <p:sp>
        <p:nvSpPr>
          <p:cNvPr id="247810" name="Rectangle 2"/>
          <p:cNvSpPr>
            <a:spLocks noGrp="1" noChangeArrowheads="1"/>
          </p:cNvSpPr>
          <p:nvPr>
            <p:ph type="title"/>
          </p:nvPr>
        </p:nvSpPr>
        <p:spPr/>
        <p:txBody>
          <a:bodyPr/>
          <a:lstStyle/>
          <a:p>
            <a:endParaRPr lang="en-US"/>
          </a:p>
        </p:txBody>
      </p:sp>
      <p:pic>
        <p:nvPicPr>
          <p:cNvPr id="247811" name="Picture 3"/>
          <p:cNvPicPr>
            <a:picLocks noChangeAspect="1" noChangeArrowheads="1"/>
          </p:cNvPicPr>
          <p:nvPr>
            <p:ph sz="half" idx="1"/>
          </p:nvPr>
        </p:nvPicPr>
        <p:blipFill>
          <a:blip r:embed="rId3" cstate="print"/>
          <a:srcRect/>
          <a:stretch>
            <a:fillRect/>
          </a:stretch>
        </p:blipFill>
        <p:spPr>
          <a:xfrm>
            <a:off x="6659563" y="4437063"/>
            <a:ext cx="2195512" cy="371475"/>
          </a:xfrm>
          <a:noFill/>
          <a:ln/>
        </p:spPr>
      </p:pic>
      <p:pic>
        <p:nvPicPr>
          <p:cNvPr id="247812" name="Picture 4"/>
          <p:cNvPicPr>
            <a:picLocks noChangeAspect="1" noChangeArrowheads="1"/>
          </p:cNvPicPr>
          <p:nvPr>
            <p:ph sz="half" idx="2"/>
          </p:nvPr>
        </p:nvPicPr>
        <p:blipFill>
          <a:blip r:embed="rId4" cstate="print"/>
          <a:srcRect/>
          <a:stretch>
            <a:fillRect/>
          </a:stretch>
        </p:blipFill>
        <p:spPr>
          <a:xfrm>
            <a:off x="323850" y="836613"/>
            <a:ext cx="6337300" cy="4897437"/>
          </a:xfrm>
          <a:noFill/>
          <a:ln/>
        </p:spPr>
      </p:pic>
      <p:sp>
        <p:nvSpPr>
          <p:cNvPr id="247813" name="Text Box 5"/>
          <p:cNvSpPr txBox="1">
            <a:spLocks noChangeArrowheads="1"/>
          </p:cNvSpPr>
          <p:nvPr/>
        </p:nvSpPr>
        <p:spPr bwMode="auto">
          <a:xfrm>
            <a:off x="6877050" y="1916113"/>
            <a:ext cx="1871663" cy="2047875"/>
          </a:xfrm>
          <a:prstGeom prst="rect">
            <a:avLst/>
          </a:prstGeom>
          <a:noFill/>
          <a:ln w="9525" algn="ctr">
            <a:noFill/>
            <a:miter lim="800000"/>
            <a:headEnd/>
            <a:tailEnd/>
          </a:ln>
          <a:effectLst>
            <a:outerShdw dist="35921" dir="2700000" algn="ctr" rotWithShape="0">
              <a:srgbClr val="000018"/>
            </a:outerShdw>
          </a:effectLst>
        </p:spPr>
        <p:txBody>
          <a:bodyPr>
            <a:spAutoFit/>
          </a:bodyPr>
          <a:lstStyle/>
          <a:p>
            <a:pPr algn="ctr">
              <a:spcBef>
                <a:spcPct val="50000"/>
              </a:spcBef>
            </a:pPr>
            <a:r>
              <a:rPr lang="es-CL" sz="1600" b="1">
                <a:solidFill>
                  <a:srgbClr val="FFFF00"/>
                </a:solidFill>
                <a:latin typeface="Arial" pitchFamily="34" charset="0"/>
                <a:cs typeface="Arial" pitchFamily="34" charset="0"/>
              </a:rPr>
              <a:t>La violencia sexual también muestra cierta vinculación con  pobreza y el índice de desarrollo humano. </a:t>
            </a:r>
            <a:endParaRPr lang="es-ES_tradnl" sz="1600" b="1">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s-ES"/>
              <a:t>11 Sept  - 2006</a:t>
            </a:r>
          </a:p>
        </p:txBody>
      </p:sp>
      <p:sp>
        <p:nvSpPr>
          <p:cNvPr id="6" name="Footer Placeholder 4"/>
          <p:cNvSpPr>
            <a:spLocks noGrp="1"/>
          </p:cNvSpPr>
          <p:nvPr>
            <p:ph type="ftr" sz="quarter" idx="11"/>
          </p:nvPr>
        </p:nvSpPr>
        <p:spPr/>
        <p:txBody>
          <a:bodyPr/>
          <a:lstStyle/>
          <a:p>
            <a:r>
              <a:rPr lang="es-ES"/>
              <a:t>Patricio Tudela (Ph.D.)</a:t>
            </a:r>
          </a:p>
        </p:txBody>
      </p:sp>
      <p:sp>
        <p:nvSpPr>
          <p:cNvPr id="7" name="Slide Number Placeholder 5"/>
          <p:cNvSpPr>
            <a:spLocks noGrp="1"/>
          </p:cNvSpPr>
          <p:nvPr>
            <p:ph type="sldNum" sz="quarter" idx="12"/>
          </p:nvPr>
        </p:nvSpPr>
        <p:spPr/>
        <p:txBody>
          <a:bodyPr/>
          <a:lstStyle/>
          <a:p>
            <a:fld id="{2CA0F4CC-AECF-4289-A497-BFEBD71D4B7F}" type="slidenum">
              <a:rPr lang="es-ES"/>
              <a:pPr/>
              <a:t>19</a:t>
            </a:fld>
            <a:endParaRPr lang="es-ES"/>
          </a:p>
        </p:txBody>
      </p:sp>
      <p:sp>
        <p:nvSpPr>
          <p:cNvPr id="249858" name="Text Box 2"/>
          <p:cNvSpPr txBox="1">
            <a:spLocks noChangeArrowheads="1"/>
          </p:cNvSpPr>
          <p:nvPr/>
        </p:nvSpPr>
        <p:spPr bwMode="auto">
          <a:xfrm>
            <a:off x="287338" y="1412875"/>
            <a:ext cx="8569325" cy="2393950"/>
          </a:xfrm>
          <a:prstGeom prst="rect">
            <a:avLst/>
          </a:prstGeom>
          <a:noFill/>
          <a:ln w="9525" algn="ctr">
            <a:noFill/>
            <a:miter lim="800000"/>
            <a:headEnd/>
            <a:tailEnd/>
          </a:ln>
          <a:effectLst>
            <a:outerShdw dist="35921" dir="2700000" algn="ctr" rotWithShape="0">
              <a:schemeClr val="tx1"/>
            </a:outerShdw>
          </a:effectLst>
        </p:spPr>
        <p:txBody>
          <a:bodyPr>
            <a:spAutoFit/>
          </a:bodyPr>
          <a:lstStyle/>
          <a:p>
            <a:pPr marL="533400" indent="-533400">
              <a:spcBef>
                <a:spcPct val="10000"/>
              </a:spcBef>
              <a:spcAft>
                <a:spcPct val="10000"/>
              </a:spcAft>
              <a:buClr>
                <a:srgbClr val="FFFF00"/>
              </a:buClr>
              <a:buSzPct val="90000"/>
              <a:buFont typeface="Wingdings" pitchFamily="2" charset="2"/>
              <a:buNone/>
            </a:pPr>
            <a:r>
              <a:rPr lang="es-ES" sz="1800" b="1">
                <a:solidFill>
                  <a:srgbClr val="FFFF00"/>
                </a:solidFill>
                <a:effectLst>
                  <a:outerShdw blurRad="38100" dist="38100" dir="2700000" algn="tl">
                    <a:srgbClr val="000000"/>
                  </a:outerShdw>
                </a:effectLst>
                <a:latin typeface="Arial" pitchFamily="34" charset="0"/>
                <a:cs typeface="Times New Roman" pitchFamily="18" charset="0"/>
              </a:rPr>
              <a:t>El costo de los crímenes y violencia se estima alrededor de:</a:t>
            </a:r>
          </a:p>
          <a:p>
            <a:pPr marL="533400" indent="-533400">
              <a:spcBef>
                <a:spcPct val="10000"/>
              </a:spcBef>
              <a:spcAft>
                <a:spcPct val="10000"/>
              </a:spcAft>
              <a:buClr>
                <a:srgbClr val="FFFF00"/>
              </a:buClr>
              <a:buSzPct val="90000"/>
              <a:buFont typeface="Wingdings" pitchFamily="2" charset="2"/>
              <a:buNone/>
            </a:pPr>
            <a:endParaRPr lang="es-ES" sz="1800" b="1">
              <a:solidFill>
                <a:srgbClr val="FFFF00"/>
              </a:solidFill>
              <a:effectLst>
                <a:outerShdw blurRad="38100" dist="38100" dir="2700000" algn="tl">
                  <a:srgbClr val="000000"/>
                </a:outerShdw>
              </a:effectLst>
              <a:latin typeface="Arial" pitchFamily="34" charset="0"/>
              <a:cs typeface="Times New Roman" pitchFamily="18" charset="0"/>
            </a:endParaRPr>
          </a:p>
          <a:p>
            <a:pPr marL="533400" indent="-533400">
              <a:spcBef>
                <a:spcPct val="10000"/>
              </a:spcBef>
              <a:spcAft>
                <a:spcPct val="10000"/>
              </a:spcAft>
              <a:buClr>
                <a:srgbClr val="FFFF00"/>
              </a:buClr>
              <a:buSzPct val="90000"/>
              <a:buFont typeface="Wingdings" pitchFamily="2" charset="2"/>
              <a:buChar char="§"/>
            </a:pPr>
            <a:r>
              <a:rPr lang="es-ES" sz="1800" b="1">
                <a:solidFill>
                  <a:srgbClr val="FF0000"/>
                </a:solidFill>
                <a:effectLst>
                  <a:outerShdw blurRad="38100" dist="38100" dir="2700000" algn="tl">
                    <a:srgbClr val="000000"/>
                  </a:outerShdw>
                </a:effectLst>
                <a:latin typeface="Arial" pitchFamily="34" charset="0"/>
                <a:cs typeface="Times New Roman" pitchFamily="18" charset="0"/>
              </a:rPr>
              <a:t>15% del PIB en México </a:t>
            </a:r>
            <a:r>
              <a:rPr lang="es-ES" sz="1800" b="1">
                <a:solidFill>
                  <a:srgbClr val="FFFF00"/>
                </a:solidFill>
                <a:effectLst>
                  <a:outerShdw blurRad="38100" dist="38100" dir="2700000" algn="tl">
                    <a:srgbClr val="000000"/>
                  </a:outerShdw>
                </a:effectLst>
                <a:latin typeface="Arial" pitchFamily="34" charset="0"/>
                <a:cs typeface="Times New Roman" pitchFamily="18" charset="0"/>
              </a:rPr>
              <a:t>( 108 mil millones de dólares al año)</a:t>
            </a:r>
          </a:p>
          <a:p>
            <a:pPr marL="533400" indent="-533400">
              <a:spcBef>
                <a:spcPct val="10000"/>
              </a:spcBef>
              <a:spcAft>
                <a:spcPct val="10000"/>
              </a:spcAft>
              <a:buClr>
                <a:srgbClr val="FFFF00"/>
              </a:buClr>
              <a:buSzPct val="90000"/>
              <a:buFont typeface="Wingdings" pitchFamily="2" charset="2"/>
              <a:buChar char="§"/>
            </a:pPr>
            <a:r>
              <a:rPr lang="es-ES" sz="1800" b="1">
                <a:solidFill>
                  <a:srgbClr val="FF0000"/>
                </a:solidFill>
                <a:effectLst>
                  <a:outerShdw blurRad="38100" dist="38100" dir="2700000" algn="tl">
                    <a:srgbClr val="000000"/>
                  </a:outerShdw>
                </a:effectLst>
                <a:latin typeface="Arial" pitchFamily="34" charset="0"/>
                <a:cs typeface="Times New Roman" pitchFamily="18" charset="0"/>
              </a:rPr>
              <a:t>10% del PIB en Brasil </a:t>
            </a:r>
            <a:r>
              <a:rPr lang="es-ES" sz="1800" b="1">
                <a:solidFill>
                  <a:srgbClr val="FFFF00"/>
                </a:solidFill>
                <a:effectLst>
                  <a:outerShdw blurRad="38100" dist="38100" dir="2700000" algn="tl">
                    <a:srgbClr val="000000"/>
                  </a:outerShdw>
                </a:effectLst>
                <a:latin typeface="Arial" pitchFamily="34" charset="0"/>
                <a:cs typeface="Times New Roman" pitchFamily="18" charset="0"/>
              </a:rPr>
              <a:t>(61.904 millones de dólares al año).</a:t>
            </a:r>
          </a:p>
          <a:p>
            <a:pPr marL="533400" indent="-533400">
              <a:spcBef>
                <a:spcPct val="10000"/>
              </a:spcBef>
              <a:spcAft>
                <a:spcPct val="10000"/>
              </a:spcAft>
              <a:buClr>
                <a:srgbClr val="FFFF00"/>
              </a:buClr>
              <a:buSzPct val="90000"/>
              <a:buFont typeface="Wingdings" pitchFamily="2" charset="2"/>
              <a:buChar char="§"/>
            </a:pPr>
            <a:r>
              <a:rPr lang="es-ES" sz="1800" b="1">
                <a:solidFill>
                  <a:srgbClr val="FF0000"/>
                </a:solidFill>
                <a:effectLst>
                  <a:outerShdw blurRad="38100" dist="38100" dir="2700000" algn="tl">
                    <a:srgbClr val="000000"/>
                  </a:outerShdw>
                </a:effectLst>
                <a:latin typeface="Arial" pitchFamily="34" charset="0"/>
                <a:cs typeface="Times New Roman" pitchFamily="18" charset="0"/>
              </a:rPr>
              <a:t>2,06% del PIB de Chile</a:t>
            </a:r>
            <a:r>
              <a:rPr lang="es-ES" sz="1800">
                <a:effectLst>
                  <a:outerShdw blurRad="38100" dist="38100" dir="2700000" algn="tl">
                    <a:srgbClr val="FFFFFF"/>
                  </a:outerShdw>
                </a:effectLst>
                <a:latin typeface="Arial" pitchFamily="34" charset="0"/>
                <a:cs typeface="Times New Roman" pitchFamily="18" charset="0"/>
              </a:rPr>
              <a:t> </a:t>
            </a:r>
            <a:r>
              <a:rPr lang="es-ES" sz="1800" b="1">
                <a:solidFill>
                  <a:srgbClr val="FFFF00"/>
                </a:solidFill>
                <a:effectLst>
                  <a:outerShdw blurRad="38100" dist="38100" dir="2700000" algn="tl">
                    <a:srgbClr val="000000"/>
                  </a:outerShdw>
                </a:effectLst>
                <a:latin typeface="Arial" pitchFamily="34" charset="0"/>
                <a:cs typeface="Times New Roman" pitchFamily="18" charset="0"/>
              </a:rPr>
              <a:t>(1.354 millones de dólares).</a:t>
            </a:r>
          </a:p>
          <a:p>
            <a:pPr marL="533400" indent="-533400">
              <a:spcBef>
                <a:spcPct val="10000"/>
              </a:spcBef>
              <a:spcAft>
                <a:spcPct val="10000"/>
              </a:spcAft>
              <a:buClr>
                <a:srgbClr val="FFFF00"/>
              </a:buClr>
              <a:buSzPct val="90000"/>
              <a:buFont typeface="Wingdings" pitchFamily="2" charset="2"/>
              <a:buChar char="§"/>
            </a:pPr>
            <a:endParaRPr lang="es-ES" sz="1800" b="1">
              <a:solidFill>
                <a:srgbClr val="FFFF00"/>
              </a:solidFill>
              <a:effectLst>
                <a:outerShdw blurRad="38100" dist="38100" dir="2700000" algn="tl">
                  <a:srgbClr val="000000"/>
                </a:outerShdw>
              </a:effectLst>
              <a:latin typeface="Arial" pitchFamily="34" charset="0"/>
              <a:cs typeface="Times New Roman" pitchFamily="18" charset="0"/>
            </a:endParaRPr>
          </a:p>
          <a:p>
            <a:pPr marL="533400" indent="-533400">
              <a:lnSpc>
                <a:spcPct val="80000"/>
              </a:lnSpc>
              <a:spcBef>
                <a:spcPct val="50000"/>
              </a:spcBef>
              <a:buClr>
                <a:schemeClr val="tx1"/>
              </a:buClr>
              <a:buSzPct val="90000"/>
            </a:pPr>
            <a:endParaRPr lang="es-ES" sz="1800">
              <a:effectLst>
                <a:outerShdw blurRad="38100" dist="38100" dir="2700000" algn="tl">
                  <a:srgbClr val="FFFFFF"/>
                </a:outerShdw>
              </a:effectLst>
              <a:latin typeface="Arial" pitchFamily="34" charset="0"/>
              <a:cs typeface="Times New Roman" pitchFamily="18" charset="0"/>
            </a:endParaRPr>
          </a:p>
        </p:txBody>
      </p:sp>
      <p:sp>
        <p:nvSpPr>
          <p:cNvPr id="249859" name="Rectangle 3"/>
          <p:cNvSpPr>
            <a:spLocks noGrp="1" noChangeArrowheads="1"/>
          </p:cNvSpPr>
          <p:nvPr>
            <p:ph type="title"/>
          </p:nvPr>
        </p:nvSpPr>
        <p:spPr/>
        <p:txBody>
          <a:bodyPr/>
          <a:lstStyle/>
          <a:p>
            <a:endParaRPr lang="en-US"/>
          </a:p>
        </p:txBody>
      </p:sp>
      <p:sp>
        <p:nvSpPr>
          <p:cNvPr id="249860" name="Text Box 4"/>
          <p:cNvSpPr txBox="1">
            <a:spLocks noChangeArrowheads="1"/>
          </p:cNvSpPr>
          <p:nvPr/>
        </p:nvSpPr>
        <p:spPr bwMode="auto">
          <a:xfrm>
            <a:off x="1763713" y="4221163"/>
            <a:ext cx="7129462" cy="590550"/>
          </a:xfrm>
          <a:prstGeom prst="rect">
            <a:avLst/>
          </a:prstGeom>
          <a:solidFill>
            <a:srgbClr val="CCFFFF"/>
          </a:solidFill>
          <a:ln w="9525" algn="ctr">
            <a:solidFill>
              <a:srgbClr val="00FFFF"/>
            </a:solidFill>
            <a:miter lim="800000"/>
            <a:headEnd/>
            <a:tailEnd/>
          </a:ln>
          <a:effectLst>
            <a:outerShdw dist="35921" dir="2700000" algn="ctr" rotWithShape="0">
              <a:schemeClr val="tx1"/>
            </a:outerShdw>
          </a:effectLst>
        </p:spPr>
        <p:txBody>
          <a:bodyPr>
            <a:spAutoFit/>
          </a:bodyPr>
          <a:lstStyle/>
          <a:p>
            <a:pPr algn="ctr">
              <a:spcBef>
                <a:spcPct val="50000"/>
              </a:spcBef>
            </a:pPr>
            <a:r>
              <a:rPr lang="es-ES" sz="1600" b="1">
                <a:solidFill>
                  <a:srgbClr val="FF0000"/>
                </a:solidFill>
                <a:latin typeface="Arial" pitchFamily="34" charset="0"/>
                <a:cs typeface="Times New Roman" pitchFamily="18" charset="0"/>
              </a:rPr>
              <a:t>La criminalidad como un serio obstáculo a la inversión en el país. (Informe Mundial sobre el Desarrollo, Banco Mundial 2004).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s-ES"/>
              <a:t>11 Sept  - 2006</a:t>
            </a:r>
          </a:p>
        </p:txBody>
      </p:sp>
      <p:sp>
        <p:nvSpPr>
          <p:cNvPr id="5" name="Footer Placeholder 4"/>
          <p:cNvSpPr>
            <a:spLocks noGrp="1"/>
          </p:cNvSpPr>
          <p:nvPr>
            <p:ph type="ftr" sz="quarter" idx="11"/>
          </p:nvPr>
        </p:nvSpPr>
        <p:spPr/>
        <p:txBody>
          <a:bodyPr/>
          <a:lstStyle/>
          <a:p>
            <a:r>
              <a:rPr lang="es-ES"/>
              <a:t>Patricio Tudela (Ph.D.)</a:t>
            </a:r>
          </a:p>
        </p:txBody>
      </p:sp>
      <p:sp>
        <p:nvSpPr>
          <p:cNvPr id="6" name="Slide Number Placeholder 5"/>
          <p:cNvSpPr>
            <a:spLocks noGrp="1"/>
          </p:cNvSpPr>
          <p:nvPr>
            <p:ph type="sldNum" sz="quarter" idx="12"/>
          </p:nvPr>
        </p:nvSpPr>
        <p:spPr/>
        <p:txBody>
          <a:bodyPr/>
          <a:lstStyle/>
          <a:p>
            <a:fld id="{3210C6C1-61C4-471A-93E3-CB356C04DCBD}" type="slidenum">
              <a:rPr lang="es-ES"/>
              <a:pPr/>
              <a:t>2</a:t>
            </a:fld>
            <a:endParaRPr lang="es-ES"/>
          </a:p>
        </p:txBody>
      </p:sp>
      <p:sp>
        <p:nvSpPr>
          <p:cNvPr id="221186" name="Rectangle 2"/>
          <p:cNvSpPr>
            <a:spLocks noGrp="1" noChangeArrowheads="1"/>
          </p:cNvSpPr>
          <p:nvPr>
            <p:ph type="title"/>
          </p:nvPr>
        </p:nvSpPr>
        <p:spPr>
          <a:effectLst>
            <a:outerShdw dist="35921" dir="2700000" algn="ctr" rotWithShape="0">
              <a:schemeClr val="tx1"/>
            </a:outerShdw>
          </a:effectLst>
        </p:spPr>
        <p:txBody>
          <a:bodyPr/>
          <a:lstStyle/>
          <a:p>
            <a:r>
              <a:rPr lang="es-ES"/>
              <a:t>Conceptos centrales</a:t>
            </a:r>
          </a:p>
        </p:txBody>
      </p:sp>
      <p:sp>
        <p:nvSpPr>
          <p:cNvPr id="221187" name="Rectangle 3"/>
          <p:cNvSpPr>
            <a:spLocks noGrp="1" noChangeArrowheads="1"/>
          </p:cNvSpPr>
          <p:nvPr>
            <p:ph type="body" idx="1"/>
          </p:nvPr>
        </p:nvSpPr>
        <p:spPr>
          <a:xfrm>
            <a:off x="755650" y="1268413"/>
            <a:ext cx="7772400" cy="4495800"/>
          </a:xfrm>
          <a:effectLst>
            <a:outerShdw dist="35921" dir="2700000" algn="ctr" rotWithShape="0">
              <a:schemeClr val="tx1"/>
            </a:outerShdw>
          </a:effectLst>
        </p:spPr>
        <p:txBody>
          <a:bodyPr/>
          <a:lstStyle/>
          <a:p>
            <a:pPr marL="457200" indent="-457200">
              <a:lnSpc>
                <a:spcPct val="90000"/>
              </a:lnSpc>
              <a:buFontTx/>
              <a:buAutoNum type="arabicPeriod"/>
            </a:pPr>
            <a:r>
              <a:rPr lang="es-ES" sz="1800"/>
              <a:t>La envergadura del problema de la inseguridad no radica sólo en los índices y tasas de criminalidad y violencia, en los indicadores de percepción de temor, o los costos del delito.</a:t>
            </a:r>
          </a:p>
          <a:p>
            <a:pPr marL="457200" indent="-457200">
              <a:lnSpc>
                <a:spcPct val="50000"/>
              </a:lnSpc>
              <a:buFontTx/>
              <a:buAutoNum type="arabicPeriod"/>
            </a:pPr>
            <a:endParaRPr lang="es-ES" sz="1800"/>
          </a:p>
          <a:p>
            <a:pPr marL="457200" indent="-457200">
              <a:lnSpc>
                <a:spcPct val="90000"/>
              </a:lnSpc>
              <a:buFontTx/>
              <a:buAutoNum type="arabicPeriod"/>
            </a:pPr>
            <a:r>
              <a:rPr lang="es-ES" sz="1800"/>
              <a:t>Es fundamental enfocarse en la forma en que se está abordando el  problema y mirar la capacidad y tipos de respuesta desde los gobiernos y las instituciones responsables.</a:t>
            </a:r>
          </a:p>
          <a:p>
            <a:pPr marL="457200" indent="-457200">
              <a:lnSpc>
                <a:spcPct val="50000"/>
              </a:lnSpc>
              <a:buFontTx/>
              <a:buAutoNum type="arabicPeriod"/>
            </a:pPr>
            <a:endParaRPr lang="es-ES" sz="1800"/>
          </a:p>
          <a:p>
            <a:pPr marL="457200" indent="-457200">
              <a:lnSpc>
                <a:spcPct val="90000"/>
              </a:lnSpc>
              <a:buFontTx/>
              <a:buAutoNum type="arabicPeriod"/>
            </a:pPr>
            <a:r>
              <a:rPr lang="es-ES" sz="1800"/>
              <a:t>La inseguridad ciudadana es un campo de actuación emergente, que debe ganarse un espacio e identidad en el contexto de las políticas públicas. Para esto se requiere fortalecer un enfoque técnico y validar principios y estrategias de actuación.</a:t>
            </a:r>
          </a:p>
          <a:p>
            <a:pPr marL="457200" indent="-457200">
              <a:lnSpc>
                <a:spcPct val="50000"/>
              </a:lnSpc>
              <a:buFontTx/>
              <a:buAutoNum type="arabicPeriod"/>
            </a:pPr>
            <a:endParaRPr lang="es-ES" sz="1800"/>
          </a:p>
          <a:p>
            <a:pPr marL="457200" indent="-457200">
              <a:lnSpc>
                <a:spcPct val="90000"/>
              </a:lnSpc>
              <a:buFontTx/>
              <a:buAutoNum type="arabicPeriod"/>
            </a:pPr>
            <a:r>
              <a:rPr lang="es-ES" sz="1800"/>
              <a:t>Una evaluación general enseña que las distintas intervenciones no están alcanzando los resultados o que estos no perduran en el tiempo (no es tema de “receta común” y no parece recomendable intentar hacer más de lo mismo).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s-ES"/>
              <a:t>11 Sept  - 2006</a:t>
            </a:r>
          </a:p>
        </p:txBody>
      </p:sp>
      <p:sp>
        <p:nvSpPr>
          <p:cNvPr id="6" name="Footer Placeholder 4"/>
          <p:cNvSpPr>
            <a:spLocks noGrp="1"/>
          </p:cNvSpPr>
          <p:nvPr>
            <p:ph type="ftr" sz="quarter" idx="11"/>
          </p:nvPr>
        </p:nvSpPr>
        <p:spPr/>
        <p:txBody>
          <a:bodyPr/>
          <a:lstStyle/>
          <a:p>
            <a:r>
              <a:rPr lang="es-ES"/>
              <a:t>Patricio Tudela (Ph.D.)</a:t>
            </a:r>
          </a:p>
        </p:txBody>
      </p:sp>
      <p:sp>
        <p:nvSpPr>
          <p:cNvPr id="7" name="Slide Number Placeholder 5"/>
          <p:cNvSpPr>
            <a:spLocks noGrp="1"/>
          </p:cNvSpPr>
          <p:nvPr>
            <p:ph type="sldNum" sz="quarter" idx="12"/>
          </p:nvPr>
        </p:nvSpPr>
        <p:spPr/>
        <p:txBody>
          <a:bodyPr/>
          <a:lstStyle/>
          <a:p>
            <a:fld id="{D0A9332F-EB22-43C0-A1DE-7DDBF7F24A56}" type="slidenum">
              <a:rPr lang="es-ES"/>
              <a:pPr/>
              <a:t>20</a:t>
            </a:fld>
            <a:endParaRPr lang="es-ES"/>
          </a:p>
        </p:txBody>
      </p:sp>
      <p:sp>
        <p:nvSpPr>
          <p:cNvPr id="179202" name="Rectangle 2"/>
          <p:cNvSpPr>
            <a:spLocks noGrp="1" noChangeArrowheads="1"/>
          </p:cNvSpPr>
          <p:nvPr>
            <p:ph type="title"/>
          </p:nvPr>
        </p:nvSpPr>
        <p:spPr>
          <a:xfrm>
            <a:off x="684213" y="188913"/>
            <a:ext cx="7772400" cy="809625"/>
          </a:xfrm>
          <a:effectLst>
            <a:outerShdw dist="35921" dir="2700000" algn="ctr" rotWithShape="0">
              <a:schemeClr val="tx1"/>
            </a:outerShdw>
          </a:effectLst>
        </p:spPr>
        <p:txBody>
          <a:bodyPr/>
          <a:lstStyle/>
          <a:p>
            <a:r>
              <a:rPr lang="es-CL" sz="2400" b="1"/>
              <a:t>Impactos</a:t>
            </a:r>
            <a:endParaRPr lang="es-ES" sz="2400" b="1"/>
          </a:p>
        </p:txBody>
      </p:sp>
      <p:sp>
        <p:nvSpPr>
          <p:cNvPr id="179203" name="Rectangle 3"/>
          <p:cNvSpPr>
            <a:spLocks noGrp="1" noChangeArrowheads="1"/>
          </p:cNvSpPr>
          <p:nvPr>
            <p:ph type="body" idx="1"/>
          </p:nvPr>
        </p:nvSpPr>
        <p:spPr>
          <a:xfrm>
            <a:off x="611188" y="981075"/>
            <a:ext cx="7991475" cy="3960813"/>
          </a:xfrm>
          <a:effectLst>
            <a:outerShdw dist="35921" dir="2700000" algn="ctr" rotWithShape="0">
              <a:schemeClr val="tx1"/>
            </a:outerShdw>
          </a:effectLst>
        </p:spPr>
        <p:txBody>
          <a:bodyPr/>
          <a:lstStyle/>
          <a:p>
            <a:pPr>
              <a:lnSpc>
                <a:spcPct val="80000"/>
              </a:lnSpc>
              <a:buFont typeface="Wingdings" pitchFamily="2" charset="2"/>
              <a:buChar char="ü"/>
            </a:pPr>
            <a:r>
              <a:rPr lang="es-ES_tradnl" sz="1600"/>
              <a:t>Después de pobreza y desigualdad: la amenaza más importante a la consolidación democrática y la vigencia de DD. HH.</a:t>
            </a:r>
          </a:p>
          <a:p>
            <a:pPr>
              <a:lnSpc>
                <a:spcPct val="80000"/>
              </a:lnSpc>
              <a:buFont typeface="Wingdings" pitchFamily="2" charset="2"/>
              <a:buChar char="ü"/>
            </a:pPr>
            <a:endParaRPr lang="es-ES_tradnl" sz="1600"/>
          </a:p>
          <a:p>
            <a:pPr>
              <a:lnSpc>
                <a:spcPct val="80000"/>
              </a:lnSpc>
              <a:buFont typeface="Wingdings" pitchFamily="2" charset="2"/>
              <a:buChar char="ü"/>
            </a:pPr>
            <a:r>
              <a:rPr lang="es-ES_tradnl" sz="1600"/>
              <a:t>Aparente competencia y contradicción entre tener seguridad y derechos humanos para todos (Garantías y libertades “favorecen” delito)</a:t>
            </a:r>
          </a:p>
          <a:p>
            <a:pPr>
              <a:lnSpc>
                <a:spcPct val="80000"/>
              </a:lnSpc>
              <a:buFont typeface="Wingdings" pitchFamily="2" charset="2"/>
              <a:buChar char="ü"/>
            </a:pPr>
            <a:endParaRPr lang="es-ES_tradnl" sz="1600"/>
          </a:p>
          <a:p>
            <a:pPr>
              <a:lnSpc>
                <a:spcPct val="80000"/>
              </a:lnSpc>
              <a:buFont typeface="Wingdings" pitchFamily="2" charset="2"/>
              <a:buChar char="ü"/>
            </a:pPr>
            <a:r>
              <a:rPr lang="es-ES_tradnl" sz="1600"/>
              <a:t>Democracia  es “débil”, añoranza autoritaria, demanda de leyes duras, restricción de derechos y militarización.</a:t>
            </a:r>
          </a:p>
          <a:p>
            <a:pPr>
              <a:lnSpc>
                <a:spcPct val="80000"/>
              </a:lnSpc>
              <a:buFont typeface="Wingdings" pitchFamily="2" charset="2"/>
              <a:buChar char="ü"/>
            </a:pPr>
            <a:endParaRPr lang="es-ES_tradnl" sz="1600"/>
          </a:p>
          <a:p>
            <a:pPr>
              <a:lnSpc>
                <a:spcPct val="80000"/>
              </a:lnSpc>
              <a:buFont typeface="Wingdings" pitchFamily="2" charset="2"/>
              <a:buChar char="ü"/>
            </a:pPr>
            <a:r>
              <a:rPr lang="es-ES_tradnl" sz="1600"/>
              <a:t>Genera segregación social y penaliza a los jóvenes y a los pobres.</a:t>
            </a:r>
          </a:p>
          <a:p>
            <a:pPr>
              <a:lnSpc>
                <a:spcPct val="80000"/>
              </a:lnSpc>
              <a:buFont typeface="Wingdings" pitchFamily="2" charset="2"/>
              <a:buChar char="ü"/>
            </a:pPr>
            <a:endParaRPr lang="es-ES_tradnl" sz="1600"/>
          </a:p>
          <a:p>
            <a:pPr>
              <a:lnSpc>
                <a:spcPct val="80000"/>
              </a:lnSpc>
              <a:buFont typeface="Wingdings" pitchFamily="2" charset="2"/>
              <a:buChar char="ü"/>
            </a:pPr>
            <a:r>
              <a:rPr lang="es-ES_tradnl" sz="1600"/>
              <a:t>Hace más costosa la inversión (restricción a la inversión)</a:t>
            </a:r>
          </a:p>
          <a:p>
            <a:pPr>
              <a:lnSpc>
                <a:spcPct val="80000"/>
              </a:lnSpc>
              <a:buFont typeface="Wingdings" pitchFamily="2" charset="2"/>
              <a:buChar char="ü"/>
            </a:pPr>
            <a:endParaRPr lang="es-ES_tradnl" sz="1600"/>
          </a:p>
          <a:p>
            <a:pPr>
              <a:lnSpc>
                <a:spcPct val="80000"/>
              </a:lnSpc>
              <a:buFont typeface="Wingdings" pitchFamily="2" charset="2"/>
              <a:buChar char="ü"/>
            </a:pPr>
            <a:r>
              <a:rPr lang="es-ES_tradnl" sz="1600"/>
              <a:t>Desvía gran cantidad de recursos públicos y privados.</a:t>
            </a:r>
          </a:p>
          <a:p>
            <a:pPr>
              <a:lnSpc>
                <a:spcPct val="80000"/>
              </a:lnSpc>
              <a:buFont typeface="Wingdings" pitchFamily="2" charset="2"/>
              <a:buChar char="ü"/>
            </a:pPr>
            <a:endParaRPr lang="es-ES_tradnl" sz="1600"/>
          </a:p>
          <a:p>
            <a:pPr>
              <a:lnSpc>
                <a:spcPct val="80000"/>
              </a:lnSpc>
              <a:buFont typeface="Wingdings" pitchFamily="2" charset="2"/>
              <a:buChar char="ü"/>
            </a:pPr>
            <a:r>
              <a:rPr lang="es-ES_tradnl" sz="1600"/>
              <a:t>Acentúa la desigualdad (los que pueden “compran su seguridad”).</a:t>
            </a:r>
            <a:endParaRPr lang="es-ES" sz="1600"/>
          </a:p>
        </p:txBody>
      </p:sp>
      <p:sp>
        <p:nvSpPr>
          <p:cNvPr id="179204" name="Text Box 4"/>
          <p:cNvSpPr txBox="1">
            <a:spLocks noChangeArrowheads="1"/>
          </p:cNvSpPr>
          <p:nvPr/>
        </p:nvSpPr>
        <p:spPr bwMode="auto">
          <a:xfrm>
            <a:off x="684213" y="5084763"/>
            <a:ext cx="7632700" cy="835025"/>
          </a:xfrm>
          <a:prstGeom prst="rect">
            <a:avLst/>
          </a:prstGeom>
          <a:solidFill>
            <a:srgbClr val="CCFFFF"/>
          </a:solidFill>
          <a:ln w="9525">
            <a:solidFill>
              <a:srgbClr val="00FFFF"/>
            </a:solidFill>
            <a:miter lim="800000"/>
            <a:headEnd/>
            <a:tailEnd/>
          </a:ln>
          <a:effectLst>
            <a:outerShdw dist="35921" dir="2700000" algn="ctr" rotWithShape="0">
              <a:schemeClr val="tx1"/>
            </a:outerShdw>
          </a:effectLst>
        </p:spPr>
        <p:txBody>
          <a:bodyPr>
            <a:spAutoFit/>
          </a:bodyPr>
          <a:lstStyle/>
          <a:p>
            <a:pPr algn="ctr">
              <a:spcBef>
                <a:spcPct val="50000"/>
              </a:spcBef>
            </a:pPr>
            <a:r>
              <a:rPr lang="es-ES" sz="1600" b="1">
                <a:solidFill>
                  <a:srgbClr val="FF0000"/>
                </a:solidFill>
                <a:latin typeface="Arial" pitchFamily="34" charset="0"/>
              </a:rPr>
              <a:t>Existe mucho acuerdo y consenso respecto de la importancia y las consecuencias…. Pero, ¿por qué hay pocos cambios? ¿qué impide impulsar las transformaciones necesarias? ¿qué está sucediendo?</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s-ES"/>
              <a:t>11 Sept  - 2006</a:t>
            </a:r>
          </a:p>
        </p:txBody>
      </p:sp>
      <p:sp>
        <p:nvSpPr>
          <p:cNvPr id="6" name="Footer Placeholder 4"/>
          <p:cNvSpPr>
            <a:spLocks noGrp="1"/>
          </p:cNvSpPr>
          <p:nvPr>
            <p:ph type="ftr" sz="quarter" idx="11"/>
          </p:nvPr>
        </p:nvSpPr>
        <p:spPr/>
        <p:txBody>
          <a:bodyPr/>
          <a:lstStyle/>
          <a:p>
            <a:r>
              <a:rPr lang="es-ES"/>
              <a:t>Patricio Tudela (Ph.D.)</a:t>
            </a:r>
          </a:p>
        </p:txBody>
      </p:sp>
      <p:sp>
        <p:nvSpPr>
          <p:cNvPr id="7" name="Slide Number Placeholder 5"/>
          <p:cNvSpPr>
            <a:spLocks noGrp="1"/>
          </p:cNvSpPr>
          <p:nvPr>
            <p:ph type="sldNum" sz="quarter" idx="12"/>
          </p:nvPr>
        </p:nvSpPr>
        <p:spPr/>
        <p:txBody>
          <a:bodyPr/>
          <a:lstStyle/>
          <a:p>
            <a:fld id="{08C890BB-2CDA-487A-9042-7EFF6E124F43}" type="slidenum">
              <a:rPr lang="es-ES"/>
              <a:pPr/>
              <a:t>21</a:t>
            </a:fld>
            <a:endParaRPr lang="es-ES"/>
          </a:p>
        </p:txBody>
      </p:sp>
      <p:sp>
        <p:nvSpPr>
          <p:cNvPr id="222213" name="Rectangle 5"/>
          <p:cNvSpPr>
            <a:spLocks noGrp="1" noChangeArrowheads="1"/>
          </p:cNvSpPr>
          <p:nvPr>
            <p:ph type="title"/>
          </p:nvPr>
        </p:nvSpPr>
        <p:spPr/>
        <p:txBody>
          <a:bodyPr/>
          <a:lstStyle/>
          <a:p>
            <a:endParaRPr lang="en-US"/>
          </a:p>
        </p:txBody>
      </p:sp>
      <p:pic>
        <p:nvPicPr>
          <p:cNvPr id="222212" name="Picture 4"/>
          <p:cNvPicPr>
            <a:picLocks noChangeAspect="1" noChangeArrowheads="1"/>
          </p:cNvPicPr>
          <p:nvPr>
            <p:ph idx="1"/>
          </p:nvPr>
        </p:nvPicPr>
        <p:blipFill>
          <a:blip r:embed="rId2" cstate="print"/>
          <a:srcRect/>
          <a:stretch>
            <a:fillRect/>
          </a:stretch>
        </p:blipFill>
        <p:spPr>
          <a:xfrm>
            <a:off x="1403350" y="333375"/>
            <a:ext cx="6626225" cy="3843338"/>
          </a:xfrm>
          <a:solidFill>
            <a:srgbClr val="0000FF"/>
          </a:solidFill>
          <a:ln/>
        </p:spPr>
      </p:pic>
      <p:sp>
        <p:nvSpPr>
          <p:cNvPr id="222215" name="Text Box 7"/>
          <p:cNvSpPr txBox="1">
            <a:spLocks noChangeArrowheads="1"/>
          </p:cNvSpPr>
          <p:nvPr/>
        </p:nvSpPr>
        <p:spPr bwMode="auto">
          <a:xfrm>
            <a:off x="684213" y="4652963"/>
            <a:ext cx="7632700" cy="1323975"/>
          </a:xfrm>
          <a:prstGeom prst="rect">
            <a:avLst/>
          </a:prstGeom>
          <a:solidFill>
            <a:srgbClr val="CCFFFF"/>
          </a:solidFill>
          <a:ln w="9525">
            <a:solidFill>
              <a:srgbClr val="00FFFF"/>
            </a:solidFill>
            <a:miter lim="800000"/>
            <a:headEnd/>
            <a:tailEnd/>
          </a:ln>
          <a:effectLst>
            <a:outerShdw dist="35921" dir="2700000" algn="ctr" rotWithShape="0">
              <a:schemeClr val="tx2"/>
            </a:outerShdw>
          </a:effectLst>
        </p:spPr>
        <p:txBody>
          <a:bodyPr>
            <a:spAutoFit/>
          </a:bodyPr>
          <a:lstStyle/>
          <a:p>
            <a:pPr algn="ctr">
              <a:spcBef>
                <a:spcPct val="50000"/>
              </a:spcBef>
            </a:pPr>
            <a:r>
              <a:rPr lang="es-ES" sz="1600" b="1">
                <a:solidFill>
                  <a:srgbClr val="FF0000"/>
                </a:solidFill>
                <a:latin typeface="Arial" pitchFamily="34" charset="0"/>
              </a:rPr>
              <a:t>Existen suficientes propuesta de modelos de intervención dirigidos, por ejemplo, a enfrentar la inseguridad a partir de la promoción de estrategias de construcción de capital social, desarrollo de la comunidad y prevención comunitaria…. Pero, ¿por qué muchas de ellas no funcionan? ¿qué impide llevarlas a la práctica? o que estas funcionen?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s-ES"/>
              <a:t>11 Sept  - 2006</a:t>
            </a:r>
          </a:p>
        </p:txBody>
      </p:sp>
      <p:sp>
        <p:nvSpPr>
          <p:cNvPr id="5" name="Footer Placeholder 2"/>
          <p:cNvSpPr>
            <a:spLocks noGrp="1"/>
          </p:cNvSpPr>
          <p:nvPr>
            <p:ph type="ftr" sz="quarter" idx="11"/>
          </p:nvPr>
        </p:nvSpPr>
        <p:spPr/>
        <p:txBody>
          <a:bodyPr/>
          <a:lstStyle/>
          <a:p>
            <a:r>
              <a:rPr lang="es-ES"/>
              <a:t>Patricio Tudela (Ph.D.)</a:t>
            </a:r>
          </a:p>
        </p:txBody>
      </p:sp>
      <p:sp>
        <p:nvSpPr>
          <p:cNvPr id="6" name="Slide Number Placeholder 3"/>
          <p:cNvSpPr>
            <a:spLocks noGrp="1"/>
          </p:cNvSpPr>
          <p:nvPr>
            <p:ph type="sldNum" sz="quarter" idx="12"/>
          </p:nvPr>
        </p:nvSpPr>
        <p:spPr/>
        <p:txBody>
          <a:bodyPr/>
          <a:lstStyle/>
          <a:p>
            <a:fld id="{1A6A9384-1569-4A29-BB81-6873A5C38463}" type="slidenum">
              <a:rPr lang="es-ES"/>
              <a:pPr/>
              <a:t>22</a:t>
            </a:fld>
            <a:endParaRPr lang="es-ES"/>
          </a:p>
        </p:txBody>
      </p:sp>
      <p:sp>
        <p:nvSpPr>
          <p:cNvPr id="224258" name="Rectangle 2"/>
          <p:cNvSpPr>
            <a:spLocks noChangeArrowheads="1"/>
          </p:cNvSpPr>
          <p:nvPr/>
        </p:nvSpPr>
        <p:spPr bwMode="auto">
          <a:xfrm>
            <a:off x="971550" y="333375"/>
            <a:ext cx="7162800" cy="822325"/>
          </a:xfrm>
          <a:prstGeom prst="rect">
            <a:avLst/>
          </a:prstGeom>
          <a:noFill/>
          <a:ln w="9525" algn="ctr">
            <a:noFill/>
            <a:miter lim="800000"/>
            <a:headEnd/>
            <a:tailEnd/>
          </a:ln>
          <a:effectLst>
            <a:outerShdw dist="35921" dir="2700000" algn="ctr" rotWithShape="0">
              <a:schemeClr val="tx1"/>
            </a:outerShdw>
          </a:effectLst>
        </p:spPr>
        <p:txBody>
          <a:bodyPr lIns="92075" tIns="46038" rIns="92075" bIns="46038" anchor="ctr"/>
          <a:lstStyle/>
          <a:p>
            <a:pPr algn="ctr" defTabSz="762000"/>
            <a:r>
              <a:rPr lang="es-ES_tradnl" b="1">
                <a:solidFill>
                  <a:srgbClr val="FFFF00"/>
                </a:solidFill>
                <a:effectLst>
                  <a:outerShdw blurRad="38100" dist="38100" dir="2700000" algn="tl">
                    <a:srgbClr val="000000"/>
                  </a:outerShdw>
                </a:effectLst>
                <a:latin typeface="Arial" pitchFamily="34" charset="0"/>
              </a:rPr>
              <a:t>Hay tendencias y procesos estructurantes….</a:t>
            </a:r>
          </a:p>
        </p:txBody>
      </p:sp>
      <p:sp>
        <p:nvSpPr>
          <p:cNvPr id="224259" name="Rectangle 3"/>
          <p:cNvSpPr>
            <a:spLocks noChangeArrowheads="1"/>
          </p:cNvSpPr>
          <p:nvPr/>
        </p:nvSpPr>
        <p:spPr bwMode="auto">
          <a:xfrm>
            <a:off x="495300" y="1484313"/>
            <a:ext cx="8153400" cy="3995737"/>
          </a:xfrm>
          <a:prstGeom prst="rect">
            <a:avLst/>
          </a:prstGeom>
          <a:noFill/>
          <a:ln w="9525">
            <a:noFill/>
            <a:miter lim="800000"/>
            <a:headEnd/>
            <a:tailEnd/>
          </a:ln>
          <a:effectLst>
            <a:outerShdw dist="35921" dir="2700000" algn="ctr" rotWithShape="0">
              <a:schemeClr val="tx1"/>
            </a:outerShdw>
          </a:effectLst>
        </p:spPr>
        <p:txBody>
          <a:bodyPr lIns="92075" tIns="46038" rIns="92075" bIns="46038">
            <a:spAutoFit/>
          </a:bodyPr>
          <a:lstStyle/>
          <a:p>
            <a:pPr marL="457200" indent="-457200" algn="just" eaLnBrk="0" hangingPunct="0"/>
            <a:r>
              <a:rPr lang="es-ES_tradnl" sz="2000">
                <a:solidFill>
                  <a:srgbClr val="FFFF00"/>
                </a:solidFill>
                <a:effectLst>
                  <a:outerShdw blurRad="38100" dist="38100" dir="2700000" algn="tl">
                    <a:srgbClr val="000000"/>
                  </a:outerShdw>
                </a:effectLst>
                <a:latin typeface="Arial" pitchFamily="34" charset="0"/>
              </a:rPr>
              <a:t>que obligan a enfocar el problema desde una perspectiva socio-institucional; por ejemplo:</a:t>
            </a:r>
          </a:p>
          <a:p>
            <a:pPr marL="457200" indent="-457200" algn="just" eaLnBrk="0" hangingPunct="0"/>
            <a:endParaRPr lang="es-ES_tradnl" sz="2000">
              <a:solidFill>
                <a:srgbClr val="FFFF00"/>
              </a:solidFill>
              <a:effectLst>
                <a:outerShdw blurRad="38100" dist="38100" dir="2700000" algn="tl">
                  <a:srgbClr val="000000"/>
                </a:outerShdw>
              </a:effectLst>
              <a:latin typeface="Arial" pitchFamily="34" charset="0"/>
            </a:endParaRPr>
          </a:p>
          <a:p>
            <a:pPr marL="457200" indent="-457200" algn="just" eaLnBrk="0" hangingPunct="0">
              <a:lnSpc>
                <a:spcPct val="110000"/>
              </a:lnSpc>
              <a:buClr>
                <a:srgbClr val="FFFF66"/>
              </a:buClr>
              <a:buSzPct val="90000"/>
              <a:buFont typeface="Wingdings" pitchFamily="2" charset="2"/>
              <a:buAutoNum type="arabicPeriod"/>
            </a:pPr>
            <a:r>
              <a:rPr lang="es-ES_tradnl" sz="1800">
                <a:solidFill>
                  <a:srgbClr val="FFFF00"/>
                </a:solidFill>
                <a:effectLst>
                  <a:outerShdw blurRad="38100" dist="38100" dir="2700000" algn="tl">
                    <a:srgbClr val="000000"/>
                  </a:outerShdw>
                </a:effectLst>
                <a:latin typeface="Arial" pitchFamily="34" charset="0"/>
              </a:rPr>
              <a:t>Ampliación de la noción de inseguridad (diversificación del riesgo)</a:t>
            </a:r>
          </a:p>
          <a:p>
            <a:pPr marL="457200" indent="-457200" algn="just" eaLnBrk="0" hangingPunct="0">
              <a:lnSpc>
                <a:spcPct val="110000"/>
              </a:lnSpc>
              <a:buClr>
                <a:srgbClr val="FFFF66"/>
              </a:buClr>
              <a:buSzPct val="90000"/>
              <a:buFont typeface="Wingdings" pitchFamily="2" charset="2"/>
              <a:buAutoNum type="arabicPeriod"/>
            </a:pPr>
            <a:r>
              <a:rPr lang="es-ES_tradnl" sz="1800">
                <a:solidFill>
                  <a:srgbClr val="FFFF00"/>
                </a:solidFill>
                <a:effectLst>
                  <a:outerShdw blurRad="38100" dist="38100" dir="2700000" algn="tl">
                    <a:srgbClr val="000000"/>
                  </a:outerShdw>
                </a:effectLst>
                <a:latin typeface="Arial" pitchFamily="34" charset="0"/>
              </a:rPr>
              <a:t>La prevención como alternativa a la respuesta punitiva del Estado.</a:t>
            </a:r>
          </a:p>
          <a:p>
            <a:pPr marL="457200" indent="-457200" algn="just" eaLnBrk="0" hangingPunct="0">
              <a:lnSpc>
                <a:spcPct val="110000"/>
              </a:lnSpc>
              <a:buClr>
                <a:srgbClr val="FFFF66"/>
              </a:buClr>
              <a:buSzPct val="90000"/>
              <a:buFont typeface="Wingdings" pitchFamily="2" charset="2"/>
              <a:buAutoNum type="arabicPeriod"/>
            </a:pPr>
            <a:r>
              <a:rPr lang="es-ES_tradnl" sz="1800">
                <a:solidFill>
                  <a:srgbClr val="FFFF00"/>
                </a:solidFill>
                <a:effectLst>
                  <a:outerShdw blurRad="38100" dist="38100" dir="2700000" algn="tl">
                    <a:srgbClr val="000000"/>
                  </a:outerShdw>
                </a:effectLst>
                <a:latin typeface="Arial" pitchFamily="34" charset="0"/>
              </a:rPr>
              <a:t>La municipalización de la seguridad ciudadana; La privatización de la seguridad.</a:t>
            </a:r>
          </a:p>
          <a:p>
            <a:pPr marL="457200" indent="-457200" algn="just" eaLnBrk="0" hangingPunct="0">
              <a:lnSpc>
                <a:spcPct val="110000"/>
              </a:lnSpc>
              <a:buClr>
                <a:srgbClr val="FFFF66"/>
              </a:buClr>
              <a:buSzPct val="90000"/>
              <a:buFont typeface="Wingdings" pitchFamily="2" charset="2"/>
              <a:buAutoNum type="arabicPeriod"/>
            </a:pPr>
            <a:r>
              <a:rPr lang="es-ES_tradnl" sz="1800">
                <a:solidFill>
                  <a:srgbClr val="FFFF00"/>
                </a:solidFill>
                <a:effectLst>
                  <a:outerShdw blurRad="38100" dist="38100" dir="2700000" algn="tl">
                    <a:srgbClr val="000000"/>
                  </a:outerShdw>
                </a:effectLst>
                <a:latin typeface="Arial" pitchFamily="34" charset="0"/>
              </a:rPr>
              <a:t>La descentralización de las acciones;</a:t>
            </a:r>
          </a:p>
          <a:p>
            <a:pPr marL="457200" indent="-457200" algn="just" eaLnBrk="0" hangingPunct="0">
              <a:lnSpc>
                <a:spcPct val="110000"/>
              </a:lnSpc>
              <a:buClr>
                <a:srgbClr val="FFFF66"/>
              </a:buClr>
              <a:buSzPct val="90000"/>
              <a:buFont typeface="Wingdings" pitchFamily="2" charset="2"/>
              <a:buAutoNum type="arabicPeriod"/>
            </a:pPr>
            <a:r>
              <a:rPr lang="es-ES_tradnl" sz="1800">
                <a:solidFill>
                  <a:srgbClr val="FFFF00"/>
                </a:solidFill>
                <a:effectLst>
                  <a:outerShdw blurRad="38100" dist="38100" dir="2700000" algn="tl">
                    <a:srgbClr val="000000"/>
                  </a:outerShdw>
                </a:effectLst>
                <a:latin typeface="Arial" pitchFamily="34" charset="0"/>
              </a:rPr>
              <a:t>La modernización de la gestión pública  (calidad, eficiencia y eficacia, coordinación de estrategias);</a:t>
            </a:r>
          </a:p>
          <a:p>
            <a:pPr marL="457200" indent="-457200" algn="just" eaLnBrk="0" hangingPunct="0">
              <a:lnSpc>
                <a:spcPct val="110000"/>
              </a:lnSpc>
              <a:buClr>
                <a:srgbClr val="FFFF66"/>
              </a:buClr>
              <a:buSzPct val="90000"/>
              <a:buFont typeface="Wingdings" pitchFamily="2" charset="2"/>
              <a:buAutoNum type="arabicPeriod"/>
            </a:pPr>
            <a:r>
              <a:rPr lang="es-ES_tradnl" sz="1800">
                <a:solidFill>
                  <a:srgbClr val="FFFF00"/>
                </a:solidFill>
                <a:effectLst>
                  <a:outerShdw blurRad="38100" dist="38100" dir="2700000" algn="tl">
                    <a:srgbClr val="000000"/>
                  </a:outerShdw>
                </a:effectLst>
                <a:latin typeface="Arial" pitchFamily="34" charset="0"/>
              </a:rPr>
              <a:t>La mayor disposición de recursos y medios; y</a:t>
            </a:r>
          </a:p>
          <a:p>
            <a:pPr marL="457200" indent="-457200" algn="just" eaLnBrk="0" hangingPunct="0">
              <a:lnSpc>
                <a:spcPct val="110000"/>
              </a:lnSpc>
              <a:buClr>
                <a:srgbClr val="FFFF66"/>
              </a:buClr>
              <a:buSzPct val="90000"/>
              <a:buFont typeface="Wingdings" pitchFamily="2" charset="2"/>
              <a:buAutoNum type="arabicPeriod"/>
            </a:pPr>
            <a:r>
              <a:rPr lang="es-ES_tradnl" sz="1800">
                <a:solidFill>
                  <a:srgbClr val="FFFF00"/>
                </a:solidFill>
                <a:effectLst>
                  <a:outerShdw blurRad="38100" dist="38100" dir="2700000" algn="tl">
                    <a:srgbClr val="000000"/>
                  </a:outerShdw>
                </a:effectLst>
                <a:latin typeface="Arial" pitchFamily="34" charset="0"/>
              </a:rPr>
              <a:t>La transparencia en la gestión como principios de actuación pública</a:t>
            </a:r>
          </a:p>
          <a:p>
            <a:pPr marL="457200" indent="-457200" algn="just" eaLnBrk="0" hangingPunct="0"/>
            <a:endParaRPr lang="es-ES_tradnl" sz="1800">
              <a:solidFill>
                <a:srgbClr val="FFFF00"/>
              </a:solidFill>
              <a:effectLst>
                <a:outerShdw blurRad="38100" dist="38100" dir="2700000" algn="tl">
                  <a:srgbClr val="000000"/>
                </a:outerShdw>
              </a:effectLst>
              <a:latin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s-ES"/>
              <a:t>11 Sept  - 2006</a:t>
            </a:r>
          </a:p>
        </p:txBody>
      </p:sp>
      <p:sp>
        <p:nvSpPr>
          <p:cNvPr id="6" name="Footer Placeholder 4"/>
          <p:cNvSpPr>
            <a:spLocks noGrp="1"/>
          </p:cNvSpPr>
          <p:nvPr>
            <p:ph type="ftr" sz="quarter" idx="11"/>
          </p:nvPr>
        </p:nvSpPr>
        <p:spPr/>
        <p:txBody>
          <a:bodyPr/>
          <a:lstStyle/>
          <a:p>
            <a:r>
              <a:rPr lang="es-ES"/>
              <a:t>Patricio Tudela (Ph.D.)</a:t>
            </a:r>
          </a:p>
        </p:txBody>
      </p:sp>
      <p:sp>
        <p:nvSpPr>
          <p:cNvPr id="7" name="Slide Number Placeholder 5"/>
          <p:cNvSpPr>
            <a:spLocks noGrp="1"/>
          </p:cNvSpPr>
          <p:nvPr>
            <p:ph type="sldNum" sz="quarter" idx="12"/>
          </p:nvPr>
        </p:nvSpPr>
        <p:spPr/>
        <p:txBody>
          <a:bodyPr/>
          <a:lstStyle/>
          <a:p>
            <a:fld id="{947F1B23-F25F-4B91-B98A-720DFF041DA2}" type="slidenum">
              <a:rPr lang="es-ES"/>
              <a:pPr/>
              <a:t>23</a:t>
            </a:fld>
            <a:endParaRPr lang="es-ES"/>
          </a:p>
        </p:txBody>
      </p:sp>
      <p:sp>
        <p:nvSpPr>
          <p:cNvPr id="215042" name="Rectangle 2"/>
          <p:cNvSpPr>
            <a:spLocks noGrp="1" noChangeArrowheads="1"/>
          </p:cNvSpPr>
          <p:nvPr>
            <p:ph type="title"/>
          </p:nvPr>
        </p:nvSpPr>
        <p:spPr>
          <a:xfrm>
            <a:off x="4211638" y="1125538"/>
            <a:ext cx="4486275" cy="431800"/>
          </a:xfrm>
          <a:noFill/>
          <a:ln/>
          <a:effectLst>
            <a:outerShdw dist="35921" dir="2700000" algn="ctr" rotWithShape="0">
              <a:schemeClr val="tx1"/>
            </a:outerShdw>
          </a:effectLst>
        </p:spPr>
        <p:txBody>
          <a:bodyPr/>
          <a:lstStyle/>
          <a:p>
            <a:pPr algn="r"/>
            <a:r>
              <a:rPr lang="es-ES_tradnl" sz="1600" b="1">
                <a:cs typeface="Times New Roman" pitchFamily="18" charset="0"/>
              </a:rPr>
              <a:t>Dos caras de la seguridad</a:t>
            </a:r>
            <a:r>
              <a:rPr lang="es-ES_tradnl" sz="2400" b="1">
                <a:cs typeface="Times New Roman" pitchFamily="18" charset="0"/>
              </a:rPr>
              <a:t> </a:t>
            </a:r>
          </a:p>
        </p:txBody>
      </p:sp>
      <p:sp>
        <p:nvSpPr>
          <p:cNvPr id="215043" name="Rectangle 3"/>
          <p:cNvSpPr>
            <a:spLocks noGrp="1" noChangeArrowheads="1"/>
          </p:cNvSpPr>
          <p:nvPr>
            <p:ph type="body" idx="1"/>
          </p:nvPr>
        </p:nvSpPr>
        <p:spPr>
          <a:xfrm>
            <a:off x="684213" y="1700213"/>
            <a:ext cx="7772400" cy="4105275"/>
          </a:xfrm>
          <a:effectLst>
            <a:outerShdw dist="35921" dir="2700000" algn="ctr" rotWithShape="0">
              <a:schemeClr val="tx1"/>
            </a:outerShdw>
          </a:effectLst>
        </p:spPr>
        <p:txBody>
          <a:bodyPr/>
          <a:lstStyle/>
          <a:p>
            <a:pPr marL="0" indent="0" algn="just">
              <a:lnSpc>
                <a:spcPct val="90000"/>
              </a:lnSpc>
              <a:buFontTx/>
              <a:buNone/>
            </a:pPr>
            <a:r>
              <a:rPr lang="es-ES_tradnl" sz="1800" b="1" i="1" u="sng"/>
              <a:t>Dimensión objetiva</a:t>
            </a:r>
            <a:r>
              <a:rPr lang="es-ES_tradnl" sz="1800" b="1" i="1"/>
              <a:t>:</a:t>
            </a:r>
          </a:p>
          <a:p>
            <a:pPr marL="0" indent="0" algn="just">
              <a:lnSpc>
                <a:spcPct val="90000"/>
              </a:lnSpc>
              <a:buFontTx/>
              <a:buNone/>
            </a:pPr>
            <a:endParaRPr lang="es-ES_tradnl" sz="1800" b="1"/>
          </a:p>
          <a:p>
            <a:pPr marL="0" indent="0" algn="just">
              <a:lnSpc>
                <a:spcPct val="90000"/>
              </a:lnSpc>
              <a:buFontTx/>
              <a:buNone/>
            </a:pPr>
            <a:r>
              <a:rPr lang="es-ES_tradnl" sz="1800"/>
              <a:t>La existencia de </a:t>
            </a:r>
            <a:r>
              <a:rPr lang="es-ES_tradnl" sz="1800">
                <a:solidFill>
                  <a:srgbClr val="FF0000"/>
                </a:solidFill>
              </a:rPr>
              <a:t>factores de riesgo reales y medibles</a:t>
            </a:r>
            <a:r>
              <a:rPr lang="es-ES_tradnl" sz="1800"/>
              <a:t>, como la </a:t>
            </a:r>
            <a:r>
              <a:rPr lang="es-ES_tradnl" sz="1800">
                <a:solidFill>
                  <a:srgbClr val="FF0000"/>
                </a:solidFill>
              </a:rPr>
              <a:t>criminalidad</a:t>
            </a:r>
            <a:r>
              <a:rPr lang="es-ES_tradnl" sz="1800"/>
              <a:t> y la </a:t>
            </a:r>
            <a:r>
              <a:rPr lang="es-ES_tradnl" sz="1800">
                <a:solidFill>
                  <a:srgbClr val="FF0000"/>
                </a:solidFill>
              </a:rPr>
              <a:t>violencia</a:t>
            </a:r>
            <a:r>
              <a:rPr lang="es-ES_tradnl" sz="1800"/>
              <a:t>; o bien la </a:t>
            </a:r>
            <a:r>
              <a:rPr lang="es-ES_tradnl" sz="1800">
                <a:solidFill>
                  <a:srgbClr val="FF0000"/>
                </a:solidFill>
              </a:rPr>
              <a:t>inexistencia de mecanismos de protección</a:t>
            </a:r>
            <a:r>
              <a:rPr lang="es-ES_tradnl" sz="1800"/>
              <a:t>, o la </a:t>
            </a:r>
            <a:r>
              <a:rPr lang="es-ES_tradnl" sz="1800">
                <a:solidFill>
                  <a:srgbClr val="FF0000"/>
                </a:solidFill>
              </a:rPr>
              <a:t>ausencia de mecanismos de reparación</a:t>
            </a:r>
            <a:r>
              <a:rPr lang="es-ES_tradnl" sz="1800"/>
              <a:t>; la </a:t>
            </a:r>
            <a:r>
              <a:rPr lang="es-ES_tradnl" sz="1800">
                <a:solidFill>
                  <a:srgbClr val="FF0000"/>
                </a:solidFill>
              </a:rPr>
              <a:t>ineficiencia del sistema de administración de justicia penal</a:t>
            </a:r>
            <a:r>
              <a:rPr lang="es-ES_tradnl" sz="1800"/>
              <a:t>.</a:t>
            </a:r>
          </a:p>
          <a:p>
            <a:pPr marL="0" indent="0" algn="just">
              <a:lnSpc>
                <a:spcPct val="90000"/>
              </a:lnSpc>
              <a:buFontTx/>
              <a:buNone/>
            </a:pPr>
            <a:endParaRPr lang="es-ES_tradnl" sz="1800" i="1"/>
          </a:p>
          <a:p>
            <a:pPr marL="0" indent="0" algn="just">
              <a:lnSpc>
                <a:spcPct val="90000"/>
              </a:lnSpc>
              <a:buFontTx/>
              <a:buNone/>
            </a:pPr>
            <a:r>
              <a:rPr lang="es-ES_tradnl" sz="1800" b="1" i="1" u="sng"/>
              <a:t>Dimensión subjetiva:</a:t>
            </a:r>
          </a:p>
          <a:p>
            <a:pPr marL="0" indent="0" algn="just">
              <a:lnSpc>
                <a:spcPct val="10000"/>
              </a:lnSpc>
              <a:buFontTx/>
              <a:buNone/>
            </a:pPr>
            <a:endParaRPr lang="es-ES_tradnl" sz="1800" b="1" u="sng"/>
          </a:p>
          <a:p>
            <a:pPr marL="0" indent="0" algn="just">
              <a:lnSpc>
                <a:spcPct val="80000"/>
              </a:lnSpc>
              <a:buFontTx/>
              <a:buNone/>
            </a:pPr>
            <a:r>
              <a:rPr lang="es-ES_tradnl" sz="1800">
                <a:solidFill>
                  <a:srgbClr val="FF0000"/>
                </a:solidFill>
              </a:rPr>
              <a:t>La evaluación</a:t>
            </a:r>
            <a:r>
              <a:rPr lang="es-ES_tradnl" sz="1800"/>
              <a:t> que hacen las personas de su propia </a:t>
            </a:r>
            <a:r>
              <a:rPr lang="es-ES_tradnl" sz="1800">
                <a:solidFill>
                  <a:srgbClr val="FF0000"/>
                </a:solidFill>
              </a:rPr>
              <a:t>calidad de vida</a:t>
            </a:r>
            <a:r>
              <a:rPr lang="es-ES_tradnl" sz="1800"/>
              <a:t>, del </a:t>
            </a:r>
            <a:r>
              <a:rPr lang="es-ES_tradnl" sz="1800">
                <a:solidFill>
                  <a:srgbClr val="FF0000"/>
                </a:solidFill>
              </a:rPr>
              <a:t>acceso y de la eficacia de los mecanismos de seguridad y justicia</a:t>
            </a:r>
            <a:r>
              <a:rPr lang="es-ES_tradnl" sz="1800"/>
              <a:t>….sedimenta en un particular </a:t>
            </a:r>
            <a:r>
              <a:rPr lang="es-ES_tradnl" sz="1800">
                <a:solidFill>
                  <a:srgbClr val="FF0000"/>
                </a:solidFill>
              </a:rPr>
              <a:t>estado psicológico (temor, vulnerabilidad, etc.). </a:t>
            </a:r>
          </a:p>
          <a:p>
            <a:pPr marL="0" indent="0" algn="just">
              <a:lnSpc>
                <a:spcPct val="30000"/>
              </a:lnSpc>
              <a:buFontTx/>
              <a:buNone/>
            </a:pPr>
            <a:endParaRPr lang="es-ES_tradnl" sz="1800">
              <a:solidFill>
                <a:srgbClr val="FF0000"/>
              </a:solidFill>
            </a:endParaRPr>
          </a:p>
          <a:p>
            <a:pPr marL="0" indent="0" algn="just">
              <a:lnSpc>
                <a:spcPct val="90000"/>
              </a:lnSpc>
              <a:buFontTx/>
              <a:buNone/>
            </a:pPr>
            <a:r>
              <a:rPr lang="es-ES_tradnl" sz="1800"/>
              <a:t>Las nociones de </a:t>
            </a:r>
            <a:r>
              <a:rPr lang="es-ES_tradnl" sz="1800" b="1" i="1">
                <a:solidFill>
                  <a:srgbClr val="FF0000"/>
                </a:solidFill>
              </a:rPr>
              <a:t>riesgo</a:t>
            </a:r>
            <a:r>
              <a:rPr lang="es-ES_tradnl" sz="1800">
                <a:solidFill>
                  <a:srgbClr val="FF0000"/>
                </a:solidFill>
              </a:rPr>
              <a:t> </a:t>
            </a:r>
            <a:r>
              <a:rPr lang="es-ES_tradnl" sz="1800"/>
              <a:t>no se basan únicamente en juicios empíricos; son nociones construidas social y culturalmente, que enfatizan algunos aspectos del peligro e ignoran otros. </a:t>
            </a:r>
          </a:p>
        </p:txBody>
      </p:sp>
      <p:sp>
        <p:nvSpPr>
          <p:cNvPr id="215044" name="Rectangle 4"/>
          <p:cNvSpPr>
            <a:spLocks noChangeArrowheads="1"/>
          </p:cNvSpPr>
          <p:nvPr/>
        </p:nvSpPr>
        <p:spPr bwMode="auto">
          <a:xfrm>
            <a:off x="468313" y="476250"/>
            <a:ext cx="8229600" cy="463550"/>
          </a:xfrm>
          <a:prstGeom prst="rect">
            <a:avLst/>
          </a:prstGeom>
          <a:noFill/>
          <a:ln w="9525">
            <a:noFill/>
            <a:miter lim="800000"/>
            <a:headEnd/>
            <a:tailEnd/>
          </a:ln>
          <a:effectLst>
            <a:outerShdw dist="35921" dir="2700000" algn="ctr" rotWithShape="0">
              <a:schemeClr val="tx1"/>
            </a:outerShdw>
          </a:effectLst>
        </p:spPr>
        <p:txBody>
          <a:bodyPr/>
          <a:lstStyle/>
          <a:p>
            <a:pPr algn="ctr">
              <a:lnSpc>
                <a:spcPct val="80000"/>
              </a:lnSpc>
              <a:spcBef>
                <a:spcPct val="20000"/>
              </a:spcBef>
            </a:pPr>
            <a:r>
              <a:rPr lang="es-ES_tradnl" sz="2000">
                <a:solidFill>
                  <a:srgbClr val="FFFF00"/>
                </a:solidFill>
                <a:effectLst>
                  <a:outerShdw blurRad="38100" dist="38100" dir="2700000" algn="tl">
                    <a:srgbClr val="000000"/>
                  </a:outerShdw>
                </a:effectLst>
                <a:latin typeface="Arial" pitchFamily="34" charset="0"/>
              </a:rPr>
              <a:t>¿De qué se trata en definitiva?. ¿De qué seguridad hablamos?, ¿Seguridad para qué?, ¿Cómo alcanzar esa seguridad?.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s-ES"/>
              <a:t>11 Sept  - 2006</a:t>
            </a:r>
          </a:p>
        </p:txBody>
      </p:sp>
      <p:sp>
        <p:nvSpPr>
          <p:cNvPr id="5" name="Footer Placeholder 4"/>
          <p:cNvSpPr>
            <a:spLocks noGrp="1"/>
          </p:cNvSpPr>
          <p:nvPr>
            <p:ph type="ftr" sz="quarter" idx="11"/>
          </p:nvPr>
        </p:nvSpPr>
        <p:spPr/>
        <p:txBody>
          <a:bodyPr/>
          <a:lstStyle/>
          <a:p>
            <a:r>
              <a:rPr lang="es-ES"/>
              <a:t>Patricio Tudela (Ph.D.)</a:t>
            </a:r>
          </a:p>
        </p:txBody>
      </p:sp>
      <p:sp>
        <p:nvSpPr>
          <p:cNvPr id="6" name="Slide Number Placeholder 5"/>
          <p:cNvSpPr>
            <a:spLocks noGrp="1"/>
          </p:cNvSpPr>
          <p:nvPr>
            <p:ph type="sldNum" sz="quarter" idx="12"/>
          </p:nvPr>
        </p:nvSpPr>
        <p:spPr/>
        <p:txBody>
          <a:bodyPr/>
          <a:lstStyle/>
          <a:p>
            <a:fld id="{7E3F47E3-D196-49FE-9B8F-0009AC94EF42}" type="slidenum">
              <a:rPr lang="es-ES"/>
              <a:pPr/>
              <a:t>24</a:t>
            </a:fld>
            <a:endParaRPr lang="es-ES"/>
          </a:p>
        </p:txBody>
      </p:sp>
      <p:sp>
        <p:nvSpPr>
          <p:cNvPr id="210946" name="Rectangle 2"/>
          <p:cNvSpPr>
            <a:spLocks noGrp="1" noChangeArrowheads="1"/>
          </p:cNvSpPr>
          <p:nvPr>
            <p:ph type="title"/>
          </p:nvPr>
        </p:nvSpPr>
        <p:spPr>
          <a:xfrm>
            <a:off x="755650" y="620713"/>
            <a:ext cx="7772400" cy="374650"/>
          </a:xfrm>
          <a:noFill/>
          <a:ln/>
        </p:spPr>
        <p:txBody>
          <a:bodyPr/>
          <a:lstStyle/>
          <a:p>
            <a:r>
              <a:rPr lang="es-ES" sz="2400"/>
              <a:t>Sobre las primeras expresiones…..</a:t>
            </a:r>
          </a:p>
        </p:txBody>
      </p:sp>
      <p:sp>
        <p:nvSpPr>
          <p:cNvPr id="210947" name="Rectangle 3"/>
          <p:cNvSpPr>
            <a:spLocks noGrp="1" noChangeArrowheads="1"/>
          </p:cNvSpPr>
          <p:nvPr>
            <p:ph type="body" idx="1"/>
          </p:nvPr>
        </p:nvSpPr>
        <p:spPr>
          <a:xfrm>
            <a:off x="684213" y="1052513"/>
            <a:ext cx="7848600" cy="4800600"/>
          </a:xfrm>
          <a:noFill/>
          <a:ln/>
          <a:effectLst>
            <a:outerShdw dist="35921" dir="2700000" algn="ctr" rotWithShape="0">
              <a:schemeClr val="tx1"/>
            </a:outerShdw>
          </a:effectLst>
        </p:spPr>
        <p:txBody>
          <a:bodyPr/>
          <a:lstStyle/>
          <a:p>
            <a:pPr marL="0" indent="0" algn="just">
              <a:lnSpc>
                <a:spcPct val="90000"/>
              </a:lnSpc>
              <a:buFontTx/>
              <a:buNone/>
            </a:pPr>
            <a:r>
              <a:rPr lang="es-ES" sz="1800"/>
              <a:t>OEA - Declaración de Montrouis (1995). </a:t>
            </a:r>
          </a:p>
          <a:p>
            <a:pPr marL="0" indent="0" algn="just">
              <a:lnSpc>
                <a:spcPct val="90000"/>
              </a:lnSpc>
              <a:buFontTx/>
              <a:buNone/>
            </a:pPr>
            <a:endParaRPr lang="es-ES" sz="1800"/>
          </a:p>
          <a:p>
            <a:pPr marL="0" indent="0" algn="just">
              <a:lnSpc>
                <a:spcPct val="90000"/>
              </a:lnSpc>
              <a:buFontTx/>
              <a:buNone/>
            </a:pPr>
            <a:r>
              <a:rPr lang="es-ES" sz="1800"/>
              <a:t>….debe entenderse como </a:t>
            </a:r>
            <a:r>
              <a:rPr lang="es-ES" sz="1800">
                <a:solidFill>
                  <a:srgbClr val="FF0000"/>
                </a:solidFill>
              </a:rPr>
              <a:t>la seguridad de todas las personas sujetas a la jurisdicción del Estado</a:t>
            </a:r>
          </a:p>
          <a:p>
            <a:pPr marL="0" indent="0" algn="just">
              <a:lnSpc>
                <a:spcPct val="90000"/>
              </a:lnSpc>
              <a:buFontTx/>
              <a:buNone/>
            </a:pPr>
            <a:endParaRPr lang="es-ES" sz="1800">
              <a:solidFill>
                <a:srgbClr val="FF0000"/>
              </a:solidFill>
            </a:endParaRPr>
          </a:p>
          <a:p>
            <a:pPr marL="0" indent="0" algn="just">
              <a:lnSpc>
                <a:spcPct val="90000"/>
              </a:lnSpc>
              <a:buFontTx/>
              <a:buNone/>
            </a:pPr>
            <a:r>
              <a:rPr lang="es-ES" sz="1800"/>
              <a:t>….que </a:t>
            </a:r>
            <a:r>
              <a:rPr lang="es-ES" sz="1800">
                <a:solidFill>
                  <a:srgbClr val="FF0000"/>
                </a:solidFill>
              </a:rPr>
              <a:t>involucra elementos esenciales para el desarrollo de la sociedad</a:t>
            </a:r>
          </a:p>
          <a:p>
            <a:pPr marL="0" indent="0" algn="just">
              <a:lnSpc>
                <a:spcPct val="90000"/>
              </a:lnSpc>
              <a:buFontTx/>
              <a:buNone/>
            </a:pPr>
            <a:endParaRPr lang="es-ES" sz="1800"/>
          </a:p>
          <a:p>
            <a:pPr marL="0" indent="0" algn="just">
              <a:lnSpc>
                <a:spcPct val="90000"/>
              </a:lnSpc>
              <a:buFontTx/>
              <a:buNone/>
            </a:pPr>
            <a:r>
              <a:rPr lang="es-ES" sz="1800"/>
              <a:t>….que la </a:t>
            </a:r>
            <a:r>
              <a:rPr lang="es-ES" sz="1800">
                <a:solidFill>
                  <a:srgbClr val="FF0000"/>
                </a:solidFill>
              </a:rPr>
              <a:t>criminalidad, la impunidad y la deficiencia de los sistemas judiciales y policiales</a:t>
            </a:r>
            <a:r>
              <a:rPr lang="es-ES" sz="1800"/>
              <a:t> :</a:t>
            </a:r>
          </a:p>
          <a:p>
            <a:pPr marL="0" indent="0" algn="just">
              <a:lnSpc>
                <a:spcPct val="90000"/>
              </a:lnSpc>
              <a:buFontTx/>
              <a:buNone/>
            </a:pPr>
            <a:endParaRPr lang="es-ES" sz="1800"/>
          </a:p>
          <a:p>
            <a:pPr lvl="2" algn="just">
              <a:lnSpc>
                <a:spcPct val="90000"/>
              </a:lnSpc>
            </a:pPr>
            <a:r>
              <a:rPr lang="es-ES" sz="1800"/>
              <a:t>afectan el normal </a:t>
            </a:r>
            <a:r>
              <a:rPr lang="es-ES" sz="1800">
                <a:solidFill>
                  <a:srgbClr val="FF0000"/>
                </a:solidFill>
              </a:rPr>
              <a:t>desenvolvimiento de la vida de las sociedades</a:t>
            </a:r>
            <a:r>
              <a:rPr lang="es-ES" sz="1800"/>
              <a:t>, </a:t>
            </a:r>
          </a:p>
          <a:p>
            <a:pPr lvl="2" algn="just">
              <a:lnSpc>
                <a:spcPct val="90000"/>
              </a:lnSpc>
            </a:pPr>
            <a:r>
              <a:rPr lang="es-ES" sz="1800"/>
              <a:t>amenaza la </a:t>
            </a:r>
            <a:r>
              <a:rPr lang="es-ES" sz="1800">
                <a:solidFill>
                  <a:srgbClr val="FF0000"/>
                </a:solidFill>
              </a:rPr>
              <a:t>consolidación de las democracias</a:t>
            </a:r>
            <a:r>
              <a:rPr lang="es-ES" sz="1800"/>
              <a:t>, </a:t>
            </a:r>
          </a:p>
          <a:p>
            <a:pPr lvl="2" algn="just">
              <a:lnSpc>
                <a:spcPct val="90000"/>
              </a:lnSpc>
            </a:pPr>
            <a:r>
              <a:rPr lang="es-ES" sz="1800"/>
              <a:t>deteriora los </a:t>
            </a:r>
            <a:r>
              <a:rPr lang="es-ES" sz="1800">
                <a:solidFill>
                  <a:srgbClr val="FF0000"/>
                </a:solidFill>
              </a:rPr>
              <a:t>niveles de vida de la población</a:t>
            </a:r>
            <a:r>
              <a:rPr lang="es-ES" sz="1800"/>
              <a:t> e </a:t>
            </a:r>
          </a:p>
          <a:p>
            <a:pPr lvl="2" algn="just">
              <a:lnSpc>
                <a:spcPct val="90000"/>
              </a:lnSpc>
            </a:pPr>
            <a:r>
              <a:rPr lang="es-ES" sz="1800"/>
              <a:t>impide la </a:t>
            </a:r>
            <a:r>
              <a:rPr lang="es-ES" sz="1800">
                <a:solidFill>
                  <a:srgbClr val="FF0000"/>
                </a:solidFill>
              </a:rPr>
              <a:t>vigencia plena de los derechos humanos</a:t>
            </a:r>
            <a:r>
              <a:rPr lang="es-ES" sz="1800"/>
              <a:t>.</a:t>
            </a:r>
          </a:p>
          <a:p>
            <a:pPr lvl="2" algn="just">
              <a:lnSpc>
                <a:spcPct val="90000"/>
              </a:lnSpc>
              <a:buFontTx/>
              <a:buNone/>
            </a:pPr>
            <a:r>
              <a:rPr lang="es-ES" sz="1800"/>
              <a:t> </a:t>
            </a:r>
            <a:br>
              <a:rPr lang="es-ES" sz="1800"/>
            </a:br>
            <a:endParaRPr lang="es-ES" sz="180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s-ES"/>
              <a:t>11 Sept  - 2006</a:t>
            </a:r>
          </a:p>
        </p:txBody>
      </p:sp>
      <p:sp>
        <p:nvSpPr>
          <p:cNvPr id="6" name="Footer Placeholder 4"/>
          <p:cNvSpPr>
            <a:spLocks noGrp="1"/>
          </p:cNvSpPr>
          <p:nvPr>
            <p:ph type="ftr" sz="quarter" idx="11"/>
          </p:nvPr>
        </p:nvSpPr>
        <p:spPr/>
        <p:txBody>
          <a:bodyPr/>
          <a:lstStyle/>
          <a:p>
            <a:r>
              <a:rPr lang="es-ES"/>
              <a:t>Patricio Tudela (Ph.D.)</a:t>
            </a:r>
          </a:p>
        </p:txBody>
      </p:sp>
      <p:sp>
        <p:nvSpPr>
          <p:cNvPr id="7" name="Slide Number Placeholder 5"/>
          <p:cNvSpPr>
            <a:spLocks noGrp="1"/>
          </p:cNvSpPr>
          <p:nvPr>
            <p:ph type="sldNum" sz="quarter" idx="12"/>
          </p:nvPr>
        </p:nvSpPr>
        <p:spPr/>
        <p:txBody>
          <a:bodyPr/>
          <a:lstStyle/>
          <a:p>
            <a:fld id="{192526AF-64FE-4F2A-BC15-4C2BE890913C}" type="slidenum">
              <a:rPr lang="es-ES"/>
              <a:pPr/>
              <a:t>25</a:t>
            </a:fld>
            <a:endParaRPr lang="es-ES"/>
          </a:p>
        </p:txBody>
      </p:sp>
      <p:sp>
        <p:nvSpPr>
          <p:cNvPr id="208898" name="Rectangle 2"/>
          <p:cNvSpPr>
            <a:spLocks noGrp="1" noChangeArrowheads="1"/>
          </p:cNvSpPr>
          <p:nvPr>
            <p:ph type="title"/>
          </p:nvPr>
        </p:nvSpPr>
        <p:spPr>
          <a:xfrm>
            <a:off x="468313" y="549275"/>
            <a:ext cx="8229600" cy="703263"/>
          </a:xfrm>
          <a:noFill/>
          <a:ln/>
        </p:spPr>
        <p:txBody>
          <a:bodyPr/>
          <a:lstStyle/>
          <a:p>
            <a:r>
              <a:rPr lang="es-ES" sz="2400"/>
              <a:t>Un campo emergente de la política pública….. </a:t>
            </a:r>
          </a:p>
        </p:txBody>
      </p:sp>
      <p:sp>
        <p:nvSpPr>
          <p:cNvPr id="208899" name="Rectangle 3"/>
          <p:cNvSpPr>
            <a:spLocks noGrp="1" noChangeArrowheads="1"/>
          </p:cNvSpPr>
          <p:nvPr>
            <p:ph type="body" idx="1"/>
          </p:nvPr>
        </p:nvSpPr>
        <p:spPr>
          <a:xfrm>
            <a:off x="685800" y="1219200"/>
            <a:ext cx="7773988" cy="3865563"/>
          </a:xfrm>
          <a:effectLst>
            <a:outerShdw dist="35921" dir="2700000" algn="ctr" rotWithShape="0">
              <a:srgbClr val="000018"/>
            </a:outerShdw>
          </a:effectLst>
        </p:spPr>
        <p:txBody>
          <a:bodyPr/>
          <a:lstStyle/>
          <a:p>
            <a:pPr marL="304800" indent="-304800" algn="just">
              <a:lnSpc>
                <a:spcPct val="90000"/>
              </a:lnSpc>
              <a:buFontTx/>
              <a:buNone/>
            </a:pPr>
            <a:endParaRPr lang="es-CL" sz="1800"/>
          </a:p>
          <a:p>
            <a:pPr marL="304800" indent="-304800" algn="just">
              <a:lnSpc>
                <a:spcPct val="90000"/>
              </a:lnSpc>
            </a:pPr>
            <a:r>
              <a:rPr lang="es-ES" sz="1800">
                <a:cs typeface="Times New Roman" pitchFamily="18" charset="0"/>
              </a:rPr>
              <a:t>El </a:t>
            </a:r>
            <a:r>
              <a:rPr lang="es-ES" sz="1800" u="sng">
                <a:cs typeface="Times New Roman" pitchFamily="18" charset="0"/>
              </a:rPr>
              <a:t>universo de la seguridad ciudadana</a:t>
            </a:r>
            <a:r>
              <a:rPr lang="es-ES" sz="1800">
                <a:cs typeface="Times New Roman" pitchFamily="18" charset="0"/>
              </a:rPr>
              <a:t> comprende todo aquello que la amenaza como lo que la protege. </a:t>
            </a:r>
          </a:p>
          <a:p>
            <a:pPr marL="304800" indent="-304800" algn="just">
              <a:lnSpc>
                <a:spcPct val="40000"/>
              </a:lnSpc>
            </a:pPr>
            <a:endParaRPr lang="es-ES" sz="1800">
              <a:cs typeface="Times New Roman" pitchFamily="18" charset="0"/>
            </a:endParaRPr>
          </a:p>
          <a:p>
            <a:pPr marL="304800" indent="-304800" algn="just">
              <a:lnSpc>
                <a:spcPct val="90000"/>
              </a:lnSpc>
            </a:pPr>
            <a:r>
              <a:rPr lang="es-ES" sz="1800">
                <a:solidFill>
                  <a:srgbClr val="FF0000"/>
                </a:solidFill>
                <a:cs typeface="Times New Roman" pitchFamily="18" charset="0"/>
              </a:rPr>
              <a:t>Lo relativo a</a:t>
            </a:r>
            <a:r>
              <a:rPr lang="es-ES" sz="1800">
                <a:cs typeface="Times New Roman" pitchFamily="18" charset="0"/>
              </a:rPr>
              <a:t>:</a:t>
            </a:r>
          </a:p>
          <a:p>
            <a:pPr marL="304800" indent="-304800" algn="just">
              <a:lnSpc>
                <a:spcPct val="30000"/>
              </a:lnSpc>
            </a:pPr>
            <a:endParaRPr lang="es-ES" sz="1800">
              <a:cs typeface="Times New Roman" pitchFamily="18" charset="0"/>
            </a:endParaRPr>
          </a:p>
          <a:p>
            <a:pPr marL="1235075" lvl="2" indent="-304800" algn="just">
              <a:lnSpc>
                <a:spcPct val="90000"/>
              </a:lnSpc>
              <a:buFont typeface="Wingdings" pitchFamily="2" charset="2"/>
              <a:buChar char="Ø"/>
            </a:pPr>
            <a:r>
              <a:rPr lang="es-ES" sz="1800">
                <a:cs typeface="Times New Roman" pitchFamily="18" charset="0"/>
              </a:rPr>
              <a:t>la violencia, </a:t>
            </a:r>
          </a:p>
          <a:p>
            <a:pPr marL="1235075" lvl="2" indent="-304800" algn="just">
              <a:lnSpc>
                <a:spcPct val="90000"/>
              </a:lnSpc>
              <a:buFont typeface="Wingdings" pitchFamily="2" charset="2"/>
              <a:buChar char="Ø"/>
            </a:pPr>
            <a:r>
              <a:rPr lang="es-ES" sz="1800">
                <a:cs typeface="Times New Roman" pitchFamily="18" charset="0"/>
              </a:rPr>
              <a:t>la inseguridad</a:t>
            </a:r>
          </a:p>
          <a:p>
            <a:pPr marL="1235075" lvl="2" indent="-304800" algn="just">
              <a:lnSpc>
                <a:spcPct val="90000"/>
              </a:lnSpc>
              <a:buFont typeface="Wingdings" pitchFamily="2" charset="2"/>
              <a:buChar char="Ø"/>
            </a:pPr>
            <a:r>
              <a:rPr lang="es-ES" sz="1800">
                <a:cs typeface="Times New Roman" pitchFamily="18" charset="0"/>
              </a:rPr>
              <a:t>la criminalidad y, </a:t>
            </a:r>
          </a:p>
          <a:p>
            <a:pPr marL="1235075" lvl="2" indent="-304800" algn="just">
              <a:lnSpc>
                <a:spcPct val="90000"/>
              </a:lnSpc>
              <a:buFont typeface="Wingdings" pitchFamily="2" charset="2"/>
              <a:buChar char="Ø"/>
            </a:pPr>
            <a:r>
              <a:rPr lang="es-ES" sz="1800">
                <a:cs typeface="Times New Roman" pitchFamily="18" charset="0"/>
              </a:rPr>
              <a:t>el </a:t>
            </a:r>
            <a:r>
              <a:rPr lang="es-ES" sz="1800">
                <a:solidFill>
                  <a:srgbClr val="FF0000"/>
                </a:solidFill>
                <a:cs typeface="Times New Roman" pitchFamily="18" charset="0"/>
              </a:rPr>
              <a:t>quehacer de las diversas instituciones estatales </a:t>
            </a:r>
          </a:p>
          <a:p>
            <a:pPr marL="1235075" lvl="2" indent="-304800" algn="just">
              <a:lnSpc>
                <a:spcPct val="90000"/>
              </a:lnSpc>
              <a:buFont typeface="Wingdings" pitchFamily="2" charset="2"/>
              <a:buChar char="Ø"/>
            </a:pPr>
            <a:r>
              <a:rPr lang="es-ES" sz="1800">
                <a:cs typeface="Times New Roman" pitchFamily="18" charset="0"/>
              </a:rPr>
              <a:t>el</a:t>
            </a:r>
            <a:r>
              <a:rPr lang="es-ES" sz="1800">
                <a:solidFill>
                  <a:srgbClr val="FF0000"/>
                </a:solidFill>
                <a:cs typeface="Times New Roman" pitchFamily="18" charset="0"/>
              </a:rPr>
              <a:t> accionar de la sociedad civil</a:t>
            </a:r>
            <a:r>
              <a:rPr lang="es-ES" sz="1800">
                <a:cs typeface="Times New Roman" pitchFamily="18" charset="0"/>
              </a:rPr>
              <a:t>….</a:t>
            </a:r>
          </a:p>
          <a:p>
            <a:pPr marL="1235075" lvl="2" indent="-304800" algn="just">
              <a:lnSpc>
                <a:spcPct val="90000"/>
              </a:lnSpc>
              <a:buFont typeface="Wingdings" pitchFamily="2" charset="2"/>
              <a:buChar char="Ø"/>
            </a:pPr>
            <a:r>
              <a:rPr lang="es-ES" sz="1800">
                <a:cs typeface="Times New Roman" pitchFamily="18" charset="0"/>
              </a:rPr>
              <a:t>lo relacionado con la promoción y gestión de la seguridad, como </a:t>
            </a:r>
            <a:r>
              <a:rPr lang="es-ES" sz="1800" b="1" i="1">
                <a:solidFill>
                  <a:srgbClr val="FF0000"/>
                </a:solidFill>
                <a:cs typeface="Times New Roman" pitchFamily="18" charset="0"/>
              </a:rPr>
              <a:t>bien público</a:t>
            </a:r>
            <a:r>
              <a:rPr lang="es-ES" sz="1800" b="1" i="1">
                <a:cs typeface="Times New Roman" pitchFamily="18" charset="0"/>
              </a:rPr>
              <a:t>,</a:t>
            </a:r>
            <a:r>
              <a:rPr lang="es-ES" sz="1800">
                <a:cs typeface="Times New Roman" pitchFamily="18" charset="0"/>
              </a:rPr>
              <a:t> para la  persona como </a:t>
            </a:r>
            <a:r>
              <a:rPr lang="es-ES" sz="1800" b="1" i="1">
                <a:solidFill>
                  <a:srgbClr val="FF0000"/>
                </a:solidFill>
                <a:cs typeface="Times New Roman" pitchFamily="18" charset="0"/>
              </a:rPr>
              <a:t>sujeto con derechos</a:t>
            </a:r>
            <a:r>
              <a:rPr lang="es-ES" sz="1800">
                <a:solidFill>
                  <a:srgbClr val="FF0000"/>
                </a:solidFill>
                <a:cs typeface="Times New Roman" pitchFamily="18" charset="0"/>
              </a:rPr>
              <a:t> .</a:t>
            </a:r>
            <a:endParaRPr lang="es-ES" sz="1800">
              <a:solidFill>
                <a:srgbClr val="FF0000"/>
              </a:solidFill>
            </a:endParaRPr>
          </a:p>
        </p:txBody>
      </p:sp>
      <p:sp>
        <p:nvSpPr>
          <p:cNvPr id="208900" name="Text Box 4"/>
          <p:cNvSpPr txBox="1">
            <a:spLocks noChangeArrowheads="1"/>
          </p:cNvSpPr>
          <p:nvPr/>
        </p:nvSpPr>
        <p:spPr bwMode="auto">
          <a:xfrm>
            <a:off x="1763713" y="5157788"/>
            <a:ext cx="7127875" cy="925512"/>
          </a:xfrm>
          <a:prstGeom prst="rect">
            <a:avLst/>
          </a:prstGeom>
          <a:solidFill>
            <a:srgbClr val="CCFFFF"/>
          </a:solidFill>
          <a:ln w="9525" algn="ctr">
            <a:solidFill>
              <a:schemeClr val="tx1"/>
            </a:solidFill>
            <a:miter lim="800000"/>
            <a:headEnd/>
            <a:tailEnd/>
          </a:ln>
          <a:effectLst>
            <a:outerShdw dist="35921" dir="2700000" algn="ctr" rotWithShape="0">
              <a:schemeClr val="tx1"/>
            </a:outerShdw>
          </a:effectLst>
        </p:spPr>
        <p:txBody>
          <a:bodyPr>
            <a:spAutoFit/>
          </a:bodyPr>
          <a:lstStyle/>
          <a:p>
            <a:pPr algn="ctr">
              <a:spcBef>
                <a:spcPct val="50000"/>
              </a:spcBef>
            </a:pPr>
            <a:r>
              <a:rPr lang="es-ES" sz="1800" b="1">
                <a:solidFill>
                  <a:srgbClr val="FF0000"/>
                </a:solidFill>
                <a:latin typeface="Arial" pitchFamily="34" charset="0"/>
                <a:cs typeface="Arial" pitchFamily="34" charset="0"/>
              </a:rPr>
              <a:t>¿Cómo crear condiciones sistémicas para alcanzar una situación  socio-institucional propicia para la seguridad ciudadana?</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Date Placeholder 3"/>
          <p:cNvSpPr>
            <a:spLocks noGrp="1"/>
          </p:cNvSpPr>
          <p:nvPr>
            <p:ph type="dt" sz="half" idx="10"/>
          </p:nvPr>
        </p:nvSpPr>
        <p:spPr/>
        <p:txBody>
          <a:bodyPr/>
          <a:lstStyle/>
          <a:p>
            <a:r>
              <a:rPr lang="es-ES"/>
              <a:t>11 Sept  - 2006</a:t>
            </a:r>
          </a:p>
        </p:txBody>
      </p:sp>
      <p:sp>
        <p:nvSpPr>
          <p:cNvPr id="34" name="Footer Placeholder 4"/>
          <p:cNvSpPr>
            <a:spLocks noGrp="1"/>
          </p:cNvSpPr>
          <p:nvPr>
            <p:ph type="ftr" sz="quarter" idx="11"/>
          </p:nvPr>
        </p:nvSpPr>
        <p:spPr/>
        <p:txBody>
          <a:bodyPr/>
          <a:lstStyle/>
          <a:p>
            <a:r>
              <a:rPr lang="es-ES"/>
              <a:t>Patricio Tudela (Ph.D.)</a:t>
            </a:r>
          </a:p>
        </p:txBody>
      </p:sp>
      <p:sp>
        <p:nvSpPr>
          <p:cNvPr id="35" name="Slide Number Placeholder 5"/>
          <p:cNvSpPr>
            <a:spLocks noGrp="1"/>
          </p:cNvSpPr>
          <p:nvPr>
            <p:ph type="sldNum" sz="quarter" idx="12"/>
          </p:nvPr>
        </p:nvSpPr>
        <p:spPr/>
        <p:txBody>
          <a:bodyPr/>
          <a:lstStyle/>
          <a:p>
            <a:fld id="{7AC189B0-5506-485E-A0B4-FDAF6F91EC1C}" type="slidenum">
              <a:rPr lang="es-ES"/>
              <a:pPr/>
              <a:t>26</a:t>
            </a:fld>
            <a:endParaRPr lang="es-ES"/>
          </a:p>
        </p:txBody>
      </p:sp>
      <p:graphicFrame>
        <p:nvGraphicFramePr>
          <p:cNvPr id="204840" name="Group 40"/>
          <p:cNvGraphicFramePr>
            <a:graphicFrameLocks noGrp="1"/>
          </p:cNvGraphicFramePr>
          <p:nvPr/>
        </p:nvGraphicFramePr>
        <p:xfrm>
          <a:off x="250825" y="3068638"/>
          <a:ext cx="3889375" cy="2813050"/>
        </p:xfrm>
        <a:graphic>
          <a:graphicData uri="http://schemas.openxmlformats.org/drawingml/2006/table">
            <a:tbl>
              <a:tblPr/>
              <a:tblGrid>
                <a:gridCol w="3889375"/>
              </a:tblGrid>
              <a:tr h="5032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600" b="0" i="0" u="none" strike="noStrike" cap="none" normalizeH="0" baseline="0" smtClean="0">
                          <a:ln>
                            <a:noFill/>
                          </a:ln>
                          <a:solidFill>
                            <a:srgbClr val="FFFF00"/>
                          </a:solidFill>
                          <a:effectLst>
                            <a:outerShdw blurRad="38100" dist="38100" dir="2700000" algn="tl">
                              <a:srgbClr val="000000"/>
                            </a:outerShdw>
                          </a:effectLst>
                          <a:latin typeface="Arial" pitchFamily="34" charset="0"/>
                        </a:rPr>
                        <a:t>Estrategia de prevención social (factores de riesgo y protección)</a:t>
                      </a:r>
                      <a:endParaRPr kumimoji="0" lang="es-ES_tradnl" sz="1600" b="0" i="0" u="none" strike="noStrike" cap="none" normalizeH="0" baseline="0" smtClean="0">
                        <a:ln>
                          <a:noFill/>
                        </a:ln>
                        <a:solidFill>
                          <a:srgbClr val="FFFF00"/>
                        </a:solidFill>
                        <a:effectLst>
                          <a:outerShdw blurRad="38100" dist="38100" dir="2700000" algn="tl">
                            <a:srgbClr val="000000"/>
                          </a:outerShdw>
                        </a:effectLst>
                        <a:latin typeface="Arial" pitchFamily="34" charset="0"/>
                      </a:endParaRPr>
                    </a:p>
                  </a:txBody>
                  <a:tcPr marL="90000" marR="90000" marT="46800" marB="46800"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r>
              <a:tr h="5302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600" b="0" i="0" u="none" strike="noStrike" cap="none" normalizeH="0" baseline="0" smtClean="0">
                          <a:ln>
                            <a:noFill/>
                          </a:ln>
                          <a:solidFill>
                            <a:srgbClr val="FFFF00"/>
                          </a:solidFill>
                          <a:effectLst>
                            <a:outerShdw blurRad="38100" dist="38100" dir="2700000" algn="tl">
                              <a:srgbClr val="000000"/>
                            </a:outerShdw>
                          </a:effectLst>
                          <a:latin typeface="Arial" pitchFamily="34" charset="0"/>
                        </a:rPr>
                        <a:t>Estrategia de construcción de ciudadanía y capital social (coalición y redes de solidaridad)</a:t>
                      </a:r>
                      <a:endParaRPr kumimoji="0" lang="es-ES_tradnl" sz="1600" b="0" i="0" u="none" strike="noStrike" cap="none" normalizeH="0" baseline="0" smtClean="0">
                        <a:ln>
                          <a:noFill/>
                        </a:ln>
                        <a:solidFill>
                          <a:srgbClr val="FFFF00"/>
                        </a:solidFill>
                        <a:effectLst>
                          <a:outerShdw blurRad="38100" dist="38100" dir="2700000" algn="tl">
                            <a:srgbClr val="000000"/>
                          </a:outerShdw>
                        </a:effectLst>
                        <a:latin typeface="Arial" pitchFamily="34" charset="0"/>
                      </a:endParaRPr>
                    </a:p>
                  </a:txBody>
                  <a:tcPr marL="90000" marR="90000" marT="46800" marB="46800"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r>
              <a:tr h="3333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AR" sz="1600" b="0" i="0" u="none" strike="noStrike" cap="none" normalizeH="0" baseline="0" smtClean="0">
                          <a:ln>
                            <a:noFill/>
                          </a:ln>
                          <a:solidFill>
                            <a:srgbClr val="FFFF00"/>
                          </a:solidFill>
                          <a:effectLst>
                            <a:outerShdw blurRad="38100" dist="38100" dir="2700000" algn="tl">
                              <a:srgbClr val="000000"/>
                            </a:outerShdw>
                          </a:effectLst>
                          <a:latin typeface="Arial" pitchFamily="34" charset="0"/>
                          <a:ea typeface="Arial Unicode MS" pitchFamily="34" charset="-128"/>
                          <a:cs typeface="Times New Roman" pitchFamily="18" charset="0"/>
                        </a:rPr>
                        <a:t>Estrategia de prevención situacional (focalización)</a:t>
                      </a:r>
                      <a:endParaRPr kumimoji="0" lang="es-ES_tradnl" sz="1600" b="0" i="0" u="none" strike="noStrike" cap="none" normalizeH="0" baseline="0" smtClean="0">
                        <a:ln>
                          <a:noFill/>
                        </a:ln>
                        <a:solidFill>
                          <a:srgbClr val="FFFF00"/>
                        </a:solidFill>
                        <a:effectLst>
                          <a:outerShdw blurRad="38100" dist="38100" dir="2700000" algn="tl">
                            <a:srgbClr val="000000"/>
                          </a:outerShdw>
                        </a:effectLst>
                        <a:latin typeface="Arial" pitchFamily="34" charset="0"/>
                        <a:ea typeface="Arial Unicode MS" pitchFamily="34" charset="-128"/>
                        <a:cs typeface="Times New Roman" pitchFamily="18" charset="0"/>
                      </a:endParaRPr>
                    </a:p>
                  </a:txBody>
                  <a:tcPr marL="90000" marR="90000" marT="46800" marB="46800"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r>
              <a:tr h="5302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600" b="0" i="0" u="none" strike="noStrike" cap="none" normalizeH="0" baseline="0" smtClean="0">
                          <a:ln>
                            <a:noFill/>
                          </a:ln>
                          <a:solidFill>
                            <a:srgbClr val="FFFF00"/>
                          </a:solidFill>
                          <a:effectLst>
                            <a:outerShdw blurRad="38100" dist="38100" dir="2700000" algn="tl">
                              <a:srgbClr val="000000"/>
                            </a:outerShdw>
                          </a:effectLst>
                          <a:latin typeface="Arial" pitchFamily="34" charset="0"/>
                        </a:rPr>
                        <a:t>Estrategias a través de instituciones de  control social formal (policía, tribunales y sector penitenciario) </a:t>
                      </a:r>
                      <a:endParaRPr kumimoji="0" lang="es-ES_tradnl" sz="1600" b="0" i="0" u="none" strike="noStrike" cap="none" normalizeH="0" baseline="0" smtClean="0">
                        <a:ln>
                          <a:noFill/>
                        </a:ln>
                        <a:solidFill>
                          <a:srgbClr val="FFFF00"/>
                        </a:solidFill>
                        <a:effectLst>
                          <a:outerShdw blurRad="38100" dist="38100" dir="2700000" algn="tl">
                            <a:srgbClr val="000000"/>
                          </a:outerShdw>
                        </a:effectLst>
                        <a:latin typeface="Arial" pitchFamily="34" charset="0"/>
                      </a:endParaRPr>
                    </a:p>
                  </a:txBody>
                  <a:tcPr marL="90000" marR="90000" marT="46800" marB="46800"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
        <p:nvSpPr>
          <p:cNvPr id="204814" name="AutoShape 14"/>
          <p:cNvSpPr>
            <a:spLocks noChangeArrowheads="1"/>
          </p:cNvSpPr>
          <p:nvPr/>
        </p:nvSpPr>
        <p:spPr bwMode="auto">
          <a:xfrm>
            <a:off x="611188" y="1268413"/>
            <a:ext cx="3384550" cy="1225550"/>
          </a:xfrm>
          <a:prstGeom prst="flowChartAlternateProcess">
            <a:avLst/>
          </a:prstGeom>
          <a:solidFill>
            <a:srgbClr val="CCFFCC"/>
          </a:solidFill>
          <a:ln w="9525">
            <a:solidFill>
              <a:schemeClr val="bg1"/>
            </a:solidFill>
            <a:miter lim="800000"/>
            <a:headEnd/>
            <a:tailEnd/>
          </a:ln>
          <a:effectLst/>
        </p:spPr>
        <p:txBody>
          <a:bodyPr anchor="ctr"/>
          <a:lstStyle/>
          <a:p>
            <a:pPr algn="ctr"/>
            <a:r>
              <a:rPr lang="es-ES_tradnl" sz="1600" b="1">
                <a:solidFill>
                  <a:srgbClr val="000018"/>
                </a:solidFill>
                <a:latin typeface="Arial" pitchFamily="34" charset="0"/>
                <a:cs typeface="Angsana New" pitchFamily="18" charset="-34"/>
              </a:rPr>
              <a:t>Políticas de prevención y control de la inseguridad objetiva (violencia y el delito)</a:t>
            </a:r>
          </a:p>
          <a:p>
            <a:pPr algn="ctr"/>
            <a:r>
              <a:rPr lang="es-ES_tradnl" sz="1600" b="1">
                <a:solidFill>
                  <a:srgbClr val="000018"/>
                </a:solidFill>
                <a:latin typeface="Arial" pitchFamily="34" charset="0"/>
                <a:cs typeface="Angsana New" pitchFamily="18" charset="-34"/>
              </a:rPr>
              <a:t> y subjetiva (temor, desconfianza)</a:t>
            </a:r>
          </a:p>
        </p:txBody>
      </p:sp>
      <p:sp>
        <p:nvSpPr>
          <p:cNvPr id="204815" name="AutoShape 15"/>
          <p:cNvSpPr>
            <a:spLocks noChangeArrowheads="1"/>
          </p:cNvSpPr>
          <p:nvPr/>
        </p:nvSpPr>
        <p:spPr bwMode="auto">
          <a:xfrm>
            <a:off x="4787900" y="1341438"/>
            <a:ext cx="3744913" cy="935037"/>
          </a:xfrm>
          <a:prstGeom prst="flowChartAlternateProcess">
            <a:avLst/>
          </a:prstGeom>
          <a:solidFill>
            <a:srgbClr val="FFFF99"/>
          </a:solidFill>
          <a:ln w="9525">
            <a:solidFill>
              <a:srgbClr val="F2ED11"/>
            </a:solidFill>
            <a:miter lim="800000"/>
            <a:headEnd/>
            <a:tailEnd/>
          </a:ln>
          <a:effectLst/>
        </p:spPr>
        <p:txBody>
          <a:bodyPr anchor="ctr"/>
          <a:lstStyle/>
          <a:p>
            <a:pPr algn="ctr"/>
            <a:r>
              <a:rPr lang="es-ES_tradnl" sz="1600" b="1">
                <a:solidFill>
                  <a:srgbClr val="000018"/>
                </a:solidFill>
                <a:latin typeface="Arial" pitchFamily="34" charset="0"/>
                <a:cs typeface="Angsana New" pitchFamily="18" charset="-34"/>
              </a:rPr>
              <a:t>Políticas dirigidas a crear institucionalidad-sistema eficaz de seguridad ciudadana</a:t>
            </a:r>
          </a:p>
        </p:txBody>
      </p:sp>
      <p:sp>
        <p:nvSpPr>
          <p:cNvPr id="204816" name="AutoShape 16"/>
          <p:cNvSpPr>
            <a:spLocks noChangeArrowheads="1"/>
          </p:cNvSpPr>
          <p:nvPr/>
        </p:nvSpPr>
        <p:spPr bwMode="auto">
          <a:xfrm>
            <a:off x="1908175" y="2565400"/>
            <a:ext cx="485775" cy="431800"/>
          </a:xfrm>
          <a:prstGeom prst="downArrow">
            <a:avLst>
              <a:gd name="adj1" fmla="val 50000"/>
              <a:gd name="adj2" fmla="val 25000"/>
            </a:avLst>
          </a:prstGeom>
          <a:solidFill>
            <a:srgbClr val="F2ED11"/>
          </a:solidFill>
          <a:ln w="9525">
            <a:solidFill>
              <a:schemeClr val="tx1"/>
            </a:solidFill>
            <a:miter lim="800000"/>
            <a:headEnd/>
            <a:tailEnd/>
          </a:ln>
          <a:effectLst/>
        </p:spPr>
        <p:txBody>
          <a:bodyPr vert="eaVert" wrap="none" anchor="ctr"/>
          <a:lstStyle/>
          <a:p>
            <a:endParaRPr lang="en-US"/>
          </a:p>
        </p:txBody>
      </p:sp>
      <p:sp>
        <p:nvSpPr>
          <p:cNvPr id="204817" name="AutoShape 17"/>
          <p:cNvSpPr>
            <a:spLocks noChangeArrowheads="1"/>
          </p:cNvSpPr>
          <p:nvPr/>
        </p:nvSpPr>
        <p:spPr bwMode="auto">
          <a:xfrm>
            <a:off x="6372225" y="2336800"/>
            <a:ext cx="485775" cy="515938"/>
          </a:xfrm>
          <a:prstGeom prst="downArrow">
            <a:avLst>
              <a:gd name="adj1" fmla="val 50000"/>
              <a:gd name="adj2" fmla="val 26552"/>
            </a:avLst>
          </a:prstGeom>
          <a:solidFill>
            <a:srgbClr val="F2ED11"/>
          </a:solidFill>
          <a:ln w="9525">
            <a:solidFill>
              <a:schemeClr val="tx1"/>
            </a:solidFill>
            <a:miter lim="800000"/>
            <a:headEnd/>
            <a:tailEnd/>
          </a:ln>
          <a:effectLst/>
        </p:spPr>
        <p:txBody>
          <a:bodyPr vert="eaVert" wrap="none" anchor="ctr"/>
          <a:lstStyle/>
          <a:p>
            <a:endParaRPr lang="en-US"/>
          </a:p>
        </p:txBody>
      </p:sp>
      <p:graphicFrame>
        <p:nvGraphicFramePr>
          <p:cNvPr id="204850" name="Group 50"/>
          <p:cNvGraphicFramePr>
            <a:graphicFrameLocks noGrp="1"/>
          </p:cNvGraphicFramePr>
          <p:nvPr/>
        </p:nvGraphicFramePr>
        <p:xfrm>
          <a:off x="4859338" y="2997200"/>
          <a:ext cx="3816350" cy="2900363"/>
        </p:xfrm>
        <a:graphic>
          <a:graphicData uri="http://schemas.openxmlformats.org/drawingml/2006/table">
            <a:tbl>
              <a:tblPr/>
              <a:tblGrid>
                <a:gridCol w="3816350"/>
              </a:tblGrid>
              <a:tr h="519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600" b="0" i="0" u="none" strike="noStrike" cap="none" normalizeH="0" baseline="0" smtClean="0">
                          <a:ln>
                            <a:noFill/>
                          </a:ln>
                          <a:solidFill>
                            <a:srgbClr val="FFFF00"/>
                          </a:solidFill>
                          <a:effectLst>
                            <a:outerShdw blurRad="38100" dist="38100" dir="2700000" algn="tl">
                              <a:srgbClr val="000000"/>
                            </a:outerShdw>
                          </a:effectLst>
                          <a:latin typeface="Arial" pitchFamily="34" charset="0"/>
                        </a:rPr>
                        <a:t>Estrategia de descentralización y fortalecimiento de la gestión de gobiernos locales</a:t>
                      </a:r>
                      <a:endParaRPr kumimoji="0" lang="es-ES_tradnl" sz="1600" b="0" i="0" u="none" strike="noStrike" cap="none" normalizeH="0" baseline="0" smtClean="0">
                        <a:ln>
                          <a:noFill/>
                        </a:ln>
                        <a:solidFill>
                          <a:srgbClr val="FFFF00"/>
                        </a:solidFill>
                        <a:effectLst>
                          <a:outerShdw blurRad="38100" dist="38100" dir="2700000" algn="tl">
                            <a:srgbClr val="000000"/>
                          </a:outerShdw>
                        </a:effectLst>
                        <a:latin typeface="Arial" pitchFamily="34" charset="0"/>
                      </a:endParaRPr>
                    </a:p>
                  </a:txBody>
                  <a:tcP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r>
              <a:tr h="5175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600" b="0" i="0" u="none" strike="noStrike" cap="none" normalizeH="0" baseline="0" smtClean="0">
                          <a:ln>
                            <a:noFill/>
                          </a:ln>
                          <a:solidFill>
                            <a:srgbClr val="FFFF00"/>
                          </a:solidFill>
                          <a:effectLst>
                            <a:outerShdw blurRad="38100" dist="38100" dir="2700000" algn="tl">
                              <a:srgbClr val="000000"/>
                            </a:outerShdw>
                          </a:effectLst>
                          <a:latin typeface="Arial" pitchFamily="34" charset="0"/>
                        </a:rPr>
                        <a:t>Estrategias de colaboración y control de la seguridad privada</a:t>
                      </a:r>
                      <a:endParaRPr kumimoji="0" lang="es-ES_tradnl" sz="1600" b="0" i="0" u="none" strike="noStrike" cap="none" normalizeH="0" baseline="0" smtClean="0">
                        <a:ln>
                          <a:noFill/>
                        </a:ln>
                        <a:solidFill>
                          <a:srgbClr val="FFFF00"/>
                        </a:solidFill>
                        <a:effectLst>
                          <a:outerShdw blurRad="38100" dist="38100" dir="2700000" algn="tl">
                            <a:srgbClr val="000000"/>
                          </a:outerShdw>
                        </a:effectLst>
                        <a:latin typeface="Arial" pitchFamily="34" charset="0"/>
                      </a:endParaRPr>
                    </a:p>
                  </a:txBody>
                  <a:tcP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600" b="0" i="0" u="none" strike="noStrike" cap="none" normalizeH="0" baseline="0" smtClean="0">
                          <a:ln>
                            <a:noFill/>
                          </a:ln>
                          <a:solidFill>
                            <a:srgbClr val="FFFF00"/>
                          </a:solidFill>
                          <a:effectLst>
                            <a:outerShdw blurRad="38100" dist="38100" dir="2700000" algn="tl">
                              <a:srgbClr val="000000"/>
                            </a:outerShdw>
                          </a:effectLst>
                          <a:latin typeface="Arial" pitchFamily="34" charset="0"/>
                          <a:ea typeface="Arial Unicode MS" pitchFamily="34" charset="-128"/>
                          <a:cs typeface="Times New Roman" pitchFamily="18" charset="0"/>
                        </a:rPr>
                        <a:t>Reforma y/o modernización policial</a:t>
                      </a:r>
                      <a:endParaRPr kumimoji="0" lang="es-ES_tradnl" sz="1600" b="0" i="0" u="none" strike="noStrike" cap="none" normalizeH="0" baseline="0" smtClean="0">
                        <a:ln>
                          <a:noFill/>
                        </a:ln>
                        <a:solidFill>
                          <a:srgbClr val="FFFF00"/>
                        </a:solidFill>
                        <a:effectLst>
                          <a:outerShdw blurRad="38100" dist="38100" dir="2700000" algn="tl">
                            <a:srgbClr val="000000"/>
                          </a:outerShdw>
                        </a:effectLst>
                        <a:latin typeface="Arial" pitchFamily="34" charset="0"/>
                        <a:ea typeface="Arial Unicode MS" pitchFamily="34" charset="-128"/>
                        <a:cs typeface="Times New Roman" pitchFamily="18" charset="0"/>
                      </a:endParaRPr>
                    </a:p>
                  </a:txBody>
                  <a:tcP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r>
              <a:tr h="5111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600" b="0" i="0" u="none" strike="noStrike" cap="none" normalizeH="0" baseline="0" smtClean="0">
                          <a:ln>
                            <a:noFill/>
                          </a:ln>
                          <a:solidFill>
                            <a:srgbClr val="FFFF00"/>
                          </a:solidFill>
                          <a:effectLst>
                            <a:outerShdw blurRad="38100" dist="38100" dir="2700000" algn="tl">
                              <a:srgbClr val="000000"/>
                            </a:outerShdw>
                          </a:effectLst>
                          <a:latin typeface="Arial" pitchFamily="34" charset="0"/>
                        </a:rPr>
                        <a:t>Reforma y/ o modernización del sistema de administración de justicia penal</a:t>
                      </a:r>
                      <a:endParaRPr kumimoji="0" lang="es-ES_tradnl" sz="1600" b="0" i="0" u="none" strike="noStrike" cap="none" normalizeH="0" baseline="0" smtClean="0">
                        <a:ln>
                          <a:noFill/>
                        </a:ln>
                        <a:solidFill>
                          <a:srgbClr val="FFFF00"/>
                        </a:solidFill>
                        <a:effectLst>
                          <a:outerShdw blurRad="38100" dist="38100" dir="2700000" algn="tl">
                            <a:srgbClr val="000000"/>
                          </a:outerShdw>
                        </a:effectLst>
                        <a:latin typeface="Arial" pitchFamily="34" charset="0"/>
                      </a:endParaRPr>
                    </a:p>
                  </a:txBody>
                  <a:tcP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r>
              <a:tr h="2555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FFFF00"/>
                          </a:solidFill>
                          <a:effectLst>
                            <a:outerShdw blurRad="38100" dist="38100" dir="2700000" algn="tl">
                              <a:srgbClr val="000000"/>
                            </a:outerShdw>
                          </a:effectLst>
                          <a:latin typeface="Arial" pitchFamily="34" charset="0"/>
                        </a:rPr>
                        <a:t>Fortalecimiento de la conducción política y técnica en el gobierno central</a:t>
                      </a:r>
                    </a:p>
                  </a:txBody>
                  <a:tcP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
        <p:nvSpPr>
          <p:cNvPr id="204832" name="Text Box 32"/>
          <p:cNvSpPr txBox="1">
            <a:spLocks noChangeArrowheads="1"/>
          </p:cNvSpPr>
          <p:nvPr/>
        </p:nvSpPr>
        <p:spPr bwMode="auto">
          <a:xfrm>
            <a:off x="1116013" y="333375"/>
            <a:ext cx="6985000" cy="822325"/>
          </a:xfrm>
          <a:prstGeom prst="rect">
            <a:avLst/>
          </a:prstGeom>
          <a:noFill/>
          <a:ln w="9525">
            <a:noFill/>
            <a:miter lim="800000"/>
            <a:headEnd/>
            <a:tailEnd/>
          </a:ln>
          <a:effectLst>
            <a:outerShdw dist="35921" dir="2700000" algn="ctr" rotWithShape="0">
              <a:srgbClr val="000018"/>
            </a:outerShdw>
          </a:effectLst>
        </p:spPr>
        <p:txBody>
          <a:bodyPr>
            <a:spAutoFit/>
          </a:bodyPr>
          <a:lstStyle/>
          <a:p>
            <a:pPr algn="ctr">
              <a:spcBef>
                <a:spcPct val="50000"/>
              </a:spcBef>
            </a:pPr>
            <a:r>
              <a:rPr lang="es-CL" b="1">
                <a:solidFill>
                  <a:srgbClr val="FFFF00"/>
                </a:solidFill>
                <a:latin typeface="Arial" pitchFamily="34" charset="0"/>
                <a:cs typeface="Arial" pitchFamily="34" charset="0"/>
              </a:rPr>
              <a:t>Campos de actuación y tipos de intervenciones que se promueven </a:t>
            </a:r>
            <a:endParaRPr lang="es-ES" b="1">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 name="Date Placeholder 5"/>
          <p:cNvSpPr>
            <a:spLocks noGrp="1"/>
          </p:cNvSpPr>
          <p:nvPr>
            <p:ph type="dt" sz="half" idx="10"/>
          </p:nvPr>
        </p:nvSpPr>
        <p:spPr/>
        <p:txBody>
          <a:bodyPr/>
          <a:lstStyle/>
          <a:p>
            <a:r>
              <a:rPr lang="es-ES"/>
              <a:t>11 Sept  - 2006</a:t>
            </a:r>
          </a:p>
        </p:txBody>
      </p:sp>
      <p:sp>
        <p:nvSpPr>
          <p:cNvPr id="29" name="Footer Placeholder 6"/>
          <p:cNvSpPr>
            <a:spLocks noGrp="1"/>
          </p:cNvSpPr>
          <p:nvPr>
            <p:ph type="ftr" sz="quarter" idx="11"/>
          </p:nvPr>
        </p:nvSpPr>
        <p:spPr/>
        <p:txBody>
          <a:bodyPr/>
          <a:lstStyle/>
          <a:p>
            <a:r>
              <a:rPr lang="es-ES"/>
              <a:t>Patricio Tudela (Ph.D.)</a:t>
            </a:r>
          </a:p>
        </p:txBody>
      </p:sp>
      <p:sp>
        <p:nvSpPr>
          <p:cNvPr id="30" name="Slide Number Placeholder 7"/>
          <p:cNvSpPr>
            <a:spLocks noGrp="1"/>
          </p:cNvSpPr>
          <p:nvPr>
            <p:ph type="sldNum" sz="quarter" idx="12"/>
          </p:nvPr>
        </p:nvSpPr>
        <p:spPr/>
        <p:txBody>
          <a:bodyPr/>
          <a:lstStyle/>
          <a:p>
            <a:fld id="{179F9314-EF2F-45D4-8864-695F903B0BBB}" type="slidenum">
              <a:rPr lang="es-ES"/>
              <a:pPr/>
              <a:t>27</a:t>
            </a:fld>
            <a:endParaRPr lang="es-ES"/>
          </a:p>
        </p:txBody>
      </p:sp>
      <p:sp>
        <p:nvSpPr>
          <p:cNvPr id="212994" name="Rectangle 2"/>
          <p:cNvSpPr>
            <a:spLocks noGrp="1" noChangeArrowheads="1"/>
          </p:cNvSpPr>
          <p:nvPr>
            <p:ph type="title"/>
          </p:nvPr>
        </p:nvSpPr>
        <p:spPr>
          <a:xfrm>
            <a:off x="685800" y="333375"/>
            <a:ext cx="7773988" cy="666750"/>
          </a:xfrm>
        </p:spPr>
        <p:txBody>
          <a:bodyPr/>
          <a:lstStyle/>
          <a:p>
            <a:r>
              <a:rPr lang="es-ES_tradnl" sz="1800" b="1"/>
              <a:t>Sin embargo, el “estado” de la seguridad ciudadana no parece optimo….porque, entre otros factores, hay poca ocupación con el diagnóstico de las capacidades de respuesta</a:t>
            </a:r>
          </a:p>
        </p:txBody>
      </p:sp>
      <p:graphicFrame>
        <p:nvGraphicFramePr>
          <p:cNvPr id="213021" name="Group 29"/>
          <p:cNvGraphicFramePr>
            <a:graphicFrameLocks noGrp="1"/>
          </p:cNvGraphicFramePr>
          <p:nvPr>
            <p:ph sz="half" idx="1"/>
          </p:nvPr>
        </p:nvGraphicFramePr>
        <p:xfrm>
          <a:off x="1239838" y="2544763"/>
          <a:ext cx="2106612" cy="1519237"/>
        </p:xfrm>
        <a:graphic>
          <a:graphicData uri="http://schemas.openxmlformats.org/drawingml/2006/table">
            <a:tbl>
              <a:tblPr/>
              <a:tblGrid>
                <a:gridCol w="2106612"/>
              </a:tblGrid>
              <a:tr h="7540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2000" b="1" i="0" u="none" strike="noStrike" cap="none" normalizeH="0" baseline="0" smtClean="0">
                          <a:ln>
                            <a:noFill/>
                          </a:ln>
                          <a:solidFill>
                            <a:srgbClr val="000000"/>
                          </a:solidFill>
                          <a:effectLst>
                            <a:outerShdw blurRad="38100" dist="38100" dir="2700000" algn="tl">
                              <a:srgbClr val="FFFFFF"/>
                            </a:outerShdw>
                          </a:effectLst>
                          <a:latin typeface="Arial" pitchFamily="34" charset="0"/>
                          <a:ea typeface="Arial Unicode MS" pitchFamily="34" charset="-128"/>
                          <a:cs typeface="Times New Roman" pitchFamily="18" charset="0"/>
                        </a:rPr>
                        <a:t>dimensión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AR" sz="2000" b="1" i="0" u="none" strike="noStrike" cap="none" normalizeH="0" baseline="0" smtClean="0">
                          <a:ln>
                            <a:noFill/>
                          </a:ln>
                          <a:solidFill>
                            <a:srgbClr val="000000"/>
                          </a:solidFill>
                          <a:effectLst>
                            <a:outerShdw blurRad="38100" dist="38100" dir="2700000" algn="tl">
                              <a:srgbClr val="FFFFFF"/>
                            </a:outerShdw>
                          </a:effectLst>
                          <a:latin typeface="Arial" pitchFamily="34" charset="0"/>
                          <a:ea typeface="Arial Unicode MS" pitchFamily="34" charset="-128"/>
                          <a:cs typeface="Times New Roman" pitchFamily="18" charset="0"/>
                        </a:rPr>
                        <a:t>objetiva </a:t>
                      </a:r>
                      <a:endParaRPr kumimoji="0" lang="es-AR" sz="2000" b="0" i="0" u="none" strike="noStrike" cap="none" normalizeH="0" baseline="0" smtClean="0">
                        <a:ln>
                          <a:noFill/>
                        </a:ln>
                        <a:solidFill>
                          <a:srgbClr val="000000"/>
                        </a:solidFill>
                        <a:effectLst>
                          <a:outerShdw blurRad="38100" dist="38100" dir="2700000" algn="tl">
                            <a:srgbClr val="FFFFFF"/>
                          </a:outerShdw>
                        </a:effectLst>
                        <a:latin typeface="Arial" pitchFamily="34" charset="0"/>
                        <a:ea typeface="Arial Unicode MS" pitchFamily="34" charset="-128"/>
                        <a:cs typeface="Times New Roman" pitchFamily="18"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FFCC"/>
                    </a:solidFill>
                  </a:tcPr>
                </a:tc>
              </a:tr>
              <a:tr h="7651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AR" sz="2000" b="1" i="0" u="none" strike="noStrike" cap="none" normalizeH="0" baseline="0" smtClean="0">
                          <a:ln>
                            <a:noFill/>
                          </a:ln>
                          <a:solidFill>
                            <a:srgbClr val="000000"/>
                          </a:solidFill>
                          <a:effectLst>
                            <a:outerShdw blurRad="38100" dist="38100" dir="2700000" algn="tl">
                              <a:srgbClr val="FFFFFF"/>
                            </a:outerShdw>
                          </a:effectLst>
                          <a:latin typeface="Arial" pitchFamily="34" charset="0"/>
                          <a:ea typeface="Arial Unicode MS" pitchFamily="34" charset="-128"/>
                          <a:cs typeface="Times New Roman" pitchFamily="18" charset="0"/>
                        </a:rPr>
                        <a:t>dimensión</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AR" sz="2000" b="1" i="0" u="none" strike="noStrike" cap="none" normalizeH="0" baseline="0" smtClean="0">
                          <a:ln>
                            <a:noFill/>
                          </a:ln>
                          <a:solidFill>
                            <a:srgbClr val="000000"/>
                          </a:solidFill>
                          <a:effectLst>
                            <a:outerShdw blurRad="38100" dist="38100" dir="2700000" algn="tl">
                              <a:srgbClr val="FFFFFF"/>
                            </a:outerShdw>
                          </a:effectLst>
                          <a:latin typeface="Arial" pitchFamily="34" charset="0"/>
                          <a:ea typeface="Arial Unicode MS" pitchFamily="34" charset="-128"/>
                          <a:cs typeface="Times New Roman" pitchFamily="18" charset="0"/>
                        </a:rPr>
                        <a:t>subjetiva </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FFCC"/>
                    </a:solidFill>
                  </a:tcPr>
                </a:tc>
              </a:tr>
            </a:tbl>
          </a:graphicData>
        </a:graphic>
      </p:graphicFrame>
      <p:graphicFrame>
        <p:nvGraphicFramePr>
          <p:cNvPr id="213024" name="Group 32"/>
          <p:cNvGraphicFramePr>
            <a:graphicFrameLocks noGrp="1"/>
          </p:cNvGraphicFramePr>
          <p:nvPr>
            <p:ph sz="quarter" idx="2"/>
          </p:nvPr>
        </p:nvGraphicFramePr>
        <p:xfrm>
          <a:off x="4573588" y="2622550"/>
          <a:ext cx="3670300" cy="1312863"/>
        </p:xfrm>
        <a:graphic>
          <a:graphicData uri="http://schemas.openxmlformats.org/drawingml/2006/table">
            <a:tbl>
              <a:tblPr/>
              <a:tblGrid>
                <a:gridCol w="3670300"/>
              </a:tblGrid>
              <a:tr h="1295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600" b="1" i="0" u="none" strike="noStrike" cap="none" normalizeH="0" baseline="0" smtClean="0">
                          <a:ln>
                            <a:noFill/>
                          </a:ln>
                          <a:solidFill>
                            <a:srgbClr val="000000"/>
                          </a:solidFill>
                          <a:effectLst>
                            <a:outerShdw blurRad="38100" dist="38100" dir="2700000" algn="tl">
                              <a:srgbClr val="FFFFFF"/>
                            </a:outerShdw>
                          </a:effectLst>
                          <a:latin typeface="Arial" pitchFamily="34" charset="0"/>
                          <a:cs typeface="Times New Roman" pitchFamily="18" charset="0"/>
                        </a:rPr>
                        <a:t>Instituciones, responsabilidades, mecanismos, atributos de funcionamiento y recursos dirigidos a prestar servicios vinculados a la seguridad ciudadana </a:t>
                      </a:r>
                    </a:p>
                  </a:txBody>
                  <a:tcPr marL="0" marR="0" anchor="ctr" anchorCtr="1" horzOverflow="overflow">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solidFill>
                      <a:srgbClr val="FFFF99"/>
                    </a:solidFill>
                  </a:tcPr>
                </a:tc>
              </a:tr>
            </a:tbl>
          </a:graphicData>
        </a:graphic>
      </p:graphicFrame>
      <p:sp>
        <p:nvSpPr>
          <p:cNvPr id="213009" name="Rectangle 17"/>
          <p:cNvSpPr>
            <a:spLocks noChangeArrowheads="1"/>
          </p:cNvSpPr>
          <p:nvPr/>
        </p:nvSpPr>
        <p:spPr bwMode="auto">
          <a:xfrm>
            <a:off x="468313" y="1484313"/>
            <a:ext cx="3382962" cy="576262"/>
          </a:xfrm>
          <a:prstGeom prst="rect">
            <a:avLst/>
          </a:prstGeom>
          <a:solidFill>
            <a:srgbClr val="CCFFCC"/>
          </a:solidFill>
          <a:ln w="9525">
            <a:solidFill>
              <a:schemeClr val="tx1"/>
            </a:solidFill>
            <a:miter lim="800000"/>
            <a:headEnd/>
            <a:tailEnd/>
          </a:ln>
          <a:effectLst/>
        </p:spPr>
        <p:txBody>
          <a:bodyPr wrap="none" anchor="ctr"/>
          <a:lstStyle/>
          <a:p>
            <a:pPr algn="ctr"/>
            <a:r>
              <a:rPr lang="es-ES_tradnl" sz="1800" b="1">
                <a:solidFill>
                  <a:srgbClr val="000018"/>
                </a:solidFill>
                <a:latin typeface="Arial" pitchFamily="34" charset="0"/>
                <a:cs typeface="Angsana New" pitchFamily="18" charset="-34"/>
              </a:rPr>
              <a:t>Envergadura y características </a:t>
            </a:r>
          </a:p>
          <a:p>
            <a:pPr algn="ctr"/>
            <a:r>
              <a:rPr lang="es-ES_tradnl" sz="1800" b="1">
                <a:solidFill>
                  <a:srgbClr val="000018"/>
                </a:solidFill>
                <a:latin typeface="Arial" pitchFamily="34" charset="0"/>
                <a:cs typeface="Angsana New" pitchFamily="18" charset="-34"/>
              </a:rPr>
              <a:t>de la inseguridad</a:t>
            </a:r>
          </a:p>
        </p:txBody>
      </p:sp>
      <p:sp>
        <p:nvSpPr>
          <p:cNvPr id="213010" name="Rectangle 18"/>
          <p:cNvSpPr>
            <a:spLocks noChangeArrowheads="1"/>
          </p:cNvSpPr>
          <p:nvPr/>
        </p:nvSpPr>
        <p:spPr bwMode="auto">
          <a:xfrm>
            <a:off x="4787900" y="1484313"/>
            <a:ext cx="3887788" cy="577850"/>
          </a:xfrm>
          <a:prstGeom prst="rect">
            <a:avLst/>
          </a:prstGeom>
          <a:solidFill>
            <a:srgbClr val="CCFFCC"/>
          </a:solidFill>
          <a:ln w="9525" algn="ctr">
            <a:solidFill>
              <a:schemeClr val="tx1"/>
            </a:solidFill>
            <a:miter lim="800000"/>
            <a:headEnd/>
            <a:tailEnd/>
          </a:ln>
          <a:effectLst/>
        </p:spPr>
        <p:txBody>
          <a:bodyPr wrap="none" anchor="ctr"/>
          <a:lstStyle/>
          <a:p>
            <a:pPr algn="ctr"/>
            <a:r>
              <a:rPr lang="es-ES_tradnl" sz="1800" b="1">
                <a:solidFill>
                  <a:srgbClr val="000018"/>
                </a:solidFill>
                <a:latin typeface="Arial" pitchFamily="34" charset="0"/>
                <a:cs typeface="Angsana New" pitchFamily="18" charset="-34"/>
              </a:rPr>
              <a:t>Evaluación de la capacidad </a:t>
            </a:r>
          </a:p>
          <a:p>
            <a:pPr algn="ctr"/>
            <a:r>
              <a:rPr lang="es-ES_tradnl" sz="1800" b="1">
                <a:solidFill>
                  <a:srgbClr val="000018"/>
                </a:solidFill>
                <a:latin typeface="Arial" pitchFamily="34" charset="0"/>
                <a:cs typeface="Angsana New" pitchFamily="18" charset="-34"/>
              </a:rPr>
              <a:t>de respuesta estatal</a:t>
            </a:r>
          </a:p>
        </p:txBody>
      </p:sp>
      <p:sp>
        <p:nvSpPr>
          <p:cNvPr id="213011" name="Rectangle 19"/>
          <p:cNvSpPr>
            <a:spLocks noChangeArrowheads="1"/>
          </p:cNvSpPr>
          <p:nvPr/>
        </p:nvSpPr>
        <p:spPr bwMode="auto">
          <a:xfrm>
            <a:off x="3851275" y="1628775"/>
            <a:ext cx="914400" cy="304800"/>
          </a:xfrm>
          <a:prstGeom prst="rect">
            <a:avLst/>
          </a:prstGeom>
          <a:noFill/>
          <a:ln w="9525">
            <a:noFill/>
            <a:miter lim="800000"/>
            <a:headEnd/>
            <a:tailEnd/>
          </a:ln>
          <a:effectLst/>
        </p:spPr>
        <p:txBody>
          <a:bodyPr wrap="none" anchor="ctr"/>
          <a:lstStyle/>
          <a:p>
            <a:pPr algn="ctr"/>
            <a:r>
              <a:rPr lang="es-ES_tradnl" sz="3200">
                <a:solidFill>
                  <a:srgbClr val="FF0000"/>
                </a:solidFill>
                <a:latin typeface="Arial" pitchFamily="34" charset="0"/>
                <a:cs typeface="Angsana New" pitchFamily="18" charset="-34"/>
              </a:rPr>
              <a:t>+</a:t>
            </a:r>
          </a:p>
        </p:txBody>
      </p:sp>
      <p:sp>
        <p:nvSpPr>
          <p:cNvPr id="213012" name="AutoShape 20"/>
          <p:cNvSpPr>
            <a:spLocks/>
          </p:cNvSpPr>
          <p:nvPr/>
        </p:nvSpPr>
        <p:spPr bwMode="auto">
          <a:xfrm rot="5400000">
            <a:off x="4283868" y="332582"/>
            <a:ext cx="576263" cy="8064500"/>
          </a:xfrm>
          <a:prstGeom prst="rightBrace">
            <a:avLst>
              <a:gd name="adj1" fmla="val 116621"/>
              <a:gd name="adj2" fmla="val 50000"/>
            </a:avLst>
          </a:prstGeom>
          <a:noFill/>
          <a:ln w="38100">
            <a:solidFill>
              <a:srgbClr val="FFFF00"/>
            </a:solidFill>
            <a:round/>
            <a:headEnd/>
            <a:tailEnd/>
          </a:ln>
          <a:effectLst/>
        </p:spPr>
        <p:txBody>
          <a:bodyPr wrap="none" anchor="ctr"/>
          <a:lstStyle/>
          <a:p>
            <a:endParaRPr lang="en-US"/>
          </a:p>
        </p:txBody>
      </p:sp>
      <p:graphicFrame>
        <p:nvGraphicFramePr>
          <p:cNvPr id="213023" name="Group 31"/>
          <p:cNvGraphicFramePr>
            <a:graphicFrameLocks noGrp="1"/>
          </p:cNvGraphicFramePr>
          <p:nvPr>
            <p:ph sz="quarter" idx="3"/>
          </p:nvPr>
        </p:nvGraphicFramePr>
        <p:xfrm>
          <a:off x="714375" y="4941888"/>
          <a:ext cx="7715250" cy="1117600"/>
        </p:xfrm>
        <a:graphic>
          <a:graphicData uri="http://schemas.openxmlformats.org/drawingml/2006/table">
            <a:tbl>
              <a:tblPr/>
              <a:tblGrid>
                <a:gridCol w="7715250"/>
              </a:tblGrid>
              <a:tr h="358775">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s-CL" sz="1600" b="1" i="0" u="none" strike="noStrike" cap="none" normalizeH="0" baseline="0" smtClean="0">
                          <a:ln>
                            <a:noFill/>
                          </a:ln>
                          <a:solidFill>
                            <a:srgbClr val="FF0000"/>
                          </a:solidFill>
                          <a:effectLst>
                            <a:outerShdw blurRad="38100" dist="38100" dir="2700000" algn="tl">
                              <a:srgbClr val="000000"/>
                            </a:outerShdw>
                          </a:effectLst>
                          <a:latin typeface="Arial" pitchFamily="34" charset="0"/>
                        </a:rPr>
                        <a:t>Diagnóstico:</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CL" sz="1600" b="1" i="0" u="none" strike="noStrike" cap="none" normalizeH="0" baseline="0" smtClean="0">
                          <a:ln>
                            <a:noFill/>
                          </a:ln>
                          <a:solidFill>
                            <a:srgbClr val="0000CC"/>
                          </a:solidFill>
                          <a:effectLst>
                            <a:outerShdw blurRad="38100" dist="38100" dir="2700000" algn="tl">
                              <a:srgbClr val="000000"/>
                            </a:outerShdw>
                          </a:effectLst>
                          <a:latin typeface="Arial" pitchFamily="34" charset="0"/>
                        </a:rPr>
                        <a:t>identificación de problemas de inseguridad, debilidades institucionales y déficit de eficacia, prioridades de intervención, definición de cursos de acción</a:t>
                      </a:r>
                      <a:endParaRPr kumimoji="0" lang="es-ES_tradnl" sz="1600" b="1" i="0" u="none" strike="noStrike" cap="none" normalizeH="0" baseline="0" smtClean="0">
                        <a:ln>
                          <a:noFill/>
                        </a:ln>
                        <a:solidFill>
                          <a:srgbClr val="0000CC"/>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CC"/>
                    </a:solidFill>
                  </a:tcPr>
                </a:tc>
              </a:tr>
            </a:tbl>
          </a:graphicData>
        </a:graphic>
      </p:graphicFrame>
      <p:sp>
        <p:nvSpPr>
          <p:cNvPr id="213022" name="Rectangle 30"/>
          <p:cNvSpPr>
            <a:spLocks noChangeArrowheads="1"/>
          </p:cNvSpPr>
          <p:nvPr/>
        </p:nvSpPr>
        <p:spPr bwMode="auto">
          <a:xfrm>
            <a:off x="3203575" y="1123950"/>
            <a:ext cx="2432050" cy="366713"/>
          </a:xfrm>
          <a:prstGeom prst="rect">
            <a:avLst/>
          </a:prstGeom>
          <a:noFill/>
          <a:ln w="9525">
            <a:noFill/>
            <a:miter lim="800000"/>
            <a:headEnd/>
            <a:tailEnd/>
          </a:ln>
          <a:effectLst/>
        </p:spPr>
        <p:txBody>
          <a:bodyPr wrap="none">
            <a:spAutoFit/>
          </a:bodyPr>
          <a:lstStyle/>
          <a:p>
            <a:r>
              <a:rPr lang="es-ES_tradnl" sz="1800" b="1">
                <a:solidFill>
                  <a:srgbClr val="FFFF00"/>
                </a:solidFill>
                <a:effectLst>
                  <a:outerShdw blurRad="38100" dist="38100" dir="2700000" algn="tl">
                    <a:srgbClr val="000000"/>
                  </a:outerShdw>
                </a:effectLst>
                <a:latin typeface="Arial" pitchFamily="34" charset="0"/>
              </a:rPr>
              <a:t>(campos de análisis)</a:t>
            </a:r>
            <a:endParaRPr lang="es-ES" sz="1800" b="1">
              <a:solidFill>
                <a:srgbClr val="FFFF00"/>
              </a:solidFill>
              <a:effectLst>
                <a:outerShdw blurRad="38100" dist="38100" dir="2700000" algn="tl">
                  <a:srgbClr val="000000"/>
                </a:outerShdw>
              </a:effectLst>
              <a:latin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 name="Date Placeholder 5"/>
          <p:cNvSpPr>
            <a:spLocks noGrp="1"/>
          </p:cNvSpPr>
          <p:nvPr>
            <p:ph type="dt" sz="half" idx="10"/>
          </p:nvPr>
        </p:nvSpPr>
        <p:spPr/>
        <p:txBody>
          <a:bodyPr/>
          <a:lstStyle/>
          <a:p>
            <a:r>
              <a:rPr lang="es-ES"/>
              <a:t>11 Sept  - 2006</a:t>
            </a:r>
          </a:p>
        </p:txBody>
      </p:sp>
      <p:sp>
        <p:nvSpPr>
          <p:cNvPr id="18" name="Footer Placeholder 6"/>
          <p:cNvSpPr>
            <a:spLocks noGrp="1"/>
          </p:cNvSpPr>
          <p:nvPr>
            <p:ph type="ftr" sz="quarter" idx="11"/>
          </p:nvPr>
        </p:nvSpPr>
        <p:spPr/>
        <p:txBody>
          <a:bodyPr/>
          <a:lstStyle/>
          <a:p>
            <a:r>
              <a:rPr lang="es-ES"/>
              <a:t>Patricio Tudela (Ph.D.)</a:t>
            </a:r>
          </a:p>
        </p:txBody>
      </p:sp>
      <p:sp>
        <p:nvSpPr>
          <p:cNvPr id="19" name="Slide Number Placeholder 7"/>
          <p:cNvSpPr>
            <a:spLocks noGrp="1"/>
          </p:cNvSpPr>
          <p:nvPr>
            <p:ph type="sldNum" sz="quarter" idx="12"/>
          </p:nvPr>
        </p:nvSpPr>
        <p:spPr/>
        <p:txBody>
          <a:bodyPr/>
          <a:lstStyle/>
          <a:p>
            <a:fld id="{6279B34F-154D-401F-9F75-42E39705F025}" type="slidenum">
              <a:rPr lang="es-ES"/>
              <a:pPr/>
              <a:t>28</a:t>
            </a:fld>
            <a:endParaRPr lang="es-ES"/>
          </a:p>
        </p:txBody>
      </p:sp>
      <p:sp>
        <p:nvSpPr>
          <p:cNvPr id="202754" name="Rectangle 2"/>
          <p:cNvSpPr>
            <a:spLocks noGrp="1" noChangeArrowheads="1"/>
          </p:cNvSpPr>
          <p:nvPr>
            <p:ph type="title"/>
          </p:nvPr>
        </p:nvSpPr>
        <p:spPr>
          <a:xfrm>
            <a:off x="179388" y="476250"/>
            <a:ext cx="8713787" cy="720725"/>
          </a:xfrm>
          <a:noFill/>
          <a:ln/>
        </p:spPr>
        <p:txBody>
          <a:bodyPr lIns="92075" tIns="46038" rIns="92075" bIns="46038"/>
          <a:lstStyle/>
          <a:p>
            <a:pPr defTabSz="762000"/>
            <a:r>
              <a:rPr lang="es-ES_tradnl" sz="2000"/>
              <a:t>Evaluación de los subsistemas estatales que deben interactuar para abordar el delito y la violencia</a:t>
            </a:r>
          </a:p>
        </p:txBody>
      </p:sp>
      <p:graphicFrame>
        <p:nvGraphicFramePr>
          <p:cNvPr id="202769" name="Group 17"/>
          <p:cNvGraphicFramePr>
            <a:graphicFrameLocks noGrp="1"/>
          </p:cNvGraphicFramePr>
          <p:nvPr>
            <p:ph sz="quarter" idx="2"/>
          </p:nvPr>
        </p:nvGraphicFramePr>
        <p:xfrm>
          <a:off x="1042988" y="1773238"/>
          <a:ext cx="7073900" cy="4200525"/>
        </p:xfrm>
        <a:graphic>
          <a:graphicData uri="http://schemas.openxmlformats.org/drawingml/2006/table">
            <a:tbl>
              <a:tblPr/>
              <a:tblGrid>
                <a:gridCol w="7073900"/>
              </a:tblGrid>
              <a:tr h="9683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rgbClr val="FFFF00"/>
                          </a:solidFill>
                          <a:effectLst>
                            <a:outerShdw blurRad="38100" dist="38100" dir="2700000" algn="tl">
                              <a:srgbClr val="000000"/>
                            </a:outerShdw>
                          </a:effectLst>
                          <a:latin typeface="Arial" pitchFamily="34" charset="0"/>
                          <a:cs typeface="Times New Roman" pitchFamily="18" charset="0"/>
                        </a:rPr>
                        <a:t>Sistema gubernamental, estatal y local ocupada de la gestión de seguridad ciudadana </a:t>
                      </a:r>
                      <a:r>
                        <a:rPr kumimoji="0" lang="es-AR" sz="1800" b="0" i="0" u="none" strike="noStrike" cap="none" normalizeH="0" baseline="0" smtClean="0">
                          <a:ln>
                            <a:noFill/>
                          </a:ln>
                          <a:solidFill>
                            <a:srgbClr val="FFFF00"/>
                          </a:solidFill>
                          <a:effectLst>
                            <a:outerShdw blurRad="38100" dist="38100" dir="2700000" algn="tl">
                              <a:srgbClr val="000000"/>
                            </a:outerShdw>
                          </a:effectLst>
                          <a:latin typeface="Arial" pitchFamily="34" charset="0"/>
                          <a:cs typeface="Times New Roman" pitchFamily="18" charset="0"/>
                        </a:rPr>
                        <a:t>(política, estrategias, recursos, mecanismos)</a:t>
                      </a:r>
                      <a:endParaRPr kumimoji="0" lang="es-AR" sz="1800" b="0" i="0" u="none" strike="noStrike" cap="none" normalizeH="0" baseline="0" smtClean="0">
                        <a:ln>
                          <a:noFill/>
                        </a:ln>
                        <a:solidFill>
                          <a:srgbClr val="FFFF00"/>
                        </a:solidFill>
                        <a:effectLst>
                          <a:outerShdw blurRad="38100" dist="38100" dir="2700000" algn="tl">
                            <a:srgbClr val="000000"/>
                          </a:outerShdw>
                        </a:effectLst>
                        <a:latin typeface="Arial" pitchFamily="34" charset="0"/>
                      </a:endParaRPr>
                    </a:p>
                  </a:txBody>
                  <a:tcPr marL="0" marR="0" anchor="ctr" anchorCtr="1"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noFill/>
                  </a:tcPr>
                </a:tc>
              </a:tr>
              <a:tr h="722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rgbClr val="FFFF00"/>
                          </a:solidFill>
                          <a:effectLst>
                            <a:outerShdw blurRad="38100" dist="38100" dir="2700000" algn="tl">
                              <a:srgbClr val="000000"/>
                            </a:outerShdw>
                          </a:effectLst>
                          <a:latin typeface="Arial" pitchFamily="34" charset="0"/>
                          <a:ea typeface="Arial Unicode MS" pitchFamily="34" charset="-128"/>
                          <a:cs typeface="Times New Roman" pitchFamily="18" charset="0"/>
                        </a:rPr>
                        <a:t>Sistema de prevención social de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rgbClr val="FFFF00"/>
                          </a:solidFill>
                          <a:effectLst>
                            <a:outerShdw blurRad="38100" dist="38100" dir="2700000" algn="tl">
                              <a:srgbClr val="000000"/>
                            </a:outerShdw>
                          </a:effectLst>
                          <a:latin typeface="Arial" pitchFamily="34" charset="0"/>
                          <a:ea typeface="Arial Unicode MS" pitchFamily="34" charset="-128"/>
                          <a:cs typeface="Times New Roman" pitchFamily="18" charset="0"/>
                        </a:rPr>
                        <a:t>la violencia y el delito </a:t>
                      </a:r>
                      <a:r>
                        <a:rPr kumimoji="0" lang="es-AR" sz="1800" b="0" i="0" u="none" strike="noStrike" cap="none" normalizeH="0" baseline="0" smtClean="0">
                          <a:ln>
                            <a:noFill/>
                          </a:ln>
                          <a:solidFill>
                            <a:srgbClr val="FFFF00"/>
                          </a:solidFill>
                          <a:effectLst>
                            <a:outerShdw blurRad="38100" dist="38100" dir="2700000" algn="tl">
                              <a:srgbClr val="000000"/>
                            </a:outerShdw>
                          </a:effectLst>
                          <a:latin typeface="Arial" pitchFamily="34" charset="0"/>
                          <a:ea typeface="Arial Unicode MS" pitchFamily="34" charset="-128"/>
                          <a:cs typeface="Times New Roman" pitchFamily="18" charset="0"/>
                        </a:rPr>
                        <a:t>(intersectorialidad y co-gestión)</a:t>
                      </a:r>
                    </a:p>
                  </a:txBody>
                  <a:tcPr marL="0" marR="0" anchor="ctr" anchorCtr="1"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noFill/>
                  </a:tcPr>
                </a:tc>
              </a:tr>
              <a:tr h="768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rgbClr val="FFFF00"/>
                          </a:solidFill>
                          <a:effectLst>
                            <a:outerShdw blurRad="38100" dist="38100" dir="2700000" algn="tl">
                              <a:srgbClr val="000000"/>
                            </a:outerShdw>
                          </a:effectLst>
                          <a:latin typeface="Arial" pitchFamily="34" charset="0"/>
                          <a:cs typeface="Times New Roman" pitchFamily="18" charset="0"/>
                        </a:rPr>
                        <a:t>Sistema policial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0" i="0" u="none" strike="noStrike" cap="none" normalizeH="0" baseline="0" smtClean="0">
                          <a:ln>
                            <a:noFill/>
                          </a:ln>
                          <a:solidFill>
                            <a:srgbClr val="FFFF00"/>
                          </a:solidFill>
                          <a:effectLst>
                            <a:outerShdw blurRad="38100" dist="38100" dir="2700000" algn="tl">
                              <a:srgbClr val="000000"/>
                            </a:outerShdw>
                          </a:effectLst>
                          <a:latin typeface="Arial" pitchFamily="34" charset="0"/>
                          <a:cs typeface="Times New Roman" pitchFamily="18" charset="0"/>
                        </a:rPr>
                        <a:t>(estrategias de policiamiento comunitario, policía comunitaria, actuación policial orientada a la solución de problemas, relación policía comunidad)</a:t>
                      </a:r>
                      <a:endParaRPr kumimoji="0" lang="es-AR" sz="1800" b="0" i="0" u="none" strike="noStrike" cap="none" normalizeH="0" baseline="0" smtClean="0">
                        <a:ln>
                          <a:noFill/>
                        </a:ln>
                        <a:solidFill>
                          <a:srgbClr val="FFFF00"/>
                        </a:solidFill>
                        <a:effectLst>
                          <a:outerShdw blurRad="38100" dist="38100" dir="2700000" algn="tl">
                            <a:srgbClr val="000000"/>
                          </a:outerShdw>
                        </a:effectLst>
                        <a:latin typeface="Arial" pitchFamily="34" charset="0"/>
                      </a:endParaRPr>
                    </a:p>
                  </a:txBody>
                  <a:tcPr marL="0" marR="0" anchor="ctr" anchorCtr="1"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noFill/>
                  </a:tcPr>
                </a:tc>
              </a:tr>
              <a:tr h="660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rgbClr val="FFFF00"/>
                          </a:solidFill>
                          <a:effectLst>
                            <a:outerShdw blurRad="38100" dist="38100" dir="2700000" algn="tl">
                              <a:srgbClr val="000000"/>
                            </a:outerShdw>
                          </a:effectLst>
                          <a:latin typeface="Arial" pitchFamily="34" charset="0"/>
                          <a:cs typeface="Times New Roman" pitchFamily="18" charset="0"/>
                        </a:rPr>
                        <a:t>Sistema de persecución penal y rehabilitación social</a:t>
                      </a:r>
                      <a:endParaRPr kumimoji="0" lang="es-AR" sz="1800" b="0" i="0" u="none" strike="noStrike" cap="none" normalizeH="0" baseline="0" smtClean="0">
                        <a:ln>
                          <a:noFill/>
                        </a:ln>
                        <a:solidFill>
                          <a:srgbClr val="FFFF00"/>
                        </a:solidFill>
                        <a:effectLst>
                          <a:outerShdw blurRad="38100" dist="38100" dir="2700000" algn="tl">
                            <a:srgbClr val="000000"/>
                          </a:outerShdw>
                        </a:effectLst>
                        <a:latin typeface="Arial" pitchFamily="34" charset="0"/>
                      </a:endParaRPr>
                    </a:p>
                  </a:txBody>
                  <a:tcPr marL="0" marR="0" anchor="ctr" anchorCtr="1"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noFill/>
                  </a:tcPr>
                </a:tc>
              </a:tr>
              <a:tr h="660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rgbClr val="FFFF00"/>
                          </a:solidFill>
                          <a:effectLst>
                            <a:outerShdw blurRad="38100" dist="38100" dir="2700000" algn="tl">
                              <a:srgbClr val="000000"/>
                            </a:outerShdw>
                          </a:effectLst>
                          <a:latin typeface="Arial" pitchFamily="34" charset="0"/>
                          <a:cs typeface="Times New Roman" pitchFamily="18" charset="0"/>
                        </a:rPr>
                        <a:t>Sistema de seguridad privada</a:t>
                      </a:r>
                      <a:endParaRPr kumimoji="0" lang="es-AR" sz="1800" b="0" i="0" u="none" strike="noStrike" cap="none" normalizeH="0" baseline="0" smtClean="0">
                        <a:ln>
                          <a:noFill/>
                        </a:ln>
                        <a:solidFill>
                          <a:srgbClr val="FFFF00"/>
                        </a:solidFill>
                        <a:effectLst>
                          <a:outerShdw blurRad="38100" dist="38100" dir="2700000" algn="tl">
                            <a:srgbClr val="000000"/>
                          </a:outerShdw>
                        </a:effectLst>
                        <a:latin typeface="Arial" pitchFamily="34" charset="0"/>
                      </a:endParaRPr>
                    </a:p>
                  </a:txBody>
                  <a:tcPr marL="0" marR="0" anchor="ctr" anchorCtr="1"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Date Placeholder 1"/>
          <p:cNvSpPr>
            <a:spLocks noGrp="1"/>
          </p:cNvSpPr>
          <p:nvPr>
            <p:ph type="dt" sz="half" idx="10"/>
          </p:nvPr>
        </p:nvSpPr>
        <p:spPr/>
        <p:txBody>
          <a:bodyPr/>
          <a:lstStyle/>
          <a:p>
            <a:r>
              <a:rPr lang="es-ES"/>
              <a:t>11 Sept  - 2006</a:t>
            </a:r>
          </a:p>
        </p:txBody>
      </p:sp>
      <p:sp>
        <p:nvSpPr>
          <p:cNvPr id="24" name="Footer Placeholder 2"/>
          <p:cNvSpPr>
            <a:spLocks noGrp="1"/>
          </p:cNvSpPr>
          <p:nvPr>
            <p:ph type="ftr" sz="quarter" idx="11"/>
          </p:nvPr>
        </p:nvSpPr>
        <p:spPr/>
        <p:txBody>
          <a:bodyPr/>
          <a:lstStyle/>
          <a:p>
            <a:r>
              <a:rPr lang="es-ES"/>
              <a:t>Patricio Tudela (Ph.D.)</a:t>
            </a:r>
          </a:p>
        </p:txBody>
      </p:sp>
      <p:sp>
        <p:nvSpPr>
          <p:cNvPr id="25" name="Slide Number Placeholder 3"/>
          <p:cNvSpPr>
            <a:spLocks noGrp="1"/>
          </p:cNvSpPr>
          <p:nvPr>
            <p:ph type="sldNum" sz="quarter" idx="12"/>
          </p:nvPr>
        </p:nvSpPr>
        <p:spPr/>
        <p:txBody>
          <a:bodyPr/>
          <a:lstStyle/>
          <a:p>
            <a:fld id="{3E6525EF-7744-4379-B249-FCE03D3430B2}" type="slidenum">
              <a:rPr lang="es-ES"/>
              <a:pPr/>
              <a:t>29</a:t>
            </a:fld>
            <a:endParaRPr lang="es-ES"/>
          </a:p>
        </p:txBody>
      </p:sp>
      <p:sp>
        <p:nvSpPr>
          <p:cNvPr id="196610" name="AutoShape 2"/>
          <p:cNvSpPr>
            <a:spLocks noChangeArrowheads="1"/>
          </p:cNvSpPr>
          <p:nvPr/>
        </p:nvSpPr>
        <p:spPr bwMode="auto">
          <a:xfrm>
            <a:off x="1258888" y="908050"/>
            <a:ext cx="1892300" cy="1130300"/>
          </a:xfrm>
          <a:prstGeom prst="roundRect">
            <a:avLst>
              <a:gd name="adj" fmla="val 12495"/>
            </a:avLst>
          </a:prstGeom>
          <a:solidFill>
            <a:srgbClr val="3366FF"/>
          </a:solidFill>
          <a:ln w="12700" algn="ctr">
            <a:solidFill>
              <a:schemeClr val="hlink"/>
            </a:solidFill>
            <a:round/>
            <a:headEnd/>
            <a:tailEnd/>
          </a:ln>
          <a:effectLst>
            <a:outerShdw dist="107763" dir="2700000" algn="ctr" rotWithShape="0">
              <a:schemeClr val="tx1"/>
            </a:outerShdw>
          </a:effectLst>
        </p:spPr>
        <p:txBody>
          <a:bodyPr wrap="none" lIns="92075" tIns="46038" rIns="92075" bIns="46038" anchor="ctr"/>
          <a:lstStyle/>
          <a:p>
            <a:pPr algn="ctr" defTabSz="762000" eaLnBrk="0" hangingPunct="0"/>
            <a:r>
              <a:rPr lang="es-ES_tradnl" sz="1800">
                <a:solidFill>
                  <a:srgbClr val="FFFF00"/>
                </a:solidFill>
                <a:effectLst>
                  <a:outerShdw blurRad="38100" dist="38100" dir="2700000" algn="tl">
                    <a:srgbClr val="000000"/>
                  </a:outerShdw>
                </a:effectLst>
                <a:latin typeface="Arial" pitchFamily="34" charset="0"/>
              </a:rPr>
              <a:t>Diagnóstico </a:t>
            </a:r>
          </a:p>
          <a:p>
            <a:pPr algn="ctr" defTabSz="762000" eaLnBrk="0" hangingPunct="0"/>
            <a:r>
              <a:rPr lang="es-ES_tradnl" sz="1800">
                <a:solidFill>
                  <a:srgbClr val="FFFF00"/>
                </a:solidFill>
                <a:effectLst>
                  <a:outerShdw blurRad="38100" dist="38100" dir="2700000" algn="tl">
                    <a:srgbClr val="000000"/>
                  </a:outerShdw>
                </a:effectLst>
                <a:latin typeface="Arial" pitchFamily="34" charset="0"/>
              </a:rPr>
              <a:t>y análisis </a:t>
            </a:r>
          </a:p>
          <a:p>
            <a:pPr algn="ctr" defTabSz="762000" eaLnBrk="0" hangingPunct="0"/>
            <a:r>
              <a:rPr lang="es-ES_tradnl" sz="1800">
                <a:solidFill>
                  <a:srgbClr val="FFFF00"/>
                </a:solidFill>
                <a:effectLst>
                  <a:outerShdw blurRad="38100" dist="38100" dir="2700000" algn="tl">
                    <a:srgbClr val="000000"/>
                  </a:outerShdw>
                </a:effectLst>
                <a:latin typeface="Arial" pitchFamily="34" charset="0"/>
              </a:rPr>
              <a:t>permanente </a:t>
            </a:r>
          </a:p>
        </p:txBody>
      </p:sp>
      <p:sp>
        <p:nvSpPr>
          <p:cNvPr id="196611" name="AutoShape 3"/>
          <p:cNvSpPr>
            <a:spLocks noChangeArrowheads="1"/>
          </p:cNvSpPr>
          <p:nvPr/>
        </p:nvSpPr>
        <p:spPr bwMode="auto">
          <a:xfrm>
            <a:off x="3779838" y="836613"/>
            <a:ext cx="2005012" cy="757237"/>
          </a:xfrm>
          <a:prstGeom prst="roundRect">
            <a:avLst>
              <a:gd name="adj" fmla="val 13995"/>
            </a:avLst>
          </a:prstGeom>
          <a:solidFill>
            <a:srgbClr val="3366FF"/>
          </a:solidFill>
          <a:ln w="12700" algn="ctr">
            <a:solidFill>
              <a:schemeClr val="hlink"/>
            </a:solidFill>
            <a:round/>
            <a:headEnd/>
            <a:tailEnd/>
          </a:ln>
          <a:effectLst>
            <a:outerShdw dist="107763" dir="2700000" algn="ctr" rotWithShape="0">
              <a:schemeClr val="tx1"/>
            </a:outerShdw>
          </a:effectLst>
        </p:spPr>
        <p:txBody>
          <a:bodyPr wrap="none" lIns="92075" tIns="46038" rIns="92075" bIns="46038" anchor="ctr"/>
          <a:lstStyle/>
          <a:p>
            <a:pPr algn="ctr" defTabSz="762000" eaLnBrk="0" hangingPunct="0"/>
            <a:r>
              <a:rPr lang="es-ES_tradnl" sz="1800">
                <a:solidFill>
                  <a:srgbClr val="FFFF00"/>
                </a:solidFill>
                <a:effectLst>
                  <a:outerShdw blurRad="38100" dist="38100" dir="2700000" algn="tl">
                    <a:srgbClr val="000000"/>
                  </a:outerShdw>
                </a:effectLst>
                <a:latin typeface="Arial" pitchFamily="34" charset="0"/>
              </a:rPr>
              <a:t>Gestión de </a:t>
            </a:r>
          </a:p>
          <a:p>
            <a:pPr algn="ctr" defTabSz="762000" eaLnBrk="0" hangingPunct="0"/>
            <a:r>
              <a:rPr lang="es-ES_tradnl" sz="1800">
                <a:solidFill>
                  <a:srgbClr val="FFFF00"/>
                </a:solidFill>
                <a:effectLst>
                  <a:outerShdw blurRad="38100" dist="38100" dir="2700000" algn="tl">
                    <a:srgbClr val="000000"/>
                  </a:outerShdw>
                </a:effectLst>
                <a:latin typeface="Arial" pitchFamily="34" charset="0"/>
              </a:rPr>
              <a:t>la información </a:t>
            </a:r>
          </a:p>
        </p:txBody>
      </p:sp>
      <p:sp>
        <p:nvSpPr>
          <p:cNvPr id="196612" name="AutoShape 4"/>
          <p:cNvSpPr>
            <a:spLocks noChangeArrowheads="1"/>
          </p:cNvSpPr>
          <p:nvPr/>
        </p:nvSpPr>
        <p:spPr bwMode="auto">
          <a:xfrm>
            <a:off x="6516688" y="765175"/>
            <a:ext cx="1724025" cy="1227138"/>
          </a:xfrm>
          <a:prstGeom prst="roundRect">
            <a:avLst>
              <a:gd name="adj" fmla="val 12495"/>
            </a:avLst>
          </a:prstGeom>
          <a:solidFill>
            <a:srgbClr val="3366FF"/>
          </a:solidFill>
          <a:ln w="12700" algn="ctr">
            <a:solidFill>
              <a:schemeClr val="hlink"/>
            </a:solidFill>
            <a:round/>
            <a:headEnd/>
            <a:tailEnd/>
          </a:ln>
          <a:effectLst>
            <a:outerShdw dist="107763" dir="2700000" algn="ctr" rotWithShape="0">
              <a:schemeClr val="tx1"/>
            </a:outerShdw>
          </a:effectLst>
        </p:spPr>
        <p:txBody>
          <a:bodyPr wrap="none" lIns="92075" tIns="46038" rIns="92075" bIns="46038" anchor="ctr"/>
          <a:lstStyle/>
          <a:p>
            <a:pPr algn="ctr" defTabSz="762000" eaLnBrk="0" hangingPunct="0"/>
            <a:r>
              <a:rPr lang="es-ES_tradnl" sz="1800">
                <a:solidFill>
                  <a:srgbClr val="FFFF00"/>
                </a:solidFill>
                <a:effectLst>
                  <a:outerShdw blurRad="38100" dist="38100" dir="2700000" algn="tl">
                    <a:srgbClr val="000000"/>
                  </a:outerShdw>
                </a:effectLst>
                <a:latin typeface="Arial" pitchFamily="34" charset="0"/>
              </a:rPr>
              <a:t>Focalización </a:t>
            </a:r>
          </a:p>
          <a:p>
            <a:pPr algn="ctr" defTabSz="762000" eaLnBrk="0" hangingPunct="0"/>
            <a:r>
              <a:rPr lang="es-ES_tradnl" sz="1800">
                <a:solidFill>
                  <a:srgbClr val="FFFF00"/>
                </a:solidFill>
                <a:effectLst>
                  <a:outerShdw blurRad="38100" dist="38100" dir="2700000" algn="tl">
                    <a:srgbClr val="000000"/>
                  </a:outerShdw>
                </a:effectLst>
                <a:latin typeface="Arial" pitchFamily="34" charset="0"/>
              </a:rPr>
              <a:t>y coordinación </a:t>
            </a:r>
          </a:p>
          <a:p>
            <a:pPr algn="ctr" defTabSz="762000" eaLnBrk="0" hangingPunct="0"/>
            <a:r>
              <a:rPr lang="es-ES_tradnl" sz="1800">
                <a:solidFill>
                  <a:srgbClr val="FFFF00"/>
                </a:solidFill>
                <a:effectLst>
                  <a:outerShdw blurRad="38100" dist="38100" dir="2700000" algn="tl">
                    <a:srgbClr val="000000"/>
                  </a:outerShdw>
                </a:effectLst>
                <a:latin typeface="Arial" pitchFamily="34" charset="0"/>
              </a:rPr>
              <a:t>de las acciones</a:t>
            </a:r>
          </a:p>
        </p:txBody>
      </p:sp>
      <p:sp>
        <p:nvSpPr>
          <p:cNvPr id="196613" name="AutoShape 5"/>
          <p:cNvSpPr>
            <a:spLocks noChangeArrowheads="1"/>
          </p:cNvSpPr>
          <p:nvPr/>
        </p:nvSpPr>
        <p:spPr bwMode="auto">
          <a:xfrm>
            <a:off x="1042988" y="5013325"/>
            <a:ext cx="1943100" cy="1149350"/>
          </a:xfrm>
          <a:prstGeom prst="roundRect">
            <a:avLst>
              <a:gd name="adj" fmla="val 12495"/>
            </a:avLst>
          </a:prstGeom>
          <a:solidFill>
            <a:srgbClr val="3366FF"/>
          </a:solidFill>
          <a:ln w="12700" algn="ctr">
            <a:solidFill>
              <a:schemeClr val="hlink"/>
            </a:solidFill>
            <a:round/>
            <a:headEnd/>
            <a:tailEnd/>
          </a:ln>
          <a:effectLst>
            <a:outerShdw dist="107763" dir="2700000" algn="ctr" rotWithShape="0">
              <a:schemeClr val="tx1"/>
            </a:outerShdw>
          </a:effectLst>
        </p:spPr>
        <p:txBody>
          <a:bodyPr wrap="none" lIns="92075" tIns="46038" rIns="92075" bIns="46038" anchor="ctr"/>
          <a:lstStyle/>
          <a:p>
            <a:pPr algn="ctr" defTabSz="762000" eaLnBrk="0" hangingPunct="0"/>
            <a:r>
              <a:rPr lang="es-ES_tradnl" sz="1800">
                <a:solidFill>
                  <a:srgbClr val="FFFF00"/>
                </a:solidFill>
                <a:effectLst>
                  <a:outerShdw blurRad="38100" dist="38100" dir="2700000" algn="tl">
                    <a:srgbClr val="000000"/>
                  </a:outerShdw>
                </a:effectLst>
                <a:latin typeface="Arial" pitchFamily="34" charset="0"/>
              </a:rPr>
              <a:t>Recursos </a:t>
            </a:r>
          </a:p>
          <a:p>
            <a:pPr algn="ctr" defTabSz="762000" eaLnBrk="0" hangingPunct="0"/>
            <a:r>
              <a:rPr lang="es-ES_tradnl" sz="1800">
                <a:solidFill>
                  <a:srgbClr val="FFFF00"/>
                </a:solidFill>
                <a:effectLst>
                  <a:outerShdw blurRad="38100" dist="38100" dir="2700000" algn="tl">
                    <a:srgbClr val="000000"/>
                  </a:outerShdw>
                </a:effectLst>
                <a:latin typeface="Arial" pitchFamily="34" charset="0"/>
              </a:rPr>
              <a:t>tecnológicos </a:t>
            </a:r>
          </a:p>
          <a:p>
            <a:pPr algn="ctr" defTabSz="762000" eaLnBrk="0" hangingPunct="0"/>
            <a:r>
              <a:rPr lang="es-ES_tradnl" sz="1800">
                <a:solidFill>
                  <a:srgbClr val="FFFF00"/>
                </a:solidFill>
                <a:effectLst>
                  <a:outerShdw blurRad="38100" dist="38100" dir="2700000" algn="tl">
                    <a:srgbClr val="000000"/>
                  </a:outerShdw>
                </a:effectLst>
                <a:latin typeface="Arial" pitchFamily="34" charset="0"/>
              </a:rPr>
              <a:t>óptimos y </a:t>
            </a:r>
          </a:p>
          <a:p>
            <a:pPr algn="ctr" defTabSz="762000" eaLnBrk="0" hangingPunct="0"/>
            <a:r>
              <a:rPr lang="es-ES_tradnl" sz="1800">
                <a:solidFill>
                  <a:srgbClr val="FFFF00"/>
                </a:solidFill>
                <a:effectLst>
                  <a:outerShdw blurRad="38100" dist="38100" dir="2700000" algn="tl">
                    <a:srgbClr val="000000"/>
                  </a:outerShdw>
                </a:effectLst>
                <a:latin typeface="Arial" pitchFamily="34" charset="0"/>
              </a:rPr>
              <a:t>suficientes </a:t>
            </a:r>
          </a:p>
        </p:txBody>
      </p:sp>
      <p:sp>
        <p:nvSpPr>
          <p:cNvPr id="196614" name="AutoShape 6"/>
          <p:cNvSpPr>
            <a:spLocks noChangeArrowheads="1"/>
          </p:cNvSpPr>
          <p:nvPr/>
        </p:nvSpPr>
        <p:spPr bwMode="auto">
          <a:xfrm>
            <a:off x="6227763" y="5084763"/>
            <a:ext cx="2392362" cy="1004887"/>
          </a:xfrm>
          <a:prstGeom prst="roundRect">
            <a:avLst>
              <a:gd name="adj" fmla="val 12495"/>
            </a:avLst>
          </a:prstGeom>
          <a:solidFill>
            <a:srgbClr val="3366FF"/>
          </a:solidFill>
          <a:ln w="12700" algn="ctr">
            <a:solidFill>
              <a:schemeClr val="hlink"/>
            </a:solidFill>
            <a:round/>
            <a:headEnd/>
            <a:tailEnd/>
          </a:ln>
          <a:effectLst>
            <a:outerShdw dist="107763" dir="2700000" algn="ctr" rotWithShape="0">
              <a:schemeClr val="tx1"/>
            </a:outerShdw>
          </a:effectLst>
        </p:spPr>
        <p:txBody>
          <a:bodyPr wrap="none" lIns="92075" tIns="46038" rIns="92075" bIns="46038" anchor="ctr"/>
          <a:lstStyle/>
          <a:p>
            <a:pPr algn="ctr" defTabSz="762000" eaLnBrk="0" hangingPunct="0"/>
            <a:r>
              <a:rPr lang="es-ES_tradnl" sz="1800">
                <a:solidFill>
                  <a:srgbClr val="FFFF00"/>
                </a:solidFill>
                <a:effectLst>
                  <a:outerShdw blurRad="38100" dist="38100" dir="2700000" algn="tl">
                    <a:srgbClr val="000000"/>
                  </a:outerShdw>
                </a:effectLst>
                <a:latin typeface="Arial" pitchFamily="34" charset="0"/>
              </a:rPr>
              <a:t>Priorización de la </a:t>
            </a:r>
          </a:p>
          <a:p>
            <a:pPr algn="ctr" defTabSz="762000" eaLnBrk="0" hangingPunct="0"/>
            <a:r>
              <a:rPr lang="es-ES_tradnl" sz="1800">
                <a:solidFill>
                  <a:srgbClr val="FFFF00"/>
                </a:solidFill>
                <a:effectLst>
                  <a:outerShdw blurRad="38100" dist="38100" dir="2700000" algn="tl">
                    <a:srgbClr val="000000"/>
                  </a:outerShdw>
                </a:effectLst>
                <a:latin typeface="Arial" pitchFamily="34" charset="0"/>
              </a:rPr>
              <a:t>administración de los </a:t>
            </a:r>
          </a:p>
          <a:p>
            <a:pPr algn="ctr" defTabSz="762000" eaLnBrk="0" hangingPunct="0"/>
            <a:r>
              <a:rPr lang="es-ES_tradnl" sz="1800">
                <a:solidFill>
                  <a:srgbClr val="FFFF00"/>
                </a:solidFill>
                <a:effectLst>
                  <a:outerShdw blurRad="38100" dist="38100" dir="2700000" algn="tl">
                    <a:srgbClr val="000000"/>
                  </a:outerShdw>
                </a:effectLst>
                <a:latin typeface="Arial" pitchFamily="34" charset="0"/>
              </a:rPr>
              <a:t>recursos del Estado</a:t>
            </a:r>
          </a:p>
        </p:txBody>
      </p:sp>
      <p:sp>
        <p:nvSpPr>
          <p:cNvPr id="196615" name="AutoShape 7"/>
          <p:cNvSpPr>
            <a:spLocks noChangeArrowheads="1"/>
          </p:cNvSpPr>
          <p:nvPr/>
        </p:nvSpPr>
        <p:spPr bwMode="auto">
          <a:xfrm>
            <a:off x="3924300" y="5157788"/>
            <a:ext cx="1657350" cy="1008062"/>
          </a:xfrm>
          <a:prstGeom prst="roundRect">
            <a:avLst>
              <a:gd name="adj" fmla="val 12495"/>
            </a:avLst>
          </a:prstGeom>
          <a:solidFill>
            <a:srgbClr val="3366FF"/>
          </a:solidFill>
          <a:ln w="12700" algn="ctr">
            <a:solidFill>
              <a:schemeClr val="hlink"/>
            </a:solidFill>
            <a:round/>
            <a:headEnd/>
            <a:tailEnd/>
          </a:ln>
          <a:effectLst>
            <a:outerShdw dist="107763" dir="2700000" algn="ctr" rotWithShape="0">
              <a:schemeClr val="tx1"/>
            </a:outerShdw>
          </a:effectLst>
        </p:spPr>
        <p:txBody>
          <a:bodyPr wrap="none" lIns="92075" tIns="46038" rIns="92075" bIns="46038" anchor="ctr"/>
          <a:lstStyle/>
          <a:p>
            <a:pPr algn="ctr" defTabSz="762000" eaLnBrk="0" hangingPunct="0"/>
            <a:r>
              <a:rPr lang="es-ES_tradnl" sz="1800">
                <a:solidFill>
                  <a:srgbClr val="FFFF00"/>
                </a:solidFill>
                <a:effectLst>
                  <a:outerShdw blurRad="38100" dist="38100" dir="2700000" algn="tl">
                    <a:srgbClr val="000000"/>
                  </a:outerShdw>
                </a:effectLst>
                <a:latin typeface="Arial" pitchFamily="34" charset="0"/>
              </a:rPr>
              <a:t>Indicadores </a:t>
            </a:r>
          </a:p>
          <a:p>
            <a:pPr algn="ctr" defTabSz="762000" eaLnBrk="0" hangingPunct="0"/>
            <a:r>
              <a:rPr lang="es-ES_tradnl" sz="1800">
                <a:solidFill>
                  <a:srgbClr val="FFFF00"/>
                </a:solidFill>
                <a:effectLst>
                  <a:outerShdw blurRad="38100" dist="38100" dir="2700000" algn="tl">
                    <a:srgbClr val="000000"/>
                  </a:outerShdw>
                </a:effectLst>
                <a:latin typeface="Arial" pitchFamily="34" charset="0"/>
              </a:rPr>
              <a:t>de gestión </a:t>
            </a:r>
          </a:p>
          <a:p>
            <a:pPr algn="ctr" defTabSz="762000" eaLnBrk="0" hangingPunct="0"/>
            <a:r>
              <a:rPr lang="es-ES_tradnl" sz="1800">
                <a:solidFill>
                  <a:srgbClr val="FFFF00"/>
                </a:solidFill>
                <a:effectLst>
                  <a:outerShdw blurRad="38100" dist="38100" dir="2700000" algn="tl">
                    <a:srgbClr val="000000"/>
                  </a:outerShdw>
                </a:effectLst>
                <a:latin typeface="Arial" pitchFamily="34" charset="0"/>
              </a:rPr>
              <a:t>e impacto</a:t>
            </a:r>
          </a:p>
        </p:txBody>
      </p:sp>
      <p:sp>
        <p:nvSpPr>
          <p:cNvPr id="196616" name="Rectangle 8"/>
          <p:cNvSpPr>
            <a:spLocks noChangeArrowheads="1"/>
          </p:cNvSpPr>
          <p:nvPr/>
        </p:nvSpPr>
        <p:spPr bwMode="auto">
          <a:xfrm>
            <a:off x="3492500" y="3141663"/>
            <a:ext cx="2035175" cy="915987"/>
          </a:xfrm>
          <a:prstGeom prst="rect">
            <a:avLst/>
          </a:prstGeom>
          <a:noFill/>
          <a:ln w="9525">
            <a:noFill/>
            <a:miter lim="800000"/>
            <a:headEnd/>
            <a:tailEnd/>
          </a:ln>
          <a:effectLst>
            <a:outerShdw dist="45791" dir="2021404" algn="ctr" rotWithShape="0">
              <a:schemeClr val="tx1"/>
            </a:outerShdw>
          </a:effectLst>
        </p:spPr>
        <p:txBody>
          <a:bodyPr lIns="92075" tIns="46038" rIns="92075" bIns="46038">
            <a:spAutoFit/>
          </a:bodyPr>
          <a:lstStyle/>
          <a:p>
            <a:pPr algn="ctr" defTabSz="762000" eaLnBrk="0" hangingPunct="0"/>
            <a:r>
              <a:rPr lang="es-ES_tradnl" sz="1800" b="1">
                <a:solidFill>
                  <a:srgbClr val="FFFF00"/>
                </a:solidFill>
                <a:effectLst>
                  <a:outerShdw blurRad="38100" dist="38100" dir="2700000" algn="tl">
                    <a:srgbClr val="000000"/>
                  </a:outerShdw>
                </a:effectLst>
                <a:latin typeface="Tahoma" pitchFamily="34" charset="0"/>
              </a:rPr>
              <a:t>Requisitos para </a:t>
            </a:r>
          </a:p>
          <a:p>
            <a:pPr algn="ctr" defTabSz="762000" eaLnBrk="0" hangingPunct="0"/>
            <a:r>
              <a:rPr lang="es-ES_tradnl" sz="1800" b="1">
                <a:solidFill>
                  <a:srgbClr val="FFFF00"/>
                </a:solidFill>
                <a:effectLst>
                  <a:outerShdw blurRad="38100" dist="38100" dir="2700000" algn="tl">
                    <a:srgbClr val="000000"/>
                  </a:outerShdw>
                </a:effectLst>
                <a:latin typeface="Tahoma" pitchFamily="34" charset="0"/>
              </a:rPr>
              <a:t>Intervención sustentable</a:t>
            </a:r>
          </a:p>
        </p:txBody>
      </p:sp>
      <p:sp>
        <p:nvSpPr>
          <p:cNvPr id="196617" name="AutoShape 9"/>
          <p:cNvSpPr>
            <a:spLocks noChangeArrowheads="1"/>
          </p:cNvSpPr>
          <p:nvPr/>
        </p:nvSpPr>
        <p:spPr bwMode="auto">
          <a:xfrm>
            <a:off x="6443663" y="2420938"/>
            <a:ext cx="2120900" cy="1130300"/>
          </a:xfrm>
          <a:prstGeom prst="roundRect">
            <a:avLst>
              <a:gd name="adj" fmla="val 12495"/>
            </a:avLst>
          </a:prstGeom>
          <a:solidFill>
            <a:srgbClr val="3366FF"/>
          </a:solidFill>
          <a:ln w="12700" algn="ctr">
            <a:solidFill>
              <a:schemeClr val="hlink"/>
            </a:solidFill>
            <a:round/>
            <a:headEnd/>
            <a:tailEnd/>
          </a:ln>
          <a:effectLst>
            <a:outerShdw dist="107763" dir="2700000" algn="ctr" rotWithShape="0">
              <a:schemeClr val="tx1"/>
            </a:outerShdw>
          </a:effectLst>
        </p:spPr>
        <p:txBody>
          <a:bodyPr wrap="none" lIns="92075" tIns="46038" rIns="92075" bIns="46038" anchor="ctr"/>
          <a:lstStyle/>
          <a:p>
            <a:pPr algn="ctr" defTabSz="762000" eaLnBrk="0" hangingPunct="0"/>
            <a:r>
              <a:rPr lang="es-ES_tradnl" sz="1800">
                <a:solidFill>
                  <a:srgbClr val="FFFF00"/>
                </a:solidFill>
                <a:effectLst>
                  <a:outerShdw blurRad="38100" dist="38100" dir="2700000" algn="tl">
                    <a:srgbClr val="000000"/>
                  </a:outerShdw>
                </a:effectLst>
                <a:latin typeface="Arial" pitchFamily="34" charset="0"/>
              </a:rPr>
              <a:t>Fijación de metas</a:t>
            </a:r>
          </a:p>
          <a:p>
            <a:pPr algn="ctr" defTabSz="762000" eaLnBrk="0" hangingPunct="0"/>
            <a:r>
              <a:rPr lang="es-ES_tradnl" sz="1800">
                <a:solidFill>
                  <a:srgbClr val="FFFF00"/>
                </a:solidFill>
                <a:effectLst>
                  <a:outerShdw blurRad="38100" dist="38100" dir="2700000" algn="tl">
                    <a:srgbClr val="000000"/>
                  </a:outerShdw>
                </a:effectLst>
                <a:latin typeface="Arial" pitchFamily="34" charset="0"/>
              </a:rPr>
              <a:t>y acciones según </a:t>
            </a:r>
          </a:p>
          <a:p>
            <a:pPr algn="ctr" defTabSz="762000" eaLnBrk="0" hangingPunct="0"/>
            <a:r>
              <a:rPr lang="es-ES_tradnl" sz="1800">
                <a:solidFill>
                  <a:srgbClr val="FFFF00"/>
                </a:solidFill>
                <a:effectLst>
                  <a:outerShdw blurRad="38100" dist="38100" dir="2700000" algn="tl">
                    <a:srgbClr val="000000"/>
                  </a:outerShdw>
                </a:effectLst>
                <a:latin typeface="Arial" pitchFamily="34" charset="0"/>
              </a:rPr>
              <a:t>instituciones</a:t>
            </a:r>
          </a:p>
        </p:txBody>
      </p:sp>
      <p:sp>
        <p:nvSpPr>
          <p:cNvPr id="196618" name="AutoShape 10"/>
          <p:cNvSpPr>
            <a:spLocks noChangeArrowheads="1"/>
          </p:cNvSpPr>
          <p:nvPr/>
        </p:nvSpPr>
        <p:spPr bwMode="auto">
          <a:xfrm>
            <a:off x="323850" y="3716338"/>
            <a:ext cx="1944688" cy="990600"/>
          </a:xfrm>
          <a:prstGeom prst="roundRect">
            <a:avLst>
              <a:gd name="adj" fmla="val 12495"/>
            </a:avLst>
          </a:prstGeom>
          <a:solidFill>
            <a:srgbClr val="3366FF"/>
          </a:solidFill>
          <a:ln w="12700" algn="ctr">
            <a:solidFill>
              <a:schemeClr val="hlink"/>
            </a:solidFill>
            <a:round/>
            <a:headEnd/>
            <a:tailEnd/>
          </a:ln>
          <a:effectLst>
            <a:outerShdw dist="107763" dir="2700000" algn="ctr" rotWithShape="0">
              <a:schemeClr val="tx1"/>
            </a:outerShdw>
          </a:effectLst>
        </p:spPr>
        <p:txBody>
          <a:bodyPr wrap="none" lIns="92075" tIns="46038" rIns="92075" bIns="46038" anchor="ctr"/>
          <a:lstStyle/>
          <a:p>
            <a:pPr algn="ctr" defTabSz="762000" eaLnBrk="0" hangingPunct="0"/>
            <a:r>
              <a:rPr lang="es-ES_tradnl" sz="1800">
                <a:solidFill>
                  <a:srgbClr val="FFFF00"/>
                </a:solidFill>
                <a:effectLst>
                  <a:outerShdw blurRad="38100" dist="38100" dir="2700000" algn="tl">
                    <a:srgbClr val="000000"/>
                  </a:outerShdw>
                </a:effectLst>
                <a:latin typeface="Arial" pitchFamily="34" charset="0"/>
              </a:rPr>
              <a:t>Seguimiento </a:t>
            </a:r>
          </a:p>
          <a:p>
            <a:pPr algn="ctr" defTabSz="762000" eaLnBrk="0" hangingPunct="0"/>
            <a:r>
              <a:rPr lang="es-ES_tradnl" sz="1800">
                <a:solidFill>
                  <a:srgbClr val="FFFF00"/>
                </a:solidFill>
                <a:effectLst>
                  <a:outerShdw blurRad="38100" dist="38100" dir="2700000" algn="tl">
                    <a:srgbClr val="000000"/>
                  </a:outerShdw>
                </a:effectLst>
                <a:latin typeface="Arial" pitchFamily="34" charset="0"/>
              </a:rPr>
              <a:t>y reformulación </a:t>
            </a:r>
          </a:p>
        </p:txBody>
      </p:sp>
      <p:sp>
        <p:nvSpPr>
          <p:cNvPr id="196619" name="AutoShape 11"/>
          <p:cNvSpPr>
            <a:spLocks noChangeArrowheads="1"/>
          </p:cNvSpPr>
          <p:nvPr/>
        </p:nvSpPr>
        <p:spPr bwMode="auto">
          <a:xfrm>
            <a:off x="4349750" y="1911350"/>
            <a:ext cx="444500" cy="368300"/>
          </a:xfrm>
          <a:prstGeom prst="downArrow">
            <a:avLst>
              <a:gd name="adj1" fmla="val 50000"/>
              <a:gd name="adj2" fmla="val 50005"/>
            </a:avLst>
          </a:prstGeom>
          <a:solidFill>
            <a:srgbClr val="CCFFFF"/>
          </a:solidFill>
          <a:ln w="12700" algn="ctr">
            <a:solidFill>
              <a:srgbClr val="00FFFF"/>
            </a:solidFill>
            <a:miter lim="800000"/>
            <a:headEnd/>
            <a:tailEnd/>
          </a:ln>
          <a:effectLst>
            <a:outerShdw dist="52363" dir="842175" algn="ctr" rotWithShape="0">
              <a:schemeClr val="tx1"/>
            </a:outerShdw>
          </a:effectLst>
        </p:spPr>
        <p:txBody>
          <a:bodyPr wrap="none" anchor="ctr"/>
          <a:lstStyle/>
          <a:p>
            <a:endParaRPr lang="en-US"/>
          </a:p>
        </p:txBody>
      </p:sp>
      <p:sp>
        <p:nvSpPr>
          <p:cNvPr id="196620" name="AutoShape 12"/>
          <p:cNvSpPr>
            <a:spLocks noChangeArrowheads="1"/>
          </p:cNvSpPr>
          <p:nvPr/>
        </p:nvSpPr>
        <p:spPr bwMode="auto">
          <a:xfrm rot="-1400350">
            <a:off x="2627313" y="3933825"/>
            <a:ext cx="360362" cy="371475"/>
          </a:xfrm>
          <a:prstGeom prst="rightArrow">
            <a:avLst>
              <a:gd name="adj1" fmla="val 50000"/>
              <a:gd name="adj2" fmla="val 50000"/>
            </a:avLst>
          </a:prstGeom>
          <a:solidFill>
            <a:srgbClr val="CCFFFF"/>
          </a:solidFill>
          <a:ln w="12700" algn="ctr">
            <a:solidFill>
              <a:srgbClr val="00FFFF"/>
            </a:solidFill>
            <a:miter lim="800000"/>
            <a:headEnd/>
            <a:tailEnd/>
          </a:ln>
          <a:effectLst>
            <a:outerShdw dist="52363" dir="842175" algn="ctr" rotWithShape="0">
              <a:schemeClr val="tx1"/>
            </a:outerShdw>
          </a:effectLst>
        </p:spPr>
        <p:txBody>
          <a:bodyPr wrap="none" anchor="ctr"/>
          <a:lstStyle/>
          <a:p>
            <a:endParaRPr lang="en-US"/>
          </a:p>
        </p:txBody>
      </p:sp>
      <p:sp>
        <p:nvSpPr>
          <p:cNvPr id="196621" name="AutoShape 13"/>
          <p:cNvSpPr>
            <a:spLocks noChangeArrowheads="1"/>
          </p:cNvSpPr>
          <p:nvPr/>
        </p:nvSpPr>
        <p:spPr bwMode="auto">
          <a:xfrm>
            <a:off x="4349750" y="4349750"/>
            <a:ext cx="444500" cy="368300"/>
          </a:xfrm>
          <a:prstGeom prst="upArrow">
            <a:avLst>
              <a:gd name="adj1" fmla="val 50000"/>
              <a:gd name="adj2" fmla="val 49995"/>
            </a:avLst>
          </a:prstGeom>
          <a:solidFill>
            <a:srgbClr val="CCFFFF"/>
          </a:solidFill>
          <a:ln w="12700" algn="ctr">
            <a:solidFill>
              <a:srgbClr val="00FFFF"/>
            </a:solidFill>
            <a:miter lim="800000"/>
            <a:headEnd/>
            <a:tailEnd/>
          </a:ln>
          <a:effectLst>
            <a:outerShdw dist="52363" dir="842175" algn="ctr" rotWithShape="0">
              <a:schemeClr val="tx1"/>
            </a:outerShdw>
          </a:effectLst>
        </p:spPr>
        <p:txBody>
          <a:bodyPr wrap="none" anchor="ctr"/>
          <a:lstStyle/>
          <a:p>
            <a:endParaRPr lang="en-US"/>
          </a:p>
        </p:txBody>
      </p:sp>
      <p:sp>
        <p:nvSpPr>
          <p:cNvPr id="196622" name="AutoShape 14"/>
          <p:cNvSpPr>
            <a:spLocks noChangeArrowheads="1"/>
          </p:cNvSpPr>
          <p:nvPr/>
        </p:nvSpPr>
        <p:spPr bwMode="auto">
          <a:xfrm rot="2571302">
            <a:off x="3121025" y="4316413"/>
            <a:ext cx="371475" cy="363537"/>
          </a:xfrm>
          <a:prstGeom prst="upArrow">
            <a:avLst>
              <a:gd name="adj1" fmla="val 50000"/>
              <a:gd name="adj2" fmla="val 49995"/>
            </a:avLst>
          </a:prstGeom>
          <a:solidFill>
            <a:srgbClr val="CCFFFF"/>
          </a:solidFill>
          <a:ln w="12700" algn="ctr">
            <a:solidFill>
              <a:srgbClr val="00FFFF"/>
            </a:solidFill>
            <a:miter lim="800000"/>
            <a:headEnd/>
            <a:tailEnd/>
          </a:ln>
          <a:effectLst>
            <a:outerShdw dist="52363" dir="842175" algn="ctr" rotWithShape="0">
              <a:schemeClr val="tx1"/>
            </a:outerShdw>
          </a:effectLst>
        </p:spPr>
        <p:txBody>
          <a:bodyPr wrap="none" anchor="ctr"/>
          <a:lstStyle/>
          <a:p>
            <a:endParaRPr lang="en-US"/>
          </a:p>
        </p:txBody>
      </p:sp>
      <p:sp>
        <p:nvSpPr>
          <p:cNvPr id="196623" name="AutoShape 15"/>
          <p:cNvSpPr>
            <a:spLocks noChangeArrowheads="1"/>
          </p:cNvSpPr>
          <p:nvPr/>
        </p:nvSpPr>
        <p:spPr bwMode="auto">
          <a:xfrm rot="18900000">
            <a:off x="5508625" y="4581525"/>
            <a:ext cx="444500" cy="292100"/>
          </a:xfrm>
          <a:prstGeom prst="upArrow">
            <a:avLst>
              <a:gd name="adj1" fmla="val 50000"/>
              <a:gd name="adj2" fmla="val 49995"/>
            </a:avLst>
          </a:prstGeom>
          <a:solidFill>
            <a:srgbClr val="CCFFFF"/>
          </a:solidFill>
          <a:ln w="12700" algn="ctr">
            <a:solidFill>
              <a:srgbClr val="00FFFF"/>
            </a:solidFill>
            <a:miter lim="800000"/>
            <a:headEnd/>
            <a:tailEnd/>
          </a:ln>
          <a:effectLst>
            <a:outerShdw dist="52363" dir="842175" algn="ctr" rotWithShape="0">
              <a:schemeClr val="tx1"/>
            </a:outerShdw>
          </a:effectLst>
        </p:spPr>
        <p:txBody>
          <a:bodyPr wrap="none" anchor="ctr"/>
          <a:lstStyle/>
          <a:p>
            <a:endParaRPr lang="en-US"/>
          </a:p>
        </p:txBody>
      </p:sp>
      <p:sp>
        <p:nvSpPr>
          <p:cNvPr id="196624" name="AutoShape 16"/>
          <p:cNvSpPr>
            <a:spLocks noChangeArrowheads="1"/>
          </p:cNvSpPr>
          <p:nvPr/>
        </p:nvSpPr>
        <p:spPr bwMode="auto">
          <a:xfrm rot="19260000">
            <a:off x="5651500" y="1989138"/>
            <a:ext cx="328613" cy="466725"/>
          </a:xfrm>
          <a:prstGeom prst="leftArrow">
            <a:avLst>
              <a:gd name="adj1" fmla="val 50000"/>
              <a:gd name="adj2" fmla="val 49995"/>
            </a:avLst>
          </a:prstGeom>
          <a:solidFill>
            <a:srgbClr val="CCFFFF"/>
          </a:solidFill>
          <a:ln w="12700" algn="ctr">
            <a:solidFill>
              <a:srgbClr val="00FFFF"/>
            </a:solidFill>
            <a:miter lim="800000"/>
            <a:headEnd/>
            <a:tailEnd/>
          </a:ln>
          <a:effectLst>
            <a:outerShdw dist="52363" dir="842175" algn="ctr" rotWithShape="0">
              <a:schemeClr val="tx1"/>
            </a:outerShdw>
          </a:effectLst>
        </p:spPr>
        <p:txBody>
          <a:bodyPr wrap="none" anchor="ctr"/>
          <a:lstStyle/>
          <a:p>
            <a:endParaRPr lang="en-US"/>
          </a:p>
        </p:txBody>
      </p:sp>
      <p:sp>
        <p:nvSpPr>
          <p:cNvPr id="196625" name="AutoShape 17"/>
          <p:cNvSpPr>
            <a:spLocks noChangeArrowheads="1"/>
          </p:cNvSpPr>
          <p:nvPr/>
        </p:nvSpPr>
        <p:spPr bwMode="auto">
          <a:xfrm rot="19200000">
            <a:off x="2987675" y="2205038"/>
            <a:ext cx="444500" cy="368300"/>
          </a:xfrm>
          <a:prstGeom prst="downArrow">
            <a:avLst>
              <a:gd name="adj1" fmla="val 50000"/>
              <a:gd name="adj2" fmla="val 50005"/>
            </a:avLst>
          </a:prstGeom>
          <a:solidFill>
            <a:srgbClr val="CCFFFF"/>
          </a:solidFill>
          <a:ln w="12700" algn="ctr">
            <a:solidFill>
              <a:srgbClr val="00FFFF"/>
            </a:solidFill>
            <a:miter lim="800000"/>
            <a:headEnd/>
            <a:tailEnd/>
          </a:ln>
          <a:effectLst>
            <a:outerShdw dist="107763" dir="2700000" algn="ctr" rotWithShape="0">
              <a:schemeClr val="tx1"/>
            </a:outerShdw>
          </a:effectLst>
        </p:spPr>
        <p:txBody>
          <a:bodyPr wrap="none" anchor="ctr"/>
          <a:lstStyle/>
          <a:p>
            <a:endParaRPr lang="en-US"/>
          </a:p>
        </p:txBody>
      </p:sp>
      <p:sp>
        <p:nvSpPr>
          <p:cNvPr id="196626" name="AutoShape 18"/>
          <p:cNvSpPr>
            <a:spLocks noChangeArrowheads="1"/>
          </p:cNvSpPr>
          <p:nvPr/>
        </p:nvSpPr>
        <p:spPr bwMode="auto">
          <a:xfrm>
            <a:off x="5940425" y="2708275"/>
            <a:ext cx="292100" cy="444500"/>
          </a:xfrm>
          <a:prstGeom prst="leftArrow">
            <a:avLst>
              <a:gd name="adj1" fmla="val 50000"/>
              <a:gd name="adj2" fmla="val 49995"/>
            </a:avLst>
          </a:prstGeom>
          <a:solidFill>
            <a:srgbClr val="CCFFFF"/>
          </a:solidFill>
          <a:ln w="12700" algn="ctr">
            <a:solidFill>
              <a:srgbClr val="00FFFF"/>
            </a:solidFill>
            <a:miter lim="800000"/>
            <a:headEnd/>
            <a:tailEnd/>
          </a:ln>
          <a:effectLst>
            <a:outerShdw dist="52363" dir="842175" algn="ctr" rotWithShape="0">
              <a:schemeClr val="tx1"/>
            </a:outerShdw>
          </a:effectLst>
        </p:spPr>
        <p:txBody>
          <a:bodyPr wrap="none" anchor="ctr"/>
          <a:lstStyle/>
          <a:p>
            <a:endParaRPr lang="en-US"/>
          </a:p>
        </p:txBody>
      </p:sp>
      <p:sp>
        <p:nvSpPr>
          <p:cNvPr id="196627" name="AutoShape 19"/>
          <p:cNvSpPr>
            <a:spLocks noChangeArrowheads="1"/>
          </p:cNvSpPr>
          <p:nvPr/>
        </p:nvSpPr>
        <p:spPr bwMode="auto">
          <a:xfrm>
            <a:off x="323850" y="2492375"/>
            <a:ext cx="1963738" cy="914400"/>
          </a:xfrm>
          <a:prstGeom prst="roundRect">
            <a:avLst>
              <a:gd name="adj" fmla="val 12495"/>
            </a:avLst>
          </a:prstGeom>
          <a:solidFill>
            <a:srgbClr val="3366FF"/>
          </a:solidFill>
          <a:ln w="12700" algn="ctr">
            <a:solidFill>
              <a:schemeClr val="hlink"/>
            </a:solidFill>
            <a:round/>
            <a:headEnd/>
            <a:tailEnd/>
          </a:ln>
          <a:effectLst>
            <a:outerShdw dist="107763" dir="2700000" algn="ctr" rotWithShape="0">
              <a:schemeClr val="tx1"/>
            </a:outerShdw>
          </a:effectLst>
        </p:spPr>
        <p:txBody>
          <a:bodyPr wrap="none" lIns="92075" tIns="46038" rIns="92075" bIns="46038" anchor="ctr"/>
          <a:lstStyle/>
          <a:p>
            <a:pPr algn="ctr" defTabSz="762000" eaLnBrk="0" hangingPunct="0"/>
            <a:r>
              <a:rPr lang="es-ES_tradnl" sz="1800">
                <a:solidFill>
                  <a:srgbClr val="FFFF00"/>
                </a:solidFill>
                <a:effectLst>
                  <a:outerShdw blurRad="38100" dist="38100" dir="2700000" algn="tl">
                    <a:srgbClr val="000000"/>
                  </a:outerShdw>
                </a:effectLst>
                <a:latin typeface="Arial" pitchFamily="34" charset="0"/>
              </a:rPr>
              <a:t>Direccionamiento </a:t>
            </a:r>
          </a:p>
          <a:p>
            <a:pPr algn="ctr" defTabSz="762000" eaLnBrk="0" hangingPunct="0"/>
            <a:r>
              <a:rPr lang="es-ES_tradnl" sz="1800">
                <a:solidFill>
                  <a:srgbClr val="FFFF00"/>
                </a:solidFill>
                <a:effectLst>
                  <a:outerShdw blurRad="38100" dist="38100" dir="2700000" algn="tl">
                    <a:srgbClr val="000000"/>
                  </a:outerShdw>
                </a:effectLst>
                <a:latin typeface="Arial" pitchFamily="34" charset="0"/>
              </a:rPr>
              <a:t>gubernamental y </a:t>
            </a:r>
          </a:p>
          <a:p>
            <a:pPr algn="ctr" defTabSz="762000" eaLnBrk="0" hangingPunct="0"/>
            <a:r>
              <a:rPr lang="es-ES_tradnl" sz="1800">
                <a:solidFill>
                  <a:srgbClr val="FFFF00"/>
                </a:solidFill>
                <a:effectLst>
                  <a:outerShdw blurRad="38100" dist="38100" dir="2700000" algn="tl">
                    <a:srgbClr val="000000"/>
                  </a:outerShdw>
                </a:effectLst>
                <a:latin typeface="Arial" pitchFamily="34" charset="0"/>
              </a:rPr>
              <a:t>descentralizado </a:t>
            </a:r>
          </a:p>
        </p:txBody>
      </p:sp>
      <p:sp>
        <p:nvSpPr>
          <p:cNvPr id="196628" name="AutoShape 20"/>
          <p:cNvSpPr>
            <a:spLocks noChangeArrowheads="1"/>
          </p:cNvSpPr>
          <p:nvPr/>
        </p:nvSpPr>
        <p:spPr bwMode="auto">
          <a:xfrm>
            <a:off x="2700338" y="2924175"/>
            <a:ext cx="360362" cy="504825"/>
          </a:xfrm>
          <a:prstGeom prst="rightArrow">
            <a:avLst>
              <a:gd name="adj1" fmla="val 29398"/>
              <a:gd name="adj2" fmla="val 54935"/>
            </a:avLst>
          </a:prstGeom>
          <a:solidFill>
            <a:srgbClr val="CCFFFF"/>
          </a:solidFill>
          <a:ln w="12700" algn="ctr">
            <a:solidFill>
              <a:srgbClr val="00FFFF"/>
            </a:solidFill>
            <a:miter lim="800000"/>
            <a:headEnd/>
            <a:tailEnd/>
          </a:ln>
          <a:effectLst>
            <a:outerShdw dist="52363" dir="842175" algn="ctr" rotWithShape="0">
              <a:schemeClr val="tx1"/>
            </a:outerShdw>
          </a:effectLst>
        </p:spPr>
        <p:txBody>
          <a:bodyPr wrap="none" anchor="ctr"/>
          <a:lstStyle/>
          <a:p>
            <a:endParaRPr lang="en-US"/>
          </a:p>
        </p:txBody>
      </p:sp>
      <p:sp>
        <p:nvSpPr>
          <p:cNvPr id="196629" name="AutoShape 21"/>
          <p:cNvSpPr>
            <a:spLocks noChangeArrowheads="1"/>
          </p:cNvSpPr>
          <p:nvPr/>
        </p:nvSpPr>
        <p:spPr bwMode="auto">
          <a:xfrm>
            <a:off x="6443663" y="3716338"/>
            <a:ext cx="2120900" cy="1130300"/>
          </a:xfrm>
          <a:prstGeom prst="roundRect">
            <a:avLst>
              <a:gd name="adj" fmla="val 12495"/>
            </a:avLst>
          </a:prstGeom>
          <a:solidFill>
            <a:srgbClr val="3366FF"/>
          </a:solidFill>
          <a:ln w="12700" algn="ctr">
            <a:solidFill>
              <a:schemeClr val="hlink"/>
            </a:solidFill>
            <a:round/>
            <a:headEnd/>
            <a:tailEnd/>
          </a:ln>
          <a:effectLst>
            <a:outerShdw dist="107763" dir="2700000" algn="ctr" rotWithShape="0">
              <a:schemeClr val="tx1"/>
            </a:outerShdw>
          </a:effectLst>
        </p:spPr>
        <p:txBody>
          <a:bodyPr wrap="none" lIns="92075" tIns="46038" rIns="92075" bIns="46038" anchor="ctr"/>
          <a:lstStyle/>
          <a:p>
            <a:pPr algn="ctr" defTabSz="762000" eaLnBrk="0" hangingPunct="0"/>
            <a:r>
              <a:rPr lang="es-ES_tradnl" sz="1800">
                <a:solidFill>
                  <a:srgbClr val="FFFF00"/>
                </a:solidFill>
                <a:effectLst>
                  <a:outerShdw blurRad="38100" dist="38100" dir="2700000" algn="tl">
                    <a:srgbClr val="000000"/>
                  </a:outerShdw>
                </a:effectLst>
                <a:latin typeface="Arial" pitchFamily="34" charset="0"/>
              </a:rPr>
              <a:t>Política y Plan </a:t>
            </a:r>
          </a:p>
          <a:p>
            <a:pPr algn="ctr" defTabSz="762000" eaLnBrk="0" hangingPunct="0"/>
            <a:r>
              <a:rPr lang="es-ES_tradnl" sz="1800">
                <a:solidFill>
                  <a:srgbClr val="FFFF00"/>
                </a:solidFill>
                <a:effectLst>
                  <a:outerShdw blurRad="38100" dist="38100" dir="2700000" algn="tl">
                    <a:srgbClr val="000000"/>
                  </a:outerShdw>
                </a:effectLst>
                <a:latin typeface="Arial" pitchFamily="34" charset="0"/>
              </a:rPr>
              <a:t>Estratégico, </a:t>
            </a:r>
          </a:p>
          <a:p>
            <a:pPr algn="ctr" defTabSz="762000" eaLnBrk="0" hangingPunct="0"/>
            <a:r>
              <a:rPr lang="es-ES_tradnl" sz="1800">
                <a:solidFill>
                  <a:srgbClr val="FFFF00"/>
                </a:solidFill>
                <a:effectLst>
                  <a:outerShdw blurRad="38100" dist="38100" dir="2700000" algn="tl">
                    <a:srgbClr val="000000"/>
                  </a:outerShdw>
                </a:effectLst>
                <a:latin typeface="Arial" pitchFamily="34" charset="0"/>
              </a:rPr>
              <a:t>consenso </a:t>
            </a:r>
          </a:p>
          <a:p>
            <a:pPr algn="ctr" defTabSz="762000" eaLnBrk="0" hangingPunct="0"/>
            <a:r>
              <a:rPr lang="es-ES_tradnl" sz="1800">
                <a:solidFill>
                  <a:srgbClr val="FFFF00"/>
                </a:solidFill>
                <a:effectLst>
                  <a:outerShdw blurRad="38100" dist="38100" dir="2700000" algn="tl">
                    <a:srgbClr val="000000"/>
                  </a:outerShdw>
                </a:effectLst>
                <a:latin typeface="Arial" pitchFamily="34" charset="0"/>
              </a:rPr>
              <a:t>político-técnico</a:t>
            </a:r>
          </a:p>
        </p:txBody>
      </p:sp>
      <p:sp>
        <p:nvSpPr>
          <p:cNvPr id="196630" name="AutoShape 22"/>
          <p:cNvSpPr>
            <a:spLocks noChangeArrowheads="1"/>
          </p:cNvSpPr>
          <p:nvPr/>
        </p:nvSpPr>
        <p:spPr bwMode="auto">
          <a:xfrm>
            <a:off x="5940425" y="3716338"/>
            <a:ext cx="292100" cy="444500"/>
          </a:xfrm>
          <a:prstGeom prst="leftArrow">
            <a:avLst>
              <a:gd name="adj1" fmla="val 50000"/>
              <a:gd name="adj2" fmla="val 49995"/>
            </a:avLst>
          </a:prstGeom>
          <a:solidFill>
            <a:srgbClr val="CCFFFF"/>
          </a:solidFill>
          <a:ln w="12700" algn="ctr">
            <a:solidFill>
              <a:srgbClr val="00FFFF"/>
            </a:solidFill>
            <a:miter lim="800000"/>
            <a:headEnd/>
            <a:tailEnd/>
          </a:ln>
          <a:effectLst>
            <a:outerShdw dist="52363" dir="842175" algn="ctr" rotWithShape="0">
              <a:schemeClr val="tx1"/>
            </a:outerShdw>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s-ES"/>
              <a:t>11 Sept  - 2006</a:t>
            </a:r>
          </a:p>
        </p:txBody>
      </p:sp>
      <p:sp>
        <p:nvSpPr>
          <p:cNvPr id="5" name="Footer Placeholder 4"/>
          <p:cNvSpPr>
            <a:spLocks noGrp="1"/>
          </p:cNvSpPr>
          <p:nvPr>
            <p:ph type="ftr" sz="quarter" idx="11"/>
          </p:nvPr>
        </p:nvSpPr>
        <p:spPr/>
        <p:txBody>
          <a:bodyPr/>
          <a:lstStyle/>
          <a:p>
            <a:r>
              <a:rPr lang="es-ES"/>
              <a:t>Patricio Tudela (Ph.D.)</a:t>
            </a:r>
          </a:p>
        </p:txBody>
      </p:sp>
      <p:sp>
        <p:nvSpPr>
          <p:cNvPr id="6" name="Slide Number Placeholder 5"/>
          <p:cNvSpPr>
            <a:spLocks noGrp="1"/>
          </p:cNvSpPr>
          <p:nvPr>
            <p:ph type="sldNum" sz="quarter" idx="12"/>
          </p:nvPr>
        </p:nvSpPr>
        <p:spPr/>
        <p:txBody>
          <a:bodyPr/>
          <a:lstStyle/>
          <a:p>
            <a:fld id="{95872F05-F4C9-49A6-854C-D5BF3B5389C9}" type="slidenum">
              <a:rPr lang="es-ES"/>
              <a:pPr/>
              <a:t>3</a:t>
            </a:fld>
            <a:endParaRPr lang="es-ES"/>
          </a:p>
        </p:txBody>
      </p:sp>
      <p:sp>
        <p:nvSpPr>
          <p:cNvPr id="131074" name="Rectangle 2"/>
          <p:cNvSpPr>
            <a:spLocks noGrp="1" noChangeArrowheads="1"/>
          </p:cNvSpPr>
          <p:nvPr>
            <p:ph type="title"/>
          </p:nvPr>
        </p:nvSpPr>
        <p:spPr>
          <a:xfrm>
            <a:off x="755650" y="404813"/>
            <a:ext cx="7772400" cy="533400"/>
          </a:xfrm>
          <a:noFill/>
          <a:ln/>
          <a:effectLst>
            <a:outerShdw dist="35921" dir="2700000" algn="ctr" rotWithShape="0">
              <a:schemeClr val="tx1"/>
            </a:outerShdw>
          </a:effectLst>
        </p:spPr>
        <p:txBody>
          <a:bodyPr/>
          <a:lstStyle/>
          <a:p>
            <a:r>
              <a:rPr lang="es-ES_tradnl" sz="2400"/>
              <a:t>Lo que se sabe sobre la inseguridad.</a:t>
            </a:r>
          </a:p>
        </p:txBody>
      </p:sp>
      <p:sp>
        <p:nvSpPr>
          <p:cNvPr id="131075" name="Rectangle 3"/>
          <p:cNvSpPr>
            <a:spLocks noGrp="1" noChangeArrowheads="1"/>
          </p:cNvSpPr>
          <p:nvPr>
            <p:ph type="body" idx="1"/>
          </p:nvPr>
        </p:nvSpPr>
        <p:spPr>
          <a:xfrm>
            <a:off x="539750" y="1125538"/>
            <a:ext cx="8064500" cy="4679950"/>
          </a:xfrm>
          <a:effectLst>
            <a:outerShdw dist="35921" dir="2700000" algn="ctr" rotWithShape="0">
              <a:schemeClr val="tx1"/>
            </a:outerShdw>
          </a:effectLst>
        </p:spPr>
        <p:txBody>
          <a:bodyPr/>
          <a:lstStyle/>
          <a:p>
            <a:pPr marL="357188" indent="-357188" algn="just">
              <a:lnSpc>
                <a:spcPct val="80000"/>
              </a:lnSpc>
              <a:buSzPct val="90000"/>
              <a:buFont typeface="Wingdings" pitchFamily="2" charset="2"/>
              <a:buChar char="ü"/>
            </a:pPr>
            <a:r>
              <a:rPr lang="es-ES_tradnl" sz="1800"/>
              <a:t>La seguridad, como todo objetivo humano y social, no se construye aisladamente del resto del sistema socio-estatal. </a:t>
            </a:r>
          </a:p>
          <a:p>
            <a:pPr marL="357188" indent="-357188" algn="just">
              <a:lnSpc>
                <a:spcPct val="70000"/>
              </a:lnSpc>
              <a:buSzPct val="90000"/>
              <a:buFont typeface="Wingdings" pitchFamily="2" charset="2"/>
              <a:buChar char="ü"/>
            </a:pPr>
            <a:endParaRPr lang="es-ES_tradnl" sz="1800"/>
          </a:p>
          <a:p>
            <a:pPr marL="357188" indent="-357188" algn="just">
              <a:lnSpc>
                <a:spcPct val="80000"/>
              </a:lnSpc>
              <a:buSzPct val="90000"/>
              <a:buFont typeface="Wingdings" pitchFamily="2" charset="2"/>
              <a:buChar char="ü"/>
            </a:pPr>
            <a:r>
              <a:rPr lang="es-ES_tradnl" sz="1800"/>
              <a:t>Es un fenómeno multicausal y multifacético. No tiene una única fuente de origen, ni menos admite una única lectura. En consecuencia, tampoco admite una respuesta mono-factorial de corte policial y judicial (exige estrategias e intervenciones complementarias).</a:t>
            </a:r>
          </a:p>
          <a:p>
            <a:pPr marL="357188" indent="-357188" algn="just">
              <a:lnSpc>
                <a:spcPct val="80000"/>
              </a:lnSpc>
              <a:buSzPct val="90000"/>
              <a:buFont typeface="Wingdings" pitchFamily="2" charset="2"/>
              <a:buChar char="ü"/>
            </a:pPr>
            <a:endParaRPr lang="es-ES_tradnl" sz="1800"/>
          </a:p>
          <a:p>
            <a:pPr marL="357188" indent="-357188" algn="just">
              <a:lnSpc>
                <a:spcPct val="80000"/>
              </a:lnSpc>
              <a:buSzPct val="90000"/>
              <a:buFont typeface="Wingdings" pitchFamily="2" charset="2"/>
              <a:buChar char="ü"/>
            </a:pPr>
            <a:r>
              <a:rPr lang="es-ES_tradnl" sz="1800"/>
              <a:t>Es un problema político, en cuanto dice relación con un interés colectivo; y social, en cuanto implica un diseño de sociedad, de convivencia, de orden y de legalidad.</a:t>
            </a:r>
          </a:p>
          <a:p>
            <a:pPr marL="357188" indent="-357188" algn="just">
              <a:lnSpc>
                <a:spcPct val="80000"/>
              </a:lnSpc>
              <a:buSzPct val="90000"/>
              <a:buFont typeface="Wingdings" pitchFamily="2" charset="2"/>
              <a:buChar char="ü"/>
            </a:pPr>
            <a:endParaRPr lang="es-ES_tradnl" sz="1800"/>
          </a:p>
          <a:p>
            <a:pPr marL="357188" indent="-357188" algn="just">
              <a:lnSpc>
                <a:spcPct val="80000"/>
              </a:lnSpc>
              <a:buSzPct val="90000"/>
              <a:buFont typeface="Wingdings" pitchFamily="2" charset="2"/>
              <a:buChar char="ü"/>
            </a:pPr>
            <a:r>
              <a:rPr lang="es-ES_tradnl" sz="1800"/>
              <a:t>Para comprender mejor las distintas facetas de la gestión (producción y mantención) de seguridad ciudadana, se recomienda un enfoque sistémico y cognitivo.</a:t>
            </a:r>
          </a:p>
          <a:p>
            <a:pPr marL="357188" indent="-357188" algn="just">
              <a:lnSpc>
                <a:spcPct val="80000"/>
              </a:lnSpc>
              <a:buSzPct val="90000"/>
              <a:buFont typeface="Wingdings" pitchFamily="2" charset="2"/>
              <a:buChar char="ü"/>
            </a:pPr>
            <a:endParaRPr lang="es-ES_tradnl" sz="1800"/>
          </a:p>
          <a:p>
            <a:pPr marL="357188" indent="-357188" algn="just">
              <a:lnSpc>
                <a:spcPct val="80000"/>
              </a:lnSpc>
              <a:buSzPct val="90000"/>
              <a:buFont typeface="Wingdings" pitchFamily="2" charset="2"/>
              <a:buChar char="ü"/>
            </a:pPr>
            <a:r>
              <a:rPr lang="es-ES_tradnl" sz="1800"/>
              <a:t>La perspectiva de los actores debe incluirse en el enfoque de gestión estatal (política)</a:t>
            </a:r>
          </a:p>
          <a:p>
            <a:pPr marL="357188" indent="-357188" algn="just">
              <a:lnSpc>
                <a:spcPct val="80000"/>
              </a:lnSpc>
              <a:buFont typeface="Wingdings" pitchFamily="2" charset="2"/>
              <a:buChar char="ü"/>
            </a:pPr>
            <a:endParaRPr lang="es-ES_tradnl" sz="18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s-ES"/>
              <a:t>11 Sept  - 2006</a:t>
            </a:r>
          </a:p>
        </p:txBody>
      </p:sp>
      <p:sp>
        <p:nvSpPr>
          <p:cNvPr id="5" name="Footer Placeholder 4"/>
          <p:cNvSpPr>
            <a:spLocks noGrp="1"/>
          </p:cNvSpPr>
          <p:nvPr>
            <p:ph type="ftr" sz="quarter" idx="11"/>
          </p:nvPr>
        </p:nvSpPr>
        <p:spPr/>
        <p:txBody>
          <a:bodyPr/>
          <a:lstStyle/>
          <a:p>
            <a:r>
              <a:rPr lang="es-ES"/>
              <a:t>Patricio Tudela (Ph.D.)</a:t>
            </a:r>
          </a:p>
        </p:txBody>
      </p:sp>
      <p:sp>
        <p:nvSpPr>
          <p:cNvPr id="6" name="Slide Number Placeholder 5"/>
          <p:cNvSpPr>
            <a:spLocks noGrp="1"/>
          </p:cNvSpPr>
          <p:nvPr>
            <p:ph type="sldNum" sz="quarter" idx="12"/>
          </p:nvPr>
        </p:nvSpPr>
        <p:spPr/>
        <p:txBody>
          <a:bodyPr/>
          <a:lstStyle/>
          <a:p>
            <a:fld id="{4FA76A5F-8709-4785-A4CC-C211BD675EC6}" type="slidenum">
              <a:rPr lang="es-ES"/>
              <a:pPr/>
              <a:t>30</a:t>
            </a:fld>
            <a:endParaRPr lang="es-ES"/>
          </a:p>
        </p:txBody>
      </p:sp>
      <p:sp>
        <p:nvSpPr>
          <p:cNvPr id="198658" name="Rectangle 2"/>
          <p:cNvSpPr>
            <a:spLocks noGrp="1" noChangeArrowheads="1"/>
          </p:cNvSpPr>
          <p:nvPr>
            <p:ph type="title"/>
          </p:nvPr>
        </p:nvSpPr>
        <p:spPr>
          <a:xfrm>
            <a:off x="685800" y="609600"/>
            <a:ext cx="7847013" cy="442913"/>
          </a:xfrm>
          <a:noFill/>
          <a:ln/>
          <a:effectLst>
            <a:outerShdw dist="35921" dir="2700000" algn="ctr" rotWithShape="0">
              <a:schemeClr val="tx1"/>
            </a:outerShdw>
          </a:effectLst>
        </p:spPr>
        <p:txBody>
          <a:bodyPr anchor="t"/>
          <a:lstStyle/>
          <a:p>
            <a:pPr eaLnBrk="0" hangingPunct="0">
              <a:lnSpc>
                <a:spcPct val="80000"/>
              </a:lnSpc>
            </a:pPr>
            <a:r>
              <a:rPr lang="es-ES" sz="2400" b="1"/>
              <a:t>Cursos de acción necesarios</a:t>
            </a:r>
          </a:p>
        </p:txBody>
      </p:sp>
      <p:sp>
        <p:nvSpPr>
          <p:cNvPr id="198659" name="Rectangle 3"/>
          <p:cNvSpPr>
            <a:spLocks noGrp="1" noChangeArrowheads="1"/>
          </p:cNvSpPr>
          <p:nvPr>
            <p:ph type="body" idx="1"/>
          </p:nvPr>
        </p:nvSpPr>
        <p:spPr>
          <a:xfrm>
            <a:off x="684213" y="1125538"/>
            <a:ext cx="7775575" cy="4103687"/>
          </a:xfrm>
          <a:effectLst>
            <a:outerShdw dist="35921" dir="2700000" algn="ctr" rotWithShape="0">
              <a:schemeClr val="tx1"/>
            </a:outerShdw>
          </a:effectLst>
        </p:spPr>
        <p:txBody>
          <a:bodyPr/>
          <a:lstStyle/>
          <a:p>
            <a:pPr marL="533400" indent="-533400">
              <a:lnSpc>
                <a:spcPct val="120000"/>
              </a:lnSpc>
              <a:buSzPct val="90000"/>
              <a:buFontTx/>
              <a:buAutoNum type="arabicPeriod"/>
            </a:pPr>
            <a:r>
              <a:rPr lang="es-ES_tradnl" sz="1800"/>
              <a:t>Superación de una visión reduccionista del problema.</a:t>
            </a:r>
          </a:p>
          <a:p>
            <a:pPr marL="533400" indent="-533400">
              <a:lnSpc>
                <a:spcPct val="120000"/>
              </a:lnSpc>
              <a:buSzPct val="90000"/>
              <a:buFontTx/>
              <a:buAutoNum type="arabicPeriod"/>
            </a:pPr>
            <a:r>
              <a:rPr lang="es-ES_tradnl" sz="1800"/>
              <a:t>Innovación en la estrategia y accionar del Estado en la construcción de la seguridad de las personas</a:t>
            </a:r>
          </a:p>
          <a:p>
            <a:pPr marL="533400" indent="-533400">
              <a:lnSpc>
                <a:spcPct val="120000"/>
              </a:lnSpc>
              <a:buSzPct val="90000"/>
              <a:buFont typeface="Wingdings" pitchFamily="2" charset="2"/>
              <a:buAutoNum type="arabicPeriod"/>
            </a:pPr>
            <a:r>
              <a:rPr lang="es-ES_tradnl" sz="1800"/>
              <a:t>Ampliación de la comprensión de la naturaleza del problema.</a:t>
            </a:r>
          </a:p>
          <a:p>
            <a:pPr marL="533400" indent="-533400">
              <a:lnSpc>
                <a:spcPct val="120000"/>
              </a:lnSpc>
              <a:buSzPct val="90000"/>
              <a:buFont typeface="Wingdings" pitchFamily="2" charset="2"/>
              <a:buAutoNum type="arabicPeriod"/>
            </a:pPr>
            <a:r>
              <a:rPr lang="es-ES" sz="1800"/>
              <a:t>Urgente necesidad de aplicar políticas más eficaces contra el delito y la violencia</a:t>
            </a:r>
          </a:p>
          <a:p>
            <a:pPr marL="533400" indent="-533400">
              <a:lnSpc>
                <a:spcPct val="120000"/>
              </a:lnSpc>
              <a:buSzPct val="90000"/>
              <a:buFontTx/>
              <a:buAutoNum type="arabicPeriod"/>
            </a:pPr>
            <a:r>
              <a:rPr lang="es-ES_tradnl" sz="1800"/>
              <a:t>Énfasis en la prevención y mejora de la capacidad de control</a:t>
            </a:r>
          </a:p>
          <a:p>
            <a:pPr marL="533400" indent="-533400">
              <a:lnSpc>
                <a:spcPct val="120000"/>
              </a:lnSpc>
              <a:buSzPct val="90000"/>
              <a:buFont typeface="Wingdings" pitchFamily="2" charset="2"/>
              <a:buAutoNum type="arabicPeriod"/>
            </a:pPr>
            <a:r>
              <a:rPr lang="es-ES" sz="1800"/>
              <a:t>Prevención del delito, en cuanto política pública, está en etapa de generación e instalación, ello exige definiciones y consolidación como sector.</a:t>
            </a:r>
          </a:p>
          <a:p>
            <a:pPr marL="533400" indent="-533400">
              <a:lnSpc>
                <a:spcPct val="120000"/>
              </a:lnSpc>
              <a:buSzPct val="90000"/>
              <a:buFontTx/>
              <a:buAutoNum type="arabicPeriod"/>
            </a:pPr>
            <a:r>
              <a:rPr lang="es-ES_tradnl" sz="1800"/>
              <a:t>Diseño estratégico integral</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s-ES"/>
              <a:t>11 Sept  - 2006</a:t>
            </a:r>
          </a:p>
        </p:txBody>
      </p:sp>
      <p:sp>
        <p:nvSpPr>
          <p:cNvPr id="8" name="Footer Placeholder 4"/>
          <p:cNvSpPr>
            <a:spLocks noGrp="1"/>
          </p:cNvSpPr>
          <p:nvPr>
            <p:ph type="ftr" sz="quarter" idx="11"/>
          </p:nvPr>
        </p:nvSpPr>
        <p:spPr/>
        <p:txBody>
          <a:bodyPr/>
          <a:lstStyle/>
          <a:p>
            <a:r>
              <a:rPr lang="es-ES"/>
              <a:t>Patricio Tudela (Ph.D.)</a:t>
            </a:r>
          </a:p>
        </p:txBody>
      </p:sp>
      <p:sp>
        <p:nvSpPr>
          <p:cNvPr id="9" name="Slide Number Placeholder 5"/>
          <p:cNvSpPr>
            <a:spLocks noGrp="1"/>
          </p:cNvSpPr>
          <p:nvPr>
            <p:ph type="sldNum" sz="quarter" idx="12"/>
          </p:nvPr>
        </p:nvSpPr>
        <p:spPr/>
        <p:txBody>
          <a:bodyPr/>
          <a:lstStyle/>
          <a:p>
            <a:fld id="{032E80A1-BFCB-43F4-A726-6A9785A3D085}" type="slidenum">
              <a:rPr lang="es-ES"/>
              <a:pPr/>
              <a:t>31</a:t>
            </a:fld>
            <a:endParaRPr lang="es-ES"/>
          </a:p>
        </p:txBody>
      </p:sp>
      <p:sp>
        <p:nvSpPr>
          <p:cNvPr id="190466" name="Rectangle 2"/>
          <p:cNvSpPr>
            <a:spLocks noGrp="1" noChangeArrowheads="1"/>
          </p:cNvSpPr>
          <p:nvPr>
            <p:ph type="title"/>
          </p:nvPr>
        </p:nvSpPr>
        <p:spPr>
          <a:xfrm>
            <a:off x="684213" y="476250"/>
            <a:ext cx="7772400" cy="533400"/>
          </a:xfrm>
          <a:effectLst>
            <a:outerShdw dist="35921" dir="2700000" algn="ctr" rotWithShape="0">
              <a:schemeClr val="tx1"/>
            </a:outerShdw>
          </a:effectLst>
        </p:spPr>
        <p:txBody>
          <a:bodyPr/>
          <a:lstStyle/>
          <a:p>
            <a:r>
              <a:rPr lang="es-ES" sz="2400" b="1"/>
              <a:t>Cursos de acción necesarios</a:t>
            </a:r>
          </a:p>
        </p:txBody>
      </p:sp>
      <p:sp>
        <p:nvSpPr>
          <p:cNvPr id="190467" name="Rectangle 3"/>
          <p:cNvSpPr>
            <a:spLocks noGrp="1" noChangeArrowheads="1"/>
          </p:cNvSpPr>
          <p:nvPr>
            <p:ph type="body" idx="1"/>
          </p:nvPr>
        </p:nvSpPr>
        <p:spPr>
          <a:xfrm>
            <a:off x="652463" y="1143000"/>
            <a:ext cx="7989887" cy="2430463"/>
          </a:xfrm>
          <a:effectLst>
            <a:outerShdw dist="35921" dir="2700000" algn="ctr" rotWithShape="0">
              <a:schemeClr val="tx1"/>
            </a:outerShdw>
          </a:effectLst>
        </p:spPr>
        <p:txBody>
          <a:bodyPr/>
          <a:lstStyle/>
          <a:p>
            <a:pPr marL="533400" indent="-533400">
              <a:lnSpc>
                <a:spcPct val="120000"/>
              </a:lnSpc>
              <a:buSzPct val="90000"/>
              <a:buFontTx/>
              <a:buAutoNum type="arabicPeriod" startAt="8"/>
            </a:pPr>
            <a:r>
              <a:rPr lang="es-ES_tradnl" sz="1800"/>
              <a:t>Promoción del trabajo intersectorial y liderazgos claros</a:t>
            </a:r>
          </a:p>
          <a:p>
            <a:pPr marL="533400" indent="-533400">
              <a:lnSpc>
                <a:spcPct val="120000"/>
              </a:lnSpc>
              <a:buSzPct val="90000"/>
              <a:buFontTx/>
              <a:buAutoNum type="arabicPeriod" startAt="8"/>
            </a:pPr>
            <a:r>
              <a:rPr lang="es-ES_tradnl" sz="1800"/>
              <a:t>“Políticas públicas” con la gente (participación)</a:t>
            </a:r>
          </a:p>
          <a:p>
            <a:pPr marL="533400" indent="-533400">
              <a:lnSpc>
                <a:spcPct val="120000"/>
              </a:lnSpc>
              <a:buSzPct val="90000"/>
              <a:buFontTx/>
              <a:buAutoNum type="arabicPeriod" startAt="8"/>
            </a:pPr>
            <a:r>
              <a:rPr lang="es-ES_tradnl" sz="1800"/>
              <a:t>Creación de una estructura y apoyo técnico (fortalecimiento)</a:t>
            </a:r>
            <a:endParaRPr lang="es-ES" sz="1800"/>
          </a:p>
          <a:p>
            <a:pPr marL="533400" indent="-533400">
              <a:lnSpc>
                <a:spcPct val="120000"/>
              </a:lnSpc>
              <a:buSzPct val="90000"/>
              <a:buFontTx/>
              <a:buAutoNum type="arabicPeriod" startAt="8"/>
            </a:pPr>
            <a:r>
              <a:rPr lang="es-ES" sz="1800"/>
              <a:t>Necesidad de desarrollar un cuerpo científico de conocimientos sobre las medidas y estrategias más eficaces e identificar las que no lo son (observatorio de buenas prácticas).</a:t>
            </a:r>
          </a:p>
          <a:p>
            <a:pPr marL="533400" indent="-533400">
              <a:lnSpc>
                <a:spcPct val="120000"/>
              </a:lnSpc>
              <a:buSzPct val="90000"/>
              <a:buFontTx/>
              <a:buAutoNum type="arabicPeriod" startAt="8"/>
            </a:pPr>
            <a:endParaRPr lang="es-ES" sz="1800"/>
          </a:p>
        </p:txBody>
      </p:sp>
      <p:sp>
        <p:nvSpPr>
          <p:cNvPr id="190469" name="AutoShape 5"/>
          <p:cNvSpPr>
            <a:spLocks noChangeArrowheads="1"/>
          </p:cNvSpPr>
          <p:nvPr/>
        </p:nvSpPr>
        <p:spPr bwMode="auto">
          <a:xfrm>
            <a:off x="5076825" y="4076700"/>
            <a:ext cx="3689350" cy="1474788"/>
          </a:xfrm>
          <a:prstGeom prst="flowChartAlternateProcess">
            <a:avLst/>
          </a:prstGeom>
          <a:noFill/>
          <a:ln w="9525">
            <a:solidFill>
              <a:srgbClr val="F2ED11"/>
            </a:solidFill>
            <a:miter lim="800000"/>
            <a:headEnd/>
            <a:tailEnd/>
          </a:ln>
          <a:effectLst/>
        </p:spPr>
        <p:txBody>
          <a:bodyPr anchor="ctr"/>
          <a:lstStyle/>
          <a:p>
            <a:pPr algn="ctr"/>
            <a:r>
              <a:rPr lang="es-ES_tradnl" sz="1800" b="1">
                <a:solidFill>
                  <a:srgbClr val="FFFF00"/>
                </a:solidFill>
                <a:effectLst>
                  <a:outerShdw blurRad="38100" dist="38100" dir="2700000" algn="tl">
                    <a:srgbClr val="000000"/>
                  </a:outerShdw>
                </a:effectLst>
                <a:latin typeface="Arial" pitchFamily="34" charset="0"/>
                <a:cs typeface="Angsana New" pitchFamily="18" charset="-34"/>
              </a:rPr>
              <a:t>De la administración de la seguridad pública al “management” de la seguridad ciudadana</a:t>
            </a:r>
            <a:r>
              <a:rPr lang="es-ES_tradnl" sz="1800">
                <a:solidFill>
                  <a:srgbClr val="FFFF00"/>
                </a:solidFill>
                <a:effectLst>
                  <a:outerShdw blurRad="38100" dist="38100" dir="2700000" algn="tl">
                    <a:srgbClr val="000000"/>
                  </a:outerShdw>
                </a:effectLst>
                <a:latin typeface="Arial" pitchFamily="34" charset="0"/>
                <a:cs typeface="Angsana New" pitchFamily="18" charset="-34"/>
              </a:rPr>
              <a:t> </a:t>
            </a:r>
          </a:p>
        </p:txBody>
      </p:sp>
      <p:sp>
        <p:nvSpPr>
          <p:cNvPr id="190472" name="AutoShape 8"/>
          <p:cNvSpPr>
            <a:spLocks noChangeArrowheads="1"/>
          </p:cNvSpPr>
          <p:nvPr/>
        </p:nvSpPr>
        <p:spPr bwMode="auto">
          <a:xfrm>
            <a:off x="395288" y="3933825"/>
            <a:ext cx="3816350" cy="1833563"/>
          </a:xfrm>
          <a:prstGeom prst="flowChartAlternateProcess">
            <a:avLst/>
          </a:prstGeom>
          <a:noFill/>
          <a:ln w="9525">
            <a:solidFill>
              <a:srgbClr val="F2ED11"/>
            </a:solidFill>
            <a:miter lim="800000"/>
            <a:headEnd/>
            <a:tailEnd/>
          </a:ln>
          <a:effectLst/>
        </p:spPr>
        <p:txBody>
          <a:bodyPr anchor="ctr"/>
          <a:lstStyle/>
          <a:p>
            <a:pPr algn="ctr"/>
            <a:r>
              <a:rPr lang="es-ES" sz="1800">
                <a:solidFill>
                  <a:srgbClr val="FFFF00"/>
                </a:solidFill>
                <a:effectLst>
                  <a:outerShdw blurRad="38100" dist="38100" dir="2700000" algn="tl">
                    <a:srgbClr val="000000"/>
                  </a:outerShdw>
                </a:effectLst>
                <a:latin typeface="Arial" pitchFamily="34" charset="0"/>
                <a:cs typeface="Angsana New" pitchFamily="18" charset="-34"/>
              </a:rPr>
              <a:t>Éxito depende del desarrollo de institucionalidad permanente y acciones multifacéticas bajo el amparo de una política y programas evaluables.</a:t>
            </a:r>
          </a:p>
        </p:txBody>
      </p:sp>
      <p:sp>
        <p:nvSpPr>
          <p:cNvPr id="190473" name="AutoShape 9"/>
          <p:cNvSpPr>
            <a:spLocks noChangeArrowheads="1"/>
          </p:cNvSpPr>
          <p:nvPr/>
        </p:nvSpPr>
        <p:spPr bwMode="auto">
          <a:xfrm>
            <a:off x="4356100" y="4652963"/>
            <a:ext cx="576263" cy="28892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s-ES"/>
              <a:t>11 Sept  - 2006</a:t>
            </a:r>
          </a:p>
        </p:txBody>
      </p:sp>
      <p:sp>
        <p:nvSpPr>
          <p:cNvPr id="5" name="Footer Placeholder 3"/>
          <p:cNvSpPr>
            <a:spLocks noGrp="1"/>
          </p:cNvSpPr>
          <p:nvPr>
            <p:ph type="ftr" sz="quarter" idx="11"/>
          </p:nvPr>
        </p:nvSpPr>
        <p:spPr/>
        <p:txBody>
          <a:bodyPr/>
          <a:lstStyle/>
          <a:p>
            <a:r>
              <a:rPr lang="es-ES"/>
              <a:t>Patricio Tudela (Ph.D.)</a:t>
            </a:r>
          </a:p>
        </p:txBody>
      </p:sp>
      <p:sp>
        <p:nvSpPr>
          <p:cNvPr id="6" name="Slide Number Placeholder 4"/>
          <p:cNvSpPr>
            <a:spLocks noGrp="1"/>
          </p:cNvSpPr>
          <p:nvPr>
            <p:ph type="sldNum" sz="quarter" idx="12"/>
          </p:nvPr>
        </p:nvSpPr>
        <p:spPr/>
        <p:txBody>
          <a:bodyPr/>
          <a:lstStyle/>
          <a:p>
            <a:fld id="{2C2A031A-F724-4B91-B0E2-83287DED226E}" type="slidenum">
              <a:rPr lang="es-ES"/>
              <a:pPr/>
              <a:t>32</a:t>
            </a:fld>
            <a:endParaRPr lang="es-ES"/>
          </a:p>
        </p:txBody>
      </p:sp>
      <p:sp>
        <p:nvSpPr>
          <p:cNvPr id="251906" name="Text Box 2"/>
          <p:cNvSpPr txBox="1">
            <a:spLocks noChangeArrowheads="1"/>
          </p:cNvSpPr>
          <p:nvPr/>
        </p:nvSpPr>
        <p:spPr bwMode="auto">
          <a:xfrm>
            <a:off x="1619250" y="3213100"/>
            <a:ext cx="5943600" cy="2282825"/>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de-DE" b="1">
                <a:solidFill>
                  <a:srgbClr val="FFFF00"/>
                </a:solidFill>
                <a:effectLst>
                  <a:outerShdw blurRad="38100" dist="38100" dir="2700000" algn="tl">
                    <a:srgbClr val="000000"/>
                  </a:outerShdw>
                </a:effectLst>
                <a:latin typeface="Tahoma" pitchFamily="34" charset="0"/>
                <a:cs typeface="Angsana New" pitchFamily="18" charset="-34"/>
              </a:rPr>
              <a:t>Centro de Investigación y Desarrollo Policial – CIDEPOL</a:t>
            </a:r>
          </a:p>
          <a:p>
            <a:pPr algn="ctr"/>
            <a:r>
              <a:rPr lang="de-DE">
                <a:solidFill>
                  <a:srgbClr val="FFFF00"/>
                </a:solidFill>
                <a:effectLst>
                  <a:outerShdw blurRad="38100" dist="38100" dir="2700000" algn="tl">
                    <a:srgbClr val="000000"/>
                  </a:outerShdw>
                </a:effectLst>
                <a:latin typeface="Tahoma" pitchFamily="34" charset="0"/>
                <a:cs typeface="Angsana New" pitchFamily="18" charset="-34"/>
              </a:rPr>
              <a:t>Policía de Investigaciones de Chile</a:t>
            </a:r>
          </a:p>
          <a:p>
            <a:pPr algn="ctr">
              <a:spcBef>
                <a:spcPct val="50000"/>
              </a:spcBef>
            </a:pPr>
            <a:r>
              <a:rPr lang="pt-BR">
                <a:solidFill>
                  <a:srgbClr val="FFFF00"/>
                </a:solidFill>
                <a:effectLst>
                  <a:outerShdw blurRad="38100" dist="38100" dir="2700000" algn="tl">
                    <a:srgbClr val="000000"/>
                  </a:outerShdw>
                </a:effectLst>
                <a:latin typeface="Tahoma" pitchFamily="34" charset="0"/>
                <a:cs typeface="Angsana New" pitchFamily="18" charset="-34"/>
                <a:hlinkClick r:id="rId3"/>
              </a:rPr>
              <a:t>ptudela3@yahoo.es</a:t>
            </a:r>
            <a:endParaRPr lang="pt-BR">
              <a:solidFill>
                <a:srgbClr val="FFFF00"/>
              </a:solidFill>
              <a:effectLst>
                <a:outerShdw blurRad="38100" dist="38100" dir="2700000" algn="tl">
                  <a:srgbClr val="000000"/>
                </a:outerShdw>
              </a:effectLst>
              <a:latin typeface="Tahoma" pitchFamily="34" charset="0"/>
              <a:cs typeface="Angsana New" pitchFamily="18" charset="-34"/>
            </a:endParaRPr>
          </a:p>
          <a:p>
            <a:pPr algn="ctr">
              <a:spcBef>
                <a:spcPct val="50000"/>
              </a:spcBef>
            </a:pPr>
            <a:endParaRPr lang="pt-BR">
              <a:solidFill>
                <a:srgbClr val="FFFF00"/>
              </a:solidFill>
              <a:effectLst>
                <a:outerShdw blurRad="38100" dist="38100" dir="2700000" algn="tl">
                  <a:srgbClr val="000000"/>
                </a:outerShdw>
              </a:effectLst>
              <a:latin typeface="Tahoma" pitchFamily="34" charset="0"/>
              <a:cs typeface="Angsana New" pitchFamily="18" charset="-34"/>
            </a:endParaRPr>
          </a:p>
        </p:txBody>
      </p:sp>
      <p:pic>
        <p:nvPicPr>
          <p:cNvPr id="251907" name="Picture 3" descr="placa fuentes"/>
          <p:cNvPicPr>
            <a:picLocks noChangeAspect="1" noChangeArrowheads="1"/>
          </p:cNvPicPr>
          <p:nvPr/>
        </p:nvPicPr>
        <p:blipFill>
          <a:blip r:embed="rId4" cstate="print"/>
          <a:srcRect/>
          <a:stretch>
            <a:fillRect/>
          </a:stretch>
        </p:blipFill>
        <p:spPr bwMode="auto">
          <a:xfrm>
            <a:off x="3563938" y="549275"/>
            <a:ext cx="1928812" cy="2465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s-ES"/>
              <a:t>11 Sept  - 2006</a:t>
            </a:r>
          </a:p>
        </p:txBody>
      </p:sp>
      <p:sp>
        <p:nvSpPr>
          <p:cNvPr id="6" name="Footer Placeholder 4"/>
          <p:cNvSpPr>
            <a:spLocks noGrp="1"/>
          </p:cNvSpPr>
          <p:nvPr>
            <p:ph type="ftr" sz="quarter" idx="11"/>
          </p:nvPr>
        </p:nvSpPr>
        <p:spPr/>
        <p:txBody>
          <a:bodyPr/>
          <a:lstStyle/>
          <a:p>
            <a:r>
              <a:rPr lang="es-ES"/>
              <a:t>Patricio Tudela (Ph.D.)</a:t>
            </a:r>
          </a:p>
        </p:txBody>
      </p:sp>
      <p:sp>
        <p:nvSpPr>
          <p:cNvPr id="7" name="Slide Number Placeholder 5"/>
          <p:cNvSpPr>
            <a:spLocks noGrp="1"/>
          </p:cNvSpPr>
          <p:nvPr>
            <p:ph type="sldNum" sz="quarter" idx="12"/>
          </p:nvPr>
        </p:nvSpPr>
        <p:spPr/>
        <p:txBody>
          <a:bodyPr/>
          <a:lstStyle/>
          <a:p>
            <a:fld id="{1D496B27-9F0E-440A-8071-4672A0A5E0D8}" type="slidenum">
              <a:rPr lang="es-ES"/>
              <a:pPr/>
              <a:t>4</a:t>
            </a:fld>
            <a:endParaRPr lang="es-ES"/>
          </a:p>
        </p:txBody>
      </p:sp>
      <p:sp>
        <p:nvSpPr>
          <p:cNvPr id="176130" name="Rectangle 2"/>
          <p:cNvSpPr>
            <a:spLocks noGrp="1" noChangeArrowheads="1"/>
          </p:cNvSpPr>
          <p:nvPr>
            <p:ph type="title"/>
          </p:nvPr>
        </p:nvSpPr>
        <p:spPr>
          <a:xfrm>
            <a:off x="685800" y="260350"/>
            <a:ext cx="7772400" cy="504825"/>
          </a:xfrm>
          <a:effectLst>
            <a:outerShdw dist="35921" dir="2700000" algn="ctr" rotWithShape="0">
              <a:schemeClr val="tx1"/>
            </a:outerShdw>
          </a:effectLst>
        </p:spPr>
        <p:txBody>
          <a:bodyPr/>
          <a:lstStyle/>
          <a:p>
            <a:r>
              <a:rPr lang="es-CL" sz="2400"/>
              <a:t>Panorama general</a:t>
            </a:r>
            <a:endParaRPr lang="es-ES" sz="2400"/>
          </a:p>
        </p:txBody>
      </p:sp>
      <p:sp>
        <p:nvSpPr>
          <p:cNvPr id="176131" name="Rectangle 3"/>
          <p:cNvSpPr>
            <a:spLocks noGrp="1" noChangeArrowheads="1"/>
          </p:cNvSpPr>
          <p:nvPr>
            <p:ph type="body" idx="1"/>
          </p:nvPr>
        </p:nvSpPr>
        <p:spPr>
          <a:xfrm>
            <a:off x="684213" y="836613"/>
            <a:ext cx="7772400" cy="4351337"/>
          </a:xfrm>
          <a:effectLst>
            <a:outerShdw dist="35921" dir="2700000" algn="ctr" rotWithShape="0">
              <a:schemeClr val="tx1"/>
            </a:outerShdw>
          </a:effectLst>
        </p:spPr>
        <p:txBody>
          <a:bodyPr/>
          <a:lstStyle/>
          <a:p>
            <a:pPr>
              <a:lnSpc>
                <a:spcPct val="90000"/>
              </a:lnSpc>
              <a:buSzPct val="95000"/>
              <a:buFont typeface="Wingdings" pitchFamily="2" charset="2"/>
              <a:buChar char="ü"/>
            </a:pPr>
            <a:r>
              <a:rPr lang="es-ES_tradnl" sz="1800"/>
              <a:t>Inseguridad ciudadana = mal sociedades urbanas.</a:t>
            </a:r>
          </a:p>
          <a:p>
            <a:pPr>
              <a:lnSpc>
                <a:spcPct val="10000"/>
              </a:lnSpc>
              <a:buSzPct val="95000"/>
              <a:buFont typeface="Wingdings" pitchFamily="2" charset="2"/>
              <a:buChar char="ü"/>
            </a:pPr>
            <a:endParaRPr lang="es-ES_tradnl" sz="1800"/>
          </a:p>
          <a:p>
            <a:pPr>
              <a:lnSpc>
                <a:spcPct val="90000"/>
              </a:lnSpc>
              <a:buSzPct val="95000"/>
              <a:buFont typeface="Wingdings" pitchFamily="2" charset="2"/>
              <a:buChar char="ü"/>
            </a:pPr>
            <a:r>
              <a:rPr lang="es-ES_tradnl" sz="1800"/>
              <a:t>América Latina la región más insegura.</a:t>
            </a:r>
          </a:p>
          <a:p>
            <a:pPr>
              <a:lnSpc>
                <a:spcPct val="20000"/>
              </a:lnSpc>
              <a:buSzPct val="95000"/>
              <a:buFont typeface="Wingdings" pitchFamily="2" charset="2"/>
              <a:buChar char="ü"/>
            </a:pPr>
            <a:endParaRPr lang="es-ES_tradnl" sz="1800"/>
          </a:p>
          <a:p>
            <a:pPr>
              <a:lnSpc>
                <a:spcPct val="90000"/>
              </a:lnSpc>
              <a:buSzPct val="95000"/>
              <a:buFont typeface="Wingdings" pitchFamily="2" charset="2"/>
              <a:buChar char="ü"/>
            </a:pPr>
            <a:r>
              <a:rPr lang="es-ES_tradnl" sz="1800"/>
              <a:t>Diversos niveles del problema en la región (Alto-Medio - Bajo).</a:t>
            </a:r>
          </a:p>
          <a:p>
            <a:pPr>
              <a:lnSpc>
                <a:spcPct val="30000"/>
              </a:lnSpc>
              <a:buSzPct val="95000"/>
              <a:buFont typeface="Wingdings" pitchFamily="2" charset="2"/>
              <a:buChar char="ü"/>
            </a:pPr>
            <a:endParaRPr lang="es-ES_tradnl" sz="1800"/>
          </a:p>
          <a:p>
            <a:pPr>
              <a:lnSpc>
                <a:spcPct val="90000"/>
              </a:lnSpc>
              <a:buSzPct val="95000"/>
              <a:buFont typeface="Wingdings" pitchFamily="2" charset="2"/>
              <a:buChar char="ü"/>
            </a:pPr>
            <a:r>
              <a:rPr lang="es-ES_tradnl" sz="1800"/>
              <a:t>Problema público de primer orden y creciente importancia.</a:t>
            </a:r>
          </a:p>
          <a:p>
            <a:pPr>
              <a:lnSpc>
                <a:spcPct val="60000"/>
              </a:lnSpc>
              <a:buSzPct val="95000"/>
              <a:buFont typeface="Wingdings" pitchFamily="2" charset="2"/>
              <a:buChar char="ü"/>
            </a:pPr>
            <a:endParaRPr lang="es-ES_tradnl" sz="1800"/>
          </a:p>
          <a:p>
            <a:pPr>
              <a:lnSpc>
                <a:spcPct val="90000"/>
              </a:lnSpc>
              <a:buSzPct val="95000"/>
              <a:buFont typeface="Wingdings" pitchFamily="2" charset="2"/>
              <a:buChar char="ü"/>
            </a:pPr>
            <a:r>
              <a:rPr lang="es-ES" sz="1800"/>
              <a:t>Actuación de las instituciones de control y de administración de justicia no es suficiente para detener y controlar los efectos del crimen y la violencia.</a:t>
            </a:r>
            <a:endParaRPr lang="es-ES_tradnl" sz="1800"/>
          </a:p>
          <a:p>
            <a:pPr>
              <a:lnSpc>
                <a:spcPct val="40000"/>
              </a:lnSpc>
              <a:buSzPct val="95000"/>
              <a:buFont typeface="Wingdings" pitchFamily="2" charset="2"/>
              <a:buChar char="ü"/>
            </a:pPr>
            <a:endParaRPr lang="es-ES_tradnl" sz="1800"/>
          </a:p>
          <a:p>
            <a:pPr>
              <a:lnSpc>
                <a:spcPct val="90000"/>
              </a:lnSpc>
              <a:buSzPct val="95000"/>
              <a:buFont typeface="Wingdings" pitchFamily="2" charset="2"/>
              <a:buChar char="ü"/>
            </a:pPr>
            <a:r>
              <a:rPr lang="es-ES_tradnl" sz="1800"/>
              <a:t>El temor y el sensación de inseguridad se han “autonomizado”.</a:t>
            </a:r>
          </a:p>
          <a:p>
            <a:pPr>
              <a:lnSpc>
                <a:spcPct val="50000"/>
              </a:lnSpc>
              <a:buSzPct val="95000"/>
              <a:buFont typeface="Wingdings" pitchFamily="2" charset="2"/>
              <a:buChar char="ü"/>
            </a:pPr>
            <a:endParaRPr lang="es-ES_tradnl" sz="1800"/>
          </a:p>
          <a:p>
            <a:pPr>
              <a:lnSpc>
                <a:spcPct val="90000"/>
              </a:lnSpc>
              <a:buSzPct val="95000"/>
              <a:buFont typeface="Wingdings" pitchFamily="2" charset="2"/>
              <a:buChar char="ü"/>
            </a:pPr>
            <a:r>
              <a:rPr lang="es-ES" sz="1800"/>
              <a:t>No existe suficiente capacidad instalada y experiencia en la red social e instituciones estatales para hacer frente a los desafíos que demanda una política preventiva eficaz.</a:t>
            </a:r>
            <a:r>
              <a:rPr lang="es-ES_tradnl" sz="1800"/>
              <a:t> </a:t>
            </a:r>
          </a:p>
          <a:p>
            <a:pPr>
              <a:lnSpc>
                <a:spcPct val="40000"/>
              </a:lnSpc>
              <a:buSzPct val="95000"/>
              <a:buFont typeface="Wingdings" pitchFamily="2" charset="2"/>
              <a:buNone/>
            </a:pPr>
            <a:endParaRPr lang="es-ES_tradnl" sz="1800"/>
          </a:p>
          <a:p>
            <a:pPr>
              <a:lnSpc>
                <a:spcPct val="20000"/>
              </a:lnSpc>
              <a:buSzPct val="95000"/>
              <a:buFont typeface="Wingdings" pitchFamily="2" charset="2"/>
              <a:buChar char="ü"/>
            </a:pPr>
            <a:endParaRPr lang="es-ES_tradnl" sz="1800"/>
          </a:p>
          <a:p>
            <a:pPr>
              <a:lnSpc>
                <a:spcPct val="90000"/>
              </a:lnSpc>
            </a:pPr>
            <a:endParaRPr lang="es-ES" sz="1800"/>
          </a:p>
        </p:txBody>
      </p:sp>
      <p:sp>
        <p:nvSpPr>
          <p:cNvPr id="176132" name="Text Box 4"/>
          <p:cNvSpPr txBox="1">
            <a:spLocks noChangeArrowheads="1"/>
          </p:cNvSpPr>
          <p:nvPr/>
        </p:nvSpPr>
        <p:spPr bwMode="auto">
          <a:xfrm>
            <a:off x="1476375" y="5229225"/>
            <a:ext cx="7127875" cy="835025"/>
          </a:xfrm>
          <a:prstGeom prst="rect">
            <a:avLst/>
          </a:prstGeom>
          <a:solidFill>
            <a:srgbClr val="CCFFFF"/>
          </a:solidFill>
          <a:ln w="9525" algn="ctr">
            <a:solidFill>
              <a:schemeClr val="tx1"/>
            </a:solidFill>
            <a:miter lim="800000"/>
            <a:headEnd/>
            <a:tailEnd/>
          </a:ln>
          <a:effectLst>
            <a:outerShdw dist="35921" dir="2700000" algn="ctr" rotWithShape="0">
              <a:schemeClr val="tx1"/>
            </a:outerShdw>
          </a:effectLst>
        </p:spPr>
        <p:txBody>
          <a:bodyPr>
            <a:spAutoFit/>
          </a:bodyPr>
          <a:lstStyle/>
          <a:p>
            <a:pPr algn="ctr">
              <a:spcBef>
                <a:spcPct val="50000"/>
              </a:spcBef>
            </a:pPr>
            <a:r>
              <a:rPr lang="es-ES_tradnl" sz="1600" b="1">
                <a:solidFill>
                  <a:srgbClr val="FF0000"/>
                </a:solidFill>
                <a:latin typeface="Arial" pitchFamily="34" charset="0"/>
                <a:cs typeface="Arial" pitchFamily="34" charset="0"/>
              </a:rPr>
              <a:t>Las percepciones son tan importantes como la situación medida a través de índices de criminalidad y victimización (fuerza desestabilizadora)</a:t>
            </a:r>
            <a:endParaRPr lang="es-ES" sz="1600" b="1">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s-ES"/>
              <a:t>11 Sept  - 2006</a:t>
            </a:r>
          </a:p>
        </p:txBody>
      </p:sp>
      <p:sp>
        <p:nvSpPr>
          <p:cNvPr id="8" name="Footer Placeholder 4"/>
          <p:cNvSpPr>
            <a:spLocks noGrp="1"/>
          </p:cNvSpPr>
          <p:nvPr>
            <p:ph type="ftr" sz="quarter" idx="11"/>
          </p:nvPr>
        </p:nvSpPr>
        <p:spPr/>
        <p:txBody>
          <a:bodyPr/>
          <a:lstStyle/>
          <a:p>
            <a:r>
              <a:rPr lang="es-ES"/>
              <a:t>Patricio Tudela (Ph.D.)</a:t>
            </a:r>
          </a:p>
        </p:txBody>
      </p:sp>
      <p:sp>
        <p:nvSpPr>
          <p:cNvPr id="9" name="Slide Number Placeholder 5"/>
          <p:cNvSpPr>
            <a:spLocks noGrp="1"/>
          </p:cNvSpPr>
          <p:nvPr>
            <p:ph type="sldNum" sz="quarter" idx="12"/>
          </p:nvPr>
        </p:nvSpPr>
        <p:spPr/>
        <p:txBody>
          <a:bodyPr/>
          <a:lstStyle/>
          <a:p>
            <a:fld id="{ADF6111E-FEC9-4FA7-A9EA-AB68E4394955}" type="slidenum">
              <a:rPr lang="es-ES"/>
              <a:pPr/>
              <a:t>5</a:t>
            </a:fld>
            <a:endParaRPr lang="es-ES"/>
          </a:p>
        </p:txBody>
      </p:sp>
      <p:sp>
        <p:nvSpPr>
          <p:cNvPr id="206850" name="Rectangle 2"/>
          <p:cNvSpPr>
            <a:spLocks noGrp="1" noChangeArrowheads="1"/>
          </p:cNvSpPr>
          <p:nvPr>
            <p:ph type="title"/>
          </p:nvPr>
        </p:nvSpPr>
        <p:spPr>
          <a:xfrm>
            <a:off x="684213" y="333375"/>
            <a:ext cx="7772400" cy="533400"/>
          </a:xfrm>
          <a:effectLst>
            <a:outerShdw dist="35921" dir="2700000" algn="ctr" rotWithShape="0">
              <a:schemeClr val="tx1"/>
            </a:outerShdw>
          </a:effectLst>
        </p:spPr>
        <p:txBody>
          <a:bodyPr/>
          <a:lstStyle/>
          <a:p>
            <a:r>
              <a:rPr lang="es-CL" sz="2400"/>
              <a:t>Algunos rasgos del problema 1)</a:t>
            </a:r>
            <a:endParaRPr lang="es-ES" sz="2400"/>
          </a:p>
        </p:txBody>
      </p:sp>
      <p:sp>
        <p:nvSpPr>
          <p:cNvPr id="206851" name="Rectangle 3"/>
          <p:cNvSpPr>
            <a:spLocks noGrp="1" noChangeArrowheads="1"/>
          </p:cNvSpPr>
          <p:nvPr>
            <p:ph type="body" idx="1"/>
          </p:nvPr>
        </p:nvSpPr>
        <p:spPr>
          <a:xfrm>
            <a:off x="755650" y="1125538"/>
            <a:ext cx="7772400" cy="3024187"/>
          </a:xfrm>
          <a:effectLst>
            <a:outerShdw dist="35921" dir="2700000" algn="ctr" rotWithShape="0">
              <a:schemeClr val="tx1"/>
            </a:outerShdw>
          </a:effectLst>
        </p:spPr>
        <p:txBody>
          <a:bodyPr/>
          <a:lstStyle/>
          <a:p>
            <a:pPr>
              <a:lnSpc>
                <a:spcPct val="80000"/>
              </a:lnSpc>
            </a:pPr>
            <a:r>
              <a:rPr lang="es-ES_tradnl" sz="1800"/>
              <a:t>Fenómeno </a:t>
            </a:r>
            <a:r>
              <a:rPr lang="es-ES_tradnl" sz="1800" b="1"/>
              <a:t>urbano, jóvenes, varones y pobres</a:t>
            </a:r>
            <a:r>
              <a:rPr lang="es-ES_tradnl" sz="1800"/>
              <a:t>.</a:t>
            </a:r>
          </a:p>
          <a:p>
            <a:pPr>
              <a:lnSpc>
                <a:spcPct val="80000"/>
              </a:lnSpc>
            </a:pPr>
            <a:r>
              <a:rPr lang="es-ES_tradnl" sz="1800"/>
              <a:t>Sensación  de inseguridad  </a:t>
            </a:r>
            <a:r>
              <a:rPr lang="es-ES_tradnl" sz="1800" b="1"/>
              <a:t>no es focalizada, es extendida</a:t>
            </a:r>
            <a:endParaRPr lang="es-ES_tradnl" sz="1800"/>
          </a:p>
          <a:p>
            <a:pPr>
              <a:lnSpc>
                <a:spcPct val="80000"/>
              </a:lnSpc>
            </a:pPr>
            <a:r>
              <a:rPr lang="es-ES_tradnl" sz="1800" b="1"/>
              <a:t>Factores que lo agudizan</a:t>
            </a:r>
            <a:r>
              <a:rPr lang="es-ES_tradnl" sz="1800"/>
              <a:t>:</a:t>
            </a:r>
          </a:p>
          <a:p>
            <a:pPr>
              <a:lnSpc>
                <a:spcPct val="80000"/>
              </a:lnSpc>
            </a:pPr>
            <a:endParaRPr lang="es-ES_tradnl" sz="1800"/>
          </a:p>
          <a:p>
            <a:pPr lvl="1">
              <a:lnSpc>
                <a:spcPct val="80000"/>
              </a:lnSpc>
            </a:pPr>
            <a:r>
              <a:rPr lang="es-ES_tradnl" sz="1800"/>
              <a:t>Falta de oportunidades de trabajo, educación y recreación.</a:t>
            </a:r>
          </a:p>
          <a:p>
            <a:pPr lvl="1">
              <a:lnSpc>
                <a:spcPct val="80000"/>
              </a:lnSpc>
            </a:pPr>
            <a:r>
              <a:rPr lang="es-ES_tradnl" sz="1800"/>
              <a:t>Perdida de mecanismos tradicionales de identidad y cohesión social. </a:t>
            </a:r>
          </a:p>
          <a:p>
            <a:pPr lvl="1">
              <a:lnSpc>
                <a:spcPct val="80000"/>
              </a:lnSpc>
            </a:pPr>
            <a:r>
              <a:rPr lang="es-ES_tradnl" sz="1800"/>
              <a:t>Deprivación social y económica.</a:t>
            </a:r>
          </a:p>
          <a:p>
            <a:pPr lvl="1">
              <a:lnSpc>
                <a:spcPct val="80000"/>
              </a:lnSpc>
            </a:pPr>
            <a:r>
              <a:rPr lang="es-ES_tradnl" sz="1800"/>
              <a:t>Desarrollo de las ciudades y tipo de urbanización. </a:t>
            </a:r>
          </a:p>
          <a:p>
            <a:pPr lvl="1">
              <a:lnSpc>
                <a:spcPct val="80000"/>
              </a:lnSpc>
            </a:pPr>
            <a:r>
              <a:rPr lang="es-ES_tradnl" sz="1800"/>
              <a:t>Experiencias previas de violencia</a:t>
            </a:r>
          </a:p>
          <a:p>
            <a:pPr lvl="1">
              <a:lnSpc>
                <a:spcPct val="80000"/>
              </a:lnSpc>
            </a:pPr>
            <a:r>
              <a:rPr lang="es-ES_tradnl" sz="1800"/>
              <a:t>Familias desestructuradas.</a:t>
            </a:r>
            <a:endParaRPr lang="es-ES" sz="1800"/>
          </a:p>
        </p:txBody>
      </p:sp>
      <p:sp>
        <p:nvSpPr>
          <p:cNvPr id="206852" name="Text Box 4"/>
          <p:cNvSpPr txBox="1">
            <a:spLocks noChangeArrowheads="1"/>
          </p:cNvSpPr>
          <p:nvPr/>
        </p:nvSpPr>
        <p:spPr bwMode="auto">
          <a:xfrm>
            <a:off x="1476375" y="4437063"/>
            <a:ext cx="7127875" cy="650875"/>
          </a:xfrm>
          <a:prstGeom prst="rect">
            <a:avLst/>
          </a:prstGeom>
          <a:solidFill>
            <a:srgbClr val="CCFFFF"/>
          </a:solidFill>
          <a:ln w="9525" algn="ctr">
            <a:solidFill>
              <a:schemeClr val="tx1"/>
            </a:solidFill>
            <a:miter lim="800000"/>
            <a:headEnd/>
            <a:tailEnd/>
          </a:ln>
          <a:effectLst>
            <a:outerShdw dist="35921" dir="2700000" algn="ctr" rotWithShape="0">
              <a:schemeClr val="tx1"/>
            </a:outerShdw>
          </a:effectLst>
        </p:spPr>
        <p:txBody>
          <a:bodyPr>
            <a:spAutoFit/>
          </a:bodyPr>
          <a:lstStyle/>
          <a:p>
            <a:pPr algn="ctr">
              <a:spcBef>
                <a:spcPct val="50000"/>
              </a:spcBef>
            </a:pPr>
            <a:r>
              <a:rPr lang="es-ES" sz="1800" b="1">
                <a:solidFill>
                  <a:srgbClr val="FF0000"/>
                </a:solidFill>
                <a:latin typeface="Arial" pitchFamily="34" charset="0"/>
                <a:cs typeface="Arial" pitchFamily="34" charset="0"/>
              </a:rPr>
              <a:t>Relación entre seguridad ciudadana y política social, explica y justifica la necesidad de trabajo intersectorial e inter-agencias</a:t>
            </a:r>
          </a:p>
        </p:txBody>
      </p:sp>
      <p:sp>
        <p:nvSpPr>
          <p:cNvPr id="206853" name="Text Box 5"/>
          <p:cNvSpPr txBox="1">
            <a:spLocks noChangeArrowheads="1"/>
          </p:cNvSpPr>
          <p:nvPr/>
        </p:nvSpPr>
        <p:spPr bwMode="auto">
          <a:xfrm>
            <a:off x="2484438" y="5300663"/>
            <a:ext cx="5903912" cy="590550"/>
          </a:xfrm>
          <a:prstGeom prst="rect">
            <a:avLst/>
          </a:prstGeom>
          <a:solidFill>
            <a:srgbClr val="CCFFFF"/>
          </a:solidFill>
          <a:ln w="9525" algn="ctr">
            <a:solidFill>
              <a:schemeClr val="tx1"/>
            </a:solidFill>
            <a:miter lim="800000"/>
            <a:headEnd/>
            <a:tailEnd/>
          </a:ln>
          <a:effectLst>
            <a:outerShdw dist="35921" dir="2700000" algn="ctr" rotWithShape="0">
              <a:schemeClr val="tx1"/>
            </a:outerShdw>
          </a:effectLst>
        </p:spPr>
        <p:txBody>
          <a:bodyPr>
            <a:spAutoFit/>
          </a:bodyPr>
          <a:lstStyle/>
          <a:p>
            <a:pPr algn="ctr">
              <a:spcBef>
                <a:spcPct val="50000"/>
              </a:spcBef>
            </a:pPr>
            <a:r>
              <a:rPr lang="es-ES" sz="1600" b="1">
                <a:solidFill>
                  <a:srgbClr val="FF0000"/>
                </a:solidFill>
                <a:latin typeface="Arial" pitchFamily="34" charset="0"/>
                <a:cs typeface="Arial" pitchFamily="34" charset="0"/>
              </a:rPr>
              <a:t>Existe el riesgo de criminalizar la política social, estigmatizando a los “grupos vulnerables”</a:t>
            </a:r>
          </a:p>
        </p:txBody>
      </p:sp>
      <p:sp>
        <p:nvSpPr>
          <p:cNvPr id="206854" name="AutoShape 6"/>
          <p:cNvSpPr>
            <a:spLocks noChangeArrowheads="1"/>
          </p:cNvSpPr>
          <p:nvPr/>
        </p:nvSpPr>
        <p:spPr bwMode="auto">
          <a:xfrm rot="5400000">
            <a:off x="1871663" y="5265737"/>
            <a:ext cx="469900" cy="466725"/>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a:effectLst/>
        </p:spPr>
        <p:txBody>
          <a:bodyPr wrap="none" anchor="ctr"/>
          <a:lstStyle/>
          <a:p>
            <a:pPr algn="ctr"/>
            <a:r>
              <a:rPr lang="es-ES"/>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s-ES"/>
              <a:t>11 Sept  - 2006</a:t>
            </a:r>
          </a:p>
        </p:txBody>
      </p:sp>
      <p:sp>
        <p:nvSpPr>
          <p:cNvPr id="6" name="Footer Placeholder 4"/>
          <p:cNvSpPr>
            <a:spLocks noGrp="1"/>
          </p:cNvSpPr>
          <p:nvPr>
            <p:ph type="ftr" sz="quarter" idx="11"/>
          </p:nvPr>
        </p:nvSpPr>
        <p:spPr/>
        <p:txBody>
          <a:bodyPr/>
          <a:lstStyle/>
          <a:p>
            <a:r>
              <a:rPr lang="es-ES"/>
              <a:t>Patricio Tudela (Ph.D.)</a:t>
            </a:r>
          </a:p>
        </p:txBody>
      </p:sp>
      <p:sp>
        <p:nvSpPr>
          <p:cNvPr id="7" name="Slide Number Placeholder 5"/>
          <p:cNvSpPr>
            <a:spLocks noGrp="1"/>
          </p:cNvSpPr>
          <p:nvPr>
            <p:ph type="sldNum" sz="quarter" idx="12"/>
          </p:nvPr>
        </p:nvSpPr>
        <p:spPr/>
        <p:txBody>
          <a:bodyPr/>
          <a:lstStyle/>
          <a:p>
            <a:fld id="{3D4594FE-EFA7-48EF-AC12-27344751AAB7}" type="slidenum">
              <a:rPr lang="es-ES"/>
              <a:pPr/>
              <a:t>6</a:t>
            </a:fld>
            <a:endParaRPr lang="es-ES"/>
          </a:p>
        </p:txBody>
      </p:sp>
      <p:sp>
        <p:nvSpPr>
          <p:cNvPr id="207874" name="Rectangle 2"/>
          <p:cNvSpPr>
            <a:spLocks noGrp="1" noChangeArrowheads="1"/>
          </p:cNvSpPr>
          <p:nvPr>
            <p:ph type="title"/>
          </p:nvPr>
        </p:nvSpPr>
        <p:spPr>
          <a:effectLst>
            <a:outerShdw dist="35921" dir="2700000" algn="ctr" rotWithShape="0">
              <a:schemeClr val="tx1"/>
            </a:outerShdw>
          </a:effectLst>
        </p:spPr>
        <p:txBody>
          <a:bodyPr/>
          <a:lstStyle/>
          <a:p>
            <a:r>
              <a:rPr lang="es-CL" sz="2400"/>
              <a:t>Algunos rasgos del problema 2)</a:t>
            </a:r>
            <a:endParaRPr lang="es-ES" sz="2400"/>
          </a:p>
        </p:txBody>
      </p:sp>
      <p:sp>
        <p:nvSpPr>
          <p:cNvPr id="207875" name="Rectangle 3"/>
          <p:cNvSpPr>
            <a:spLocks noGrp="1" noChangeArrowheads="1"/>
          </p:cNvSpPr>
          <p:nvPr>
            <p:ph type="body" idx="1"/>
          </p:nvPr>
        </p:nvSpPr>
        <p:spPr>
          <a:xfrm>
            <a:off x="684213" y="1196975"/>
            <a:ext cx="7702550" cy="2844800"/>
          </a:xfrm>
          <a:effectLst>
            <a:outerShdw dist="35921" dir="2700000" algn="ctr" rotWithShape="0">
              <a:schemeClr val="tx1"/>
            </a:outerShdw>
          </a:effectLst>
        </p:spPr>
        <p:txBody>
          <a:bodyPr/>
          <a:lstStyle/>
          <a:p>
            <a:r>
              <a:rPr lang="es-ES_tradnl" sz="1800" b="1"/>
              <a:t>Factores que lo agudizan</a:t>
            </a:r>
            <a:r>
              <a:rPr lang="es-ES_tradnl" sz="1800"/>
              <a:t>:</a:t>
            </a:r>
          </a:p>
          <a:p>
            <a:pPr lvl="1"/>
            <a:r>
              <a:rPr lang="es-ES_tradnl" sz="1800"/>
              <a:t>Colapso de servicios básicos de protección social</a:t>
            </a:r>
          </a:p>
          <a:p>
            <a:pPr lvl="1"/>
            <a:r>
              <a:rPr lang="es-ES_tradnl" sz="1800"/>
              <a:t>Fácil acceso a armas </a:t>
            </a:r>
          </a:p>
          <a:p>
            <a:pPr lvl="1"/>
            <a:r>
              <a:rPr lang="es-ES_tradnl" sz="1800"/>
              <a:t>Fácil acceso a drogas y alcohol.</a:t>
            </a:r>
          </a:p>
          <a:p>
            <a:pPr lvl="1"/>
            <a:r>
              <a:rPr lang="es-ES_tradnl" sz="1800"/>
              <a:t>Situación de la policía y la justicia (eficacia, confianza, credibilidad, cobertura de servicios).</a:t>
            </a:r>
          </a:p>
          <a:p>
            <a:pPr lvl="1"/>
            <a:r>
              <a:rPr lang="es-ES_tradnl" sz="1800"/>
              <a:t>Fracaso de la rehabilitación-resocialización en las cárceles.</a:t>
            </a:r>
          </a:p>
          <a:p>
            <a:pPr lvl="1"/>
            <a:r>
              <a:rPr lang="es-ES_tradnl" sz="1800"/>
              <a:t>Falta de conducción político-estratégica, respaldada técnicamente</a:t>
            </a:r>
          </a:p>
          <a:p>
            <a:endParaRPr lang="es-ES" sz="1800"/>
          </a:p>
        </p:txBody>
      </p:sp>
      <p:sp>
        <p:nvSpPr>
          <p:cNvPr id="207876" name="Text Box 4"/>
          <p:cNvSpPr txBox="1">
            <a:spLocks noChangeArrowheads="1"/>
          </p:cNvSpPr>
          <p:nvPr/>
        </p:nvSpPr>
        <p:spPr bwMode="auto">
          <a:xfrm>
            <a:off x="611188" y="4221163"/>
            <a:ext cx="8064500" cy="835025"/>
          </a:xfrm>
          <a:prstGeom prst="rect">
            <a:avLst/>
          </a:prstGeom>
          <a:solidFill>
            <a:srgbClr val="CCFFFF"/>
          </a:solidFill>
          <a:ln w="9525" algn="ctr">
            <a:solidFill>
              <a:schemeClr val="tx1"/>
            </a:solidFill>
            <a:miter lim="800000"/>
            <a:headEnd/>
            <a:tailEnd/>
          </a:ln>
          <a:effectLst>
            <a:outerShdw dist="35921" dir="2700000" algn="ctr" rotWithShape="0">
              <a:schemeClr val="tx1"/>
            </a:outerShdw>
          </a:effectLst>
        </p:spPr>
        <p:txBody>
          <a:bodyPr>
            <a:spAutoFit/>
          </a:bodyPr>
          <a:lstStyle/>
          <a:p>
            <a:pPr algn="ctr">
              <a:spcBef>
                <a:spcPct val="50000"/>
              </a:spcBef>
            </a:pPr>
            <a:r>
              <a:rPr lang="es-ES" sz="1600" b="1">
                <a:solidFill>
                  <a:srgbClr val="FF0000"/>
                </a:solidFill>
                <a:latin typeface="Arial" pitchFamily="34" charset="0"/>
                <a:cs typeface="Arial" pitchFamily="34" charset="0"/>
              </a:rPr>
              <a:t>La relación entre inseguridad ciudadana y gestión de política pública, es reciente. Es un campo emergente, no suficientemente institucionalizado que requiere información, tecnología, coordinación, co-gestión y coproducción (etc.).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half" idx="10"/>
          </p:nvPr>
        </p:nvSpPr>
        <p:spPr/>
        <p:txBody>
          <a:bodyPr/>
          <a:lstStyle/>
          <a:p>
            <a:r>
              <a:rPr lang="es-ES"/>
              <a:t>11 Sept  - 2006</a:t>
            </a:r>
          </a:p>
        </p:txBody>
      </p:sp>
      <p:sp>
        <p:nvSpPr>
          <p:cNvPr id="6" name="Footer Placeholder 2"/>
          <p:cNvSpPr>
            <a:spLocks noGrp="1"/>
          </p:cNvSpPr>
          <p:nvPr>
            <p:ph type="ftr" sz="quarter" idx="11"/>
          </p:nvPr>
        </p:nvSpPr>
        <p:spPr/>
        <p:txBody>
          <a:bodyPr/>
          <a:lstStyle/>
          <a:p>
            <a:r>
              <a:rPr lang="es-ES"/>
              <a:t>Patricio Tudela (Ph.D.)</a:t>
            </a:r>
          </a:p>
        </p:txBody>
      </p:sp>
      <p:sp>
        <p:nvSpPr>
          <p:cNvPr id="7" name="Slide Number Placeholder 3"/>
          <p:cNvSpPr>
            <a:spLocks noGrp="1"/>
          </p:cNvSpPr>
          <p:nvPr>
            <p:ph type="sldNum" sz="quarter" idx="12"/>
          </p:nvPr>
        </p:nvSpPr>
        <p:spPr/>
        <p:txBody>
          <a:bodyPr/>
          <a:lstStyle/>
          <a:p>
            <a:fld id="{78065E93-B5F4-48A5-BA4F-1C28215A9833}" type="slidenum">
              <a:rPr lang="es-ES"/>
              <a:pPr/>
              <a:t>7</a:t>
            </a:fld>
            <a:endParaRPr lang="es-ES"/>
          </a:p>
        </p:txBody>
      </p:sp>
      <p:pic>
        <p:nvPicPr>
          <p:cNvPr id="238594" name="Picture 2"/>
          <p:cNvPicPr>
            <a:picLocks noChangeAspect="1" noChangeArrowheads="1"/>
          </p:cNvPicPr>
          <p:nvPr/>
        </p:nvPicPr>
        <p:blipFill>
          <a:blip r:embed="rId3" cstate="print"/>
          <a:srcRect/>
          <a:stretch>
            <a:fillRect/>
          </a:stretch>
        </p:blipFill>
        <p:spPr bwMode="auto">
          <a:xfrm>
            <a:off x="900113" y="404813"/>
            <a:ext cx="7345362" cy="4946650"/>
          </a:xfrm>
          <a:prstGeom prst="rect">
            <a:avLst/>
          </a:prstGeom>
          <a:noFill/>
          <a:ln w="9525">
            <a:noFill/>
            <a:miter lim="800000"/>
            <a:headEnd/>
            <a:tailEnd/>
          </a:ln>
          <a:effectLst/>
        </p:spPr>
      </p:pic>
      <p:sp>
        <p:nvSpPr>
          <p:cNvPr id="238595" name="Text Box 3"/>
          <p:cNvSpPr txBox="1">
            <a:spLocks noChangeArrowheads="1"/>
          </p:cNvSpPr>
          <p:nvPr/>
        </p:nvSpPr>
        <p:spPr bwMode="auto">
          <a:xfrm>
            <a:off x="4356100" y="4941888"/>
            <a:ext cx="3671888" cy="244475"/>
          </a:xfrm>
          <a:prstGeom prst="rect">
            <a:avLst/>
          </a:prstGeom>
          <a:noFill/>
          <a:ln w="9525">
            <a:noFill/>
            <a:miter lim="800000"/>
            <a:headEnd/>
            <a:tailEnd/>
          </a:ln>
          <a:effectLst/>
        </p:spPr>
        <p:txBody>
          <a:bodyPr>
            <a:spAutoFit/>
          </a:bodyPr>
          <a:lstStyle/>
          <a:p>
            <a:pPr algn="ctr">
              <a:spcBef>
                <a:spcPct val="50000"/>
              </a:spcBef>
            </a:pPr>
            <a:r>
              <a:rPr lang="es-CL" sz="1000">
                <a:solidFill>
                  <a:srgbClr val="FF0000"/>
                </a:solidFill>
                <a:latin typeface="Arial" pitchFamily="34" charset="0"/>
                <a:cs typeface="Angsana New" pitchFamily="18" charset="-34"/>
              </a:rPr>
              <a:t>Fuente: Barómetro de Gobernabilidad 2005-2006</a:t>
            </a:r>
            <a:endParaRPr lang="es-ES_tradnl" sz="1000">
              <a:solidFill>
                <a:srgbClr val="FF0000"/>
              </a:solidFill>
              <a:latin typeface="Arial" pitchFamily="34" charset="0"/>
              <a:cs typeface="Angsana New" pitchFamily="18" charset="-34"/>
            </a:endParaRPr>
          </a:p>
        </p:txBody>
      </p:sp>
      <p:sp>
        <p:nvSpPr>
          <p:cNvPr id="238596" name="Text Box 4"/>
          <p:cNvSpPr txBox="1">
            <a:spLocks noChangeArrowheads="1"/>
          </p:cNvSpPr>
          <p:nvPr/>
        </p:nvSpPr>
        <p:spPr bwMode="auto">
          <a:xfrm>
            <a:off x="395288" y="5445125"/>
            <a:ext cx="8208962" cy="581025"/>
          </a:xfrm>
          <a:prstGeom prst="rect">
            <a:avLst/>
          </a:prstGeom>
          <a:noFill/>
          <a:ln w="9525" algn="ctr">
            <a:noFill/>
            <a:miter lim="800000"/>
            <a:headEnd/>
            <a:tailEnd/>
          </a:ln>
          <a:effectLst>
            <a:outerShdw dist="35921" dir="2700000" algn="ctr" rotWithShape="0">
              <a:srgbClr val="000018"/>
            </a:outerShdw>
          </a:effectLst>
        </p:spPr>
        <p:txBody>
          <a:bodyPr>
            <a:spAutoFit/>
          </a:bodyPr>
          <a:lstStyle/>
          <a:p>
            <a:pPr algn="ctr">
              <a:spcBef>
                <a:spcPct val="50000"/>
              </a:spcBef>
            </a:pPr>
            <a:r>
              <a:rPr lang="es-CL" sz="1600" b="1">
                <a:solidFill>
                  <a:srgbClr val="FFFF00"/>
                </a:solidFill>
                <a:latin typeface="Arial" pitchFamily="34" charset="0"/>
                <a:cs typeface="Arial" pitchFamily="34" charset="0"/>
              </a:rPr>
              <a:t>La delincuencia es un problema a resolver. Las evaluaciones sobre la actuación de los gobiernos  no son alentadoras en la mayoría de los países</a:t>
            </a:r>
            <a:endParaRPr lang="es-ES_tradnl" sz="1600" b="1">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s-ES"/>
              <a:t>11 Sept  - 2006</a:t>
            </a:r>
          </a:p>
        </p:txBody>
      </p:sp>
      <p:sp>
        <p:nvSpPr>
          <p:cNvPr id="6" name="Footer Placeholder 4"/>
          <p:cNvSpPr>
            <a:spLocks noGrp="1"/>
          </p:cNvSpPr>
          <p:nvPr>
            <p:ph type="ftr" sz="quarter" idx="11"/>
          </p:nvPr>
        </p:nvSpPr>
        <p:spPr/>
        <p:txBody>
          <a:bodyPr/>
          <a:lstStyle/>
          <a:p>
            <a:r>
              <a:rPr lang="es-ES"/>
              <a:t>Patricio Tudela (Ph.D.)</a:t>
            </a:r>
          </a:p>
        </p:txBody>
      </p:sp>
      <p:sp>
        <p:nvSpPr>
          <p:cNvPr id="7" name="Slide Number Placeholder 5"/>
          <p:cNvSpPr>
            <a:spLocks noGrp="1"/>
          </p:cNvSpPr>
          <p:nvPr>
            <p:ph type="sldNum" sz="quarter" idx="12"/>
          </p:nvPr>
        </p:nvSpPr>
        <p:spPr/>
        <p:txBody>
          <a:bodyPr/>
          <a:lstStyle/>
          <a:p>
            <a:fld id="{998EC472-0FE6-405B-8B7E-94AC39AC87DF}" type="slidenum">
              <a:rPr lang="es-ES"/>
              <a:pPr/>
              <a:t>8</a:t>
            </a:fld>
            <a:endParaRPr lang="es-ES"/>
          </a:p>
        </p:txBody>
      </p:sp>
      <p:sp>
        <p:nvSpPr>
          <p:cNvPr id="226306" name="Rectangle 2"/>
          <p:cNvSpPr>
            <a:spLocks noGrp="1" noChangeArrowheads="1"/>
          </p:cNvSpPr>
          <p:nvPr>
            <p:ph type="title"/>
          </p:nvPr>
        </p:nvSpPr>
        <p:spPr/>
        <p:txBody>
          <a:bodyPr/>
          <a:lstStyle/>
          <a:p>
            <a:endParaRPr lang="en-US"/>
          </a:p>
        </p:txBody>
      </p:sp>
      <p:pic>
        <p:nvPicPr>
          <p:cNvPr id="226307" name="Picture 3"/>
          <p:cNvPicPr>
            <a:picLocks noChangeAspect="1" noChangeArrowheads="1"/>
          </p:cNvPicPr>
          <p:nvPr>
            <p:ph idx="1"/>
          </p:nvPr>
        </p:nvPicPr>
        <p:blipFill>
          <a:blip r:embed="rId3" cstate="print"/>
          <a:srcRect/>
          <a:stretch>
            <a:fillRect/>
          </a:stretch>
        </p:blipFill>
        <p:spPr>
          <a:xfrm>
            <a:off x="719138" y="549275"/>
            <a:ext cx="7704137" cy="4883150"/>
          </a:xfrm>
          <a:noFill/>
          <a:ln/>
        </p:spPr>
      </p:pic>
      <p:sp>
        <p:nvSpPr>
          <p:cNvPr id="226308" name="Text Box 4"/>
          <p:cNvSpPr txBox="1">
            <a:spLocks noChangeArrowheads="1"/>
          </p:cNvSpPr>
          <p:nvPr/>
        </p:nvSpPr>
        <p:spPr bwMode="auto">
          <a:xfrm>
            <a:off x="539750" y="5445125"/>
            <a:ext cx="8064500" cy="581025"/>
          </a:xfrm>
          <a:prstGeom prst="rect">
            <a:avLst/>
          </a:prstGeom>
          <a:noFill/>
          <a:ln w="9525" algn="ctr">
            <a:noFill/>
            <a:miter lim="800000"/>
            <a:headEnd/>
            <a:tailEnd/>
          </a:ln>
          <a:effectLst>
            <a:outerShdw dist="35921" dir="2700000" algn="ctr" rotWithShape="0">
              <a:srgbClr val="000018"/>
            </a:outerShdw>
          </a:effectLst>
        </p:spPr>
        <p:txBody>
          <a:bodyPr>
            <a:spAutoFit/>
          </a:bodyPr>
          <a:lstStyle/>
          <a:p>
            <a:pPr algn="ctr">
              <a:spcBef>
                <a:spcPct val="50000"/>
              </a:spcBef>
            </a:pPr>
            <a:r>
              <a:rPr lang="es-CL" sz="1600" b="1">
                <a:solidFill>
                  <a:srgbClr val="FFFF00"/>
                </a:solidFill>
                <a:latin typeface="Arial" pitchFamily="34" charset="0"/>
                <a:cs typeface="Arial" pitchFamily="34" charset="0"/>
              </a:rPr>
              <a:t>Los porcentajes de inseguridad en la población son elevados, frecuentemente sobre 1 de cada 2 vive inseguridad.</a:t>
            </a:r>
            <a:endParaRPr lang="es-ES_tradnl" sz="1600" b="1">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s-ES"/>
              <a:t>11 Sept  - 2006</a:t>
            </a:r>
          </a:p>
        </p:txBody>
      </p:sp>
      <p:sp>
        <p:nvSpPr>
          <p:cNvPr id="5" name="Footer Placeholder 2"/>
          <p:cNvSpPr>
            <a:spLocks noGrp="1"/>
          </p:cNvSpPr>
          <p:nvPr>
            <p:ph type="ftr" sz="quarter" idx="11"/>
          </p:nvPr>
        </p:nvSpPr>
        <p:spPr/>
        <p:txBody>
          <a:bodyPr/>
          <a:lstStyle/>
          <a:p>
            <a:r>
              <a:rPr lang="es-ES"/>
              <a:t>Patricio Tudela (Ph.D.)</a:t>
            </a:r>
          </a:p>
        </p:txBody>
      </p:sp>
      <p:sp>
        <p:nvSpPr>
          <p:cNvPr id="6" name="Slide Number Placeholder 3"/>
          <p:cNvSpPr>
            <a:spLocks noGrp="1"/>
          </p:cNvSpPr>
          <p:nvPr>
            <p:ph type="sldNum" sz="quarter" idx="12"/>
          </p:nvPr>
        </p:nvSpPr>
        <p:spPr/>
        <p:txBody>
          <a:bodyPr/>
          <a:lstStyle/>
          <a:p>
            <a:fld id="{3B642DA7-1F34-4F46-A452-F4A8C0936737}" type="slidenum">
              <a:rPr lang="es-ES"/>
              <a:pPr/>
              <a:t>9</a:t>
            </a:fld>
            <a:endParaRPr lang="es-ES"/>
          </a:p>
        </p:txBody>
      </p:sp>
      <p:pic>
        <p:nvPicPr>
          <p:cNvPr id="232450" name="Picture 2"/>
          <p:cNvPicPr>
            <a:picLocks noChangeAspect="1" noChangeArrowheads="1"/>
          </p:cNvPicPr>
          <p:nvPr/>
        </p:nvPicPr>
        <p:blipFill>
          <a:blip r:embed="rId3" cstate="print"/>
          <a:srcRect/>
          <a:stretch>
            <a:fillRect/>
          </a:stretch>
        </p:blipFill>
        <p:spPr bwMode="auto">
          <a:xfrm>
            <a:off x="817563" y="620713"/>
            <a:ext cx="7508875" cy="4602162"/>
          </a:xfrm>
          <a:prstGeom prst="rect">
            <a:avLst/>
          </a:prstGeom>
          <a:noFill/>
          <a:ln w="9525">
            <a:noFill/>
            <a:miter lim="800000"/>
            <a:headEnd/>
            <a:tailEnd/>
          </a:ln>
          <a:effectLst/>
        </p:spPr>
      </p:pic>
      <p:sp>
        <p:nvSpPr>
          <p:cNvPr id="232451" name="Text Box 3"/>
          <p:cNvSpPr txBox="1">
            <a:spLocks noChangeArrowheads="1"/>
          </p:cNvSpPr>
          <p:nvPr/>
        </p:nvSpPr>
        <p:spPr bwMode="auto">
          <a:xfrm>
            <a:off x="539750" y="5445125"/>
            <a:ext cx="8064500" cy="825500"/>
          </a:xfrm>
          <a:prstGeom prst="rect">
            <a:avLst/>
          </a:prstGeom>
          <a:noFill/>
          <a:ln w="9525">
            <a:noFill/>
            <a:miter lim="800000"/>
            <a:headEnd/>
            <a:tailEnd/>
          </a:ln>
          <a:effectLst>
            <a:outerShdw dist="35921" dir="2700000" algn="ctr" rotWithShape="0">
              <a:srgbClr val="000018"/>
            </a:outerShdw>
          </a:effectLst>
        </p:spPr>
        <p:txBody>
          <a:bodyPr>
            <a:spAutoFit/>
          </a:bodyPr>
          <a:lstStyle/>
          <a:p>
            <a:pPr algn="ctr">
              <a:spcBef>
                <a:spcPct val="50000"/>
              </a:spcBef>
            </a:pPr>
            <a:r>
              <a:rPr lang="es-CL" sz="1600" b="1">
                <a:solidFill>
                  <a:srgbClr val="FFFF00"/>
                </a:solidFill>
                <a:latin typeface="Arial" pitchFamily="34" charset="0"/>
                <a:cs typeface="Arial" pitchFamily="34" charset="0"/>
              </a:rPr>
              <a:t>El clima de opinión en AL revela que posicionamiento definitivo de la delincuencia y la inseguridad como problema cotidiano y fuera de control en algunos países.</a:t>
            </a:r>
            <a:endParaRPr lang="es-ES" sz="1600" b="1">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543</TotalTime>
  <Words>4236</Words>
  <Application>Microsoft Office PowerPoint</Application>
  <PresentationFormat>On-screen Show (4:3)</PresentationFormat>
  <Paragraphs>445</Paragraphs>
  <Slides>32</Slides>
  <Notes>22</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Times New Roman</vt:lpstr>
      <vt:lpstr>Arial</vt:lpstr>
      <vt:lpstr>Wingdings</vt:lpstr>
      <vt:lpstr>Angsana New</vt:lpstr>
      <vt:lpstr>Arial Unicode MS</vt:lpstr>
      <vt:lpstr>Tahoma</vt:lpstr>
      <vt:lpstr>Diseño predeterminado</vt:lpstr>
      <vt:lpstr>Naturaleza y magnitud de los problemas de violencia delictual e inseguridad en América Latina y el Caribe</vt:lpstr>
      <vt:lpstr>Conceptos centrales</vt:lpstr>
      <vt:lpstr>Lo que se sabe sobre la inseguridad.</vt:lpstr>
      <vt:lpstr>Panorama general</vt:lpstr>
      <vt:lpstr>Algunos rasgos del problema 1)</vt:lpstr>
      <vt:lpstr>Algunos rasgos del problema 2)</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Impactos</vt:lpstr>
      <vt:lpstr>Slide 21</vt:lpstr>
      <vt:lpstr>Slide 22</vt:lpstr>
      <vt:lpstr>Dos caras de la seguridad </vt:lpstr>
      <vt:lpstr>Sobre las primeras expresiones…..</vt:lpstr>
      <vt:lpstr>Un campo emergente de la política pública….. </vt:lpstr>
      <vt:lpstr>Slide 26</vt:lpstr>
      <vt:lpstr>Sin embargo, el “estado” de la seguridad ciudadana no parece optimo….porque, entre otros factores, hay poca ocupación con el diagnóstico de las capacidades de respuesta</vt:lpstr>
      <vt:lpstr>Evaluación de los subsistemas estatales que deben interactuar para abordar el delito y la violencia</vt:lpstr>
      <vt:lpstr>Slide 29</vt:lpstr>
      <vt:lpstr>Cursos de acción necesarios</vt:lpstr>
      <vt:lpstr>Cursos de acción necesarios</vt:lpstr>
      <vt:lpstr>Slide 32</vt:lpstr>
    </vt:vector>
  </TitlesOfParts>
  <Company>CIDEPOL  _ PICH CHILE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Naturaleza y magnitud de los problemas de violencia delictual e inseguridad en América Latina y el Caribe…..una mirada a cómo se está enfocando y abordando los problemas </dc:title>
  <dc:subject>Taller BID 2006</dc:subject>
  <dc:creator>Patricio Tudela</dc:creator>
  <cp:lastModifiedBy>anarod</cp:lastModifiedBy>
  <cp:revision>73</cp:revision>
  <dcterms:created xsi:type="dcterms:W3CDTF">2004-02-02T15:02:11Z</dcterms:created>
  <dcterms:modified xsi:type="dcterms:W3CDTF">2010-07-13T05:59:29Z</dcterms:modified>
</cp:coreProperties>
</file>